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0275213" cy="42803763"/>
  <p:notesSz cx="6794500" cy="9906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67">
          <p15:clr>
            <a:srgbClr val="A4A3A4"/>
          </p15:clr>
        </p15:guide>
        <p15:guide id="2" orient="horz" pos="3599">
          <p15:clr>
            <a:srgbClr val="A4A3A4"/>
          </p15:clr>
        </p15:guide>
        <p15:guide id="3" orient="horz" pos="25874">
          <p15:clr>
            <a:srgbClr val="A4A3A4"/>
          </p15:clr>
        </p15:guide>
        <p15:guide id="4" pos="12242">
          <p15:clr>
            <a:srgbClr val="A4A3A4"/>
          </p15:clr>
        </p15:guide>
        <p15:guide id="5" pos="1104">
          <p15:clr>
            <a:srgbClr val="A4A3A4"/>
          </p15:clr>
        </p15:guide>
        <p15:guide id="6" pos="6578">
          <p15:clr>
            <a:srgbClr val="A4A3A4"/>
          </p15:clr>
        </p15:guide>
        <p15:guide id="7" pos="9646">
          <p15:clr>
            <a:srgbClr val="A4A3A4"/>
          </p15:clr>
        </p15:guide>
        <p15:guide id="8" pos="17954">
          <p15:clr>
            <a:srgbClr val="A4A3A4"/>
          </p15:clr>
        </p15:guide>
        <p15:guide id="9" pos="12480">
          <p15:clr>
            <a:srgbClr val="A4A3A4"/>
          </p15:clr>
        </p15:guide>
        <p15:guide id="10" pos="6816">
          <p15:clr>
            <a:srgbClr val="A4A3A4"/>
          </p15:clr>
        </p15:guide>
        <p15:guide id="11" pos="94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5"/>
  </p:normalViewPr>
  <p:slideViewPr>
    <p:cSldViewPr snapToGrid="0" snapToObjects="1">
      <p:cViewPr>
        <p:scale>
          <a:sx n="30" d="100"/>
          <a:sy n="30" d="100"/>
        </p:scale>
        <p:origin x="332" y="-4088"/>
      </p:cViewPr>
      <p:guideLst>
        <p:guide orient="horz" pos="3167"/>
        <p:guide orient="horz" pos="3599"/>
        <p:guide orient="horz" pos="25874"/>
        <p:guide pos="12242"/>
        <p:guide pos="1104"/>
        <p:guide pos="6578"/>
        <p:guide pos="9646"/>
        <p:guide pos="17954"/>
        <p:guide pos="12480"/>
        <p:guide pos="6816"/>
        <p:guide pos="94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4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pPr>
              <a:defRPr/>
            </a:pPr>
            <a:fld id="{CC0687F8-0D18-3744-9E5B-34CDB2C8D9E2}" type="datetimeFigureOut">
              <a:rPr lang="de-DE"/>
              <a:pPr>
                <a:defRPr/>
              </a:pPr>
              <a:t>02.10.2018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pPr>
              <a:defRPr/>
            </a:pPr>
            <a:fld id="{27059A04-727B-594E-9D2B-DB89AAC18A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53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2950"/>
            <a:ext cx="26257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4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5B5417-ED1B-374F-8FF2-B46D95F08A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33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427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12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798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483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9503" indent="-299809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99236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78930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158624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638318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3118013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597707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4077401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41527247-27F1-F344-B04C-005D11D0476B}" type="slidenum">
              <a:rPr lang="de-DE" sz="1300">
                <a:solidFill>
                  <a:schemeClr val="tx1"/>
                </a:solidFill>
              </a:rPr>
              <a:pPr/>
              <a:t>1</a:t>
            </a:fld>
            <a:endParaRPr lang="de-DE" sz="130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de-DE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8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0" y="6388225"/>
            <a:ext cx="30276000" cy="410847"/>
            <a:chOff x="0" y="6373410"/>
            <a:chExt cx="30276000" cy="410847"/>
          </a:xfrm>
        </p:grpSpPr>
        <p:grpSp>
          <p:nvGrpSpPr>
            <p:cNvPr id="3" name="Gruppieren 2"/>
            <p:cNvGrpSpPr/>
            <p:nvPr userDrawn="1"/>
          </p:nvGrpSpPr>
          <p:grpSpPr>
            <a:xfrm>
              <a:off x="0" y="6486002"/>
              <a:ext cx="30276000" cy="226247"/>
              <a:chOff x="0" y="5729930"/>
              <a:chExt cx="30276000" cy="226247"/>
            </a:xfrm>
          </p:grpSpPr>
          <p:sp>
            <p:nvSpPr>
              <p:cNvPr id="11" name="Rechteck 10"/>
              <p:cNvSpPr/>
              <p:nvPr/>
            </p:nvSpPr>
            <p:spPr>
              <a:xfrm flipV="1">
                <a:off x="0" y="5729930"/>
                <a:ext cx="30276000" cy="108000"/>
              </a:xfrm>
              <a:prstGeom prst="rect">
                <a:avLst/>
              </a:prstGeom>
              <a:solidFill>
                <a:srgbClr val="CD0920"/>
              </a:solidFill>
              <a:ln>
                <a:solidFill>
                  <a:srgbClr val="CD092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 flipV="1">
                <a:off x="0" y="5848177"/>
                <a:ext cx="30276000" cy="108000"/>
              </a:xfrm>
              <a:prstGeom prst="rect">
                <a:avLst/>
              </a:prstGeom>
              <a:solidFill>
                <a:srgbClr val="B4B4B4"/>
              </a:solidFill>
              <a:ln>
                <a:solidFill>
                  <a:srgbClr val="B4B4B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" name="Gruppieren 1"/>
            <p:cNvGrpSpPr/>
            <p:nvPr userDrawn="1"/>
          </p:nvGrpSpPr>
          <p:grpSpPr>
            <a:xfrm>
              <a:off x="0" y="6373410"/>
              <a:ext cx="30276000" cy="410847"/>
              <a:chOff x="0" y="6358595"/>
              <a:chExt cx="30276000" cy="410847"/>
            </a:xfrm>
          </p:grpSpPr>
          <p:sp>
            <p:nvSpPr>
              <p:cNvPr id="12" name="Rechteck 11"/>
              <p:cNvSpPr/>
              <p:nvPr/>
            </p:nvSpPr>
            <p:spPr>
              <a:xfrm flipV="1">
                <a:off x="0" y="6358595"/>
                <a:ext cx="30276000" cy="108000"/>
              </a:xfrm>
              <a:prstGeom prst="rect">
                <a:avLst/>
              </a:prstGeom>
              <a:solidFill>
                <a:srgbClr val="888888"/>
              </a:solidFill>
              <a:ln>
                <a:solidFill>
                  <a:srgbClr val="88888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 flipV="1">
                <a:off x="0" y="6661442"/>
                <a:ext cx="30276000" cy="108000"/>
              </a:xfrm>
              <a:prstGeom prst="rect">
                <a:avLst/>
              </a:prstGeom>
              <a:solidFill>
                <a:srgbClr val="DCDCDC"/>
              </a:solidFill>
              <a:ln>
                <a:solidFill>
                  <a:srgbClr val="DCDC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+mj-lt"/>
          <a:ea typeface="+mj-ea"/>
          <a:cs typeface="ＭＳ Ｐゴシック" charset="0"/>
        </a:defRPr>
      </a:lvl1pPr>
      <a:lvl2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2pPr>
      <a:lvl3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3pPr>
      <a:lvl4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4pPr>
      <a:lvl5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5pPr>
      <a:lvl6pPr marL="45685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6pPr>
      <a:lvl7pPr marL="913710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7pPr>
      <a:lvl8pPr marL="137056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8pPr>
      <a:lvl9pPr marL="1827416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9pPr>
    </p:titleStyle>
    <p:bodyStyle>
      <a:lvl1pPr marL="842963" indent="-842963" algn="l" defTabSz="4168775" rtl="0" eaLnBrk="1" fontAlgn="base" hangingPunct="1">
        <a:spcBef>
          <a:spcPct val="20000"/>
        </a:spcBef>
        <a:spcAft>
          <a:spcPct val="0"/>
        </a:spcAft>
        <a:defRPr sz="4800" b="1">
          <a:solidFill>
            <a:srgbClr val="141313"/>
          </a:solidFill>
          <a:latin typeface="+mn-lt"/>
          <a:ea typeface="+mn-ea"/>
          <a:cs typeface="ＭＳ Ｐゴシック" charset="0"/>
        </a:defRPr>
      </a:lvl1pPr>
      <a:lvl2pPr marL="2336800" indent="-1303338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2pPr>
      <a:lvl3pPr marL="3573463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3pPr>
      <a:lvl4pPr marL="4808538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4pPr>
      <a:lvl5pPr marL="6175375" indent="-1174750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5pPr>
      <a:lvl6pPr marL="663232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6pPr>
      <a:lvl7pPr marL="7089175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7pPr>
      <a:lvl8pPr marL="754603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8pPr>
      <a:lvl9pPr marL="8002881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6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1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7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2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8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3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e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auto">
          <a:xfrm>
            <a:off x="1372284" y="32562488"/>
            <a:ext cx="27374834" cy="29348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18" y="21150053"/>
            <a:ext cx="13208926" cy="9246248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0" t="44316" r="48451" b="35417"/>
          <a:stretch/>
        </p:blipFill>
        <p:spPr>
          <a:xfrm>
            <a:off x="18075333" y="12550074"/>
            <a:ext cx="6762695" cy="7115953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5" t="47474" r="35279" b="32767"/>
          <a:stretch/>
        </p:blipFill>
        <p:spPr>
          <a:xfrm>
            <a:off x="22020114" y="12550074"/>
            <a:ext cx="5742086" cy="7115953"/>
          </a:xfrm>
          <a:prstGeom prst="rect">
            <a:avLst/>
          </a:prstGeom>
        </p:spPr>
      </p:pic>
      <p:sp>
        <p:nvSpPr>
          <p:cNvPr id="22" name="Textfeld 1"/>
          <p:cNvSpPr txBox="1">
            <a:spLocks noChangeArrowheads="1"/>
          </p:cNvSpPr>
          <p:nvPr/>
        </p:nvSpPr>
        <p:spPr bwMode="auto">
          <a:xfrm>
            <a:off x="1931013" y="30225150"/>
            <a:ext cx="13579858" cy="150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2400" i="1" dirty="0"/>
              <a:t>Temperatur. (links) und Feuchteprofil einer Radiosonde (rot) und 30 simulierten Einzelprofilen der ALPACAS (farbig) sowie deren zeitliches Mittel (schwarz). Alle Profile stammen vom 29.8.2018 aus der Zeit zwischen 12:59 Uhr  und 13:02 Uhr.</a:t>
            </a:r>
          </a:p>
          <a:p>
            <a:endParaRPr lang="de-DE" sz="2000" dirty="0"/>
          </a:p>
        </p:txBody>
      </p:sp>
      <p:sp>
        <p:nvSpPr>
          <p:cNvPr id="11" name="Rechteck 7"/>
          <p:cNvSpPr>
            <a:spLocks noChangeArrowheads="1"/>
          </p:cNvSpPr>
          <p:nvPr/>
        </p:nvSpPr>
        <p:spPr bwMode="auto">
          <a:xfrm>
            <a:off x="21043079" y="36667577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pPr algn="r"/>
            <a:r>
              <a:rPr lang="de-DE" sz="3000" b="1" dirty="0"/>
              <a:t>www.cen.uni-hamburg.de</a:t>
            </a:r>
          </a:p>
          <a:p>
            <a:pPr algn="r"/>
            <a:endParaRPr lang="de-DE" sz="3000" b="1" dirty="0"/>
          </a:p>
        </p:txBody>
      </p:sp>
      <p:pic>
        <p:nvPicPr>
          <p:cNvPr id="21" name="Bild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8686" y="39881681"/>
            <a:ext cx="3736582" cy="1682440"/>
          </a:xfrm>
          <a:prstGeom prst="rect">
            <a:avLst/>
          </a:prstGeom>
        </p:spPr>
      </p:pic>
      <p:cxnSp>
        <p:nvCxnSpPr>
          <p:cNvPr id="25" name="Gerade Verbindung 24"/>
          <p:cNvCxnSpPr/>
          <p:nvPr/>
        </p:nvCxnSpPr>
        <p:spPr bwMode="auto">
          <a:xfrm>
            <a:off x="0" y="37387657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787" y="35803481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17801902" y="36091513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Centrum für Erdsystemforschung und Nachhaltigkeit (CEN)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1752600" y="881446"/>
            <a:ext cx="26746200" cy="2086387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6600" b="1" dirty="0">
                <a:solidFill>
                  <a:schemeClr val="tx1"/>
                </a:solidFill>
              </a:rPr>
              <a:t>Wie viel Zufall steckt im Ergebnis eines </a:t>
            </a:r>
          </a:p>
          <a:p>
            <a:pPr>
              <a:lnSpc>
                <a:spcPct val="100000"/>
              </a:lnSpc>
            </a:pPr>
            <a:r>
              <a:rPr lang="de-DE" sz="6600" b="1" dirty="0" err="1">
                <a:solidFill>
                  <a:schemeClr val="tx1"/>
                </a:solidFill>
              </a:rPr>
              <a:t>Radiosondenaufstiegs</a:t>
            </a:r>
            <a:r>
              <a:rPr lang="de-DE" sz="6600" b="1" dirty="0">
                <a:solidFill>
                  <a:schemeClr val="tx1"/>
                </a:solidFill>
              </a:rPr>
              <a:t>?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744118" y="3255865"/>
            <a:ext cx="26746200" cy="1440160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Laura Dietrich, Henning </a:t>
            </a:r>
            <a:r>
              <a:rPr lang="de-DE" sz="4400" b="1" dirty="0" err="1">
                <a:solidFill>
                  <a:schemeClr val="tx1"/>
                </a:solidFill>
              </a:rPr>
              <a:t>Dorff</a:t>
            </a:r>
            <a:r>
              <a:rPr lang="de-DE" sz="4400" b="1" dirty="0">
                <a:solidFill>
                  <a:schemeClr val="tx1"/>
                </a:solidFill>
              </a:rPr>
              <a:t>, Jakob Dörr, </a:t>
            </a:r>
          </a:p>
          <a:p>
            <a:pPr>
              <a:lnSpc>
                <a:spcPct val="110000"/>
              </a:lnSpc>
            </a:pPr>
            <a:r>
              <a:rPr lang="de-DE" sz="4400" b="1" dirty="0" err="1">
                <a:solidFill>
                  <a:schemeClr val="tx1"/>
                </a:solidFill>
              </a:rPr>
              <a:t>Joscha</a:t>
            </a:r>
            <a:r>
              <a:rPr lang="de-DE" sz="4400" b="1" dirty="0">
                <a:solidFill>
                  <a:schemeClr val="tx1"/>
                </a:solidFill>
              </a:rPr>
              <a:t> </a:t>
            </a:r>
            <a:r>
              <a:rPr lang="de-DE" sz="4400" b="1" dirty="0" err="1">
                <a:solidFill>
                  <a:schemeClr val="tx1"/>
                </a:solidFill>
              </a:rPr>
              <a:t>Fregin</a:t>
            </a:r>
            <a:r>
              <a:rPr lang="de-DE" sz="4400" b="1" dirty="0">
                <a:solidFill>
                  <a:schemeClr val="tx1"/>
                </a:solidFill>
              </a:rPr>
              <a:t>, Theresa Lang, Simon Michel</a:t>
            </a:r>
          </a:p>
          <a:p>
            <a:pPr>
              <a:lnSpc>
                <a:spcPct val="110000"/>
              </a:lnSpc>
            </a:pP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1672110" y="36041634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Meteorologisches Institut, Universität Hamburg</a:t>
            </a:r>
          </a:p>
        </p:txBody>
      </p:sp>
      <p:sp>
        <p:nvSpPr>
          <p:cNvPr id="24" name="Rechteck 7"/>
          <p:cNvSpPr>
            <a:spLocks noChangeArrowheads="1"/>
          </p:cNvSpPr>
          <p:nvPr/>
        </p:nvSpPr>
        <p:spPr bwMode="auto">
          <a:xfrm>
            <a:off x="1672110" y="36660089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r>
              <a:rPr lang="de-DE" sz="3000" b="1" dirty="0"/>
              <a:t>www.mi.uni-hamburg.de</a:t>
            </a:r>
          </a:p>
          <a:p>
            <a:endParaRPr lang="de-DE" sz="3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662" y="1059516"/>
            <a:ext cx="4392488" cy="33484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574" y="1950066"/>
            <a:ext cx="4266848" cy="3200136"/>
          </a:xfrm>
          <a:prstGeom prst="rect">
            <a:avLst/>
          </a:prstGeom>
          <a:ln>
            <a:noFill/>
          </a:ln>
        </p:spPr>
      </p:pic>
      <p:sp>
        <p:nvSpPr>
          <p:cNvPr id="2" name="Rechteck 1"/>
          <p:cNvSpPr/>
          <p:nvPr/>
        </p:nvSpPr>
        <p:spPr bwMode="auto">
          <a:xfrm>
            <a:off x="25578766" y="2384281"/>
            <a:ext cx="1944216" cy="761622"/>
          </a:xfrm>
          <a:prstGeom prst="rect">
            <a:avLst/>
          </a:prstGeom>
          <a:solidFill>
            <a:srgbClr val="D6D6D6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506758" y="233253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</a:t>
            </a:r>
            <a:endParaRPr lang="de-DE" sz="5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9443809" y="15811938"/>
            <a:ext cx="186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Helikite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23850574" y="16435550"/>
            <a:ext cx="262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Radiosonde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 bwMode="auto">
          <a:xfrm>
            <a:off x="14953044" y="7214081"/>
            <a:ext cx="13760943" cy="4516407"/>
          </a:xfrm>
          <a:prstGeom prst="rect">
            <a:avLst/>
          </a:prstGeom>
          <a:noFill/>
          <a:ln w="98425" cap="flat" cmpd="sng" algn="ctr">
            <a:solidFill>
              <a:srgbClr val="CB10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1372284" y="20555340"/>
            <a:ext cx="27374834" cy="11649399"/>
          </a:xfrm>
          <a:prstGeom prst="rect">
            <a:avLst/>
          </a:prstGeom>
          <a:noFill/>
          <a:ln w="98425" cap="flat" cmpd="sng" algn="ctr">
            <a:solidFill>
              <a:srgbClr val="CB10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931013" y="12171398"/>
            <a:ext cx="1500615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CB1028"/>
                </a:solidFill>
              </a:rPr>
              <a:t>Methode</a:t>
            </a:r>
          </a:p>
          <a:p>
            <a:pPr algn="just"/>
            <a:r>
              <a:rPr lang="de-DE" sz="3600" dirty="0"/>
              <a:t>Zur Einschätzung der Variabilität der Grenzschicht während eines Aufstieges wurde eine Messung einer Radiosonde mit gleichzeitigen kontinuierlichen Messungen der Grenzschicht verglichen. Die </a:t>
            </a:r>
            <a:r>
              <a:rPr lang="de-DE" sz="3600" dirty="0" err="1"/>
              <a:t>Mes-sungen</a:t>
            </a:r>
            <a:r>
              <a:rPr lang="de-DE" sz="3600" dirty="0"/>
              <a:t> wurden am 29.8.2018 in Marienleuchte durchgeführt. Um die Temperatur und Feuchte in der Grenzschicht kontinuierlich zu messen, wurden elf ALPACAs an der Leine eines </a:t>
            </a:r>
            <a:r>
              <a:rPr lang="de-DE" sz="3600" dirty="0" err="1"/>
              <a:t>Helikites</a:t>
            </a:r>
            <a:r>
              <a:rPr lang="de-DE" sz="3600" dirty="0"/>
              <a:t> in verschiedenen Höhen befestigt. Während der Messung wurde ein </a:t>
            </a:r>
            <a:r>
              <a:rPr lang="de-DE" sz="3600" dirty="0" err="1"/>
              <a:t>Radiosondenaufstieg</a:t>
            </a:r>
            <a:r>
              <a:rPr lang="de-DE" sz="3600" dirty="0"/>
              <a:t> möglichst nahe am Helikite durchgeführt. Aus den 3-sekündlichen ALPACA Messungen während des </a:t>
            </a:r>
            <a:r>
              <a:rPr lang="de-DE" sz="3600" dirty="0" err="1"/>
              <a:t>Radiosondenaufstiegs</a:t>
            </a:r>
            <a:r>
              <a:rPr lang="de-DE" sz="3600" dirty="0"/>
              <a:t> (ca. 2-3 Minuten) wurde ein Ensemble von 30 </a:t>
            </a:r>
            <a:r>
              <a:rPr lang="de-DE" sz="3600" dirty="0" err="1"/>
              <a:t>instantanen</a:t>
            </a:r>
            <a:r>
              <a:rPr lang="de-DE" sz="3600" dirty="0"/>
              <a:t> Einzelprofilen </a:t>
            </a:r>
            <a:r>
              <a:rPr lang="de-DE" sz="3600" dirty="0" err="1"/>
              <a:t>ge</a:t>
            </a:r>
            <a:r>
              <a:rPr lang="de-DE" sz="3600" dirty="0"/>
              <a:t>-messen. Anhand dieses Ensembles lässt sich bestimmen, wie stark Temperatur und Feuchte während des </a:t>
            </a:r>
            <a:r>
              <a:rPr lang="de-DE" sz="3600" dirty="0" err="1"/>
              <a:t>Radiosondenaufstieges</a:t>
            </a:r>
            <a:r>
              <a:rPr lang="de-DE" sz="3600" dirty="0"/>
              <a:t> variieren.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4953044" y="21010899"/>
            <a:ext cx="12809156" cy="115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CB1028"/>
                </a:solidFill>
              </a:rPr>
              <a:t>Ergebnisse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/>
              <a:t>Temperatur- und Feuchteprofil der Radiosonde decken sich größtenteils mit den ALPACA Ensembles (Abbildung)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/>
              <a:t>Oberkante einer Grenzschicht in etwa 400 m Höhe, </a:t>
            </a:r>
            <a:r>
              <a:rPr lang="de-DE" sz="3600" dirty="0" err="1"/>
              <a:t>beson-ders</a:t>
            </a:r>
            <a:r>
              <a:rPr lang="de-DE" sz="3600" dirty="0"/>
              <a:t> am starken Gradienten der relativen Feuchte zu er-kennen 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/>
              <a:t>Temperatur variiert im Messzeitraum um bis zu 1 K, meist jedoch unter 0,5 K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/>
              <a:t>relative Feuchte variiert stärker, meist 3 - 5 %. An der Ober-kante der Grenzschicht variiert die Feuchte bis zu 10 %, da die Höhe der Oberkante innerhalb der Zeit stark schwankt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/>
              <a:t>Im unteren Bereich ähneln die Werte der Radiosonde den Einzelprofilen am Anfang des Aufstieges, im oberen </a:t>
            </a:r>
            <a:r>
              <a:rPr lang="de-DE" sz="3600" dirty="0" err="1"/>
              <a:t>Be</a:t>
            </a:r>
            <a:r>
              <a:rPr lang="de-DE" sz="3600" dirty="0"/>
              <a:t>-reich denen am Ende des Aufstieges.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/>
              <a:t>Das Einzelprofil der Radiosonde setzt sich also aus </a:t>
            </a:r>
            <a:r>
              <a:rPr lang="de-DE" sz="3600" dirty="0" err="1"/>
              <a:t>ver-schiedenen</a:t>
            </a:r>
            <a:r>
              <a:rPr lang="de-DE" sz="3600" dirty="0"/>
              <a:t> Zuständen der Grenzschicht zusammen, die sich im oberen Bereich erheblich unterscheiden  </a:t>
            </a:r>
          </a:p>
          <a:p>
            <a:pPr algn="just"/>
            <a:endParaRPr lang="de-DE" sz="3600" dirty="0"/>
          </a:p>
          <a:p>
            <a:pPr algn="just"/>
            <a:endParaRPr lang="de-DE" sz="3600" dirty="0"/>
          </a:p>
          <a:p>
            <a:pPr algn="just"/>
            <a:r>
              <a:rPr lang="de-DE" sz="4000" dirty="0"/>
              <a:t> 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1931013" y="32729958"/>
            <a:ext cx="25831187" cy="31356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400" b="1" i="0" u="none" strike="noStrike" cap="none" normalizeH="0" baseline="0" dirty="0">
                <a:ln>
                  <a:noFill/>
                </a:ln>
                <a:solidFill>
                  <a:srgbClr val="CB1028"/>
                </a:solidFill>
                <a:effectLst/>
                <a:latin typeface="Arial" charset="0"/>
                <a:ea typeface="ＭＳ Ｐゴシック" pitchFamily="124" charset="-128"/>
              </a:rPr>
              <a:t>Fazit</a:t>
            </a:r>
          </a:p>
          <a:p>
            <a:pPr algn="just"/>
            <a:r>
              <a:rPr lang="de-DE" sz="3600" b="1" i="1" dirty="0">
                <a:ea typeface="ＭＳ Ｐゴシック" pitchFamily="124" charset="-128"/>
              </a:rPr>
              <a:t>Während der kurzen Zeit eines </a:t>
            </a:r>
            <a:r>
              <a:rPr lang="de-DE" sz="3600" b="1" i="1" dirty="0" err="1">
                <a:ea typeface="ＭＳ Ｐゴシック" pitchFamily="124" charset="-128"/>
              </a:rPr>
              <a:t>Radiosondenaufstieges</a:t>
            </a:r>
            <a:r>
              <a:rPr lang="de-DE" sz="3600" b="1" i="1" dirty="0">
                <a:ea typeface="ＭＳ Ｐゴシック" pitchFamily="124" charset="-128"/>
              </a:rPr>
              <a:t> schwankt die Temperatur und besonders die Feuchte in der Grenzschicht stark. Ein </a:t>
            </a:r>
            <a:r>
              <a:rPr lang="de-DE" sz="3600" b="1" i="1" dirty="0" err="1">
                <a:ea typeface="ＭＳ Ｐゴシック" pitchFamily="124" charset="-128"/>
              </a:rPr>
              <a:t>Radiosondenprofil</a:t>
            </a:r>
            <a:r>
              <a:rPr lang="de-DE" sz="3600" b="1" i="1" dirty="0">
                <a:ea typeface="ＭＳ Ｐゴシック" pitchFamily="124" charset="-128"/>
              </a:rPr>
              <a:t> ist somit weder repräsentativ für den mittleren, noch für den </a:t>
            </a:r>
            <a:r>
              <a:rPr lang="de-DE" sz="3600" b="1" i="1" dirty="0" err="1">
                <a:ea typeface="ＭＳ Ｐゴシック" pitchFamily="124" charset="-128"/>
              </a:rPr>
              <a:t>instantanen</a:t>
            </a:r>
            <a:r>
              <a:rPr lang="de-DE" sz="3600" b="1" i="1" dirty="0">
                <a:ea typeface="ＭＳ Ｐゴシック" pitchFamily="124" charset="-128"/>
              </a:rPr>
              <a:t> Zustand der Grenzschicht!</a:t>
            </a:r>
          </a:p>
        </p:txBody>
      </p:sp>
      <p:sp>
        <p:nvSpPr>
          <p:cNvPr id="35" name="Rechteck 34"/>
          <p:cNvSpPr/>
          <p:nvPr/>
        </p:nvSpPr>
        <p:spPr bwMode="auto">
          <a:xfrm>
            <a:off x="1931013" y="7343769"/>
            <a:ext cx="12142797" cy="4011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400" b="1" i="0" u="none" strike="noStrike" cap="none" normalizeH="0" baseline="0" dirty="0">
                <a:ln>
                  <a:noFill/>
                </a:ln>
                <a:solidFill>
                  <a:srgbClr val="CB1028"/>
                </a:solidFill>
                <a:effectLst/>
                <a:latin typeface="Arial" charset="0"/>
                <a:ea typeface="ＭＳ Ｐゴシック" pitchFamily="124" charset="-128"/>
              </a:rPr>
              <a:t>Einleitung</a:t>
            </a:r>
          </a:p>
          <a:p>
            <a:pPr algn="just"/>
            <a:r>
              <a:rPr kumimoji="0" lang="de-DE" sz="3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ＭＳ Ｐゴシック" pitchFamily="124" charset="-128"/>
              </a:rPr>
              <a:t>Für Profilmessungen der Grenzschicht werden oft</a:t>
            </a:r>
            <a:r>
              <a:rPr kumimoji="0" lang="de-DE" sz="3600" b="0" i="1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ＭＳ Ｐゴシック" pitchFamily="124" charset="-128"/>
              </a:rPr>
              <a:t> Ballon-aufstiege durchgeführt.</a:t>
            </a:r>
            <a:r>
              <a:rPr lang="de-DE" sz="3600" i="1" dirty="0">
                <a:ea typeface="ＭＳ Ｐゴシック" pitchFamily="124" charset="-128"/>
              </a:rPr>
              <a:t> Da die Grenzschicht zeitlich und räumlich stark variabel ist, ist ein Einzelaufstieg meist nicht repräsentativ für den mittleren Zustand der Grenzschicht.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884079" y="18300065"/>
            <a:ext cx="4177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Leine mit ALPACAs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358" y="37544733"/>
            <a:ext cx="6997768" cy="4673896"/>
          </a:xfrm>
          <a:prstGeom prst="rect">
            <a:avLst/>
          </a:prstGeom>
        </p:spPr>
      </p:pic>
      <p:sp>
        <p:nvSpPr>
          <p:cNvPr id="33" name="Rechteck 32"/>
          <p:cNvSpPr/>
          <p:nvPr/>
        </p:nvSpPr>
        <p:spPr bwMode="auto">
          <a:xfrm>
            <a:off x="1372834" y="12124354"/>
            <a:ext cx="27374834" cy="7999069"/>
          </a:xfrm>
          <a:prstGeom prst="rect">
            <a:avLst/>
          </a:prstGeom>
          <a:noFill/>
          <a:ln w="98425" cap="flat" cmpd="sng" algn="ctr">
            <a:solidFill>
              <a:srgbClr val="CB10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39295388"/>
            <a:ext cx="6997700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744119" y="4911280"/>
            <a:ext cx="22396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laura.dietrich@studium.uni-hamburg.de</a:t>
            </a:r>
            <a:r>
              <a:rPr lang="de-DE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2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hennig.dorff@studium.uni-hamburg.de</a:t>
            </a:r>
            <a:r>
              <a:rPr lang="de-DE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2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jakob.doerr@studium.uni-hamburg.de</a:t>
            </a:r>
            <a:r>
              <a:rPr lang="de-DE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2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joscha.fregin@studium.uni-hamburg.de</a:t>
            </a:r>
            <a:r>
              <a:rPr lang="de-DE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2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theresa.lang@studium.uni-hamburg.de</a:t>
            </a:r>
            <a:r>
              <a:rPr lang="de-DE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2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simon.michel@studium.uni-hamburg.de</a:t>
            </a:r>
            <a:r>
              <a:rPr lang="de-DE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de-DE" sz="3200" dirty="0"/>
          </a:p>
        </p:txBody>
      </p:sp>
      <p:sp>
        <p:nvSpPr>
          <p:cNvPr id="37" name="Rechteck 36"/>
          <p:cNvSpPr/>
          <p:nvPr/>
        </p:nvSpPr>
        <p:spPr bwMode="auto">
          <a:xfrm>
            <a:off x="15341104" y="7327116"/>
            <a:ext cx="12421096" cy="4011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400" b="1" i="0" u="none" strike="noStrike" cap="none" normalizeH="0" baseline="0" dirty="0">
                <a:ln>
                  <a:noFill/>
                </a:ln>
                <a:solidFill>
                  <a:srgbClr val="CB1028"/>
                </a:solidFill>
                <a:effectLst/>
                <a:latin typeface="Arial" charset="0"/>
                <a:ea typeface="ＭＳ Ｐゴシック" pitchFamily="124" charset="-128"/>
              </a:rPr>
              <a:t>Fragestellung</a:t>
            </a:r>
          </a:p>
          <a:p>
            <a:pPr algn="just"/>
            <a:r>
              <a:rPr lang="de-DE" sz="3600" i="1" dirty="0">
                <a:ea typeface="ＭＳ Ｐゴシック" pitchFamily="124" charset="-128"/>
              </a:rPr>
              <a:t>Wie gut repräsentiert ein einzelner Aufstieg den </a:t>
            </a:r>
            <a:r>
              <a:rPr lang="de-DE" sz="3600" i="1" dirty="0" err="1">
                <a:ea typeface="ＭＳ Ｐゴシック" pitchFamily="124" charset="-128"/>
              </a:rPr>
              <a:t>instantanen</a:t>
            </a:r>
            <a:r>
              <a:rPr lang="de-DE" sz="3600" i="1" dirty="0">
                <a:ea typeface="ＭＳ Ｐゴシック" pitchFamily="124" charset="-128"/>
              </a:rPr>
              <a:t> Zustand der Grenzschicht? Welcher Fehler entsteht da-durch, dass der Sensor nicht an einem Zeitpunkt die ganze Grenzschicht misst? Mit den kontinuierlichen Messungen der ALPACAs lassen sich diese Fragen beantworten.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3600" i="1" dirty="0">
              <a:ea typeface="ＭＳ Ｐゴシック" pitchFamily="124" charset="-128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1372284" y="7214082"/>
            <a:ext cx="13127487" cy="4513572"/>
          </a:xfrm>
          <a:prstGeom prst="rect">
            <a:avLst/>
          </a:prstGeom>
          <a:noFill/>
          <a:ln w="98425" cap="flat" cmpd="sng" algn="ctr">
            <a:solidFill>
              <a:srgbClr val="CB10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_CliSAP_Plakatmaster">
  <a:themeElements>
    <a:clrScheme name="Präsentation1 1">
      <a:dk1>
        <a:srgbClr val="000000"/>
      </a:dk1>
      <a:lt1>
        <a:srgbClr val="FFFFFF"/>
      </a:lt1>
      <a:dk2>
        <a:srgbClr val="FFFFFF"/>
      </a:dk2>
      <a:lt2>
        <a:srgbClr val="414141"/>
      </a:lt2>
      <a:accent1>
        <a:srgbClr val="DBF0FD"/>
      </a:accent1>
      <a:accent2>
        <a:srgbClr val="A2D9F8"/>
      </a:accent2>
      <a:accent3>
        <a:srgbClr val="FFFFFF"/>
      </a:accent3>
      <a:accent4>
        <a:srgbClr val="000000"/>
      </a:accent4>
      <a:accent5>
        <a:srgbClr val="EAF6FE"/>
      </a:accent5>
      <a:accent6>
        <a:srgbClr val="92C4E1"/>
      </a:accent6>
      <a:hlink>
        <a:srgbClr val="007368"/>
      </a:hlink>
      <a:folHlink>
        <a:srgbClr val="DBF0FD"/>
      </a:folHlink>
    </a:clrScheme>
    <a:fontScheme name="Präsentation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lnDef>
  </a:objectDefaults>
  <a:extraClrSchemeLst>
    <a:extraClrScheme>
      <a:clrScheme name="Präsentation1 1">
        <a:dk1>
          <a:srgbClr val="000000"/>
        </a:dk1>
        <a:lt1>
          <a:srgbClr val="FFFFFF"/>
        </a:lt1>
        <a:dk2>
          <a:srgbClr val="FFFFFF"/>
        </a:dk2>
        <a:lt2>
          <a:srgbClr val="414141"/>
        </a:lt2>
        <a:accent1>
          <a:srgbClr val="DBF0FD"/>
        </a:accent1>
        <a:accent2>
          <a:srgbClr val="A2D9F8"/>
        </a:accent2>
        <a:accent3>
          <a:srgbClr val="FFFFFF"/>
        </a:accent3>
        <a:accent4>
          <a:srgbClr val="000000"/>
        </a:accent4>
        <a:accent5>
          <a:srgbClr val="EAF6FE"/>
        </a:accent5>
        <a:accent6>
          <a:srgbClr val="92C4E1"/>
        </a:accent6>
        <a:hlink>
          <a:srgbClr val="007368"/>
        </a:hlink>
        <a:folHlink>
          <a:srgbClr val="DBF0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Benutzerdefiniert</PresentationFormat>
  <Paragraphs>33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Verdana</vt:lpstr>
      <vt:lpstr>CEN_CliSAP_Plakatmaster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Theresa Lang</cp:lastModifiedBy>
  <cp:revision>54</cp:revision>
  <dcterms:modified xsi:type="dcterms:W3CDTF">2018-10-02T18:22:25Z</dcterms:modified>
</cp:coreProperties>
</file>