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>
        <p:scale>
          <a:sx n="30" d="100"/>
          <a:sy n="30" d="100"/>
        </p:scale>
        <p:origin x="-1098" y="-72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03.10.2018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1372284" y="32562488"/>
            <a:ext cx="27374834" cy="29348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18" y="21150053"/>
            <a:ext cx="13208926" cy="9246248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0" t="44316" r="48451" b="35417"/>
          <a:stretch/>
        </p:blipFill>
        <p:spPr>
          <a:xfrm>
            <a:off x="18075333" y="12550074"/>
            <a:ext cx="6762695" cy="711595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5" t="47474" r="35279" b="32767"/>
          <a:stretch/>
        </p:blipFill>
        <p:spPr>
          <a:xfrm>
            <a:off x="22020114" y="12550074"/>
            <a:ext cx="5742086" cy="7115953"/>
          </a:xfrm>
          <a:prstGeom prst="rect">
            <a:avLst/>
          </a:prstGeom>
        </p:spPr>
      </p:pic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1931013" y="30225150"/>
            <a:ext cx="13579858" cy="1508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400" i="1" dirty="0"/>
              <a:t>Temperatur. (links) und Feuchteprofil einer Radiosonde (rot) und 30 simulierten Einzelprofilen der ALPACAS (farbig) sowie deren zeitliches Mittel (schwarz). Alle Profile stammen vom 29.8.2018 aus der Zeit zwischen 12:59 Uhr  und 13:02 Uhr.</a:t>
            </a:r>
          </a:p>
          <a:p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21" name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Wie viel Zufall steckt im Ergebnis eines </a:t>
            </a:r>
          </a:p>
          <a:p>
            <a:pPr>
              <a:lnSpc>
                <a:spcPct val="100000"/>
              </a:lnSpc>
            </a:pPr>
            <a:r>
              <a:rPr lang="de-DE" sz="6600" b="1" dirty="0" err="1">
                <a:solidFill>
                  <a:schemeClr val="tx1"/>
                </a:solidFill>
              </a:rPr>
              <a:t>Radiosondenaufstiegs</a:t>
            </a:r>
            <a:r>
              <a:rPr lang="de-DE" sz="6600" b="1" dirty="0">
                <a:solidFill>
                  <a:schemeClr val="tx1"/>
                </a:solidFill>
              </a:rPr>
              <a:t>?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 err="1">
                <a:solidFill>
                  <a:schemeClr val="tx1"/>
                </a:solidFill>
              </a:rPr>
              <a:t>Joscha</a:t>
            </a:r>
            <a:r>
              <a:rPr lang="de-DE" sz="4400" b="1" dirty="0">
                <a:solidFill>
                  <a:schemeClr val="tx1"/>
                </a:solidFill>
              </a:rPr>
              <a:t>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</a:t>
            </a:r>
          </a:p>
          <a:p>
            <a:pPr>
              <a:lnSpc>
                <a:spcPct val="110000"/>
              </a:lnSpc>
            </a:pP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9443809" y="15811938"/>
            <a:ext cx="186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Helikite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23850574" y="16435550"/>
            <a:ext cx="26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Radiosonde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 bwMode="auto">
          <a:xfrm>
            <a:off x="14953044" y="7214081"/>
            <a:ext cx="13760943" cy="4516407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1372284" y="20555340"/>
            <a:ext cx="27374834" cy="11649399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31013" y="12171398"/>
            <a:ext cx="1500615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CB1028"/>
                </a:solidFill>
              </a:rPr>
              <a:t>Methode</a:t>
            </a:r>
          </a:p>
          <a:p>
            <a:pPr algn="just"/>
            <a:r>
              <a:rPr lang="de-DE" sz="3600" dirty="0"/>
              <a:t>Zur Einschätzung der Variabilität der Grenzschicht während eines Aufstieges wurde eine Messung einer Radiosonde mit gleichzeitigen kontinuierlichen Messungen der Grenzschicht verglichen. Die </a:t>
            </a:r>
            <a:r>
              <a:rPr lang="de-DE" sz="3600" dirty="0" err="1"/>
              <a:t>Mes-sungen</a:t>
            </a:r>
            <a:r>
              <a:rPr lang="de-DE" sz="3600" dirty="0"/>
              <a:t> wurden am 29.8.2018 in Marienleuchte durchgeführt. Um die Temperatur und Feuchte in der Grenzschicht kontinuierlich zu messen, wurden elf ALPACAs an der Leine eines </a:t>
            </a:r>
            <a:r>
              <a:rPr lang="de-DE" sz="3600" dirty="0" err="1"/>
              <a:t>Helikites</a:t>
            </a:r>
            <a:r>
              <a:rPr lang="de-DE" sz="3600" dirty="0"/>
              <a:t> in verschiedenen Höhen befestigt. Während der Messung wurde ein </a:t>
            </a:r>
            <a:r>
              <a:rPr lang="de-DE" sz="3600" dirty="0" err="1"/>
              <a:t>Radiosondenaufstieg</a:t>
            </a:r>
            <a:r>
              <a:rPr lang="de-DE" sz="3600" dirty="0"/>
              <a:t> möglichst nahe am Helikite durchgeführt. Aus den 3-sekündlichen ALPACA Messungen während des </a:t>
            </a:r>
            <a:r>
              <a:rPr lang="de-DE" sz="3600" dirty="0" err="1"/>
              <a:t>Radiosondenaufstiegs</a:t>
            </a:r>
            <a:r>
              <a:rPr lang="de-DE" sz="3600" dirty="0"/>
              <a:t> (ca. 2-3 Minuten) wurde ein Ensemble von 30 </a:t>
            </a:r>
            <a:r>
              <a:rPr lang="de-DE" sz="3600" dirty="0" err="1"/>
              <a:t>instantanen</a:t>
            </a:r>
            <a:r>
              <a:rPr lang="de-DE" sz="3600" dirty="0"/>
              <a:t> Einzelprofilen </a:t>
            </a:r>
            <a:r>
              <a:rPr lang="de-DE" sz="3600" dirty="0" err="1"/>
              <a:t>ge</a:t>
            </a:r>
            <a:r>
              <a:rPr lang="de-DE" sz="3600" dirty="0"/>
              <a:t>-messen. Anhand dieses Ensembles lässt sich bestimmen, wie stark Temperatur und Feuchte während des </a:t>
            </a:r>
            <a:r>
              <a:rPr lang="de-DE" sz="3600" dirty="0" err="1"/>
              <a:t>Radiosondenaufstieges</a:t>
            </a:r>
            <a:r>
              <a:rPr lang="de-DE" sz="3600" dirty="0"/>
              <a:t> variieren.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4953044" y="21010899"/>
            <a:ext cx="12809156" cy="115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CB1028"/>
                </a:solidFill>
              </a:rPr>
              <a:t>Ergebnisse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Temperatur- und Feuchteprofil der Radiosonde decken sich größtenteils mit den ALPACA Ensembles (Abbildung)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Oberkante einer Grenzschicht in etwa 400 m Höhe, </a:t>
            </a:r>
            <a:r>
              <a:rPr lang="de-DE" sz="3600" dirty="0" err="1"/>
              <a:t>beson-ders</a:t>
            </a:r>
            <a:r>
              <a:rPr lang="de-DE" sz="3600" dirty="0"/>
              <a:t> am starken Gradienten der relativen Feuchte zu er-kennen 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Temperatur variiert im Messzeitraum um bis zu 1 K, meist jedoch unter 0,5 K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relative Feuchte variiert stärker, meist 3 - 5 %. An der Ober-kante der Grenzschicht variiert die Feuchte bis zu 10 %, da die Höhe der Oberkante innerhalb der Zeit stark schwankt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Im unteren Bereich ähneln die Werte der Radiosonde den Einzelprofilen am Anfang des Aufstieges, im oberen </a:t>
            </a:r>
            <a:r>
              <a:rPr lang="de-DE" sz="3600" dirty="0" err="1"/>
              <a:t>Be</a:t>
            </a:r>
            <a:r>
              <a:rPr lang="de-DE" sz="3600" dirty="0"/>
              <a:t>-reich denen am Ende des Aufstieges.</a:t>
            </a:r>
          </a:p>
          <a:p>
            <a:pPr marL="571500" indent="-571500" algn="just">
              <a:buFont typeface="Arial" charset="0"/>
              <a:buChar char="•"/>
            </a:pPr>
            <a:r>
              <a:rPr lang="de-DE" sz="3600" dirty="0"/>
              <a:t>Das Einzelprofil der Radiosonde setzt sich also aus </a:t>
            </a:r>
            <a:r>
              <a:rPr lang="de-DE" sz="3600" dirty="0" err="1"/>
              <a:t>ver-schiedenen</a:t>
            </a:r>
            <a:r>
              <a:rPr lang="de-DE" sz="3600" dirty="0"/>
              <a:t> Zuständen der Grenzschicht zusammen, die sich im oberen Bereich erheblich unterscheiden  </a:t>
            </a:r>
          </a:p>
          <a:p>
            <a:pPr algn="just"/>
            <a:endParaRPr lang="de-DE" sz="3600" dirty="0"/>
          </a:p>
          <a:p>
            <a:pPr algn="just"/>
            <a:endParaRPr lang="de-DE" sz="3600" dirty="0"/>
          </a:p>
          <a:p>
            <a:pPr algn="just"/>
            <a:r>
              <a:rPr lang="de-DE" sz="4000" dirty="0"/>
              <a:t> 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1931013" y="32729958"/>
            <a:ext cx="25831187" cy="31356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Fazit</a:t>
            </a:r>
          </a:p>
          <a:p>
            <a:pPr algn="just"/>
            <a:r>
              <a:rPr lang="de-DE" sz="3600" b="1" i="1" dirty="0">
                <a:ea typeface="ＭＳ Ｐゴシック" pitchFamily="124" charset="-128"/>
              </a:rPr>
              <a:t>Während der kurzen Zeit eines </a:t>
            </a:r>
            <a:r>
              <a:rPr lang="de-DE" sz="3600" b="1" i="1" dirty="0" err="1">
                <a:ea typeface="ＭＳ Ｐゴシック" pitchFamily="124" charset="-128"/>
              </a:rPr>
              <a:t>Radiosondenaufstieges</a:t>
            </a:r>
            <a:r>
              <a:rPr lang="de-DE" sz="3600" b="1" i="1" dirty="0">
                <a:ea typeface="ＭＳ Ｐゴシック" pitchFamily="124" charset="-128"/>
              </a:rPr>
              <a:t> schwankt die Temperatur und besonders die Feuchte in der Grenzschicht stark. Ein </a:t>
            </a:r>
            <a:r>
              <a:rPr lang="de-DE" sz="3600" b="1" i="1" dirty="0" err="1">
                <a:ea typeface="ＭＳ Ｐゴシック" pitchFamily="124" charset="-128"/>
              </a:rPr>
              <a:t>Radiosondenprofil</a:t>
            </a:r>
            <a:r>
              <a:rPr lang="de-DE" sz="3600" b="1" i="1" dirty="0">
                <a:ea typeface="ＭＳ Ｐゴシック" pitchFamily="124" charset="-128"/>
              </a:rPr>
              <a:t> ist somit weder repräsentativ für den mittleren, noch für den </a:t>
            </a:r>
            <a:r>
              <a:rPr lang="de-DE" sz="3600" b="1" i="1" dirty="0" err="1">
                <a:ea typeface="ＭＳ Ｐゴシック" pitchFamily="124" charset="-128"/>
              </a:rPr>
              <a:t>instantanen</a:t>
            </a:r>
            <a:r>
              <a:rPr lang="de-DE" sz="3600" b="1" i="1" dirty="0">
                <a:ea typeface="ＭＳ Ｐゴシック" pitchFamily="124" charset="-128"/>
              </a:rPr>
              <a:t> Zustand der Grenzschicht!</a:t>
            </a:r>
          </a:p>
        </p:txBody>
      </p:sp>
      <p:sp>
        <p:nvSpPr>
          <p:cNvPr id="35" name="Rechteck 34"/>
          <p:cNvSpPr/>
          <p:nvPr/>
        </p:nvSpPr>
        <p:spPr bwMode="auto">
          <a:xfrm>
            <a:off x="1931013" y="7343769"/>
            <a:ext cx="12142797" cy="4011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Einleitung</a:t>
            </a:r>
          </a:p>
          <a:p>
            <a:pPr algn="just"/>
            <a:r>
              <a:rPr kumimoji="0" lang="de-DE" sz="3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Für Profilmessungen der Grenzschicht werden oft</a:t>
            </a:r>
            <a:r>
              <a:rPr kumimoji="0" lang="de-DE" sz="3600" b="0" i="1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ＭＳ Ｐゴシック" pitchFamily="124" charset="-128"/>
              </a:rPr>
              <a:t> Ballon-aufstiege durchgeführt.</a:t>
            </a:r>
            <a:r>
              <a:rPr lang="de-DE" sz="3600" i="1" dirty="0">
                <a:ea typeface="ＭＳ Ｐゴシック" pitchFamily="124" charset="-128"/>
              </a:rPr>
              <a:t> Da die Grenzschicht zeitlich und räumlich stark variabel ist, ist ein Einzelaufstieg meist nicht repräsentativ für den mittleren Zustand der Grenzschicht.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884079" y="18300065"/>
            <a:ext cx="417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Leine mit ALPACAs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58" y="37544733"/>
            <a:ext cx="6997768" cy="4673896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 bwMode="auto">
          <a:xfrm>
            <a:off x="1372834" y="12124354"/>
            <a:ext cx="27374834" cy="7999069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39295388"/>
            <a:ext cx="6997700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744119" y="4911280"/>
            <a:ext cx="22396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laura.dietrich@studium.uni-hamburg.de, </a:t>
            </a:r>
            <a:r>
              <a:rPr lang="de-DE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henning.dorff@studium.uni-hamburg.de</a:t>
            </a:r>
            <a:r>
              <a:rPr lang="de-DE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jakob.doerr@studium.uni-hamburg.de, joscha.fregin@studium.uni-hamburg.de, theresa.lang@studium.uni-hamburg.de, simon.michel@studium.uni-hamburg.de </a:t>
            </a:r>
          </a:p>
          <a:p>
            <a:endParaRPr lang="de-DE" sz="3200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15341104" y="7327116"/>
            <a:ext cx="12421096" cy="4011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400" b="1" i="0" u="none" strike="noStrike" cap="none" normalizeH="0" baseline="0" dirty="0">
                <a:ln>
                  <a:noFill/>
                </a:ln>
                <a:solidFill>
                  <a:srgbClr val="CB1028"/>
                </a:solidFill>
                <a:effectLst/>
                <a:latin typeface="Arial" charset="0"/>
                <a:ea typeface="ＭＳ Ｐゴシック" pitchFamily="124" charset="-128"/>
              </a:rPr>
              <a:t>Fragestellung</a:t>
            </a:r>
          </a:p>
          <a:p>
            <a:pPr algn="just"/>
            <a:r>
              <a:rPr lang="de-DE" sz="3600" i="1" dirty="0">
                <a:ea typeface="ＭＳ Ｐゴシック" pitchFamily="124" charset="-128"/>
              </a:rPr>
              <a:t>Wie gut repräsentiert ein einzelner Aufstieg den </a:t>
            </a:r>
            <a:r>
              <a:rPr lang="de-DE" sz="3600" i="1" dirty="0" err="1">
                <a:ea typeface="ＭＳ Ｐゴシック" pitchFamily="124" charset="-128"/>
              </a:rPr>
              <a:t>instantanen</a:t>
            </a:r>
            <a:r>
              <a:rPr lang="de-DE" sz="3600" i="1" dirty="0">
                <a:ea typeface="ＭＳ Ｐゴシック" pitchFamily="124" charset="-128"/>
              </a:rPr>
              <a:t> Zustand der Grenzschicht? Welcher Fehler entsteht da-durch, dass der Sensor nicht an einem Zeitpunkt die ganze Grenzschicht misst? Mit den kontinuierlichen Messungen der ALPACAs lassen sich diese Fragen beantworten.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3600" i="1" dirty="0">
              <a:ea typeface="ＭＳ Ｐゴシック" pitchFamily="124" charset="-128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1372284" y="7214082"/>
            <a:ext cx="13127487" cy="4513572"/>
          </a:xfrm>
          <a:prstGeom prst="rect">
            <a:avLst/>
          </a:prstGeom>
          <a:noFill/>
          <a:ln w="98425" cap="flat" cmpd="sng" algn="ctr">
            <a:solidFill>
              <a:srgbClr val="CB102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Benutzerdefiniert</PresentationFormat>
  <Paragraphs>33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CEN_CliSAP_Plakatmaster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Henning Dorff</cp:lastModifiedBy>
  <cp:revision>55</cp:revision>
  <dcterms:modified xsi:type="dcterms:W3CDTF">2018-10-02T22:16:40Z</dcterms:modified>
</cp:coreProperties>
</file>