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64" r:id="rId2"/>
  </p:sldIdLst>
  <p:sldSz cx="30275213" cy="42803763"/>
  <p:notesSz cx="6794500" cy="9906000"/>
  <p:defaultTextStyle>
    <a:defPPr>
      <a:defRPr lang="de-DE"/>
    </a:defPPr>
    <a:lvl1pPr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1pPr>
    <a:lvl2pPr marL="4556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2pPr>
    <a:lvl3pPr marL="9128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3pPr>
    <a:lvl4pPr marL="13700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4pPr>
    <a:lvl5pPr marL="18272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5pPr>
    <a:lvl6pPr marL="2286000" algn="l" defTabSz="457200" rtl="0" eaLnBrk="1" latinLnBrk="0" hangingPunct="1">
      <a:defRPr sz="2600" kern="1200">
        <a:solidFill>
          <a:srgbClr val="000000"/>
        </a:solidFill>
        <a:latin typeface="Arial" charset="0"/>
        <a:ea typeface="ＭＳ Ｐゴシック" charset="0"/>
        <a:cs typeface="ＭＳ Ｐゴシック" charset="0"/>
      </a:defRPr>
    </a:lvl6pPr>
    <a:lvl7pPr marL="2743200" algn="l" defTabSz="457200" rtl="0" eaLnBrk="1" latinLnBrk="0" hangingPunct="1">
      <a:defRPr sz="2600" kern="1200">
        <a:solidFill>
          <a:srgbClr val="000000"/>
        </a:solidFill>
        <a:latin typeface="Arial" charset="0"/>
        <a:ea typeface="ＭＳ Ｐゴシック" charset="0"/>
        <a:cs typeface="ＭＳ Ｐゴシック" charset="0"/>
      </a:defRPr>
    </a:lvl7pPr>
    <a:lvl8pPr marL="3200400" algn="l" defTabSz="457200" rtl="0" eaLnBrk="1" latinLnBrk="0" hangingPunct="1">
      <a:defRPr sz="2600" kern="1200">
        <a:solidFill>
          <a:srgbClr val="000000"/>
        </a:solidFill>
        <a:latin typeface="Arial" charset="0"/>
        <a:ea typeface="ＭＳ Ｐゴシック" charset="0"/>
        <a:cs typeface="ＭＳ Ｐゴシック" charset="0"/>
      </a:defRPr>
    </a:lvl8pPr>
    <a:lvl9pPr marL="3657600" algn="l" defTabSz="457200" rtl="0" eaLnBrk="1" latinLnBrk="0" hangingPunct="1">
      <a:defRPr sz="2600" kern="1200">
        <a:solidFill>
          <a:srgbClr val="000000"/>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167">
          <p15:clr>
            <a:srgbClr val="A4A3A4"/>
          </p15:clr>
        </p15:guide>
        <p15:guide id="2" orient="horz" pos="3599">
          <p15:clr>
            <a:srgbClr val="A4A3A4"/>
          </p15:clr>
        </p15:guide>
        <p15:guide id="3" orient="horz" pos="25874">
          <p15:clr>
            <a:srgbClr val="A4A3A4"/>
          </p15:clr>
        </p15:guide>
        <p15:guide id="4" pos="12242">
          <p15:clr>
            <a:srgbClr val="A4A3A4"/>
          </p15:clr>
        </p15:guide>
        <p15:guide id="5" pos="1104">
          <p15:clr>
            <a:srgbClr val="A4A3A4"/>
          </p15:clr>
        </p15:guide>
        <p15:guide id="6" pos="6578">
          <p15:clr>
            <a:srgbClr val="A4A3A4"/>
          </p15:clr>
        </p15:guide>
        <p15:guide id="7" pos="9646">
          <p15:clr>
            <a:srgbClr val="A4A3A4"/>
          </p15:clr>
        </p15:guide>
        <p15:guide id="8" pos="17954">
          <p15:clr>
            <a:srgbClr val="A4A3A4"/>
          </p15:clr>
        </p15:guide>
        <p15:guide id="9" pos="12480">
          <p15:clr>
            <a:srgbClr val="A4A3A4"/>
          </p15:clr>
        </p15:guide>
        <p15:guide id="10" pos="6816">
          <p15:clr>
            <a:srgbClr val="A4A3A4"/>
          </p15:clr>
        </p15:guide>
        <p15:guide id="11" pos="94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6D6"/>
    <a:srgbClr val="991324"/>
    <a:srgbClr val="B8CADF"/>
    <a:srgbClr val="141313"/>
    <a:srgbClr val="CAEAF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605" autoAdjust="0"/>
  </p:normalViewPr>
  <p:slideViewPr>
    <p:cSldViewPr>
      <p:cViewPr>
        <p:scale>
          <a:sx n="28" d="100"/>
          <a:sy n="28" d="100"/>
        </p:scale>
        <p:origin x="532" y="-2540"/>
      </p:cViewPr>
      <p:guideLst>
        <p:guide orient="horz" pos="3167"/>
        <p:guide orient="horz" pos="3599"/>
        <p:guide orient="horz" pos="25874"/>
        <p:guide pos="12242"/>
        <p:guide pos="1104"/>
        <p:guide pos="6578"/>
        <p:guide pos="9646"/>
        <p:guide pos="17954"/>
        <p:guide pos="12480"/>
        <p:guide pos="6816"/>
        <p:guide pos="9407"/>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44284" cy="495300"/>
          </a:xfrm>
          <a:prstGeom prst="rect">
            <a:avLst/>
          </a:prstGeom>
        </p:spPr>
        <p:txBody>
          <a:bodyPr vert="horz" lIns="95939" tIns="47969" rIns="95939" bIns="47969" rtlCol="0"/>
          <a:lstStyle>
            <a:lvl1pPr algn="l">
              <a:defRPr sz="1300"/>
            </a:lvl1pPr>
          </a:lstStyle>
          <a:p>
            <a:pPr>
              <a:defRPr/>
            </a:pPr>
            <a:endParaRPr lang="de-DE"/>
          </a:p>
        </p:txBody>
      </p:sp>
      <p:sp>
        <p:nvSpPr>
          <p:cNvPr id="3" name="Datumsplatzhalter 2"/>
          <p:cNvSpPr>
            <a:spLocks noGrp="1"/>
          </p:cNvSpPr>
          <p:nvPr>
            <p:ph type="dt" sz="quarter" idx="1"/>
          </p:nvPr>
        </p:nvSpPr>
        <p:spPr>
          <a:xfrm>
            <a:off x="3848644" y="0"/>
            <a:ext cx="2944284" cy="495300"/>
          </a:xfrm>
          <a:prstGeom prst="rect">
            <a:avLst/>
          </a:prstGeom>
        </p:spPr>
        <p:txBody>
          <a:bodyPr vert="horz" lIns="95939" tIns="47969" rIns="95939" bIns="47969" rtlCol="0"/>
          <a:lstStyle>
            <a:lvl1pPr algn="r">
              <a:defRPr sz="1300"/>
            </a:lvl1pPr>
          </a:lstStyle>
          <a:p>
            <a:pPr>
              <a:defRPr/>
            </a:pPr>
            <a:fld id="{CC0687F8-0D18-3744-9E5B-34CDB2C8D9E2}" type="datetimeFigureOut">
              <a:rPr lang="de-DE"/>
              <a:pPr>
                <a:defRPr/>
              </a:pPr>
              <a:t>21.09.2018</a:t>
            </a:fld>
            <a:endParaRPr lang="de-DE"/>
          </a:p>
        </p:txBody>
      </p:sp>
      <p:sp>
        <p:nvSpPr>
          <p:cNvPr id="4" name="Fußzeilenplatzhalter 3"/>
          <p:cNvSpPr>
            <a:spLocks noGrp="1"/>
          </p:cNvSpPr>
          <p:nvPr>
            <p:ph type="ftr" sz="quarter" idx="2"/>
          </p:nvPr>
        </p:nvSpPr>
        <p:spPr>
          <a:xfrm>
            <a:off x="0" y="9408981"/>
            <a:ext cx="2944284" cy="495300"/>
          </a:xfrm>
          <a:prstGeom prst="rect">
            <a:avLst/>
          </a:prstGeom>
        </p:spPr>
        <p:txBody>
          <a:bodyPr vert="horz" lIns="95939" tIns="47969" rIns="95939" bIns="47969" rtlCol="0" anchor="b"/>
          <a:lstStyle>
            <a:lvl1pPr algn="l">
              <a:defRPr sz="1300"/>
            </a:lvl1pPr>
          </a:lstStyle>
          <a:p>
            <a:pPr>
              <a:defRPr/>
            </a:pPr>
            <a:endParaRPr lang="de-DE"/>
          </a:p>
        </p:txBody>
      </p:sp>
      <p:sp>
        <p:nvSpPr>
          <p:cNvPr id="5" name="Foliennummernplatzhalter 4"/>
          <p:cNvSpPr>
            <a:spLocks noGrp="1"/>
          </p:cNvSpPr>
          <p:nvPr>
            <p:ph type="sldNum" sz="quarter" idx="3"/>
          </p:nvPr>
        </p:nvSpPr>
        <p:spPr>
          <a:xfrm>
            <a:off x="3848644" y="9408981"/>
            <a:ext cx="2944284" cy="495300"/>
          </a:xfrm>
          <a:prstGeom prst="rect">
            <a:avLst/>
          </a:prstGeom>
        </p:spPr>
        <p:txBody>
          <a:bodyPr vert="horz" lIns="95939" tIns="47969" rIns="95939" bIns="47969" rtlCol="0" anchor="b"/>
          <a:lstStyle>
            <a:lvl1pPr algn="r">
              <a:defRPr sz="1300"/>
            </a:lvl1pPr>
          </a:lstStyle>
          <a:p>
            <a:pPr>
              <a:defRPr/>
            </a:pPr>
            <a:fld id="{27059A04-727B-594E-9D2B-DB89AAC18A21}" type="slidenum">
              <a:rPr lang="de-DE"/>
              <a:pPr>
                <a:defRPr/>
              </a:pPr>
              <a:t>‹Nr.›</a:t>
            </a:fld>
            <a:endParaRPr lang="de-DE"/>
          </a:p>
        </p:txBody>
      </p:sp>
    </p:spTree>
    <p:extLst>
      <p:ext uri="{BB962C8B-B14F-4D97-AF65-F5344CB8AC3E}">
        <p14:creationId xmlns:p14="http://schemas.microsoft.com/office/powerpoint/2010/main" val="24841536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lvl1pPr>
              <a:defRPr sz="1300">
                <a:solidFill>
                  <a:schemeClr val="tx1"/>
                </a:solidFill>
                <a:ea typeface="ＭＳ Ｐゴシック" pitchFamily="124" charset="-128"/>
                <a:cs typeface="+mn-cs"/>
              </a:defRPr>
            </a:lvl1pPr>
          </a:lstStyle>
          <a:p>
            <a:pPr>
              <a:defRPr/>
            </a:pPr>
            <a:endParaRPr lang="de-DE"/>
          </a:p>
        </p:txBody>
      </p:sp>
      <p:sp>
        <p:nvSpPr>
          <p:cNvPr id="15363" name="Rectangle 3"/>
          <p:cNvSpPr>
            <a:spLocks noGrp="1" noChangeArrowheads="1"/>
          </p:cNvSpPr>
          <p:nvPr>
            <p:ph type="dt" idx="1"/>
          </p:nvPr>
        </p:nvSpPr>
        <p:spPr bwMode="auto">
          <a:xfrm>
            <a:off x="3850217" y="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lvl1pPr algn="r">
              <a:defRPr sz="1300">
                <a:solidFill>
                  <a:schemeClr val="tx1"/>
                </a:solidFill>
                <a:ea typeface="ＭＳ Ｐゴシック" pitchFamily="124" charset="-128"/>
                <a:cs typeface="+mn-cs"/>
              </a:defRPr>
            </a:lvl1pPr>
          </a:lstStyle>
          <a:p>
            <a:pPr>
              <a:defRPr/>
            </a:pPr>
            <a:endParaRPr lang="de-DE"/>
          </a:p>
        </p:txBody>
      </p:sp>
      <p:sp>
        <p:nvSpPr>
          <p:cNvPr id="7172" name="Rectangle 4"/>
          <p:cNvSpPr>
            <a:spLocks noGrp="1" noRot="1" noChangeAspect="1" noChangeArrowheads="1" noTextEdit="1"/>
          </p:cNvSpPr>
          <p:nvPr>
            <p:ph type="sldImg" idx="2"/>
          </p:nvPr>
        </p:nvSpPr>
        <p:spPr bwMode="auto">
          <a:xfrm>
            <a:off x="2084388" y="742950"/>
            <a:ext cx="2625725" cy="3714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15365" name="Rectangle 5"/>
          <p:cNvSpPr>
            <a:spLocks noGrp="1" noChangeArrowheads="1"/>
          </p:cNvSpPr>
          <p:nvPr>
            <p:ph type="body" sz="quarter" idx="3"/>
          </p:nvPr>
        </p:nvSpPr>
        <p:spPr bwMode="auto">
          <a:xfrm>
            <a:off x="905934" y="4705350"/>
            <a:ext cx="4982634" cy="445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15366" name="Rectangle 6"/>
          <p:cNvSpPr>
            <a:spLocks noGrp="1" noChangeArrowheads="1"/>
          </p:cNvSpPr>
          <p:nvPr>
            <p:ph type="ftr" sz="quarter" idx="4"/>
          </p:nvPr>
        </p:nvSpPr>
        <p:spPr bwMode="auto">
          <a:xfrm>
            <a:off x="0" y="941070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b" anchorCtr="0" compatLnSpc="1">
            <a:prstTxWarp prst="textNoShape">
              <a:avLst/>
            </a:prstTxWarp>
          </a:bodyPr>
          <a:lstStyle>
            <a:lvl1pPr>
              <a:defRPr sz="1300">
                <a:solidFill>
                  <a:schemeClr val="tx1"/>
                </a:solidFill>
                <a:ea typeface="ＭＳ Ｐゴシック" pitchFamily="124" charset="-128"/>
                <a:cs typeface="+mn-cs"/>
              </a:defRPr>
            </a:lvl1pPr>
          </a:lstStyle>
          <a:p>
            <a:pPr>
              <a:defRPr/>
            </a:pPr>
            <a:endParaRPr lang="de-DE"/>
          </a:p>
        </p:txBody>
      </p:sp>
      <p:sp>
        <p:nvSpPr>
          <p:cNvPr id="15367" name="Rectangle 7"/>
          <p:cNvSpPr>
            <a:spLocks noGrp="1" noChangeArrowheads="1"/>
          </p:cNvSpPr>
          <p:nvPr>
            <p:ph type="sldNum" sz="quarter" idx="5"/>
          </p:nvPr>
        </p:nvSpPr>
        <p:spPr bwMode="auto">
          <a:xfrm>
            <a:off x="3850217" y="941070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b" anchorCtr="0" compatLnSpc="1">
            <a:prstTxWarp prst="textNoShape">
              <a:avLst/>
            </a:prstTxWarp>
          </a:bodyPr>
          <a:lstStyle>
            <a:lvl1pPr algn="r">
              <a:defRPr sz="1300">
                <a:solidFill>
                  <a:schemeClr val="tx1"/>
                </a:solidFill>
              </a:defRPr>
            </a:lvl1pPr>
          </a:lstStyle>
          <a:p>
            <a:pPr>
              <a:defRPr/>
            </a:pPr>
            <a:fld id="{8A5B5417-ED1B-374F-8FF2-B46D95F08A1B}" type="slidenum">
              <a:rPr lang="de-DE"/>
              <a:pPr>
                <a:defRPr/>
              </a:pPr>
              <a:t>‹Nr.›</a:t>
            </a:fld>
            <a:endParaRPr lang="de-DE"/>
          </a:p>
        </p:txBody>
      </p:sp>
    </p:spTree>
    <p:extLst>
      <p:ext uri="{BB962C8B-B14F-4D97-AF65-F5344CB8AC3E}">
        <p14:creationId xmlns:p14="http://schemas.microsoft.com/office/powerpoint/2010/main" val="42443345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300" kern="1200">
        <a:solidFill>
          <a:schemeClr val="tx1"/>
        </a:solidFill>
        <a:latin typeface="Arial" charset="0"/>
        <a:ea typeface="ＭＳ Ｐゴシック" pitchFamily="124" charset="-128"/>
        <a:cs typeface="ＭＳ Ｐゴシック" charset="0"/>
      </a:defRPr>
    </a:lvl1pPr>
    <a:lvl2pPr marL="4556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2pPr>
    <a:lvl3pPr marL="9128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3pPr>
    <a:lvl4pPr marL="13700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4pPr>
    <a:lvl5pPr marL="18272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5pPr>
    <a:lvl6pPr marL="2284273" algn="l" defTabSz="913710" rtl="0" eaLnBrk="1" latinLnBrk="0" hangingPunct="1">
      <a:defRPr sz="1300" kern="1200">
        <a:solidFill>
          <a:schemeClr val="tx1"/>
        </a:solidFill>
        <a:latin typeface="+mn-lt"/>
        <a:ea typeface="+mn-ea"/>
        <a:cs typeface="+mn-cs"/>
      </a:defRPr>
    </a:lvl6pPr>
    <a:lvl7pPr marL="2741126" algn="l" defTabSz="913710" rtl="0" eaLnBrk="1" latinLnBrk="0" hangingPunct="1">
      <a:defRPr sz="1300" kern="1200">
        <a:solidFill>
          <a:schemeClr val="tx1"/>
        </a:solidFill>
        <a:latin typeface="+mn-lt"/>
        <a:ea typeface="+mn-ea"/>
        <a:cs typeface="+mn-cs"/>
      </a:defRPr>
    </a:lvl7pPr>
    <a:lvl8pPr marL="3197983" algn="l" defTabSz="913710" rtl="0" eaLnBrk="1" latinLnBrk="0" hangingPunct="1">
      <a:defRPr sz="1300" kern="1200">
        <a:solidFill>
          <a:schemeClr val="tx1"/>
        </a:solidFill>
        <a:latin typeface="+mn-lt"/>
        <a:ea typeface="+mn-ea"/>
        <a:cs typeface="+mn-cs"/>
      </a:defRPr>
    </a:lvl8pPr>
    <a:lvl9pPr marL="3654836" algn="l" defTabSz="91371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p:spPr>
        <p:txBody>
          <a:bodyPr/>
          <a:lstStyle>
            <a:lvl1pPr>
              <a:defRPr sz="2700">
                <a:solidFill>
                  <a:srgbClr val="000000"/>
                </a:solidFill>
                <a:latin typeface="Arial" charset="0"/>
                <a:ea typeface="ＭＳ Ｐゴシック" charset="0"/>
                <a:cs typeface="ＭＳ Ｐゴシック" charset="0"/>
              </a:defRPr>
            </a:lvl1pPr>
            <a:lvl2pPr marL="779503" indent="-299809">
              <a:defRPr sz="2700">
                <a:solidFill>
                  <a:srgbClr val="000000"/>
                </a:solidFill>
                <a:latin typeface="Arial" charset="0"/>
                <a:ea typeface="ＭＳ Ｐゴシック" charset="0"/>
              </a:defRPr>
            </a:lvl2pPr>
            <a:lvl3pPr marL="1199236" indent="-239847">
              <a:defRPr sz="2700">
                <a:solidFill>
                  <a:srgbClr val="000000"/>
                </a:solidFill>
                <a:latin typeface="Arial" charset="0"/>
                <a:ea typeface="ＭＳ Ｐゴシック" charset="0"/>
              </a:defRPr>
            </a:lvl3pPr>
            <a:lvl4pPr marL="1678930" indent="-239847">
              <a:defRPr sz="2700">
                <a:solidFill>
                  <a:srgbClr val="000000"/>
                </a:solidFill>
                <a:latin typeface="Arial" charset="0"/>
                <a:ea typeface="ＭＳ Ｐゴシック" charset="0"/>
              </a:defRPr>
            </a:lvl4pPr>
            <a:lvl5pPr marL="2158624" indent="-239847">
              <a:defRPr sz="2700">
                <a:solidFill>
                  <a:srgbClr val="000000"/>
                </a:solidFill>
                <a:latin typeface="Arial" charset="0"/>
                <a:ea typeface="ＭＳ Ｐゴシック" charset="0"/>
              </a:defRPr>
            </a:lvl5pPr>
            <a:lvl6pPr marL="2638318" indent="-239847" eaLnBrk="0" fontAlgn="base" hangingPunct="0">
              <a:spcBef>
                <a:spcPct val="0"/>
              </a:spcBef>
              <a:spcAft>
                <a:spcPct val="0"/>
              </a:spcAft>
              <a:defRPr sz="2700">
                <a:solidFill>
                  <a:srgbClr val="000000"/>
                </a:solidFill>
                <a:latin typeface="Arial" charset="0"/>
                <a:ea typeface="ＭＳ Ｐゴシック" charset="0"/>
              </a:defRPr>
            </a:lvl6pPr>
            <a:lvl7pPr marL="3118013" indent="-239847" eaLnBrk="0" fontAlgn="base" hangingPunct="0">
              <a:spcBef>
                <a:spcPct val="0"/>
              </a:spcBef>
              <a:spcAft>
                <a:spcPct val="0"/>
              </a:spcAft>
              <a:defRPr sz="2700">
                <a:solidFill>
                  <a:srgbClr val="000000"/>
                </a:solidFill>
                <a:latin typeface="Arial" charset="0"/>
                <a:ea typeface="ＭＳ Ｐゴシック" charset="0"/>
              </a:defRPr>
            </a:lvl7pPr>
            <a:lvl8pPr marL="3597707" indent="-239847" eaLnBrk="0" fontAlgn="base" hangingPunct="0">
              <a:spcBef>
                <a:spcPct val="0"/>
              </a:spcBef>
              <a:spcAft>
                <a:spcPct val="0"/>
              </a:spcAft>
              <a:defRPr sz="2700">
                <a:solidFill>
                  <a:srgbClr val="000000"/>
                </a:solidFill>
                <a:latin typeface="Arial" charset="0"/>
                <a:ea typeface="ＭＳ Ｐゴシック" charset="0"/>
              </a:defRPr>
            </a:lvl8pPr>
            <a:lvl9pPr marL="4077401" indent="-239847" eaLnBrk="0" fontAlgn="base" hangingPunct="0">
              <a:spcBef>
                <a:spcPct val="0"/>
              </a:spcBef>
              <a:spcAft>
                <a:spcPct val="0"/>
              </a:spcAft>
              <a:defRPr sz="2700">
                <a:solidFill>
                  <a:srgbClr val="000000"/>
                </a:solidFill>
                <a:latin typeface="Arial" charset="0"/>
                <a:ea typeface="ＭＳ Ｐゴシック" charset="0"/>
              </a:defRPr>
            </a:lvl9pPr>
          </a:lstStyle>
          <a:p>
            <a:fld id="{41527247-27F1-F344-B04C-005D11D0476B}" type="slidenum">
              <a:rPr lang="de-DE" sz="1300">
                <a:solidFill>
                  <a:schemeClr val="tx1"/>
                </a:solidFill>
              </a:rPr>
              <a:pPr/>
              <a:t>1</a:t>
            </a:fld>
            <a:endParaRPr lang="de-DE" sz="1300">
              <a:solidFill>
                <a:schemeClr val="tx1"/>
              </a:solidFill>
            </a:endParaRPr>
          </a:p>
        </p:txBody>
      </p:sp>
      <p:sp>
        <p:nvSpPr>
          <p:cNvPr id="11267"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pPr eaLnBrk="1" hangingPunct="1"/>
            <a:endParaRPr lang="de-DE">
              <a:ea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12782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uppieren 3"/>
          <p:cNvGrpSpPr/>
          <p:nvPr userDrawn="1"/>
        </p:nvGrpSpPr>
        <p:grpSpPr>
          <a:xfrm>
            <a:off x="0" y="6388225"/>
            <a:ext cx="30276000" cy="410847"/>
            <a:chOff x="0" y="6373410"/>
            <a:chExt cx="30276000" cy="410847"/>
          </a:xfrm>
        </p:grpSpPr>
        <p:grpSp>
          <p:nvGrpSpPr>
            <p:cNvPr id="3" name="Gruppieren 2"/>
            <p:cNvGrpSpPr/>
            <p:nvPr userDrawn="1"/>
          </p:nvGrpSpPr>
          <p:grpSpPr>
            <a:xfrm>
              <a:off x="0" y="6486002"/>
              <a:ext cx="30276000" cy="226247"/>
              <a:chOff x="0" y="5729930"/>
              <a:chExt cx="30276000" cy="226247"/>
            </a:xfrm>
          </p:grpSpPr>
          <p:sp>
            <p:nvSpPr>
              <p:cNvPr id="11" name="Rechteck 10"/>
              <p:cNvSpPr/>
              <p:nvPr/>
            </p:nvSpPr>
            <p:spPr>
              <a:xfrm flipV="1">
                <a:off x="0" y="5729930"/>
                <a:ext cx="30276000" cy="108000"/>
              </a:xfrm>
              <a:prstGeom prst="rect">
                <a:avLst/>
              </a:prstGeom>
              <a:solidFill>
                <a:srgbClr val="CD0920"/>
              </a:solidFill>
              <a:ln>
                <a:solidFill>
                  <a:srgbClr val="CD092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3" name="Rechteck 12"/>
              <p:cNvSpPr/>
              <p:nvPr/>
            </p:nvSpPr>
            <p:spPr>
              <a:xfrm flipV="1">
                <a:off x="0" y="5848177"/>
                <a:ext cx="30276000" cy="108000"/>
              </a:xfrm>
              <a:prstGeom prst="rect">
                <a:avLst/>
              </a:prstGeom>
              <a:solidFill>
                <a:srgbClr val="B4B4B4"/>
              </a:solidFill>
              <a:ln>
                <a:solidFill>
                  <a:srgbClr val="B4B4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grpSp>
          <p:nvGrpSpPr>
            <p:cNvPr id="2" name="Gruppieren 1"/>
            <p:cNvGrpSpPr/>
            <p:nvPr userDrawn="1"/>
          </p:nvGrpSpPr>
          <p:grpSpPr>
            <a:xfrm>
              <a:off x="0" y="6373410"/>
              <a:ext cx="30276000" cy="410847"/>
              <a:chOff x="0" y="6358595"/>
              <a:chExt cx="30276000" cy="410847"/>
            </a:xfrm>
          </p:grpSpPr>
          <p:sp>
            <p:nvSpPr>
              <p:cNvPr id="12" name="Rechteck 11"/>
              <p:cNvSpPr/>
              <p:nvPr/>
            </p:nvSpPr>
            <p:spPr>
              <a:xfrm flipV="1">
                <a:off x="0" y="6358595"/>
                <a:ext cx="30276000" cy="108000"/>
              </a:xfrm>
              <a:prstGeom prst="rect">
                <a:avLst/>
              </a:prstGeom>
              <a:solidFill>
                <a:srgbClr val="888888"/>
              </a:solidFill>
              <a:ln>
                <a:solidFill>
                  <a:srgbClr val="88888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4" name="Rechteck 13"/>
              <p:cNvSpPr/>
              <p:nvPr/>
            </p:nvSpPr>
            <p:spPr>
              <a:xfrm flipV="1">
                <a:off x="0" y="6661442"/>
                <a:ext cx="30276000" cy="108000"/>
              </a:xfrm>
              <a:prstGeom prst="rect">
                <a:avLst/>
              </a:prstGeom>
              <a:solidFill>
                <a:srgbClr val="DCDCDC"/>
              </a:solidFill>
              <a:ln>
                <a:solidFill>
                  <a:srgbClr val="DCDCD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grpSp>
    </p:spTree>
  </p:cSld>
  <p:clrMap bg1="lt1" tx1="dk1" bg2="lt2" tx2="dk2" accent1="accent1" accent2="accent2" accent3="accent3" accent4="accent4" accent5="accent5" accent6="accent6" hlink="hlink" folHlink="folHlink"/>
  <p:sldLayoutIdLst>
    <p:sldLayoutId id="2147483673" r:id="rId1"/>
  </p:sldLayoutIdLst>
  <p:hf sldNum="0" hdr="0" ftr="0" dt="0"/>
  <p:txStyles>
    <p:titleStyle>
      <a:lvl1pPr algn="l" defTabSz="4168775" rtl="0" eaLnBrk="1" fontAlgn="base" hangingPunct="1">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9pPr>
    </p:titleStyle>
    <p:bodyStyle>
      <a:lvl1pPr marL="842963" indent="-842963" algn="l" defTabSz="4168775" rtl="0" eaLnBrk="1" fontAlgn="base" hangingPunct="1">
        <a:spcBef>
          <a:spcPct val="20000"/>
        </a:spcBef>
        <a:spcAft>
          <a:spcPct val="0"/>
        </a:spcAft>
        <a:defRPr sz="4800" b="1">
          <a:solidFill>
            <a:srgbClr val="141313"/>
          </a:solidFill>
          <a:latin typeface="+mn-lt"/>
          <a:ea typeface="+mn-ea"/>
          <a:cs typeface="ＭＳ Ｐゴシック" charset="0"/>
        </a:defRPr>
      </a:lvl1pPr>
      <a:lvl2pPr marL="2336800" indent="-1303338" algn="l" defTabSz="4168775" rtl="0" eaLnBrk="1" fontAlgn="base" hangingPunct="1">
        <a:spcBef>
          <a:spcPct val="20000"/>
        </a:spcBef>
        <a:spcAft>
          <a:spcPct val="0"/>
        </a:spcAft>
        <a:defRPr sz="2600">
          <a:solidFill>
            <a:schemeClr val="tx1"/>
          </a:solidFill>
          <a:latin typeface="+mn-lt"/>
          <a:ea typeface="+mn-ea"/>
        </a:defRPr>
      </a:lvl2pPr>
      <a:lvl3pPr marL="3573463" indent="-1044575" algn="l" defTabSz="4168775" rtl="0" eaLnBrk="1" fontAlgn="base" hangingPunct="1">
        <a:spcBef>
          <a:spcPct val="20000"/>
        </a:spcBef>
        <a:spcAft>
          <a:spcPct val="0"/>
        </a:spcAft>
        <a:defRPr sz="2600">
          <a:solidFill>
            <a:schemeClr val="tx1"/>
          </a:solidFill>
          <a:latin typeface="+mn-lt"/>
          <a:ea typeface="+mn-ea"/>
        </a:defRPr>
      </a:lvl3pPr>
      <a:lvl4pPr marL="4808538" indent="-1044575" algn="l" defTabSz="4168775" rtl="0" eaLnBrk="1" fontAlgn="base" hangingPunct="1">
        <a:spcBef>
          <a:spcPct val="20000"/>
        </a:spcBef>
        <a:spcAft>
          <a:spcPct val="0"/>
        </a:spcAft>
        <a:defRPr sz="2600">
          <a:solidFill>
            <a:schemeClr val="tx1"/>
          </a:solidFill>
          <a:latin typeface="+mn-lt"/>
          <a:ea typeface="+mn-ea"/>
        </a:defRPr>
      </a:lvl4pPr>
      <a:lvl5pPr marL="6175375" indent="-1174750" algn="l" defTabSz="4168775" rtl="0" eaLnBrk="1" fontAlgn="base" hangingPunct="1">
        <a:spcBef>
          <a:spcPct val="20000"/>
        </a:spcBef>
        <a:spcAft>
          <a:spcPct val="0"/>
        </a:spcAft>
        <a:defRPr sz="2600">
          <a:solidFill>
            <a:schemeClr val="tx1"/>
          </a:solidFill>
          <a:latin typeface="+mn-lt"/>
          <a:ea typeface="+mn-ea"/>
        </a:defRPr>
      </a:lvl5pPr>
      <a:lvl6pPr marL="6632322" indent="-1175445" algn="l" defTabSz="4168795" rtl="0" eaLnBrk="1" fontAlgn="base" hangingPunct="1">
        <a:spcBef>
          <a:spcPct val="20000"/>
        </a:spcBef>
        <a:spcAft>
          <a:spcPct val="0"/>
        </a:spcAft>
        <a:defRPr sz="2600">
          <a:solidFill>
            <a:schemeClr val="tx1"/>
          </a:solidFill>
          <a:latin typeface="+mn-lt"/>
          <a:ea typeface="+mn-ea"/>
        </a:defRPr>
      </a:lvl6pPr>
      <a:lvl7pPr marL="7089175" indent="-1175445" algn="l" defTabSz="4168795" rtl="0" eaLnBrk="1" fontAlgn="base" hangingPunct="1">
        <a:spcBef>
          <a:spcPct val="20000"/>
        </a:spcBef>
        <a:spcAft>
          <a:spcPct val="0"/>
        </a:spcAft>
        <a:defRPr sz="2600">
          <a:solidFill>
            <a:schemeClr val="tx1"/>
          </a:solidFill>
          <a:latin typeface="+mn-lt"/>
          <a:ea typeface="+mn-ea"/>
        </a:defRPr>
      </a:lvl7pPr>
      <a:lvl8pPr marL="7546032" indent="-1175445" algn="l" defTabSz="4168795" rtl="0" eaLnBrk="1" fontAlgn="base" hangingPunct="1">
        <a:spcBef>
          <a:spcPct val="20000"/>
        </a:spcBef>
        <a:spcAft>
          <a:spcPct val="0"/>
        </a:spcAft>
        <a:defRPr sz="2600">
          <a:solidFill>
            <a:schemeClr val="tx1"/>
          </a:solidFill>
          <a:latin typeface="+mn-lt"/>
          <a:ea typeface="+mn-ea"/>
        </a:defRPr>
      </a:lvl8pPr>
      <a:lvl9pPr marL="8002881" indent="-1175445" algn="l" defTabSz="4168795" rtl="0" eaLnBrk="1" fontAlgn="base" hangingPunct="1">
        <a:spcBef>
          <a:spcPct val="20000"/>
        </a:spcBef>
        <a:spcAft>
          <a:spcPct val="0"/>
        </a:spcAft>
        <a:defRPr sz="2600">
          <a:solidFill>
            <a:schemeClr val="tx1"/>
          </a:solidFill>
          <a:latin typeface="+mn-lt"/>
          <a:ea typeface="+mn-ea"/>
        </a:defRPr>
      </a:lvl9pPr>
    </p:bodyStyle>
    <p:otherStyle>
      <a:defPPr>
        <a:defRPr lang="de-DE"/>
      </a:defPPr>
      <a:lvl1pPr marL="0" algn="l" defTabSz="913710" rtl="0" eaLnBrk="1" latinLnBrk="0" hangingPunct="1">
        <a:defRPr sz="1700" kern="1200">
          <a:solidFill>
            <a:schemeClr val="tx1"/>
          </a:solidFill>
          <a:latin typeface="+mn-lt"/>
          <a:ea typeface="+mn-ea"/>
          <a:cs typeface="+mn-cs"/>
        </a:defRPr>
      </a:lvl1pPr>
      <a:lvl2pPr marL="456853" algn="l" defTabSz="913710" rtl="0" eaLnBrk="1" latinLnBrk="0" hangingPunct="1">
        <a:defRPr sz="1700" kern="1200">
          <a:solidFill>
            <a:schemeClr val="tx1"/>
          </a:solidFill>
          <a:latin typeface="+mn-lt"/>
          <a:ea typeface="+mn-ea"/>
          <a:cs typeface="+mn-cs"/>
        </a:defRPr>
      </a:lvl2pPr>
      <a:lvl3pPr marL="913710" algn="l" defTabSz="913710" rtl="0" eaLnBrk="1" latinLnBrk="0" hangingPunct="1">
        <a:defRPr sz="1700" kern="1200">
          <a:solidFill>
            <a:schemeClr val="tx1"/>
          </a:solidFill>
          <a:latin typeface="+mn-lt"/>
          <a:ea typeface="+mn-ea"/>
          <a:cs typeface="+mn-cs"/>
        </a:defRPr>
      </a:lvl3pPr>
      <a:lvl4pPr marL="1370563" algn="l" defTabSz="913710" rtl="0" eaLnBrk="1" latinLnBrk="0" hangingPunct="1">
        <a:defRPr sz="1700" kern="1200">
          <a:solidFill>
            <a:schemeClr val="tx1"/>
          </a:solidFill>
          <a:latin typeface="+mn-lt"/>
          <a:ea typeface="+mn-ea"/>
          <a:cs typeface="+mn-cs"/>
        </a:defRPr>
      </a:lvl4pPr>
      <a:lvl5pPr marL="1827416" algn="l" defTabSz="913710" rtl="0" eaLnBrk="1" latinLnBrk="0" hangingPunct="1">
        <a:defRPr sz="1700" kern="1200">
          <a:solidFill>
            <a:schemeClr val="tx1"/>
          </a:solidFill>
          <a:latin typeface="+mn-lt"/>
          <a:ea typeface="+mn-ea"/>
          <a:cs typeface="+mn-cs"/>
        </a:defRPr>
      </a:lvl5pPr>
      <a:lvl6pPr marL="2284273" algn="l" defTabSz="913710" rtl="0" eaLnBrk="1" latinLnBrk="0" hangingPunct="1">
        <a:defRPr sz="1700" kern="1200">
          <a:solidFill>
            <a:schemeClr val="tx1"/>
          </a:solidFill>
          <a:latin typeface="+mn-lt"/>
          <a:ea typeface="+mn-ea"/>
          <a:cs typeface="+mn-cs"/>
        </a:defRPr>
      </a:lvl6pPr>
      <a:lvl7pPr marL="2741126" algn="l" defTabSz="913710" rtl="0" eaLnBrk="1" latinLnBrk="0" hangingPunct="1">
        <a:defRPr sz="1700" kern="1200">
          <a:solidFill>
            <a:schemeClr val="tx1"/>
          </a:solidFill>
          <a:latin typeface="+mn-lt"/>
          <a:ea typeface="+mn-ea"/>
          <a:cs typeface="+mn-cs"/>
        </a:defRPr>
      </a:lvl7pPr>
      <a:lvl8pPr marL="3197983" algn="l" defTabSz="913710" rtl="0" eaLnBrk="1" latinLnBrk="0" hangingPunct="1">
        <a:defRPr sz="1700" kern="1200">
          <a:solidFill>
            <a:schemeClr val="tx1"/>
          </a:solidFill>
          <a:latin typeface="+mn-lt"/>
          <a:ea typeface="+mn-ea"/>
          <a:cs typeface="+mn-cs"/>
        </a:defRPr>
      </a:lvl8pPr>
      <a:lvl9pPr marL="3654836" algn="l" defTabSz="91371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emf"/><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NULL"/><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Grafik 45">
            <a:extLst>
              <a:ext uri="{FF2B5EF4-FFF2-40B4-BE49-F238E27FC236}">
                <a16:creationId xmlns:a16="http://schemas.microsoft.com/office/drawing/2014/main" id="{0F071C14-9AB0-4E21-B7E2-45094DF55A7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45997" y="27163001"/>
            <a:ext cx="10747741" cy="4320000"/>
          </a:xfrm>
          <a:prstGeom prst="rect">
            <a:avLst/>
          </a:prstGeom>
        </p:spPr>
      </p:pic>
      <p:pic>
        <p:nvPicPr>
          <p:cNvPr id="8" name="Grafik 7">
            <a:extLst>
              <a:ext uri="{FF2B5EF4-FFF2-40B4-BE49-F238E27FC236}">
                <a16:creationId xmlns:a16="http://schemas.microsoft.com/office/drawing/2014/main" id="{40F347F3-75C3-4205-8EB5-49C6B8C37AB8}"/>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68343" y="23058545"/>
            <a:ext cx="10852470" cy="4320000"/>
          </a:xfrm>
          <a:prstGeom prst="rect">
            <a:avLst/>
          </a:prstGeom>
        </p:spPr>
      </p:pic>
      <p:pic>
        <p:nvPicPr>
          <p:cNvPr id="42" name="Grafik 41">
            <a:extLst>
              <a:ext uri="{FF2B5EF4-FFF2-40B4-BE49-F238E27FC236}">
                <a16:creationId xmlns:a16="http://schemas.microsoft.com/office/drawing/2014/main" id="{4B1DE1F6-11B0-40C1-A4B8-E15A8BDAA33B}"/>
              </a:ext>
            </a:extLst>
          </p:cNvPr>
          <p:cNvPicPr>
            <a:picLocks noChangeAspect="1"/>
          </p:cNvPicPr>
          <p:nvPr/>
        </p:nvPicPr>
        <p:blipFill rotWithShape="1">
          <a:blip r:embed="rId5" cstate="email">
            <a:extLst>
              <a:ext uri="{28A0092B-C50C-407E-A947-70E740481C1C}">
                <a14:useLocalDpi xmlns:a14="http://schemas.microsoft.com/office/drawing/2010/main" val="0"/>
              </a:ext>
            </a:extLst>
          </a:blip>
          <a:srcRect t="4751" b="4773"/>
          <a:stretch/>
        </p:blipFill>
        <p:spPr>
          <a:xfrm>
            <a:off x="18233950" y="17335648"/>
            <a:ext cx="11930400" cy="3346153"/>
          </a:xfrm>
          <a:prstGeom prst="rect">
            <a:avLst/>
          </a:prstGeom>
        </p:spPr>
      </p:pic>
      <p:pic>
        <p:nvPicPr>
          <p:cNvPr id="19" name="Grafik 18">
            <a:extLst>
              <a:ext uri="{FF2B5EF4-FFF2-40B4-BE49-F238E27FC236}">
                <a16:creationId xmlns:a16="http://schemas.microsoft.com/office/drawing/2014/main" id="{C64CD5DA-027A-436F-BB33-5FEDAAC0EA66}"/>
              </a:ext>
            </a:extLst>
          </p:cNvPr>
          <p:cNvPicPr>
            <a:picLocks noChangeAspect="1"/>
          </p:cNvPicPr>
          <p:nvPr/>
        </p:nvPicPr>
        <p:blipFill rotWithShape="1">
          <a:blip r:embed="rId6" cstate="email">
            <a:extLst>
              <a:ext uri="{28A0092B-C50C-407E-A947-70E740481C1C}">
                <a14:useLocalDpi xmlns:a14="http://schemas.microsoft.com/office/drawing/2010/main" val="0"/>
              </a:ext>
            </a:extLst>
          </a:blip>
          <a:srcRect t="4345" b="7071"/>
          <a:stretch/>
        </p:blipFill>
        <p:spPr>
          <a:xfrm>
            <a:off x="18233950" y="7092505"/>
            <a:ext cx="11929620" cy="3276000"/>
          </a:xfrm>
          <a:prstGeom prst="rect">
            <a:avLst/>
          </a:prstGeom>
        </p:spPr>
      </p:pic>
      <p:pic>
        <p:nvPicPr>
          <p:cNvPr id="40" name="Grafik 39">
            <a:extLst>
              <a:ext uri="{FF2B5EF4-FFF2-40B4-BE49-F238E27FC236}">
                <a16:creationId xmlns:a16="http://schemas.microsoft.com/office/drawing/2014/main" id="{43F77D3F-B640-41BC-AD39-B897E1D9F05A}"/>
              </a:ext>
            </a:extLst>
          </p:cNvPr>
          <p:cNvPicPr>
            <a:picLocks noChangeAspect="1"/>
          </p:cNvPicPr>
          <p:nvPr/>
        </p:nvPicPr>
        <p:blipFill rotWithShape="1">
          <a:blip r:embed="rId7" cstate="email">
            <a:extLst>
              <a:ext uri="{28A0092B-C50C-407E-A947-70E740481C1C}">
                <a14:useLocalDpi xmlns:a14="http://schemas.microsoft.com/office/drawing/2010/main" val="0"/>
              </a:ext>
            </a:extLst>
          </a:blip>
          <a:srcRect t="5495" b="6656"/>
          <a:stretch/>
        </p:blipFill>
        <p:spPr>
          <a:xfrm>
            <a:off x="18233950" y="13904377"/>
            <a:ext cx="11930400" cy="3249032"/>
          </a:xfrm>
          <a:prstGeom prst="rect">
            <a:avLst/>
          </a:prstGeom>
        </p:spPr>
      </p:pic>
      <p:pic>
        <p:nvPicPr>
          <p:cNvPr id="21" name="Grafik 20">
            <a:extLst>
              <a:ext uri="{FF2B5EF4-FFF2-40B4-BE49-F238E27FC236}">
                <a16:creationId xmlns:a16="http://schemas.microsoft.com/office/drawing/2014/main" id="{976740B1-6D9C-4E1B-B8B3-A8B6E0F15E07}"/>
              </a:ext>
            </a:extLst>
          </p:cNvPr>
          <p:cNvPicPr>
            <a:picLocks noChangeAspect="1"/>
          </p:cNvPicPr>
          <p:nvPr/>
        </p:nvPicPr>
        <p:blipFill rotWithShape="1">
          <a:blip r:embed="rId8" cstate="email">
            <a:extLst>
              <a:ext uri="{28A0092B-C50C-407E-A947-70E740481C1C}">
                <a14:useLocalDpi xmlns:a14="http://schemas.microsoft.com/office/drawing/2010/main" val="0"/>
              </a:ext>
            </a:extLst>
          </a:blip>
          <a:srcRect t="4455" b="5914"/>
          <a:stretch/>
        </p:blipFill>
        <p:spPr>
          <a:xfrm>
            <a:off x="18233950" y="10456665"/>
            <a:ext cx="11930400" cy="3314963"/>
          </a:xfrm>
          <a:prstGeom prst="rect">
            <a:avLst/>
          </a:prstGeom>
        </p:spPr>
      </p:pic>
      <p:pic>
        <p:nvPicPr>
          <p:cNvPr id="36" name="Grafik 35">
            <a:extLst>
              <a:ext uri="{FF2B5EF4-FFF2-40B4-BE49-F238E27FC236}">
                <a16:creationId xmlns:a16="http://schemas.microsoft.com/office/drawing/2014/main" id="{A9D74C3F-3BE3-439D-AB17-890949333853}"/>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5074710" y="951609"/>
            <a:ext cx="4392488" cy="3348477"/>
          </a:xfrm>
          <a:prstGeom prst="rect">
            <a:avLst/>
          </a:prstGeom>
        </p:spPr>
      </p:pic>
      <p:sp>
        <p:nvSpPr>
          <p:cNvPr id="11" name="Rechteck 7"/>
          <p:cNvSpPr>
            <a:spLocks noChangeArrowheads="1"/>
          </p:cNvSpPr>
          <p:nvPr/>
        </p:nvSpPr>
        <p:spPr bwMode="auto">
          <a:xfrm>
            <a:off x="21043079" y="36667577"/>
            <a:ext cx="7704039" cy="10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p>
            <a:pPr algn="r"/>
            <a:r>
              <a:rPr lang="de-DE" sz="3000" b="1" dirty="0"/>
              <a:t>www.cen.uni-hamburg.de</a:t>
            </a:r>
          </a:p>
          <a:p>
            <a:pPr algn="r"/>
            <a:endParaRPr lang="de-DE" sz="3000" b="1" dirty="0"/>
          </a:p>
        </p:txBody>
      </p:sp>
      <p:pic>
        <p:nvPicPr>
          <p:cNvPr id="12" name="Bild 11"/>
          <p:cNvPicPr>
            <a:picLocks noChangeAspect="1"/>
          </p:cNvPicPr>
          <p:nvPr/>
        </p:nvPicPr>
        <p:blipFill>
          <a:blip r:embed="rId10"/>
          <a:stretch>
            <a:fillRect/>
          </a:stretch>
        </p:blipFill>
        <p:spPr>
          <a:xfrm>
            <a:off x="1744118" y="39294783"/>
            <a:ext cx="6998755" cy="2269338"/>
          </a:xfrm>
          <a:prstGeom prst="rect">
            <a:avLst/>
          </a:prstGeom>
        </p:spPr>
      </p:pic>
      <p:cxnSp>
        <p:nvCxnSpPr>
          <p:cNvPr id="25" name="Gerade Verbindung 24"/>
          <p:cNvCxnSpPr/>
          <p:nvPr/>
        </p:nvCxnSpPr>
        <p:spPr bwMode="auto">
          <a:xfrm>
            <a:off x="0" y="37387657"/>
            <a:ext cx="30276000" cy="0"/>
          </a:xfrm>
          <a:prstGeom prst="line">
            <a:avLst/>
          </a:prstGeom>
          <a:ln>
            <a:solidFill>
              <a:srgbClr val="991324"/>
            </a:solidFill>
          </a:ln>
          <a:extLst/>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bwMode="auto">
          <a:xfrm>
            <a:off x="-787" y="35803481"/>
            <a:ext cx="30276000" cy="0"/>
          </a:xfrm>
          <a:prstGeom prst="line">
            <a:avLst/>
          </a:prstGeom>
          <a:ln>
            <a:solidFill>
              <a:srgbClr val="991324"/>
            </a:solidFill>
          </a:ln>
          <a:extLst/>
        </p:spPr>
        <p:style>
          <a:lnRef idx="1">
            <a:schemeClr val="dk1"/>
          </a:lnRef>
          <a:fillRef idx="0">
            <a:schemeClr val="dk1"/>
          </a:fillRef>
          <a:effectRef idx="0">
            <a:schemeClr val="dk1"/>
          </a:effectRef>
          <a:fontRef idx="minor">
            <a:schemeClr val="tx1"/>
          </a:fontRef>
        </p:style>
      </p:cxnSp>
      <p:sp>
        <p:nvSpPr>
          <p:cNvPr id="27" name="Textfeld 26"/>
          <p:cNvSpPr txBox="1">
            <a:spLocks noChangeArrowheads="1"/>
          </p:cNvSpPr>
          <p:nvPr/>
        </p:nvSpPr>
        <p:spPr bwMode="auto">
          <a:xfrm>
            <a:off x="17801902" y="36091513"/>
            <a:ext cx="11233248" cy="5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3000" b="1" dirty="0"/>
              <a:t>Centrum für Erdsystemforschung und Nachhaltigkeit (CEN)</a:t>
            </a:r>
          </a:p>
        </p:txBody>
      </p:sp>
      <p:sp>
        <p:nvSpPr>
          <p:cNvPr id="28" name="Rectangle 2"/>
          <p:cNvSpPr txBox="1">
            <a:spLocks noChangeArrowheads="1"/>
          </p:cNvSpPr>
          <p:nvPr/>
        </p:nvSpPr>
        <p:spPr>
          <a:xfrm>
            <a:off x="1752600" y="881446"/>
            <a:ext cx="26746200" cy="2086387"/>
          </a:xfrm>
          <a:prstGeom prst="rect">
            <a:avLst/>
          </a:prstGeom>
        </p:spPr>
        <p:txBody>
          <a:bodyPr/>
          <a:lstStyle>
            <a:lvl1pPr algn="l" defTabSz="4168775" rtl="0" eaLnBrk="0" fontAlgn="base" hangingPunct="0">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9pPr>
          </a:lstStyle>
          <a:p>
            <a:pPr>
              <a:lnSpc>
                <a:spcPct val="100000"/>
              </a:lnSpc>
            </a:pPr>
            <a:r>
              <a:rPr lang="de-DE" sz="6600" b="1" dirty="0">
                <a:solidFill>
                  <a:schemeClr val="tx1"/>
                </a:solidFill>
              </a:rPr>
              <a:t>Wie lässt sich die Grenzschichthöhe mit den ALPACAs</a:t>
            </a:r>
          </a:p>
          <a:p>
            <a:pPr>
              <a:lnSpc>
                <a:spcPct val="100000"/>
              </a:lnSpc>
            </a:pPr>
            <a:r>
              <a:rPr lang="de-DE" sz="6600" b="1" dirty="0">
                <a:solidFill>
                  <a:schemeClr val="tx1"/>
                </a:solidFill>
              </a:rPr>
              <a:t>bestimmen?</a:t>
            </a:r>
          </a:p>
        </p:txBody>
      </p:sp>
      <p:sp>
        <p:nvSpPr>
          <p:cNvPr id="29" name="Rectangle 2"/>
          <p:cNvSpPr txBox="1">
            <a:spLocks noChangeArrowheads="1"/>
          </p:cNvSpPr>
          <p:nvPr/>
        </p:nvSpPr>
        <p:spPr>
          <a:xfrm>
            <a:off x="1744118" y="3255865"/>
            <a:ext cx="26746200" cy="1440160"/>
          </a:xfrm>
          <a:prstGeom prst="rect">
            <a:avLst/>
          </a:prstGeom>
        </p:spPr>
        <p:txBody>
          <a:bodyPr/>
          <a:lstStyle>
            <a:lvl1pPr algn="l" defTabSz="4168775" rtl="0" eaLnBrk="0" fontAlgn="base" hangingPunct="0">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9pPr>
          </a:lstStyle>
          <a:p>
            <a:pPr>
              <a:lnSpc>
                <a:spcPct val="110000"/>
              </a:lnSpc>
            </a:pPr>
            <a:r>
              <a:rPr lang="de-DE" sz="4400" b="1" dirty="0">
                <a:solidFill>
                  <a:schemeClr val="tx1"/>
                </a:solidFill>
              </a:rPr>
              <a:t>Laura Dietrich, Henning </a:t>
            </a:r>
            <a:r>
              <a:rPr lang="de-DE" sz="4400" b="1" dirty="0" err="1">
                <a:solidFill>
                  <a:schemeClr val="tx1"/>
                </a:solidFill>
              </a:rPr>
              <a:t>Dorff</a:t>
            </a:r>
            <a:r>
              <a:rPr lang="de-DE" sz="4400" b="1" dirty="0">
                <a:solidFill>
                  <a:schemeClr val="tx1"/>
                </a:solidFill>
              </a:rPr>
              <a:t>, Jakob Dörr, </a:t>
            </a:r>
          </a:p>
          <a:p>
            <a:pPr>
              <a:lnSpc>
                <a:spcPct val="110000"/>
              </a:lnSpc>
            </a:pPr>
            <a:r>
              <a:rPr lang="de-DE" sz="4400" b="1" dirty="0">
                <a:solidFill>
                  <a:schemeClr val="tx1"/>
                </a:solidFill>
              </a:rPr>
              <a:t>Joscha </a:t>
            </a:r>
            <a:r>
              <a:rPr lang="de-DE" sz="4400" b="1" dirty="0" err="1">
                <a:solidFill>
                  <a:schemeClr val="tx1"/>
                </a:solidFill>
              </a:rPr>
              <a:t>Fregin</a:t>
            </a:r>
            <a:r>
              <a:rPr lang="de-DE" sz="4400" b="1" dirty="0">
                <a:solidFill>
                  <a:schemeClr val="tx1"/>
                </a:solidFill>
              </a:rPr>
              <a:t>, Theresa Lang, Simon Michel </a:t>
            </a:r>
          </a:p>
        </p:txBody>
      </p:sp>
      <p:sp>
        <p:nvSpPr>
          <p:cNvPr id="23" name="Textfeld 22"/>
          <p:cNvSpPr txBox="1">
            <a:spLocks noChangeArrowheads="1"/>
          </p:cNvSpPr>
          <p:nvPr/>
        </p:nvSpPr>
        <p:spPr bwMode="auto">
          <a:xfrm>
            <a:off x="1672110" y="36041634"/>
            <a:ext cx="11233248" cy="5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3000" b="1" dirty="0"/>
              <a:t>Meteorologisches Institut, Universität Hamburg</a:t>
            </a:r>
          </a:p>
        </p:txBody>
      </p:sp>
      <p:sp>
        <p:nvSpPr>
          <p:cNvPr id="24" name="Rechteck 7"/>
          <p:cNvSpPr>
            <a:spLocks noChangeArrowheads="1"/>
          </p:cNvSpPr>
          <p:nvPr/>
        </p:nvSpPr>
        <p:spPr bwMode="auto">
          <a:xfrm>
            <a:off x="1672110" y="36660089"/>
            <a:ext cx="7704039" cy="10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p>
            <a:r>
              <a:rPr lang="de-DE" sz="3000" b="1" dirty="0"/>
              <a:t>www.mi.uni-hamburg.de</a:t>
            </a:r>
          </a:p>
          <a:p>
            <a:endParaRPr lang="de-DE" sz="3000" b="1" dirty="0"/>
          </a:p>
        </p:txBody>
      </p:sp>
      <p:sp>
        <p:nvSpPr>
          <p:cNvPr id="2" name="Rechteck 1"/>
          <p:cNvSpPr/>
          <p:nvPr/>
        </p:nvSpPr>
        <p:spPr bwMode="auto">
          <a:xfrm>
            <a:off x="25578766" y="2384281"/>
            <a:ext cx="1944216" cy="761622"/>
          </a:xfrm>
          <a:prstGeom prst="rect">
            <a:avLst/>
          </a:prstGeom>
          <a:solidFill>
            <a:srgbClr val="D6D6D6"/>
          </a:solid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pic>
        <p:nvPicPr>
          <p:cNvPr id="34" name="Bild 20">
            <a:extLst>
              <a:ext uri="{FF2B5EF4-FFF2-40B4-BE49-F238E27FC236}">
                <a16:creationId xmlns:a16="http://schemas.microsoft.com/office/drawing/2014/main" id="{30C35D4B-54C9-4EFD-B637-C2B14B31D25E}"/>
              </a:ext>
            </a:extLst>
          </p:cNvPr>
          <p:cNvPicPr>
            <a:picLocks noChangeAspect="1"/>
          </p:cNvPicPr>
          <p:nvPr/>
        </p:nvPicPr>
        <p:blipFill>
          <a:blip r:embed="rId11"/>
          <a:stretch>
            <a:fillRect/>
          </a:stretch>
        </p:blipFill>
        <p:spPr>
          <a:xfrm>
            <a:off x="24858686" y="39881681"/>
            <a:ext cx="3736582" cy="1682440"/>
          </a:xfrm>
          <a:prstGeom prst="rect">
            <a:avLst/>
          </a:prstGeom>
        </p:spPr>
      </p:pic>
      <p:pic>
        <p:nvPicPr>
          <p:cNvPr id="35" name="Grafik 34">
            <a:extLst>
              <a:ext uri="{FF2B5EF4-FFF2-40B4-BE49-F238E27FC236}">
                <a16:creationId xmlns:a16="http://schemas.microsoft.com/office/drawing/2014/main" id="{89186F4D-0C4C-4734-9D8C-2470FAFB8AE6}"/>
              </a:ext>
            </a:extLst>
          </p:cNvPr>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24264246" y="2081025"/>
            <a:ext cx="4266848" cy="3200136"/>
          </a:xfrm>
          <a:prstGeom prst="rect">
            <a:avLst/>
          </a:prstGeom>
          <a:ln>
            <a:noFill/>
          </a:ln>
        </p:spPr>
      </p:pic>
      <p:sp>
        <p:nvSpPr>
          <p:cNvPr id="4" name="Textfeld 3"/>
          <p:cNvSpPr txBox="1"/>
          <p:nvPr/>
        </p:nvSpPr>
        <p:spPr>
          <a:xfrm>
            <a:off x="25612258" y="2398156"/>
            <a:ext cx="2520280" cy="923330"/>
          </a:xfrm>
          <a:prstGeom prst="rect">
            <a:avLst/>
          </a:prstGeom>
          <a:solidFill>
            <a:srgbClr val="D6D6D6"/>
          </a:solidFill>
        </p:spPr>
        <p:txBody>
          <a:bodyPr wrap="square" rtlCol="0">
            <a:spAutoFit/>
          </a:bodyPr>
          <a:lstStyle/>
          <a:p>
            <a:r>
              <a:rPr lang="en-US" sz="5400" b="1" dirty="0">
                <a:solidFill>
                  <a:srgbClr val="FF0000"/>
                </a:solidFill>
                <a:latin typeface="Verdana" panose="020B0604030504040204" pitchFamily="34" charset="0"/>
                <a:ea typeface="Verdana" panose="020B0604030504040204" pitchFamily="34" charset="0"/>
                <a:cs typeface="Verdana" panose="020B0604030504040204" pitchFamily="34" charset="0"/>
              </a:rPr>
              <a:t>2018</a:t>
            </a:r>
            <a:endParaRPr lang="de-DE" sz="54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6" name="Rechteck 5">
            <a:extLst>
              <a:ext uri="{FF2B5EF4-FFF2-40B4-BE49-F238E27FC236}">
                <a16:creationId xmlns:a16="http://schemas.microsoft.com/office/drawing/2014/main" id="{2ECF76C5-1888-4029-9DF0-1BEAD530C454}"/>
              </a:ext>
            </a:extLst>
          </p:cNvPr>
          <p:cNvSpPr/>
          <p:nvPr/>
        </p:nvSpPr>
        <p:spPr>
          <a:xfrm>
            <a:off x="1384078" y="7261012"/>
            <a:ext cx="16129792" cy="5293757"/>
          </a:xfrm>
          <a:prstGeom prst="rect">
            <a:avLst/>
          </a:prstGeom>
        </p:spPr>
        <p:txBody>
          <a:bodyPr wrap="square">
            <a:spAutoFit/>
          </a:bodyPr>
          <a:lstStyle/>
          <a:p>
            <a:r>
              <a:rPr lang="de-DE" sz="4000" b="1" dirty="0">
                <a:solidFill>
                  <a:srgbClr val="CB1028"/>
                </a:solidFill>
                <a:ea typeface="ＭＳ Ｐゴシック" pitchFamily="124" charset="-128"/>
              </a:rPr>
              <a:t>Motivation</a:t>
            </a:r>
          </a:p>
          <a:p>
            <a:pPr algn="just"/>
            <a:r>
              <a:rPr lang="de-DE" sz="3200" i="1" dirty="0">
                <a:solidFill>
                  <a:schemeClr val="tx1"/>
                </a:solidFill>
                <a:ea typeface="ＭＳ Ｐゴシック" pitchFamily="124" charset="-128"/>
              </a:rPr>
              <a:t>Die vertikale Ausdehnung der atmosphärischen Grenzschicht spielt für viele Anwendungen eine wichtige Rolle, wie beispielsweise in der numerischen Wettervorhersage oder bei der Berechnung der Ausbreitung von Luftschadstoffen. Die ALPACAs am Fesselballon bieten die Möglichkeit Temperatur, relative Feuchte und Druck in den untersten 500m der Atmosphäre mit hoher zeitlicher Auflösung zu messen. Folgende Fragen sollen anhand eines Beispiels geklärt werden: </a:t>
            </a:r>
          </a:p>
          <a:p>
            <a:pPr algn="just">
              <a:spcBef>
                <a:spcPts val="1200"/>
              </a:spcBef>
            </a:pPr>
            <a:r>
              <a:rPr lang="de-DE" sz="3200" b="1" i="1" dirty="0">
                <a:solidFill>
                  <a:schemeClr val="tx1"/>
                </a:solidFill>
                <a:ea typeface="ＭＳ Ｐゴシック" pitchFamily="124" charset="-128"/>
              </a:rPr>
              <a:t>Wie lassen sich die Daten der ALPACAs nutzen, um daraus die Höhe der Grenzschicht zu bestimmen? Stimmen die Ergebnisse mit den Messungen des </a:t>
            </a:r>
            <a:r>
              <a:rPr lang="de-DE" sz="3200" b="1" i="1" dirty="0" err="1">
                <a:solidFill>
                  <a:schemeClr val="tx1"/>
                </a:solidFill>
                <a:ea typeface="ＭＳ Ｐゴシック" pitchFamily="124" charset="-128"/>
              </a:rPr>
              <a:t>Ceilometers</a:t>
            </a:r>
            <a:r>
              <a:rPr lang="de-DE" sz="3200" b="1" i="1" dirty="0">
                <a:solidFill>
                  <a:schemeClr val="tx1"/>
                </a:solidFill>
                <a:ea typeface="ＭＳ Ｐゴシック" pitchFamily="124" charset="-128"/>
              </a:rPr>
              <a:t> überein? </a:t>
            </a:r>
          </a:p>
        </p:txBody>
      </p:sp>
      <mc:AlternateContent xmlns:mc="http://schemas.openxmlformats.org/markup-compatibility/2006">
        <mc:Choice xmlns:a14="http://schemas.microsoft.com/office/drawing/2010/main" Requires="a14">
          <p:sp>
            <p:nvSpPr>
              <p:cNvPr id="30" name="Rechteck 29">
                <a:extLst>
                  <a:ext uri="{FF2B5EF4-FFF2-40B4-BE49-F238E27FC236}">
                    <a16:creationId xmlns:a16="http://schemas.microsoft.com/office/drawing/2014/main" id="{00F2F1BC-0D66-45C0-8E9C-5464DBC9DD37}"/>
                  </a:ext>
                </a:extLst>
              </p:cNvPr>
              <p:cNvSpPr/>
              <p:nvPr/>
            </p:nvSpPr>
            <p:spPr>
              <a:xfrm>
                <a:off x="1384078" y="13264977"/>
                <a:ext cx="16129792" cy="10587514"/>
              </a:xfrm>
              <a:prstGeom prst="rect">
                <a:avLst/>
              </a:prstGeom>
            </p:spPr>
            <p:txBody>
              <a:bodyPr wrap="square">
                <a:spAutoFit/>
              </a:bodyPr>
              <a:lstStyle/>
              <a:p>
                <a:r>
                  <a:rPr lang="de-DE" sz="4000" b="1" dirty="0">
                    <a:solidFill>
                      <a:srgbClr val="CB1028"/>
                    </a:solidFill>
                    <a:ea typeface="ＭＳ Ｐゴシック" pitchFamily="124" charset="-128"/>
                  </a:rPr>
                  <a:t>Methode</a:t>
                </a:r>
              </a:p>
              <a:p>
                <a:pPr algn="just"/>
                <a:r>
                  <a:rPr lang="de-DE" sz="3200" dirty="0">
                    <a:solidFill>
                      <a:schemeClr val="tx1"/>
                    </a:solidFill>
                    <a:ea typeface="ＭＳ Ｐゴシック" pitchFamily="124" charset="-128"/>
                  </a:rPr>
                  <a:t>Zur Bestimmung der Grenzschichthöhe wurden die Vertikalprofile von vier verschiedenen Größen verwendet (Abbildung 1), die sich aus den Messungen der ALPACAs ableiten lassen:</a:t>
                </a:r>
              </a:p>
              <a:p>
                <a:pPr algn="just"/>
                <a:r>
                  <a:rPr lang="de-DE" sz="3200" dirty="0">
                    <a:solidFill>
                      <a:schemeClr val="tx1"/>
                    </a:solidFill>
                    <a:ea typeface="ＭＳ Ｐゴシック" pitchFamily="124" charset="-128"/>
                  </a:rPr>
                  <a:t>			</a:t>
                </a:r>
                <a:r>
                  <a:rPr lang="de-DE" sz="3200" b="1" dirty="0">
                    <a:solidFill>
                      <a:schemeClr val="tx1"/>
                    </a:solidFill>
                    <a:ea typeface="ＭＳ Ｐゴシック" pitchFamily="124" charset="-128"/>
                  </a:rPr>
                  <a:t>[a]	</a:t>
                </a:r>
                <a:r>
                  <a:rPr lang="de-DE" sz="3200" dirty="0">
                    <a:solidFill>
                      <a:schemeClr val="tx1"/>
                    </a:solidFill>
                    <a:ea typeface="ＭＳ Ｐゴシック" pitchFamily="124" charset="-128"/>
                  </a:rPr>
                  <a:t>Relative Feuchte</a:t>
                </a:r>
                <a:endParaRPr lang="de-DE" sz="3200" b="1" dirty="0">
                  <a:solidFill>
                    <a:schemeClr val="tx1"/>
                  </a:solidFill>
                  <a:ea typeface="ＭＳ Ｐゴシック" pitchFamily="124" charset="-128"/>
                </a:endParaRPr>
              </a:p>
              <a:p>
                <a:pPr algn="just"/>
                <a:r>
                  <a:rPr lang="de-DE" sz="3200" b="1" dirty="0">
                    <a:solidFill>
                      <a:schemeClr val="tx1"/>
                    </a:solidFill>
                    <a:ea typeface="ＭＳ Ｐゴシック" pitchFamily="124" charset="-128"/>
                  </a:rPr>
                  <a:t>			[b]	</a:t>
                </a:r>
                <a:r>
                  <a:rPr lang="de-DE" sz="3200" dirty="0">
                    <a:solidFill>
                      <a:schemeClr val="tx1"/>
                    </a:solidFill>
                    <a:ea typeface="ＭＳ Ｐゴシック" pitchFamily="124" charset="-128"/>
                  </a:rPr>
                  <a:t>Spezifische Feuchte</a:t>
                </a:r>
              </a:p>
              <a:p>
                <a:pPr algn="just"/>
                <a:r>
                  <a:rPr lang="de-DE" sz="3200" dirty="0">
                    <a:solidFill>
                      <a:schemeClr val="tx1"/>
                    </a:solidFill>
                    <a:ea typeface="ＭＳ Ｐゴシック" pitchFamily="124" charset="-128"/>
                  </a:rPr>
                  <a:t>			</a:t>
                </a:r>
                <a:r>
                  <a:rPr lang="de-DE" sz="3200" b="1" dirty="0">
                    <a:solidFill>
                      <a:schemeClr val="tx1"/>
                    </a:solidFill>
                    <a:ea typeface="ＭＳ Ｐゴシック" pitchFamily="124" charset="-128"/>
                  </a:rPr>
                  <a:t>[c]</a:t>
                </a:r>
                <a:r>
                  <a:rPr lang="de-DE" sz="3200" dirty="0">
                    <a:solidFill>
                      <a:schemeClr val="tx1"/>
                    </a:solidFill>
                    <a:ea typeface="ＭＳ Ｐゴシック" pitchFamily="124" charset="-128"/>
                  </a:rPr>
                  <a:t>	Potentielle Temperatur</a:t>
                </a:r>
                <a:endParaRPr lang="de-DE" sz="3200" b="1" dirty="0">
                  <a:solidFill>
                    <a:schemeClr val="tx1"/>
                  </a:solidFill>
                  <a:ea typeface="ＭＳ Ｐゴシック" pitchFamily="124" charset="-128"/>
                </a:endParaRPr>
              </a:p>
              <a:p>
                <a:pPr algn="just"/>
                <a:r>
                  <a:rPr lang="de-DE" sz="3200" b="1" dirty="0">
                    <a:solidFill>
                      <a:schemeClr val="tx1"/>
                    </a:solidFill>
                    <a:ea typeface="ＭＳ Ｐゴシック" pitchFamily="124" charset="-128"/>
                  </a:rPr>
                  <a:t>			[d]	</a:t>
                </a:r>
                <a:r>
                  <a:rPr lang="de-DE" sz="3200" dirty="0">
                    <a:solidFill>
                      <a:schemeClr val="tx1"/>
                    </a:solidFill>
                    <a:ea typeface="ＭＳ Ｐゴシック" pitchFamily="124" charset="-128"/>
                  </a:rPr>
                  <a:t>Pseudopotentielle Temperatur</a:t>
                </a:r>
                <a:endParaRPr lang="de-DE" sz="3200" b="1" dirty="0">
                  <a:solidFill>
                    <a:schemeClr val="tx1"/>
                  </a:solidFill>
                  <a:ea typeface="ＭＳ Ｐゴシック" pitchFamily="124" charset="-128"/>
                </a:endParaRPr>
              </a:p>
              <a:p>
                <a:pPr algn="just"/>
                <a:endParaRPr lang="de-DE" sz="3200" dirty="0">
                  <a:solidFill>
                    <a:schemeClr val="tx1"/>
                  </a:solidFill>
                  <a:ea typeface="ＭＳ Ｐゴシック" pitchFamily="124" charset="-128"/>
                </a:endParaRPr>
              </a:p>
              <a:p>
                <a:pPr algn="just"/>
                <a:r>
                  <a:rPr lang="de-DE" sz="3200" dirty="0">
                    <a:solidFill>
                      <a:schemeClr val="tx1"/>
                    </a:solidFill>
                    <a:ea typeface="ＭＳ Ｐゴシック" pitchFamily="124" charset="-128"/>
                  </a:rPr>
                  <a:t>Am Übergang der Grenzschicht zur freien Atmosphäre, der sog. „Entrainment </a:t>
                </a:r>
                <a:r>
                  <a:rPr lang="de-DE" sz="3200" dirty="0" err="1">
                    <a:solidFill>
                      <a:schemeClr val="tx1"/>
                    </a:solidFill>
                    <a:ea typeface="ＭＳ Ｐゴシック" pitchFamily="124" charset="-128"/>
                  </a:rPr>
                  <a:t>zone</a:t>
                </a:r>
                <a:r>
                  <a:rPr lang="de-DE" sz="3200" dirty="0">
                    <a:solidFill>
                      <a:schemeClr val="tx1"/>
                    </a:solidFill>
                    <a:ea typeface="ＭＳ Ｐゴシック" pitchFamily="124" charset="-128"/>
                  </a:rPr>
                  <a:t>“ ändern sich diese Größen mit zunehmender Höhe meist abrupt. Um die Grenzschichthöhe </a:t>
                </a:r>
                <a14:m>
                  <m:oMath xmlns:m="http://schemas.openxmlformats.org/officeDocument/2006/math">
                    <m:sSub>
                      <m:sSubPr>
                        <m:ctrlPr>
                          <a:rPr lang="de-DE" sz="3200" i="1">
                            <a:latin typeface="Cambria Math" panose="02040503050406030204" pitchFamily="18" charset="0"/>
                          </a:rPr>
                        </m:ctrlPr>
                      </m:sSubPr>
                      <m:e>
                        <m:r>
                          <a:rPr lang="de-DE" sz="3200" i="1">
                            <a:latin typeface="Cambria Math" panose="02040503050406030204" pitchFamily="18" charset="0"/>
                          </a:rPr>
                          <m:t>𝑧</m:t>
                        </m:r>
                      </m:e>
                      <m:sub>
                        <m:r>
                          <a:rPr lang="de-DE" sz="3200" i="1">
                            <a:latin typeface="Cambria Math" panose="02040503050406030204" pitchFamily="18" charset="0"/>
                          </a:rPr>
                          <m:t>𝐺𝑆</m:t>
                        </m:r>
                      </m:sub>
                    </m:sSub>
                    <m:r>
                      <a:rPr lang="de-DE" sz="3200" b="0" i="0" smtClean="0">
                        <a:latin typeface="Cambria Math" panose="02040503050406030204" pitchFamily="18" charset="0"/>
                      </a:rPr>
                      <m:t> </m:t>
                    </m:r>
                  </m:oMath>
                </a14:m>
                <a:r>
                  <a:rPr lang="de-DE" sz="3200" dirty="0">
                    <a:solidFill>
                      <a:schemeClr val="tx1"/>
                    </a:solidFill>
                    <a:ea typeface="ＭＳ Ｐゴシック" pitchFamily="124" charset="-128"/>
                  </a:rPr>
                  <a:t>abzuschätzen wird deshalb die Höhe ermittelt, in der der Betrag des Vertikalgradienten der jeweiligen Größe </a:t>
                </a:r>
                <a14:m>
                  <m:oMath xmlns:m="http://schemas.openxmlformats.org/officeDocument/2006/math">
                    <m:r>
                      <a:rPr lang="de-DE" sz="3200" i="1">
                        <a:latin typeface="Cambria Math" panose="02040503050406030204" pitchFamily="18" charset="0"/>
                      </a:rPr>
                      <m:t>𝑥</m:t>
                    </m:r>
                  </m:oMath>
                </a14:m>
                <a:r>
                  <a:rPr lang="de-DE" sz="3200" dirty="0">
                    <a:solidFill>
                      <a:schemeClr val="tx1"/>
                    </a:solidFill>
                    <a:ea typeface="ＭＳ Ｐゴシック" pitchFamily="124" charset="-128"/>
                  </a:rPr>
                  <a:t> maximal ist:</a:t>
                </a:r>
              </a:p>
              <a:p>
                <a:pPr algn="ctr"/>
                <a14:m>
                  <m:oMath xmlns:m="http://schemas.openxmlformats.org/officeDocument/2006/math">
                    <m:sSub>
                      <m:sSubPr>
                        <m:ctrlPr>
                          <a:rPr lang="de-DE" sz="3200" b="1" i="1">
                            <a:latin typeface="Cambria Math" panose="02040503050406030204" pitchFamily="18" charset="0"/>
                          </a:rPr>
                        </m:ctrlPr>
                      </m:sSubPr>
                      <m:e>
                        <m:r>
                          <a:rPr lang="de-DE" sz="3200" b="1" i="1">
                            <a:latin typeface="Cambria Math" panose="02040503050406030204" pitchFamily="18" charset="0"/>
                          </a:rPr>
                          <m:t>𝒛</m:t>
                        </m:r>
                      </m:e>
                      <m:sub>
                        <m:r>
                          <a:rPr lang="de-DE" sz="3200" b="1" i="1">
                            <a:latin typeface="Cambria Math" panose="02040503050406030204" pitchFamily="18" charset="0"/>
                          </a:rPr>
                          <m:t>𝑮𝑺</m:t>
                        </m:r>
                      </m:sub>
                    </m:sSub>
                    <m:r>
                      <a:rPr lang="de-DE" sz="3200" b="1" i="1">
                        <a:latin typeface="Cambria Math" panose="02040503050406030204" pitchFamily="18" charset="0"/>
                      </a:rPr>
                      <m:t>=</m:t>
                    </m:r>
                    <m:r>
                      <a:rPr lang="de-DE" sz="3200" b="1" i="1">
                        <a:latin typeface="Cambria Math" panose="02040503050406030204" pitchFamily="18" charset="0"/>
                      </a:rPr>
                      <m:t>𝒛</m:t>
                    </m:r>
                    <m:r>
                      <a:rPr lang="de-DE" sz="3200" b="1" i="1">
                        <a:latin typeface="Cambria Math" panose="02040503050406030204" pitchFamily="18" charset="0"/>
                      </a:rPr>
                      <m:t>[ </m:t>
                    </m:r>
                    <m:r>
                      <a:rPr lang="de-DE" sz="3200" b="1" i="1">
                        <a:latin typeface="Cambria Math" panose="02040503050406030204" pitchFamily="18" charset="0"/>
                      </a:rPr>
                      <m:t>𝒎𝒂𝒙</m:t>
                    </m:r>
                    <m:r>
                      <a:rPr lang="de-DE" sz="3200" b="1" i="1">
                        <a:latin typeface="Cambria Math" panose="02040503050406030204" pitchFamily="18" charset="0"/>
                      </a:rPr>
                      <m:t>( </m:t>
                    </m:r>
                    <m:sSub>
                      <m:sSubPr>
                        <m:ctrlPr>
                          <a:rPr lang="de-DE" sz="3200" b="1" i="1">
                            <a:latin typeface="Cambria Math" panose="02040503050406030204" pitchFamily="18" charset="0"/>
                          </a:rPr>
                        </m:ctrlPr>
                      </m:sSubPr>
                      <m:e>
                        <m:r>
                          <a:rPr lang="de-DE" sz="3200" b="1" i="1">
                            <a:latin typeface="Cambria Math" panose="02040503050406030204" pitchFamily="18" charset="0"/>
                          </a:rPr>
                          <m:t>𝒈𝒓𝒂𝒅</m:t>
                        </m:r>
                      </m:e>
                      <m:sub>
                        <m:r>
                          <a:rPr lang="de-DE" sz="3200" b="1" i="1">
                            <a:latin typeface="Cambria Math" panose="02040503050406030204" pitchFamily="18" charset="0"/>
                          </a:rPr>
                          <m:t>𝒛</m:t>
                        </m:r>
                      </m:sub>
                    </m:sSub>
                    <m:r>
                      <a:rPr lang="de-DE" sz="3200" b="1" i="1">
                        <a:latin typeface="Cambria Math" panose="02040503050406030204" pitchFamily="18" charset="0"/>
                      </a:rPr>
                      <m:t>(</m:t>
                    </m:r>
                    <m:r>
                      <a:rPr lang="de-DE" sz="3200" b="1" i="1">
                        <a:latin typeface="Cambria Math" panose="02040503050406030204" pitchFamily="18" charset="0"/>
                      </a:rPr>
                      <m:t>𝒙</m:t>
                    </m:r>
                    <m:r>
                      <a:rPr lang="de-DE" sz="3200" b="1" i="1">
                        <a:latin typeface="Cambria Math" panose="02040503050406030204" pitchFamily="18" charset="0"/>
                      </a:rPr>
                      <m:t>) ) </m:t>
                    </m:r>
                  </m:oMath>
                </a14:m>
                <a:r>
                  <a:rPr lang="de-DE" sz="3200" b="1" dirty="0"/>
                  <a:t>]</a:t>
                </a:r>
              </a:p>
              <a:p>
                <a:pPr algn="just"/>
                <a:endParaRPr lang="de-DE" sz="3200" dirty="0">
                  <a:solidFill>
                    <a:schemeClr val="tx1"/>
                  </a:solidFill>
                  <a:ea typeface="ＭＳ Ｐゴシック" pitchFamily="124" charset="-128"/>
                </a:endParaRPr>
              </a:p>
              <a:p>
                <a:pPr algn="just"/>
                <a:r>
                  <a:rPr lang="de-DE" sz="3200" dirty="0">
                    <a:solidFill>
                      <a:schemeClr val="tx1"/>
                    </a:solidFill>
                    <a:ea typeface="ＭＳ Ｐゴシック" pitchFamily="124" charset="-128"/>
                  </a:rPr>
                  <a:t>Abbildung 2 zeigt die mit der beschriebenen Methode bestimmten Grenzschichthöhen, sowie die des </a:t>
                </a:r>
                <a:r>
                  <a:rPr lang="de-DE" sz="3200" dirty="0" err="1">
                    <a:solidFill>
                      <a:schemeClr val="tx1"/>
                    </a:solidFill>
                    <a:ea typeface="ＭＳ Ｐゴシック" pitchFamily="124" charset="-128"/>
                  </a:rPr>
                  <a:t>Ceilometers</a:t>
                </a:r>
                <a:r>
                  <a:rPr lang="de-DE" sz="3200" dirty="0">
                    <a:solidFill>
                      <a:schemeClr val="tx1"/>
                    </a:solidFill>
                    <a:ea typeface="ＭＳ Ｐゴシック" pitchFamily="124" charset="-128"/>
                  </a:rPr>
                  <a:t> für zwei verschiedene </a:t>
                </a:r>
                <a:r>
                  <a:rPr lang="de-DE" sz="3200" dirty="0" err="1">
                    <a:solidFill>
                      <a:schemeClr val="tx1"/>
                    </a:solidFill>
                    <a:ea typeface="ＭＳ Ｐゴシック" pitchFamily="124" charset="-128"/>
                  </a:rPr>
                  <a:t>Messtage</a:t>
                </a:r>
                <a:r>
                  <a:rPr lang="de-DE" sz="3200" dirty="0">
                    <a:solidFill>
                      <a:schemeClr val="tx1"/>
                    </a:solidFill>
                    <a:ea typeface="ＭＳ Ｐゴシック" pitchFamily="124" charset="-128"/>
                  </a:rPr>
                  <a:t>. Tag 1 entspricht dem in Abbildung 1 gezeigten Tag. </a:t>
                </a:r>
              </a:p>
              <a:p>
                <a:pPr algn="just"/>
                <a:endParaRPr lang="de-DE" sz="3200" dirty="0">
                  <a:solidFill>
                    <a:schemeClr val="tx1"/>
                  </a:solidFill>
                  <a:ea typeface="ＭＳ Ｐゴシック" pitchFamily="124" charset="-128"/>
                </a:endParaRPr>
              </a:p>
              <a:p>
                <a:pPr algn="just"/>
                <a:endParaRPr lang="de-DE" sz="3200" dirty="0">
                  <a:solidFill>
                    <a:schemeClr val="tx1"/>
                  </a:solidFill>
                  <a:ea typeface="ＭＳ Ｐゴシック" pitchFamily="124" charset="-128"/>
                </a:endParaRPr>
              </a:p>
              <a:p>
                <a:pPr algn="just"/>
                <a:endParaRPr lang="de-DE" sz="3400" dirty="0">
                  <a:solidFill>
                    <a:schemeClr val="tx1"/>
                  </a:solidFill>
                  <a:ea typeface="ＭＳ Ｐゴシック" pitchFamily="124" charset="-128"/>
                </a:endParaRPr>
              </a:p>
            </p:txBody>
          </p:sp>
        </mc:Choice>
        <mc:Fallback>
          <p:sp>
            <p:nvSpPr>
              <p:cNvPr id="30" name="Rechteck 29">
                <a:extLst>
                  <a:ext uri="{FF2B5EF4-FFF2-40B4-BE49-F238E27FC236}">
                    <a16:creationId xmlns:a16="http://schemas.microsoft.com/office/drawing/2014/main" id="{00F2F1BC-0D66-45C0-8E9C-5464DBC9DD37}"/>
                  </a:ext>
                </a:extLst>
              </p:cNvPr>
              <p:cNvSpPr>
                <a:spLocks noRot="1" noChangeAspect="1" noMove="1" noResize="1" noEditPoints="1" noAdjustHandles="1" noChangeArrowheads="1" noChangeShapeType="1" noTextEdit="1"/>
              </p:cNvSpPr>
              <p:nvPr/>
            </p:nvSpPr>
            <p:spPr>
              <a:xfrm>
                <a:off x="1384078" y="13264977"/>
                <a:ext cx="16129792" cy="10587514"/>
              </a:xfrm>
              <a:prstGeom prst="rect">
                <a:avLst/>
              </a:prstGeom>
              <a:blipFill>
                <a:blip r:embed="rId13"/>
                <a:stretch>
                  <a:fillRect l="-1323" t="-1036" r="-983"/>
                </a:stretch>
              </a:blipFill>
            </p:spPr>
            <p:txBody>
              <a:bodyPr/>
              <a:lstStyle/>
              <a:p>
                <a:r>
                  <a:rPr lang="de-DE">
                    <a:noFill/>
                  </a:rPr>
                  <a:t> </a:t>
                </a:r>
              </a:p>
            </p:txBody>
          </p:sp>
        </mc:Fallback>
      </mc:AlternateContent>
      <p:sp>
        <p:nvSpPr>
          <p:cNvPr id="31" name="Rechteck 30">
            <a:extLst>
              <a:ext uri="{FF2B5EF4-FFF2-40B4-BE49-F238E27FC236}">
                <a16:creationId xmlns:a16="http://schemas.microsoft.com/office/drawing/2014/main" id="{C3341CF7-5EEF-4D99-A4D6-A304B51278B0}"/>
              </a:ext>
            </a:extLst>
          </p:cNvPr>
          <p:cNvSpPr/>
          <p:nvPr/>
        </p:nvSpPr>
        <p:spPr>
          <a:xfrm>
            <a:off x="12257286" y="23490113"/>
            <a:ext cx="16633848" cy="7140416"/>
          </a:xfrm>
          <a:prstGeom prst="rect">
            <a:avLst/>
          </a:prstGeom>
        </p:spPr>
        <p:txBody>
          <a:bodyPr wrap="square">
            <a:spAutoFit/>
          </a:bodyPr>
          <a:lstStyle/>
          <a:p>
            <a:r>
              <a:rPr lang="de-DE" sz="4000" b="1" dirty="0">
                <a:solidFill>
                  <a:srgbClr val="CB1028"/>
                </a:solidFill>
                <a:ea typeface="ＭＳ Ｐゴシック" pitchFamily="124" charset="-128"/>
              </a:rPr>
              <a:t>Ergebnisse</a:t>
            </a:r>
          </a:p>
          <a:p>
            <a:pPr marL="457200" indent="-457200" algn="just">
              <a:buFont typeface="Arial" panose="020B0604020202020204" pitchFamily="34" charset="0"/>
              <a:buChar char="•"/>
            </a:pPr>
            <a:r>
              <a:rPr lang="de-DE" sz="3200" dirty="0">
                <a:solidFill>
                  <a:schemeClr val="tx1"/>
                </a:solidFill>
                <a:ea typeface="ＭＳ Ｐゴシック" pitchFamily="124" charset="-128"/>
              </a:rPr>
              <a:t>Die aus den Gradienten der Größen a-d abgeleiteten Grenzschichthöhen sind untereinander weitestgehend konsistent. An Tag 1 zeigt sich ein Absinken der Grenzschichthöhe von ca. 400 m auf ca. 100 m. </a:t>
            </a:r>
          </a:p>
          <a:p>
            <a:pPr algn="just"/>
            <a:endParaRPr lang="de-DE" sz="3200" dirty="0">
              <a:solidFill>
                <a:schemeClr val="tx1"/>
              </a:solidFill>
              <a:ea typeface="ＭＳ Ｐゴシック" pitchFamily="124" charset="-128"/>
            </a:endParaRPr>
          </a:p>
          <a:p>
            <a:pPr marL="457200" indent="-457200" algn="just">
              <a:buFont typeface="Arial" panose="020B0604020202020204" pitchFamily="34" charset="0"/>
              <a:buChar char="•"/>
            </a:pPr>
            <a:r>
              <a:rPr lang="de-DE" sz="3200" dirty="0">
                <a:solidFill>
                  <a:schemeClr val="tx1"/>
                </a:solidFill>
                <a:ea typeface="ＭＳ Ｐゴシック" pitchFamily="124" charset="-128"/>
              </a:rPr>
              <a:t>An Tag 1 zeigen die aus den Größen a-d abgeleiteten Grenzschichthöhen über lange Zeiträume einen ähnlichen Verlauf wie die Grenzschichthöhe des </a:t>
            </a:r>
            <a:r>
              <a:rPr lang="de-DE" sz="3200" dirty="0" err="1">
                <a:solidFill>
                  <a:schemeClr val="tx1"/>
                </a:solidFill>
                <a:ea typeface="ＭＳ Ｐゴシック" pitchFamily="124" charset="-128"/>
              </a:rPr>
              <a:t>Ceilometers</a:t>
            </a:r>
            <a:r>
              <a:rPr lang="de-DE" sz="3200" dirty="0">
                <a:solidFill>
                  <a:schemeClr val="tx1"/>
                </a:solidFill>
                <a:ea typeface="ＭＳ Ｐゴシック" pitchFamily="124" charset="-128"/>
              </a:rPr>
              <a:t>. An Tag 2 liegt die Grenzschichthöhe des </a:t>
            </a:r>
            <a:r>
              <a:rPr lang="de-DE" sz="3200" dirty="0" err="1">
                <a:solidFill>
                  <a:schemeClr val="tx1"/>
                </a:solidFill>
                <a:ea typeface="ＭＳ Ｐゴシック" pitchFamily="124" charset="-128"/>
              </a:rPr>
              <a:t>Ceilometers</a:t>
            </a:r>
            <a:r>
              <a:rPr lang="de-DE" sz="3200" dirty="0">
                <a:solidFill>
                  <a:schemeClr val="tx1"/>
                </a:solidFill>
                <a:ea typeface="ＭＳ Ｐゴシック" pitchFamily="124" charset="-128"/>
              </a:rPr>
              <a:t> bis auf wenige Zeitabschnitte ca. 1,5 km oberhalb. Mit dem </a:t>
            </a:r>
            <a:r>
              <a:rPr lang="de-DE" sz="3200" dirty="0" err="1">
                <a:solidFill>
                  <a:schemeClr val="tx1"/>
                </a:solidFill>
                <a:ea typeface="ＭＳ Ｐゴシック" pitchFamily="124" charset="-128"/>
              </a:rPr>
              <a:t>Ceilometer</a:t>
            </a:r>
            <a:r>
              <a:rPr lang="de-DE" sz="3200" dirty="0">
                <a:solidFill>
                  <a:schemeClr val="tx1"/>
                </a:solidFill>
                <a:ea typeface="ＭＳ Ｐゴシック" pitchFamily="124" charset="-128"/>
              </a:rPr>
              <a:t> wird die Grenzschichthöhe aus der vertikalen Aerosolverteilung abgeleitet: Die Grenzschicht unterscheidet sich von der darüberliegenden Schicht durch eine höhere Aerosolkonzentration. Möglicherweise war die unterste „Aerosol-Grenzschicht“ an Tag 2 nur schwach ausgebildet und wurde deshalb vom </a:t>
            </a:r>
            <a:r>
              <a:rPr lang="de-DE" sz="3200" dirty="0" err="1">
                <a:solidFill>
                  <a:schemeClr val="tx1"/>
                </a:solidFill>
                <a:ea typeface="ＭＳ Ｐゴシック" pitchFamily="124" charset="-128"/>
              </a:rPr>
              <a:t>Ceilometer</a:t>
            </a:r>
            <a:r>
              <a:rPr lang="de-DE" sz="3200" dirty="0">
                <a:solidFill>
                  <a:schemeClr val="tx1"/>
                </a:solidFill>
                <a:ea typeface="ＭＳ Ｐゴシック" pitchFamily="124" charset="-128"/>
              </a:rPr>
              <a:t> nur selten gesehen. </a:t>
            </a:r>
            <a:endParaRPr lang="de-DE" sz="3400" dirty="0">
              <a:solidFill>
                <a:schemeClr val="tx1"/>
              </a:solidFill>
              <a:ea typeface="ＭＳ Ｐゴシック" pitchFamily="124" charset="-128"/>
            </a:endParaRPr>
          </a:p>
          <a:p>
            <a:pPr marL="457200" indent="-457200">
              <a:buFont typeface="Arial" panose="020B0604020202020204" pitchFamily="34" charset="0"/>
              <a:buChar char="•"/>
            </a:pPr>
            <a:endParaRPr lang="de-DE" sz="3400" dirty="0">
              <a:solidFill>
                <a:schemeClr val="tx1"/>
              </a:solidFill>
              <a:ea typeface="ＭＳ Ｐゴシック" pitchFamily="124" charset="-128"/>
            </a:endParaRPr>
          </a:p>
        </p:txBody>
      </p:sp>
      <p:sp>
        <p:nvSpPr>
          <p:cNvPr id="32" name="Rechteck 31">
            <a:extLst>
              <a:ext uri="{FF2B5EF4-FFF2-40B4-BE49-F238E27FC236}">
                <a16:creationId xmlns:a16="http://schemas.microsoft.com/office/drawing/2014/main" id="{300F36BE-D129-4C43-93EB-06AAA8CA1682}"/>
              </a:ext>
            </a:extLst>
          </p:cNvPr>
          <p:cNvSpPr/>
          <p:nvPr/>
        </p:nvSpPr>
        <p:spPr bwMode="auto">
          <a:xfrm>
            <a:off x="1123374" y="32995169"/>
            <a:ext cx="28079987" cy="2569301"/>
          </a:xfrm>
          <a:prstGeom prst="rect">
            <a:avLst/>
          </a:prstGeom>
          <a:solidFill>
            <a:schemeClr val="bg1">
              <a:lumMod val="75000"/>
            </a:schemeClr>
          </a:solidFill>
          <a:ln>
            <a:solidFill>
              <a:schemeClr val="bg1">
                <a:lumMod val="50000"/>
              </a:schemeClr>
            </a:solid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4800" b="1" i="0" u="none" strike="noStrike" cap="none" normalizeH="0" baseline="0" dirty="0">
                <a:ln>
                  <a:noFill/>
                </a:ln>
                <a:solidFill>
                  <a:srgbClr val="CB1028"/>
                </a:solidFill>
                <a:effectLst/>
                <a:latin typeface="Arial" charset="0"/>
                <a:ea typeface="ＭＳ Ｐゴシック" pitchFamily="124" charset="-128"/>
              </a:rPr>
              <a:t>Fazit</a:t>
            </a:r>
          </a:p>
          <a:p>
            <a:pPr marL="0" marR="0" indent="0" algn="just" defTabSz="914400" rtl="0" eaLnBrk="0" fontAlgn="base" latinLnBrk="0" hangingPunct="0">
              <a:lnSpc>
                <a:spcPct val="100000"/>
              </a:lnSpc>
              <a:spcBef>
                <a:spcPct val="0"/>
              </a:spcBef>
              <a:spcAft>
                <a:spcPct val="0"/>
              </a:spcAft>
              <a:buClrTx/>
              <a:buSzTx/>
              <a:buFontTx/>
              <a:buNone/>
              <a:tabLst/>
            </a:pPr>
            <a:r>
              <a:rPr lang="de-DE" sz="3200" b="1" i="1" dirty="0">
                <a:solidFill>
                  <a:schemeClr val="tx1"/>
                </a:solidFill>
                <a:ea typeface="ＭＳ Ｐゴシック" pitchFamily="124" charset="-128"/>
              </a:rPr>
              <a:t>Die aus den Messungen der ALPACAs gewonnenen Vertikalprofile von relativer Feuchte, spezifischer Feuchte, potentieller Temperatur und pseudopotentieller Temperatur können genutzt werden, um die Höhe der Grenzschicht abzuschätzen. Die ermittelten Grenzschichthöhen stimmen nur in manchen Zeitabschnitten mit denen des </a:t>
            </a:r>
            <a:r>
              <a:rPr lang="de-DE" sz="3200" b="1" i="1" dirty="0" err="1">
                <a:solidFill>
                  <a:schemeClr val="tx1"/>
                </a:solidFill>
                <a:ea typeface="ＭＳ Ｐゴシック" pitchFamily="124" charset="-128"/>
              </a:rPr>
              <a:t>Ceilometers</a:t>
            </a:r>
            <a:r>
              <a:rPr lang="de-DE" sz="3200" b="1" i="1" dirty="0">
                <a:solidFill>
                  <a:schemeClr val="tx1"/>
                </a:solidFill>
                <a:ea typeface="ＭＳ Ｐゴシック" pitchFamily="124" charset="-128"/>
              </a:rPr>
              <a:t> überein, da… </a:t>
            </a:r>
          </a:p>
        </p:txBody>
      </p:sp>
      <p:sp>
        <p:nvSpPr>
          <p:cNvPr id="3" name="Textfeld 2">
            <a:extLst>
              <a:ext uri="{FF2B5EF4-FFF2-40B4-BE49-F238E27FC236}">
                <a16:creationId xmlns:a16="http://schemas.microsoft.com/office/drawing/2014/main" id="{C482370A-031D-490B-BB61-52320A1D9812}"/>
              </a:ext>
            </a:extLst>
          </p:cNvPr>
          <p:cNvSpPr txBox="1"/>
          <p:nvPr/>
        </p:nvSpPr>
        <p:spPr>
          <a:xfrm>
            <a:off x="26730894" y="7447330"/>
            <a:ext cx="1080120" cy="1015663"/>
          </a:xfrm>
          <a:prstGeom prst="rect">
            <a:avLst/>
          </a:prstGeom>
          <a:noFill/>
        </p:spPr>
        <p:txBody>
          <a:bodyPr wrap="square" rtlCol="0">
            <a:spAutoFit/>
          </a:bodyPr>
          <a:lstStyle/>
          <a:p>
            <a:r>
              <a:rPr lang="de-DE" sz="6000" dirty="0">
                <a:solidFill>
                  <a:srgbClr val="FF0000"/>
                </a:solidFill>
              </a:rPr>
              <a:t>[a]</a:t>
            </a:r>
          </a:p>
        </p:txBody>
      </p:sp>
      <p:sp>
        <p:nvSpPr>
          <p:cNvPr id="37" name="Textfeld 36">
            <a:extLst>
              <a:ext uri="{FF2B5EF4-FFF2-40B4-BE49-F238E27FC236}">
                <a16:creationId xmlns:a16="http://schemas.microsoft.com/office/drawing/2014/main" id="{1BDCF4C2-C577-4A16-8F54-B79D596CC1EA}"/>
              </a:ext>
            </a:extLst>
          </p:cNvPr>
          <p:cNvSpPr txBox="1"/>
          <p:nvPr/>
        </p:nvSpPr>
        <p:spPr>
          <a:xfrm>
            <a:off x="26730894" y="10672689"/>
            <a:ext cx="1080120" cy="1015663"/>
          </a:xfrm>
          <a:prstGeom prst="rect">
            <a:avLst/>
          </a:prstGeom>
          <a:noFill/>
        </p:spPr>
        <p:txBody>
          <a:bodyPr wrap="square" rtlCol="0">
            <a:spAutoFit/>
          </a:bodyPr>
          <a:lstStyle/>
          <a:p>
            <a:r>
              <a:rPr lang="de-DE" sz="6000" dirty="0">
                <a:solidFill>
                  <a:srgbClr val="FF0000"/>
                </a:solidFill>
              </a:rPr>
              <a:t>[b]</a:t>
            </a:r>
          </a:p>
        </p:txBody>
      </p:sp>
      <p:sp>
        <p:nvSpPr>
          <p:cNvPr id="38" name="Textfeld 37">
            <a:extLst>
              <a:ext uri="{FF2B5EF4-FFF2-40B4-BE49-F238E27FC236}">
                <a16:creationId xmlns:a16="http://schemas.microsoft.com/office/drawing/2014/main" id="{6334D7CE-714E-44A6-A1F0-EBAEBE3BBE04}"/>
              </a:ext>
            </a:extLst>
          </p:cNvPr>
          <p:cNvSpPr txBox="1"/>
          <p:nvPr/>
        </p:nvSpPr>
        <p:spPr>
          <a:xfrm>
            <a:off x="26730894" y="13985057"/>
            <a:ext cx="1080120" cy="1015663"/>
          </a:xfrm>
          <a:prstGeom prst="rect">
            <a:avLst/>
          </a:prstGeom>
          <a:noFill/>
        </p:spPr>
        <p:txBody>
          <a:bodyPr wrap="square" rtlCol="0">
            <a:spAutoFit/>
          </a:bodyPr>
          <a:lstStyle/>
          <a:p>
            <a:r>
              <a:rPr lang="de-DE" sz="6000" dirty="0">
                <a:solidFill>
                  <a:srgbClr val="FF0000"/>
                </a:solidFill>
              </a:rPr>
              <a:t>[c]</a:t>
            </a:r>
          </a:p>
        </p:txBody>
      </p:sp>
      <p:sp>
        <p:nvSpPr>
          <p:cNvPr id="39" name="Textfeld 38">
            <a:extLst>
              <a:ext uri="{FF2B5EF4-FFF2-40B4-BE49-F238E27FC236}">
                <a16:creationId xmlns:a16="http://schemas.microsoft.com/office/drawing/2014/main" id="{0FF17D11-5160-48B3-AB85-3507E70DDA64}"/>
              </a:ext>
            </a:extLst>
          </p:cNvPr>
          <p:cNvSpPr txBox="1"/>
          <p:nvPr/>
        </p:nvSpPr>
        <p:spPr>
          <a:xfrm>
            <a:off x="26730894" y="17441441"/>
            <a:ext cx="1080120" cy="1015663"/>
          </a:xfrm>
          <a:prstGeom prst="rect">
            <a:avLst/>
          </a:prstGeom>
          <a:noFill/>
        </p:spPr>
        <p:txBody>
          <a:bodyPr wrap="square" rtlCol="0">
            <a:spAutoFit/>
          </a:bodyPr>
          <a:lstStyle/>
          <a:p>
            <a:r>
              <a:rPr lang="de-DE" sz="6000" dirty="0">
                <a:solidFill>
                  <a:srgbClr val="FF0000"/>
                </a:solidFill>
              </a:rPr>
              <a:t>[d]</a:t>
            </a:r>
          </a:p>
        </p:txBody>
      </p:sp>
      <p:pic>
        <p:nvPicPr>
          <p:cNvPr id="48" name="Grafik 47">
            <a:extLst>
              <a:ext uri="{FF2B5EF4-FFF2-40B4-BE49-F238E27FC236}">
                <a16:creationId xmlns:a16="http://schemas.microsoft.com/office/drawing/2014/main" id="{BB1C5633-6B63-46F0-88FA-CD7E3FD81E07}"/>
              </a:ext>
            </a:extLst>
          </p:cNvPr>
          <p:cNvPicPr>
            <a:picLocks noChangeAspect="1"/>
          </p:cNvPicPr>
          <p:nvPr/>
        </p:nvPicPr>
        <p:blipFill rotWithShape="1">
          <a:blip r:embed="rId14" cstate="email">
            <a:extLst>
              <a:ext uri="{28A0092B-C50C-407E-A947-70E740481C1C}">
                <a14:useLocalDpi xmlns:a14="http://schemas.microsoft.com/office/drawing/2010/main" val="0"/>
              </a:ext>
            </a:extLst>
          </a:blip>
          <a:srcRect t="18801" b="48996"/>
          <a:stretch/>
        </p:blipFill>
        <p:spPr>
          <a:xfrm>
            <a:off x="18954030" y="20652432"/>
            <a:ext cx="9108000" cy="965473"/>
          </a:xfrm>
          <a:prstGeom prst="rect">
            <a:avLst/>
          </a:prstGeom>
        </p:spPr>
      </p:pic>
      <p:sp>
        <p:nvSpPr>
          <p:cNvPr id="51" name="Rechteck 50">
            <a:extLst>
              <a:ext uri="{FF2B5EF4-FFF2-40B4-BE49-F238E27FC236}">
                <a16:creationId xmlns:a16="http://schemas.microsoft.com/office/drawing/2014/main" id="{68CFEE92-01D5-463D-9A02-CF06A165DEB3}"/>
              </a:ext>
            </a:extLst>
          </p:cNvPr>
          <p:cNvSpPr/>
          <p:nvPr/>
        </p:nvSpPr>
        <p:spPr bwMode="auto">
          <a:xfrm>
            <a:off x="1130049" y="7211362"/>
            <a:ext cx="16671853" cy="5639227"/>
          </a:xfrm>
          <a:prstGeom prst="rect">
            <a:avLst/>
          </a:prstGeom>
          <a:noFill/>
          <a:ln w="76200"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sp>
        <p:nvSpPr>
          <p:cNvPr id="52" name="Rechteck 51">
            <a:extLst>
              <a:ext uri="{FF2B5EF4-FFF2-40B4-BE49-F238E27FC236}">
                <a16:creationId xmlns:a16="http://schemas.microsoft.com/office/drawing/2014/main" id="{F3575320-5DCA-4F4E-8747-AF1EDBFBCCDE}"/>
              </a:ext>
            </a:extLst>
          </p:cNvPr>
          <p:cNvSpPr/>
          <p:nvPr/>
        </p:nvSpPr>
        <p:spPr bwMode="auto">
          <a:xfrm>
            <a:off x="1130049" y="13175126"/>
            <a:ext cx="16671854" cy="9954947"/>
          </a:xfrm>
          <a:prstGeom prst="rect">
            <a:avLst/>
          </a:prstGeom>
          <a:noFill/>
          <a:ln w="76200"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sp>
        <p:nvSpPr>
          <p:cNvPr id="53" name="Rechteck 52">
            <a:extLst>
              <a:ext uri="{FF2B5EF4-FFF2-40B4-BE49-F238E27FC236}">
                <a16:creationId xmlns:a16="http://schemas.microsoft.com/office/drawing/2014/main" id="{7973F3FC-5E7F-4F70-BBE8-C9FD865385DA}"/>
              </a:ext>
            </a:extLst>
          </p:cNvPr>
          <p:cNvSpPr/>
          <p:nvPr/>
        </p:nvSpPr>
        <p:spPr bwMode="auto">
          <a:xfrm>
            <a:off x="12113270" y="23478784"/>
            <a:ext cx="17090091" cy="9120639"/>
          </a:xfrm>
          <a:prstGeom prst="rect">
            <a:avLst/>
          </a:prstGeom>
          <a:noFill/>
          <a:ln w="76200"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pic>
        <p:nvPicPr>
          <p:cNvPr id="54" name="Bild 15">
            <a:extLst>
              <a:ext uri="{FF2B5EF4-FFF2-40B4-BE49-F238E27FC236}">
                <a16:creationId xmlns:a16="http://schemas.microsoft.com/office/drawing/2014/main" id="{7AF6A7C0-DE86-40DA-BFAB-3795CA0D307B}"/>
              </a:ext>
            </a:extLst>
          </p:cNvPr>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12905358" y="37898337"/>
            <a:ext cx="6997768" cy="4673896"/>
          </a:xfrm>
          <a:prstGeom prst="rect">
            <a:avLst/>
          </a:prstGeom>
        </p:spPr>
      </p:pic>
      <p:sp>
        <p:nvSpPr>
          <p:cNvPr id="55" name="Textfeld 54">
            <a:extLst>
              <a:ext uri="{FF2B5EF4-FFF2-40B4-BE49-F238E27FC236}">
                <a16:creationId xmlns:a16="http://schemas.microsoft.com/office/drawing/2014/main" id="{C0B73B63-FE2C-4364-AE63-291F7E9BEC75}"/>
              </a:ext>
            </a:extLst>
          </p:cNvPr>
          <p:cNvSpPr txBox="1"/>
          <p:nvPr/>
        </p:nvSpPr>
        <p:spPr>
          <a:xfrm>
            <a:off x="18305958" y="21545897"/>
            <a:ext cx="10897403" cy="1569660"/>
          </a:xfrm>
          <a:prstGeom prst="rect">
            <a:avLst/>
          </a:prstGeom>
          <a:noFill/>
        </p:spPr>
        <p:txBody>
          <a:bodyPr wrap="square" rtlCol="0">
            <a:spAutoFit/>
          </a:bodyPr>
          <a:lstStyle/>
          <a:p>
            <a:pPr algn="just"/>
            <a:r>
              <a:rPr lang="de-DE" sz="2400" i="1" u="sng" dirty="0"/>
              <a:t>Abbildung 1</a:t>
            </a:r>
            <a:r>
              <a:rPr lang="de-DE" sz="2400" i="1" dirty="0"/>
              <a:t>: Vertikalprofile der Größen a-d im Verlauf eines Messtages sowie die daraus ermittelten Grenzschichthöhen (schwarze Linien). Im rot markierten Zeitabschnitt ist die Wahrscheinlichkeit von Strahlungsfehlern an einzelnen Sensoren aufgrund des Sonnenstands erhöht. </a:t>
            </a:r>
            <a:endParaRPr lang="de-DE" sz="2400" dirty="0"/>
          </a:p>
        </p:txBody>
      </p:sp>
      <p:sp>
        <p:nvSpPr>
          <p:cNvPr id="57" name="Textfeld 56">
            <a:extLst>
              <a:ext uri="{FF2B5EF4-FFF2-40B4-BE49-F238E27FC236}">
                <a16:creationId xmlns:a16="http://schemas.microsoft.com/office/drawing/2014/main" id="{08A6F72A-C1FC-4C0D-A939-FC387DC90072}"/>
              </a:ext>
            </a:extLst>
          </p:cNvPr>
          <p:cNvSpPr txBox="1"/>
          <p:nvPr/>
        </p:nvSpPr>
        <p:spPr>
          <a:xfrm>
            <a:off x="1145997" y="31483001"/>
            <a:ext cx="10679241" cy="1200329"/>
          </a:xfrm>
          <a:prstGeom prst="rect">
            <a:avLst/>
          </a:prstGeom>
          <a:noFill/>
        </p:spPr>
        <p:txBody>
          <a:bodyPr wrap="square" rtlCol="0">
            <a:spAutoFit/>
          </a:bodyPr>
          <a:lstStyle/>
          <a:p>
            <a:pPr algn="just"/>
            <a:r>
              <a:rPr lang="de-DE" sz="2400" i="1" u="sng" dirty="0"/>
              <a:t>Abbildung 2:</a:t>
            </a:r>
            <a:r>
              <a:rPr lang="de-DE" sz="2400" i="1" dirty="0"/>
              <a:t> Aus den Größen a-d bestimmte Grenzschichthöhen sowie Grenzschichthöhe des </a:t>
            </a:r>
            <a:r>
              <a:rPr lang="de-DE" sz="2400" i="1" dirty="0" err="1"/>
              <a:t>Ceilometers</a:t>
            </a:r>
            <a:r>
              <a:rPr lang="de-DE" sz="2400" i="1" dirty="0"/>
              <a:t> im Verlauf zweier </a:t>
            </a:r>
            <a:r>
              <a:rPr lang="de-DE" sz="2400" i="1" dirty="0" err="1"/>
              <a:t>Messtage</a:t>
            </a:r>
            <a:r>
              <a:rPr lang="de-DE" sz="2400" i="1" dirty="0"/>
              <a:t>. Zu beachten sind die unterschiedliche Skalierungen der Höhenachse. </a:t>
            </a:r>
            <a:endParaRPr lang="de-DE" sz="2400" dirty="0"/>
          </a:p>
        </p:txBody>
      </p:sp>
      <p:sp>
        <p:nvSpPr>
          <p:cNvPr id="5" name="Textfeld 4">
            <a:extLst>
              <a:ext uri="{FF2B5EF4-FFF2-40B4-BE49-F238E27FC236}">
                <a16:creationId xmlns:a16="http://schemas.microsoft.com/office/drawing/2014/main" id="{BD3B7960-0046-4270-8887-5840CEBC8C11}"/>
              </a:ext>
            </a:extLst>
          </p:cNvPr>
          <p:cNvSpPr txBox="1"/>
          <p:nvPr/>
        </p:nvSpPr>
        <p:spPr>
          <a:xfrm>
            <a:off x="6230230" y="24201482"/>
            <a:ext cx="3218744" cy="584775"/>
          </a:xfrm>
          <a:prstGeom prst="rect">
            <a:avLst/>
          </a:prstGeom>
          <a:noFill/>
        </p:spPr>
        <p:txBody>
          <a:bodyPr wrap="square" rtlCol="0">
            <a:spAutoFit/>
          </a:bodyPr>
          <a:lstStyle/>
          <a:p>
            <a:r>
              <a:rPr lang="de-DE" sz="3200" b="1" dirty="0">
                <a:solidFill>
                  <a:srgbClr val="C00000"/>
                </a:solidFill>
              </a:rPr>
              <a:t>Tag 1</a:t>
            </a:r>
          </a:p>
        </p:txBody>
      </p:sp>
      <p:sp>
        <p:nvSpPr>
          <p:cNvPr id="41" name="Textfeld 40">
            <a:extLst>
              <a:ext uri="{FF2B5EF4-FFF2-40B4-BE49-F238E27FC236}">
                <a16:creationId xmlns:a16="http://schemas.microsoft.com/office/drawing/2014/main" id="{F014A4D5-D280-470D-94AC-69EDC4357088}"/>
              </a:ext>
            </a:extLst>
          </p:cNvPr>
          <p:cNvSpPr txBox="1"/>
          <p:nvPr/>
        </p:nvSpPr>
        <p:spPr>
          <a:xfrm>
            <a:off x="6233140" y="28295697"/>
            <a:ext cx="3218744" cy="584775"/>
          </a:xfrm>
          <a:prstGeom prst="rect">
            <a:avLst/>
          </a:prstGeom>
          <a:noFill/>
        </p:spPr>
        <p:txBody>
          <a:bodyPr wrap="square" rtlCol="0">
            <a:spAutoFit/>
          </a:bodyPr>
          <a:lstStyle/>
          <a:p>
            <a:r>
              <a:rPr lang="de-DE" sz="3200" b="1" dirty="0">
                <a:solidFill>
                  <a:srgbClr val="C00000"/>
                </a:solidFill>
              </a:rPr>
              <a:t>Tag 2</a:t>
            </a:r>
          </a:p>
        </p:txBody>
      </p:sp>
      <p:pic>
        <p:nvPicPr>
          <p:cNvPr id="10" name="Grafik 9">
            <a:extLst>
              <a:ext uri="{FF2B5EF4-FFF2-40B4-BE49-F238E27FC236}">
                <a16:creationId xmlns:a16="http://schemas.microsoft.com/office/drawing/2014/main" id="{3A6AF501-4A38-436B-9853-AEEC499AA30B}"/>
              </a:ext>
            </a:extLst>
          </p:cNvPr>
          <p:cNvPicPr>
            <a:picLocks noChangeAspect="1"/>
          </p:cNvPicPr>
          <p:nvPr/>
        </p:nvPicPr>
        <p:blipFill>
          <a:blip r:embed="rId16" cstate="email">
            <a:extLst>
              <a:ext uri="{28A0092B-C50C-407E-A947-70E740481C1C}">
                <a14:useLocalDpi xmlns:a14="http://schemas.microsoft.com/office/drawing/2010/main" val="0"/>
              </a:ext>
            </a:extLst>
          </a:blip>
          <a:stretch>
            <a:fillRect/>
          </a:stretch>
        </p:blipFill>
        <p:spPr>
          <a:xfrm>
            <a:off x="7594882" y="28387337"/>
            <a:ext cx="3562533" cy="1524078"/>
          </a:xfrm>
          <a:prstGeom prst="rect">
            <a:avLst/>
          </a:prstGeom>
        </p:spPr>
      </p:pic>
    </p:spTree>
  </p:cSld>
  <p:clrMapOvr>
    <a:masterClrMapping/>
  </p:clrMapOvr>
</p:sld>
</file>

<file path=ppt/theme/theme1.xml><?xml version="1.0" encoding="utf-8"?>
<a:theme xmlns:a="http://schemas.openxmlformats.org/drawingml/2006/main" name="CEN_CliSAP_Plakatmaster">
  <a:themeElements>
    <a:clrScheme name="Präsentation1 1">
      <a:dk1>
        <a:srgbClr val="000000"/>
      </a:dk1>
      <a:lt1>
        <a:srgbClr val="FFFFFF"/>
      </a:lt1>
      <a:dk2>
        <a:srgbClr val="FFFFFF"/>
      </a:dk2>
      <a:lt2>
        <a:srgbClr val="414141"/>
      </a:lt2>
      <a:accent1>
        <a:srgbClr val="DBF0FD"/>
      </a:accent1>
      <a:accent2>
        <a:srgbClr val="A2D9F8"/>
      </a:accent2>
      <a:accent3>
        <a:srgbClr val="FFFFFF"/>
      </a:accent3>
      <a:accent4>
        <a:srgbClr val="000000"/>
      </a:accent4>
      <a:accent5>
        <a:srgbClr val="EAF6FE"/>
      </a:accent5>
      <a:accent6>
        <a:srgbClr val="92C4E1"/>
      </a:accent6>
      <a:hlink>
        <a:srgbClr val="007368"/>
      </a:hlink>
      <a:folHlink>
        <a:srgbClr val="DBF0FD"/>
      </a:folHlink>
    </a:clrScheme>
    <a:fontScheme name="Präsentation1">
      <a:majorFont>
        <a:latin typeface="Arial"/>
        <a:ea typeface="ＭＳ Ｐゴシック"/>
        <a:cs typeface=""/>
      </a:majorFont>
      <a:minorFont>
        <a:latin typeface="Arial"/>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rgbClr val="000000"/>
            </a:solidFill>
            <a:effectLst/>
            <a:latin typeface="Arial" charset="0"/>
            <a:ea typeface="ＭＳ Ｐゴシック" pitchFamily="12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rgbClr val="000000"/>
            </a:solidFill>
            <a:effectLst/>
            <a:latin typeface="Arial" charset="0"/>
            <a:ea typeface="ＭＳ Ｐゴシック" pitchFamily="124" charset="-128"/>
          </a:defRPr>
        </a:defPPr>
      </a:lstStyle>
    </a:lnDef>
  </a:objectDefaults>
  <a:extraClrSchemeLst>
    <a:extraClrScheme>
      <a:clrScheme name="Präsentation1 1">
        <a:dk1>
          <a:srgbClr val="000000"/>
        </a:dk1>
        <a:lt1>
          <a:srgbClr val="FFFFFF"/>
        </a:lt1>
        <a:dk2>
          <a:srgbClr val="FFFFFF"/>
        </a:dk2>
        <a:lt2>
          <a:srgbClr val="414141"/>
        </a:lt2>
        <a:accent1>
          <a:srgbClr val="DBF0FD"/>
        </a:accent1>
        <a:accent2>
          <a:srgbClr val="A2D9F8"/>
        </a:accent2>
        <a:accent3>
          <a:srgbClr val="FFFFFF"/>
        </a:accent3>
        <a:accent4>
          <a:srgbClr val="000000"/>
        </a:accent4>
        <a:accent5>
          <a:srgbClr val="EAF6FE"/>
        </a:accent5>
        <a:accent6>
          <a:srgbClr val="92C4E1"/>
        </a:accent6>
        <a:hlink>
          <a:srgbClr val="007368"/>
        </a:hlink>
        <a:folHlink>
          <a:srgbClr val="DBF0F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CEN_CliSAP_Plakatmaster</Template>
  <TotalTime>0</TotalTime>
  <Words>427</Words>
  <Application>Microsoft Office PowerPoint</Application>
  <PresentationFormat>Benutzerdefiniert</PresentationFormat>
  <Paragraphs>39</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ＭＳ Ｐゴシック</vt:lpstr>
      <vt:lpstr>Arial</vt:lpstr>
      <vt:lpstr>Cambria Math</vt:lpstr>
      <vt:lpstr>Verdana</vt:lpstr>
      <vt:lpstr>CEN_CliSAP_Plakatmaster</vt:lpstr>
      <vt:lpstr>PowerPoint-Präsentation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Marco Clemens</dc:creator>
  <cp:lastModifiedBy>Theresa Lang</cp:lastModifiedBy>
  <cp:revision>64</cp:revision>
  <cp:lastPrinted>2014-06-06T08:10:34Z</cp:lastPrinted>
  <dcterms:created xsi:type="dcterms:W3CDTF">2014-06-05T14:19:47Z</dcterms:created>
  <dcterms:modified xsi:type="dcterms:W3CDTF">2018-09-21T13:20:49Z</dcterms:modified>
</cp:coreProperties>
</file>