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7">
          <p15:clr>
            <a:srgbClr val="A4A3A4"/>
          </p15:clr>
        </p15:guide>
        <p15:guide id="2" orient="horz" pos="3599">
          <p15:clr>
            <a:srgbClr val="A4A3A4"/>
          </p15:clr>
        </p15:guide>
        <p15:guide id="3" orient="horz" pos="25874">
          <p15:clr>
            <a:srgbClr val="A4A3A4"/>
          </p15:clr>
        </p15:guide>
        <p15:guide id="4" pos="12242">
          <p15:clr>
            <a:srgbClr val="A4A3A4"/>
          </p15:clr>
        </p15:guide>
        <p15:guide id="5" pos="1104">
          <p15:clr>
            <a:srgbClr val="A4A3A4"/>
          </p15:clr>
        </p15:guide>
        <p15:guide id="6" pos="6578">
          <p15:clr>
            <a:srgbClr val="A4A3A4"/>
          </p15:clr>
        </p15:guide>
        <p15:guide id="7" pos="9646">
          <p15:clr>
            <a:srgbClr val="A4A3A4"/>
          </p15:clr>
        </p15:guide>
        <p15:guide id="8" pos="17954">
          <p15:clr>
            <a:srgbClr val="A4A3A4"/>
          </p15:clr>
        </p15:guide>
        <p15:guide id="9" pos="12480">
          <p15:clr>
            <a:srgbClr val="A4A3A4"/>
          </p15:clr>
        </p15:guide>
        <p15:guide id="10" pos="6816">
          <p15:clr>
            <a:srgbClr val="A4A3A4"/>
          </p15:clr>
        </p15:guide>
        <p15:guide id="11" pos="9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991324"/>
    <a:srgbClr val="B8CADF"/>
    <a:srgbClr val="141313"/>
    <a:srgbClr val="CA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50000" autoAdjust="0"/>
  </p:normalViewPr>
  <p:slideViewPr>
    <p:cSldViewPr>
      <p:cViewPr varScale="1">
        <p:scale>
          <a:sx n="21" d="100"/>
          <a:sy n="21" d="100"/>
        </p:scale>
        <p:origin x="3134" y="38"/>
      </p:cViewPr>
      <p:guideLst>
        <p:guide orient="horz" pos="3167"/>
        <p:guide orient="horz" pos="3599"/>
        <p:guide orient="horz" pos="25874"/>
        <p:guide pos="12242"/>
        <p:guide pos="1104"/>
        <p:guide pos="6578"/>
        <p:guide pos="9646"/>
        <p:guide pos="17954"/>
        <p:guide pos="12480"/>
        <p:guide pos="6816"/>
        <p:guide pos="9407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pPr>
              <a:defRPr/>
            </a:pPr>
            <a:fld id="{CC0687F8-0D18-3744-9E5B-34CDB2C8D9E2}" type="datetimeFigureOut">
              <a:rPr lang="de-DE"/>
              <a:pPr>
                <a:defRPr/>
              </a:pPr>
              <a:t>28.09.2018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pPr>
              <a:defRPr/>
            </a:pPr>
            <a:fld id="{27059A04-727B-594E-9D2B-DB89AAC18A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53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4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5B5417-ED1B-374F-8FF2-B46D95F08A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427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12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8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83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9503" indent="-299809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99236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78930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158624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638318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3118013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597707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4077401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41527247-27F1-F344-B04C-005D11D0476B}" type="slidenum">
              <a:rPr lang="de-DE" sz="1300">
                <a:solidFill>
                  <a:schemeClr val="tx1"/>
                </a:solidFill>
              </a:rPr>
              <a:pPr/>
              <a:t>1</a:t>
            </a:fld>
            <a:endParaRPr lang="de-DE" sz="13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8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6388225"/>
            <a:ext cx="30276000" cy="410847"/>
            <a:chOff x="0" y="6373410"/>
            <a:chExt cx="30276000" cy="410847"/>
          </a:xfrm>
        </p:grpSpPr>
        <p:grpSp>
          <p:nvGrpSpPr>
            <p:cNvPr id="3" name="Gruppieren 2"/>
            <p:cNvGrpSpPr/>
            <p:nvPr userDrawn="1"/>
          </p:nvGrpSpPr>
          <p:grpSpPr>
            <a:xfrm>
              <a:off x="0" y="6486002"/>
              <a:ext cx="30276000" cy="226247"/>
              <a:chOff x="0" y="5729930"/>
              <a:chExt cx="30276000" cy="226247"/>
            </a:xfrm>
          </p:grpSpPr>
          <p:sp>
            <p:nvSpPr>
              <p:cNvPr id="11" name="Rechteck 10"/>
              <p:cNvSpPr/>
              <p:nvPr/>
            </p:nvSpPr>
            <p:spPr>
              <a:xfrm flipV="1">
                <a:off x="0" y="5729930"/>
                <a:ext cx="30276000" cy="108000"/>
              </a:xfrm>
              <a:prstGeom prst="rect">
                <a:avLst/>
              </a:prstGeom>
              <a:solidFill>
                <a:srgbClr val="CD0920"/>
              </a:solidFill>
              <a:ln>
                <a:solidFill>
                  <a:srgbClr val="CD09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flipV="1">
                <a:off x="0" y="5848177"/>
                <a:ext cx="30276000" cy="108000"/>
              </a:xfrm>
              <a:prstGeom prst="rect">
                <a:avLst/>
              </a:prstGeom>
              <a:solidFill>
                <a:srgbClr val="B4B4B4"/>
              </a:solidFill>
              <a:ln>
                <a:solidFill>
                  <a:srgbClr val="B4B4B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" name="Gruppieren 1"/>
            <p:cNvGrpSpPr/>
            <p:nvPr userDrawn="1"/>
          </p:nvGrpSpPr>
          <p:grpSpPr>
            <a:xfrm>
              <a:off x="0" y="6373410"/>
              <a:ext cx="30276000" cy="410847"/>
              <a:chOff x="0" y="6358595"/>
              <a:chExt cx="30276000" cy="410847"/>
            </a:xfrm>
          </p:grpSpPr>
          <p:sp>
            <p:nvSpPr>
              <p:cNvPr id="12" name="Rechteck 11"/>
              <p:cNvSpPr/>
              <p:nvPr/>
            </p:nvSpPr>
            <p:spPr>
              <a:xfrm flipV="1">
                <a:off x="0" y="6358595"/>
                <a:ext cx="30276000" cy="108000"/>
              </a:xfrm>
              <a:prstGeom prst="rect">
                <a:avLst/>
              </a:prstGeom>
              <a:solidFill>
                <a:srgbClr val="888888"/>
              </a:solidFill>
              <a:ln>
                <a:solidFill>
                  <a:srgbClr val="88888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flipV="1">
                <a:off x="0" y="6661442"/>
                <a:ext cx="30276000" cy="108000"/>
              </a:xfrm>
              <a:prstGeom prst="rect">
                <a:avLst/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+mj-lt"/>
          <a:ea typeface="+mj-ea"/>
          <a:cs typeface="ＭＳ Ｐゴシック" charset="0"/>
        </a:defRPr>
      </a:lvl1pPr>
      <a:lvl2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2pPr>
      <a:lvl3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3pPr>
      <a:lvl4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4pPr>
      <a:lvl5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5pPr>
      <a:lvl6pPr marL="45685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6pPr>
      <a:lvl7pPr marL="913710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7pPr>
      <a:lvl8pPr marL="137056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8pPr>
      <a:lvl9pPr marL="1827416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9pPr>
    </p:titleStyle>
    <p:bodyStyle>
      <a:lvl1pPr marL="842963" indent="-842963" algn="l" defTabSz="4168775" rtl="0" eaLnBrk="1" fontAlgn="base" hangingPunct="1">
        <a:spcBef>
          <a:spcPct val="20000"/>
        </a:spcBef>
        <a:spcAft>
          <a:spcPct val="0"/>
        </a:spcAft>
        <a:defRPr sz="4800" b="1">
          <a:solidFill>
            <a:srgbClr val="141313"/>
          </a:solidFill>
          <a:latin typeface="+mn-lt"/>
          <a:ea typeface="+mn-ea"/>
          <a:cs typeface="ＭＳ Ｐゴシック" charset="0"/>
        </a:defRPr>
      </a:lvl1pPr>
      <a:lvl2pPr marL="2336800" indent="-1303338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2pPr>
      <a:lvl3pPr marL="3573463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3pPr>
      <a:lvl4pPr marL="4808538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4pPr>
      <a:lvl5pPr marL="6175375" indent="-1174750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5pPr>
      <a:lvl6pPr marL="663232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6pPr>
      <a:lvl7pPr marL="7089175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7pPr>
      <a:lvl8pPr marL="754603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8pPr>
      <a:lvl9pPr marL="8002881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7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8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3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1"/>
          <p:cNvSpPr txBox="1">
            <a:spLocks noChangeArrowheads="1"/>
          </p:cNvSpPr>
          <p:nvPr/>
        </p:nvSpPr>
        <p:spPr bwMode="auto">
          <a:xfrm>
            <a:off x="10961142" y="18586081"/>
            <a:ext cx="17929032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000" b="1" i="1" u="sng" dirty="0"/>
              <a:t>Abbildung 1</a:t>
            </a:r>
            <a:r>
              <a:rPr lang="de-DE" sz="2000" i="1" dirty="0"/>
              <a:t>: Dies ist ein Beispiel für eine Bildunterschrift 20 </a:t>
            </a:r>
            <a:r>
              <a:rPr lang="de-DE" sz="2000" i="1" dirty="0" err="1"/>
              <a:t>pt</a:t>
            </a:r>
            <a:r>
              <a:rPr lang="de-DE" sz="2000" i="1" dirty="0"/>
              <a:t>. </a:t>
            </a:r>
            <a:r>
              <a:rPr lang="de-DE" sz="2000" i="1" dirty="0" err="1"/>
              <a:t>Eenis</a:t>
            </a:r>
            <a:r>
              <a:rPr lang="de-DE" sz="2000" i="1" dirty="0"/>
              <a:t> del </a:t>
            </a:r>
            <a:r>
              <a:rPr lang="de-DE" sz="2000" i="1" dirty="0" err="1"/>
              <a:t>init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euisl</a:t>
            </a:r>
            <a:r>
              <a:rPr lang="de-DE" sz="2000" i="1" dirty="0"/>
              <a:t> </a:t>
            </a:r>
            <a:r>
              <a:rPr lang="de-DE" sz="2000" i="1" dirty="0" err="1"/>
              <a:t>essectet</a:t>
            </a:r>
            <a:r>
              <a:rPr lang="de-DE" sz="2000" i="1" dirty="0"/>
              <a:t>, </a:t>
            </a:r>
            <a:r>
              <a:rPr lang="de-DE" sz="2000" i="1" dirty="0" err="1"/>
              <a:t>quisuissit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amet</a:t>
            </a:r>
            <a:r>
              <a:rPr lang="de-DE" sz="2000" i="1" dirty="0"/>
              <a:t> </a:t>
            </a:r>
            <a:r>
              <a:rPr lang="de-DE" sz="2000" i="1" dirty="0" err="1"/>
              <a:t>nisl</a:t>
            </a:r>
            <a:r>
              <a:rPr lang="de-DE" sz="2000" i="1" dirty="0"/>
              <a:t> </a:t>
            </a:r>
            <a:r>
              <a:rPr lang="de-DE" sz="2000" i="1" dirty="0" err="1"/>
              <a:t>iuscidunt</a:t>
            </a:r>
            <a:r>
              <a:rPr lang="de-DE" sz="2000" i="1" dirty="0"/>
              <a:t> </a:t>
            </a:r>
            <a:r>
              <a:rPr lang="de-DE" sz="2000" i="1" dirty="0" err="1"/>
              <a:t>senis</a:t>
            </a:r>
            <a:r>
              <a:rPr lang="de-DE" sz="2000" i="1" dirty="0"/>
              <a:t> del </a:t>
            </a:r>
            <a:r>
              <a:rPr lang="de-DE" sz="2000" i="1" dirty="0" err="1"/>
              <a:t>init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euisl</a:t>
            </a:r>
            <a:r>
              <a:rPr lang="de-DE" sz="2000" i="1" dirty="0"/>
              <a:t> </a:t>
            </a:r>
            <a:r>
              <a:rPr lang="de-DE" sz="2000" i="1" dirty="0" err="1"/>
              <a:t>essectet</a:t>
            </a:r>
            <a:r>
              <a:rPr lang="de-DE" sz="2000" i="1" dirty="0"/>
              <a:t>, cum es </a:t>
            </a:r>
            <a:r>
              <a:rPr lang="de-DE" sz="2000" i="1" dirty="0" err="1"/>
              <a:t>quisuissit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amet</a:t>
            </a:r>
            <a:r>
              <a:rPr lang="de-DE" sz="2000" i="1" dirty="0"/>
              <a:t> </a:t>
            </a:r>
            <a:r>
              <a:rPr lang="de-DE" sz="2000" i="1" dirty="0" err="1"/>
              <a:t>nisl</a:t>
            </a:r>
            <a:r>
              <a:rPr lang="de-DE" sz="2000" i="1" dirty="0"/>
              <a:t> </a:t>
            </a:r>
            <a:r>
              <a:rPr lang="de-DE" sz="2000" i="1" dirty="0" err="1"/>
              <a:t>iuscidunt</a:t>
            </a:r>
            <a:r>
              <a:rPr lang="de-DE" sz="2000" i="1" dirty="0"/>
              <a:t>. </a:t>
            </a:r>
            <a:r>
              <a:rPr lang="de-DE" sz="2000" i="1" dirty="0" err="1"/>
              <a:t>Auenis</a:t>
            </a:r>
            <a:r>
              <a:rPr lang="de-DE" sz="2000" i="1" dirty="0"/>
              <a:t> del </a:t>
            </a:r>
            <a:r>
              <a:rPr lang="de-DE" sz="2000" i="1" dirty="0" err="1"/>
              <a:t>init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euisl</a:t>
            </a:r>
            <a:r>
              <a:rPr lang="de-DE" sz="2000" i="1" dirty="0"/>
              <a:t> </a:t>
            </a:r>
            <a:r>
              <a:rPr lang="de-DE" sz="2000" i="1" dirty="0" err="1"/>
              <a:t>essectet</a:t>
            </a:r>
            <a:r>
              <a:rPr lang="de-DE" sz="2000" i="1" dirty="0"/>
              <a:t>, </a:t>
            </a:r>
            <a:r>
              <a:rPr lang="de-DE" sz="2000" i="1" dirty="0" err="1"/>
              <a:t>quisuissit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amet</a:t>
            </a:r>
            <a:r>
              <a:rPr lang="de-DE" sz="2000" i="1" dirty="0"/>
              <a:t> </a:t>
            </a:r>
            <a:r>
              <a:rPr lang="de-DE" sz="2000" i="1" dirty="0" err="1"/>
              <a:t>nisl</a:t>
            </a:r>
            <a:r>
              <a:rPr lang="de-DE" sz="2000" i="1" dirty="0"/>
              <a:t> </a:t>
            </a:r>
            <a:r>
              <a:rPr lang="de-DE" sz="2000" i="1" dirty="0" err="1"/>
              <a:t>iuscidunt</a:t>
            </a:r>
            <a:r>
              <a:rPr lang="de-DE" sz="2000" i="1" dirty="0"/>
              <a:t>.</a:t>
            </a:r>
          </a:p>
          <a:p>
            <a:endParaRPr lang="de-DE" sz="2000" dirty="0"/>
          </a:p>
        </p:txBody>
      </p:sp>
      <p:sp>
        <p:nvSpPr>
          <p:cNvPr id="11" name="Rechteck 7"/>
          <p:cNvSpPr>
            <a:spLocks noChangeArrowheads="1"/>
          </p:cNvSpPr>
          <p:nvPr/>
        </p:nvSpPr>
        <p:spPr bwMode="auto">
          <a:xfrm>
            <a:off x="21043079" y="36667577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pPr algn="r"/>
            <a:r>
              <a:rPr lang="de-DE" sz="3000" b="1" dirty="0"/>
              <a:t>www.cen.uni-hamburg.de</a:t>
            </a:r>
          </a:p>
          <a:p>
            <a:pPr algn="r"/>
            <a:endParaRPr lang="de-DE" sz="3000" b="1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18" y="39294783"/>
            <a:ext cx="6998755" cy="226933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8686" y="39881681"/>
            <a:ext cx="3736582" cy="1682440"/>
          </a:xfrm>
          <a:prstGeom prst="rect">
            <a:avLst/>
          </a:prstGeom>
        </p:spPr>
      </p:pic>
      <p:cxnSp>
        <p:nvCxnSpPr>
          <p:cNvPr id="25" name="Gerade Verbindung 24"/>
          <p:cNvCxnSpPr/>
          <p:nvPr/>
        </p:nvCxnSpPr>
        <p:spPr bwMode="auto">
          <a:xfrm>
            <a:off x="0" y="37387657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787" y="35803481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17801902" y="36091513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Centrum für Erdsystemforschung und Nachhaltigkeit (CEN)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1752600" y="881446"/>
            <a:ext cx="26746200" cy="2086387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Wie verhält sich die Leine des </a:t>
            </a:r>
            <a:r>
              <a:rPr lang="de-DE" sz="6600" b="1" dirty="0" err="1">
                <a:solidFill>
                  <a:schemeClr val="tx1"/>
                </a:solidFill>
              </a:rPr>
              <a:t>Helikites</a:t>
            </a:r>
            <a:r>
              <a:rPr lang="de-DE" sz="6600" b="1" dirty="0">
                <a:solidFill>
                  <a:schemeClr val="tx1"/>
                </a:solidFill>
              </a:rPr>
              <a:t> bei </a:t>
            </a:r>
          </a:p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unterschiedlichen Windbedingungen?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44118" y="3255865"/>
            <a:ext cx="26746200" cy="1440160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Laura Dietrich, Henning </a:t>
            </a:r>
            <a:r>
              <a:rPr lang="de-DE" sz="4400" b="1" dirty="0" err="1">
                <a:solidFill>
                  <a:schemeClr val="tx1"/>
                </a:solidFill>
              </a:rPr>
              <a:t>Dorff</a:t>
            </a:r>
            <a:r>
              <a:rPr lang="de-DE" sz="4400" b="1" dirty="0">
                <a:solidFill>
                  <a:schemeClr val="tx1"/>
                </a:solidFill>
              </a:rPr>
              <a:t>, Jakob Dörr, </a:t>
            </a:r>
          </a:p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Joscha </a:t>
            </a:r>
            <a:r>
              <a:rPr lang="de-DE" sz="4400" b="1" dirty="0" err="1">
                <a:solidFill>
                  <a:schemeClr val="tx1"/>
                </a:solidFill>
              </a:rPr>
              <a:t>Fregin</a:t>
            </a:r>
            <a:r>
              <a:rPr lang="de-DE" sz="4400" b="1" dirty="0">
                <a:solidFill>
                  <a:schemeClr val="tx1"/>
                </a:solidFill>
              </a:rPr>
              <a:t>, Theresa Lang, Simon Michel </a:t>
            </a: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1672110" y="36041634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Meteorologisches Institut, Universität Hamburg</a:t>
            </a:r>
          </a:p>
        </p:txBody>
      </p:sp>
      <p:sp>
        <p:nvSpPr>
          <p:cNvPr id="24" name="Rechteck 7"/>
          <p:cNvSpPr>
            <a:spLocks noChangeArrowheads="1"/>
          </p:cNvSpPr>
          <p:nvPr/>
        </p:nvSpPr>
        <p:spPr bwMode="auto">
          <a:xfrm>
            <a:off x="1672110" y="36660089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r>
              <a:rPr lang="de-DE" sz="3000" b="1" dirty="0"/>
              <a:t>www.mi.uni-hamburg.de</a:t>
            </a:r>
          </a:p>
          <a:p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662" y="1059516"/>
            <a:ext cx="4392488" cy="33484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74" y="1950066"/>
            <a:ext cx="4266848" cy="3200136"/>
          </a:xfrm>
          <a:prstGeom prst="rect">
            <a:avLst/>
          </a:prstGeom>
          <a:ln>
            <a:noFill/>
          </a:ln>
        </p:spPr>
      </p:pic>
      <p:sp>
        <p:nvSpPr>
          <p:cNvPr id="2" name="Rechteck 1"/>
          <p:cNvSpPr/>
          <p:nvPr/>
        </p:nvSpPr>
        <p:spPr bwMode="auto">
          <a:xfrm>
            <a:off x="25578766" y="2384281"/>
            <a:ext cx="1944216" cy="76162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06758" y="233253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endParaRPr lang="de-DE" sz="5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690" y="7647602"/>
            <a:ext cx="17078348" cy="104843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C0874743-36AF-4A5E-B1D5-200D0CCDDE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4" t="5919" r="16229" b="5739"/>
          <a:stretch/>
        </p:blipFill>
        <p:spPr>
          <a:xfrm>
            <a:off x="12587332" y="20055858"/>
            <a:ext cx="15409712" cy="14893349"/>
          </a:xfrm>
          <a:prstGeom prst="rect">
            <a:avLst/>
          </a:prstGeom>
        </p:spPr>
      </p:pic>
      <p:pic>
        <p:nvPicPr>
          <p:cNvPr id="19" name="Bild 15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358" y="37544733"/>
            <a:ext cx="6997768" cy="4673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N_CliSAP_Plakatmaster">
  <a:themeElements>
    <a:clrScheme name="Präsentation1 1">
      <a:dk1>
        <a:srgbClr val="000000"/>
      </a:dk1>
      <a:lt1>
        <a:srgbClr val="FFFFFF"/>
      </a:lt1>
      <a:dk2>
        <a:srgbClr val="FFFFFF"/>
      </a:dk2>
      <a:lt2>
        <a:srgbClr val="414141"/>
      </a:lt2>
      <a:accent1>
        <a:srgbClr val="DBF0FD"/>
      </a:accent1>
      <a:accent2>
        <a:srgbClr val="A2D9F8"/>
      </a:accent2>
      <a:accent3>
        <a:srgbClr val="FFFFFF"/>
      </a:accent3>
      <a:accent4>
        <a:srgbClr val="000000"/>
      </a:accent4>
      <a:accent5>
        <a:srgbClr val="EAF6FE"/>
      </a:accent5>
      <a:accent6>
        <a:srgbClr val="92C4E1"/>
      </a:accent6>
      <a:hlink>
        <a:srgbClr val="007368"/>
      </a:hlink>
      <a:folHlink>
        <a:srgbClr val="DBF0FD"/>
      </a:folHlink>
    </a:clrScheme>
    <a:fontScheme name="Präsentation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Präsentation1 1">
        <a:dk1>
          <a:srgbClr val="000000"/>
        </a:dk1>
        <a:lt1>
          <a:srgbClr val="FFFFFF"/>
        </a:lt1>
        <a:dk2>
          <a:srgbClr val="FFFFFF"/>
        </a:dk2>
        <a:lt2>
          <a:srgbClr val="414141"/>
        </a:lt2>
        <a:accent1>
          <a:srgbClr val="DBF0FD"/>
        </a:accent1>
        <a:accent2>
          <a:srgbClr val="A2D9F8"/>
        </a:accent2>
        <a:accent3>
          <a:srgbClr val="FFFFFF"/>
        </a:accent3>
        <a:accent4>
          <a:srgbClr val="000000"/>
        </a:accent4>
        <a:accent5>
          <a:srgbClr val="EAF6FE"/>
        </a:accent5>
        <a:accent6>
          <a:srgbClr val="92C4E1"/>
        </a:accent6>
        <a:hlink>
          <a:srgbClr val="007368"/>
        </a:hlink>
        <a:folHlink>
          <a:srgbClr val="DBF0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CEN_CliSAP_Plakatmaster</Template>
  <TotalTime>0</TotalTime>
  <Words>98</Words>
  <Application>Microsoft Office PowerPoint</Application>
  <PresentationFormat>Benutzerdefiniert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Verdana</vt:lpstr>
      <vt:lpstr>CEN_CliSAP_Plakatmaster</vt:lpstr>
      <vt:lpstr>PowerPoint-Präsentation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Clemens</dc:creator>
  <cp:lastModifiedBy>simon.j_michel@web.de</cp:lastModifiedBy>
  <cp:revision>19</cp:revision>
  <cp:lastPrinted>2014-06-06T08:10:34Z</cp:lastPrinted>
  <dcterms:created xsi:type="dcterms:W3CDTF">2014-06-05T14:19:47Z</dcterms:created>
  <dcterms:modified xsi:type="dcterms:W3CDTF">2018-09-27T22:40:24Z</dcterms:modified>
</cp:coreProperties>
</file>