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4" r:id="rId2"/>
  </p:sldIdLst>
  <p:sldSz cx="30275213" cy="42803763"/>
  <p:notesSz cx="6794500" cy="9906000"/>
  <p:defaultTextStyle>
    <a:defPPr>
      <a:defRPr lang="de-DE"/>
    </a:defPPr>
    <a:lvl1pPr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1pPr>
    <a:lvl2pPr marL="4556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2pPr>
    <a:lvl3pPr marL="9128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3pPr>
    <a:lvl4pPr marL="13700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4pPr>
    <a:lvl5pPr marL="18272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5pPr>
    <a:lvl6pPr marL="2286000" algn="l" defTabSz="457200" rtl="0" eaLnBrk="1" latinLnBrk="0" hangingPunct="1">
      <a:defRPr sz="2600" kern="1200">
        <a:solidFill>
          <a:srgbClr val="000000"/>
        </a:solidFill>
        <a:latin typeface="Arial" charset="0"/>
        <a:ea typeface="ＭＳ Ｐゴシック" charset="0"/>
        <a:cs typeface="ＭＳ Ｐゴシック" charset="0"/>
      </a:defRPr>
    </a:lvl6pPr>
    <a:lvl7pPr marL="2743200" algn="l" defTabSz="457200" rtl="0" eaLnBrk="1" latinLnBrk="0" hangingPunct="1">
      <a:defRPr sz="2600" kern="1200">
        <a:solidFill>
          <a:srgbClr val="000000"/>
        </a:solidFill>
        <a:latin typeface="Arial" charset="0"/>
        <a:ea typeface="ＭＳ Ｐゴシック" charset="0"/>
        <a:cs typeface="ＭＳ Ｐゴシック" charset="0"/>
      </a:defRPr>
    </a:lvl7pPr>
    <a:lvl8pPr marL="3200400" algn="l" defTabSz="457200" rtl="0" eaLnBrk="1" latinLnBrk="0" hangingPunct="1">
      <a:defRPr sz="2600" kern="1200">
        <a:solidFill>
          <a:srgbClr val="000000"/>
        </a:solidFill>
        <a:latin typeface="Arial" charset="0"/>
        <a:ea typeface="ＭＳ Ｐゴシック" charset="0"/>
        <a:cs typeface="ＭＳ Ｐゴシック" charset="0"/>
      </a:defRPr>
    </a:lvl8pPr>
    <a:lvl9pPr marL="3657600" algn="l" defTabSz="457200" rtl="0" eaLnBrk="1" latinLnBrk="0" hangingPunct="1">
      <a:defRPr sz="2600" kern="1200">
        <a:solidFill>
          <a:srgbClr val="000000"/>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67">
          <p15:clr>
            <a:srgbClr val="A4A3A4"/>
          </p15:clr>
        </p15:guide>
        <p15:guide id="2" orient="horz" pos="3599">
          <p15:clr>
            <a:srgbClr val="A4A3A4"/>
          </p15:clr>
        </p15:guide>
        <p15:guide id="3" orient="horz" pos="25874">
          <p15:clr>
            <a:srgbClr val="A4A3A4"/>
          </p15:clr>
        </p15:guide>
        <p15:guide id="4" pos="12242">
          <p15:clr>
            <a:srgbClr val="A4A3A4"/>
          </p15:clr>
        </p15:guide>
        <p15:guide id="5" pos="1104">
          <p15:clr>
            <a:srgbClr val="A4A3A4"/>
          </p15:clr>
        </p15:guide>
        <p15:guide id="6" pos="6578">
          <p15:clr>
            <a:srgbClr val="A4A3A4"/>
          </p15:clr>
        </p15:guide>
        <p15:guide id="7" pos="9646">
          <p15:clr>
            <a:srgbClr val="A4A3A4"/>
          </p15:clr>
        </p15:guide>
        <p15:guide id="8" pos="17954">
          <p15:clr>
            <a:srgbClr val="A4A3A4"/>
          </p15:clr>
        </p15:guide>
        <p15:guide id="9" pos="12480">
          <p15:clr>
            <a:srgbClr val="A4A3A4"/>
          </p15:clr>
        </p15:guide>
        <p15:guide id="10" pos="6816">
          <p15:clr>
            <a:srgbClr val="A4A3A4"/>
          </p15:clr>
        </p15:guide>
        <p15:guide id="11" pos="94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6D6"/>
    <a:srgbClr val="991324"/>
    <a:srgbClr val="B8CADF"/>
    <a:srgbClr val="141313"/>
    <a:srgbClr val="CAEA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605" autoAdjust="0"/>
  </p:normalViewPr>
  <p:slideViewPr>
    <p:cSldViewPr>
      <p:cViewPr>
        <p:scale>
          <a:sx n="25" d="100"/>
          <a:sy n="25" d="100"/>
        </p:scale>
        <p:origin x="2741" y="-960"/>
      </p:cViewPr>
      <p:guideLst>
        <p:guide orient="horz" pos="3167"/>
        <p:guide orient="horz" pos="3599"/>
        <p:guide orient="horz" pos="25874"/>
        <p:guide pos="12242"/>
        <p:guide pos="1104"/>
        <p:guide pos="6578"/>
        <p:guide pos="9646"/>
        <p:guide pos="17954"/>
        <p:guide pos="12480"/>
        <p:guide pos="6816"/>
        <p:guide pos="9407"/>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4" cy="495300"/>
          </a:xfrm>
          <a:prstGeom prst="rect">
            <a:avLst/>
          </a:prstGeom>
        </p:spPr>
        <p:txBody>
          <a:bodyPr vert="horz" lIns="95939" tIns="47969" rIns="95939" bIns="47969" rtlCol="0"/>
          <a:lstStyle>
            <a:lvl1pPr algn="l">
              <a:defRPr sz="1300"/>
            </a:lvl1pPr>
          </a:lstStyle>
          <a:p>
            <a:pPr>
              <a:defRPr/>
            </a:pPr>
            <a:endParaRPr lang="de-DE"/>
          </a:p>
        </p:txBody>
      </p:sp>
      <p:sp>
        <p:nvSpPr>
          <p:cNvPr id="3" name="Datumsplatzhalter 2"/>
          <p:cNvSpPr>
            <a:spLocks noGrp="1"/>
          </p:cNvSpPr>
          <p:nvPr>
            <p:ph type="dt" sz="quarter" idx="1"/>
          </p:nvPr>
        </p:nvSpPr>
        <p:spPr>
          <a:xfrm>
            <a:off x="3848644" y="0"/>
            <a:ext cx="2944284" cy="495300"/>
          </a:xfrm>
          <a:prstGeom prst="rect">
            <a:avLst/>
          </a:prstGeom>
        </p:spPr>
        <p:txBody>
          <a:bodyPr vert="horz" lIns="95939" tIns="47969" rIns="95939" bIns="47969" rtlCol="0"/>
          <a:lstStyle>
            <a:lvl1pPr algn="r">
              <a:defRPr sz="1300"/>
            </a:lvl1pPr>
          </a:lstStyle>
          <a:p>
            <a:pPr>
              <a:defRPr/>
            </a:pPr>
            <a:fld id="{CC0687F8-0D18-3744-9E5B-34CDB2C8D9E2}" type="datetimeFigureOut">
              <a:rPr lang="de-DE"/>
              <a:pPr>
                <a:defRPr/>
              </a:pPr>
              <a:t>28.09.2018</a:t>
            </a:fld>
            <a:endParaRPr lang="de-DE"/>
          </a:p>
        </p:txBody>
      </p:sp>
      <p:sp>
        <p:nvSpPr>
          <p:cNvPr id="4" name="Fußzeilenplatzhalter 3"/>
          <p:cNvSpPr>
            <a:spLocks noGrp="1"/>
          </p:cNvSpPr>
          <p:nvPr>
            <p:ph type="ftr" sz="quarter" idx="2"/>
          </p:nvPr>
        </p:nvSpPr>
        <p:spPr>
          <a:xfrm>
            <a:off x="0" y="9408981"/>
            <a:ext cx="2944284" cy="495300"/>
          </a:xfrm>
          <a:prstGeom prst="rect">
            <a:avLst/>
          </a:prstGeom>
        </p:spPr>
        <p:txBody>
          <a:bodyPr vert="horz" lIns="95939" tIns="47969" rIns="95939" bIns="47969" rtlCol="0" anchor="b"/>
          <a:lstStyle>
            <a:lvl1pPr algn="l">
              <a:defRPr sz="1300"/>
            </a:lvl1pPr>
          </a:lstStyle>
          <a:p>
            <a:pPr>
              <a:defRPr/>
            </a:pPr>
            <a:endParaRPr lang="de-DE"/>
          </a:p>
        </p:txBody>
      </p:sp>
      <p:sp>
        <p:nvSpPr>
          <p:cNvPr id="5" name="Foliennummernplatzhalter 4"/>
          <p:cNvSpPr>
            <a:spLocks noGrp="1"/>
          </p:cNvSpPr>
          <p:nvPr>
            <p:ph type="sldNum" sz="quarter" idx="3"/>
          </p:nvPr>
        </p:nvSpPr>
        <p:spPr>
          <a:xfrm>
            <a:off x="3848644" y="9408981"/>
            <a:ext cx="2944284" cy="495300"/>
          </a:xfrm>
          <a:prstGeom prst="rect">
            <a:avLst/>
          </a:prstGeom>
        </p:spPr>
        <p:txBody>
          <a:bodyPr vert="horz" lIns="95939" tIns="47969" rIns="95939" bIns="47969" rtlCol="0" anchor="b"/>
          <a:lstStyle>
            <a:lvl1pPr algn="r">
              <a:defRPr sz="1300"/>
            </a:lvl1pPr>
          </a:lstStyle>
          <a:p>
            <a:pPr>
              <a:defRPr/>
            </a:pPr>
            <a:fld id="{27059A04-727B-594E-9D2B-DB89AAC18A21}" type="slidenum">
              <a:rPr lang="de-DE"/>
              <a:pPr>
                <a:defRPr/>
              </a:pPr>
              <a:t>‹Nr.›</a:t>
            </a:fld>
            <a:endParaRPr lang="de-DE"/>
          </a:p>
        </p:txBody>
      </p:sp>
    </p:spTree>
    <p:extLst>
      <p:ext uri="{BB962C8B-B14F-4D97-AF65-F5344CB8AC3E}">
        <p14:creationId xmlns:p14="http://schemas.microsoft.com/office/powerpoint/2010/main" val="2484153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3" name="Rectangle 3"/>
          <p:cNvSpPr>
            <a:spLocks noGrp="1" noChangeArrowheads="1"/>
          </p:cNvSpPr>
          <p:nvPr>
            <p:ph type="dt" idx="1"/>
          </p:nvPr>
        </p:nvSpPr>
        <p:spPr bwMode="auto">
          <a:xfrm>
            <a:off x="3850217"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lgn="r">
              <a:defRPr sz="1300">
                <a:solidFill>
                  <a:schemeClr val="tx1"/>
                </a:solidFill>
                <a:ea typeface="ＭＳ Ｐゴシック" pitchFamily="124" charset="-128"/>
                <a:cs typeface="+mn-cs"/>
              </a:defRPr>
            </a:lvl1pPr>
          </a:lstStyle>
          <a:p>
            <a:pPr>
              <a:defRPr/>
            </a:pPr>
            <a:endParaRPr lang="de-DE"/>
          </a:p>
        </p:txBody>
      </p:sp>
      <p:sp>
        <p:nvSpPr>
          <p:cNvPr id="7172" name="Rectangle 4"/>
          <p:cNvSpPr>
            <a:spLocks noGrp="1" noRot="1" noChangeAspect="1" noChangeArrowheads="1" noTextEdit="1"/>
          </p:cNvSpPr>
          <p:nvPr>
            <p:ph type="sldImg" idx="2"/>
          </p:nvPr>
        </p:nvSpPr>
        <p:spPr bwMode="auto">
          <a:xfrm>
            <a:off x="2084388" y="742950"/>
            <a:ext cx="262572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5365" name="Rectangle 5"/>
          <p:cNvSpPr>
            <a:spLocks noGrp="1" noChangeArrowheads="1"/>
          </p:cNvSpPr>
          <p:nvPr>
            <p:ph type="body" sz="quarter" idx="3"/>
          </p:nvPr>
        </p:nvSpPr>
        <p:spPr bwMode="auto">
          <a:xfrm>
            <a:off x="905934" y="4705350"/>
            <a:ext cx="4982634"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5366" name="Rectangle 6"/>
          <p:cNvSpPr>
            <a:spLocks noGrp="1" noChangeArrowheads="1"/>
          </p:cNvSpPr>
          <p:nvPr>
            <p:ph type="ftr" sz="quarter" idx="4"/>
          </p:nvPr>
        </p:nvSpPr>
        <p:spPr bwMode="auto">
          <a:xfrm>
            <a:off x="0"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7" name="Rectangle 7"/>
          <p:cNvSpPr>
            <a:spLocks noGrp="1" noChangeArrowheads="1"/>
          </p:cNvSpPr>
          <p:nvPr>
            <p:ph type="sldNum" sz="quarter" idx="5"/>
          </p:nvPr>
        </p:nvSpPr>
        <p:spPr bwMode="auto">
          <a:xfrm>
            <a:off x="3850217"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lgn="r">
              <a:defRPr sz="1300">
                <a:solidFill>
                  <a:schemeClr val="tx1"/>
                </a:solidFill>
              </a:defRPr>
            </a:lvl1pPr>
          </a:lstStyle>
          <a:p>
            <a:pPr>
              <a:defRPr/>
            </a:pPr>
            <a:fld id="{8A5B5417-ED1B-374F-8FF2-B46D95F08A1B}" type="slidenum">
              <a:rPr lang="de-DE"/>
              <a:pPr>
                <a:defRPr/>
              </a:pPr>
              <a:t>‹Nr.›</a:t>
            </a:fld>
            <a:endParaRPr lang="de-DE"/>
          </a:p>
        </p:txBody>
      </p:sp>
    </p:spTree>
    <p:extLst>
      <p:ext uri="{BB962C8B-B14F-4D97-AF65-F5344CB8AC3E}">
        <p14:creationId xmlns:p14="http://schemas.microsoft.com/office/powerpoint/2010/main" val="4244334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300" kern="1200">
        <a:solidFill>
          <a:schemeClr val="tx1"/>
        </a:solidFill>
        <a:latin typeface="Arial" charset="0"/>
        <a:ea typeface="ＭＳ Ｐゴシック" pitchFamily="124" charset="-128"/>
        <a:cs typeface="ＭＳ Ｐゴシック" charset="0"/>
      </a:defRPr>
    </a:lvl1pPr>
    <a:lvl2pPr marL="4556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2pPr>
    <a:lvl3pPr marL="9128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3pPr>
    <a:lvl4pPr marL="13700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4pPr>
    <a:lvl5pPr marL="18272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5pPr>
    <a:lvl6pPr marL="2284273" algn="l" defTabSz="913710" rtl="0" eaLnBrk="1" latinLnBrk="0" hangingPunct="1">
      <a:defRPr sz="1300" kern="1200">
        <a:solidFill>
          <a:schemeClr val="tx1"/>
        </a:solidFill>
        <a:latin typeface="+mn-lt"/>
        <a:ea typeface="+mn-ea"/>
        <a:cs typeface="+mn-cs"/>
      </a:defRPr>
    </a:lvl6pPr>
    <a:lvl7pPr marL="2741126" algn="l" defTabSz="913710" rtl="0" eaLnBrk="1" latinLnBrk="0" hangingPunct="1">
      <a:defRPr sz="1300" kern="1200">
        <a:solidFill>
          <a:schemeClr val="tx1"/>
        </a:solidFill>
        <a:latin typeface="+mn-lt"/>
        <a:ea typeface="+mn-ea"/>
        <a:cs typeface="+mn-cs"/>
      </a:defRPr>
    </a:lvl7pPr>
    <a:lvl8pPr marL="3197983" algn="l" defTabSz="913710" rtl="0" eaLnBrk="1" latinLnBrk="0" hangingPunct="1">
      <a:defRPr sz="1300" kern="1200">
        <a:solidFill>
          <a:schemeClr val="tx1"/>
        </a:solidFill>
        <a:latin typeface="+mn-lt"/>
        <a:ea typeface="+mn-ea"/>
        <a:cs typeface="+mn-cs"/>
      </a:defRPr>
    </a:lvl8pPr>
    <a:lvl9pPr marL="3654836" algn="l" defTabSz="91371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p:spPr>
        <p:txBody>
          <a:bodyPr/>
          <a:lstStyle>
            <a:lvl1pPr>
              <a:defRPr sz="2700">
                <a:solidFill>
                  <a:srgbClr val="000000"/>
                </a:solidFill>
                <a:latin typeface="Arial" charset="0"/>
                <a:ea typeface="ＭＳ Ｐゴシック" charset="0"/>
                <a:cs typeface="ＭＳ Ｐゴシック" charset="0"/>
              </a:defRPr>
            </a:lvl1pPr>
            <a:lvl2pPr marL="779503" indent="-299809">
              <a:defRPr sz="2700">
                <a:solidFill>
                  <a:srgbClr val="000000"/>
                </a:solidFill>
                <a:latin typeface="Arial" charset="0"/>
                <a:ea typeface="ＭＳ Ｐゴシック" charset="0"/>
              </a:defRPr>
            </a:lvl2pPr>
            <a:lvl3pPr marL="1199236" indent="-239847">
              <a:defRPr sz="2700">
                <a:solidFill>
                  <a:srgbClr val="000000"/>
                </a:solidFill>
                <a:latin typeface="Arial" charset="0"/>
                <a:ea typeface="ＭＳ Ｐゴシック" charset="0"/>
              </a:defRPr>
            </a:lvl3pPr>
            <a:lvl4pPr marL="1678930" indent="-239847">
              <a:defRPr sz="2700">
                <a:solidFill>
                  <a:srgbClr val="000000"/>
                </a:solidFill>
                <a:latin typeface="Arial" charset="0"/>
                <a:ea typeface="ＭＳ Ｐゴシック" charset="0"/>
              </a:defRPr>
            </a:lvl4pPr>
            <a:lvl5pPr marL="2158624" indent="-239847">
              <a:defRPr sz="2700">
                <a:solidFill>
                  <a:srgbClr val="000000"/>
                </a:solidFill>
                <a:latin typeface="Arial" charset="0"/>
                <a:ea typeface="ＭＳ Ｐゴシック" charset="0"/>
              </a:defRPr>
            </a:lvl5pPr>
            <a:lvl6pPr marL="2638318" indent="-239847" eaLnBrk="0" fontAlgn="base" hangingPunct="0">
              <a:spcBef>
                <a:spcPct val="0"/>
              </a:spcBef>
              <a:spcAft>
                <a:spcPct val="0"/>
              </a:spcAft>
              <a:defRPr sz="2700">
                <a:solidFill>
                  <a:srgbClr val="000000"/>
                </a:solidFill>
                <a:latin typeface="Arial" charset="0"/>
                <a:ea typeface="ＭＳ Ｐゴシック" charset="0"/>
              </a:defRPr>
            </a:lvl6pPr>
            <a:lvl7pPr marL="3118013" indent="-239847" eaLnBrk="0" fontAlgn="base" hangingPunct="0">
              <a:spcBef>
                <a:spcPct val="0"/>
              </a:spcBef>
              <a:spcAft>
                <a:spcPct val="0"/>
              </a:spcAft>
              <a:defRPr sz="2700">
                <a:solidFill>
                  <a:srgbClr val="000000"/>
                </a:solidFill>
                <a:latin typeface="Arial" charset="0"/>
                <a:ea typeface="ＭＳ Ｐゴシック" charset="0"/>
              </a:defRPr>
            </a:lvl7pPr>
            <a:lvl8pPr marL="3597707" indent="-239847" eaLnBrk="0" fontAlgn="base" hangingPunct="0">
              <a:spcBef>
                <a:spcPct val="0"/>
              </a:spcBef>
              <a:spcAft>
                <a:spcPct val="0"/>
              </a:spcAft>
              <a:defRPr sz="2700">
                <a:solidFill>
                  <a:srgbClr val="000000"/>
                </a:solidFill>
                <a:latin typeface="Arial" charset="0"/>
                <a:ea typeface="ＭＳ Ｐゴシック" charset="0"/>
              </a:defRPr>
            </a:lvl8pPr>
            <a:lvl9pPr marL="4077401" indent="-239847" eaLnBrk="0" fontAlgn="base" hangingPunct="0">
              <a:spcBef>
                <a:spcPct val="0"/>
              </a:spcBef>
              <a:spcAft>
                <a:spcPct val="0"/>
              </a:spcAft>
              <a:defRPr sz="2700">
                <a:solidFill>
                  <a:srgbClr val="000000"/>
                </a:solidFill>
                <a:latin typeface="Arial" charset="0"/>
                <a:ea typeface="ＭＳ Ｐゴシック" charset="0"/>
              </a:defRPr>
            </a:lvl9pPr>
          </a:lstStyle>
          <a:p>
            <a:fld id="{41527247-27F1-F344-B04C-005D11D0476B}" type="slidenum">
              <a:rPr lang="de-DE" sz="1300">
                <a:solidFill>
                  <a:schemeClr val="tx1"/>
                </a:solidFill>
              </a:rPr>
              <a:pPr/>
              <a:t>1</a:t>
            </a:fld>
            <a:endParaRPr lang="de-DE" sz="1300">
              <a:solidFill>
                <a:schemeClr val="tx1"/>
              </a:solidFill>
            </a:endParaRPr>
          </a:p>
        </p:txBody>
      </p:sp>
      <p:sp>
        <p:nvSpPr>
          <p:cNvPr id="11267"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pPr eaLnBrk="1" hangingPunct="1"/>
            <a:endParaRPr lang="de-DE">
              <a:ea typeface="ＭＳ Ｐゴシック" charset="0"/>
            </a:endParaRPr>
          </a:p>
        </p:txBody>
      </p:sp>
    </p:spTree>
    <p:extLst>
      <p:ext uri="{BB962C8B-B14F-4D97-AF65-F5344CB8AC3E}">
        <p14:creationId xmlns:p14="http://schemas.microsoft.com/office/powerpoint/2010/main" val="1381160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2782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uppieren 3"/>
          <p:cNvGrpSpPr/>
          <p:nvPr userDrawn="1"/>
        </p:nvGrpSpPr>
        <p:grpSpPr>
          <a:xfrm>
            <a:off x="0" y="6388225"/>
            <a:ext cx="30276000" cy="410847"/>
            <a:chOff x="0" y="6373410"/>
            <a:chExt cx="30276000" cy="410847"/>
          </a:xfrm>
        </p:grpSpPr>
        <p:grpSp>
          <p:nvGrpSpPr>
            <p:cNvPr id="3" name="Gruppieren 2"/>
            <p:cNvGrpSpPr/>
            <p:nvPr userDrawn="1"/>
          </p:nvGrpSpPr>
          <p:grpSpPr>
            <a:xfrm>
              <a:off x="0" y="6486002"/>
              <a:ext cx="30276000" cy="226247"/>
              <a:chOff x="0" y="5729930"/>
              <a:chExt cx="30276000" cy="226247"/>
            </a:xfrm>
          </p:grpSpPr>
          <p:sp>
            <p:nvSpPr>
              <p:cNvPr id="11" name="Rechteck 10"/>
              <p:cNvSpPr/>
              <p:nvPr/>
            </p:nvSpPr>
            <p:spPr>
              <a:xfrm flipV="1">
                <a:off x="0" y="5729930"/>
                <a:ext cx="30276000" cy="108000"/>
              </a:xfrm>
              <a:prstGeom prst="rect">
                <a:avLst/>
              </a:prstGeom>
              <a:solidFill>
                <a:srgbClr val="CD0920"/>
              </a:solidFill>
              <a:ln>
                <a:solidFill>
                  <a:srgbClr val="CD09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3" name="Rechteck 12"/>
              <p:cNvSpPr/>
              <p:nvPr/>
            </p:nvSpPr>
            <p:spPr>
              <a:xfrm flipV="1">
                <a:off x="0" y="5848177"/>
                <a:ext cx="30276000" cy="108000"/>
              </a:xfrm>
              <a:prstGeom prst="rect">
                <a:avLst/>
              </a:prstGeom>
              <a:solidFill>
                <a:srgbClr val="B4B4B4"/>
              </a:solidFill>
              <a:ln>
                <a:solidFill>
                  <a:srgbClr val="B4B4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nvGrpSpPr>
            <p:cNvPr id="2" name="Gruppieren 1"/>
            <p:cNvGrpSpPr/>
            <p:nvPr userDrawn="1"/>
          </p:nvGrpSpPr>
          <p:grpSpPr>
            <a:xfrm>
              <a:off x="0" y="6373410"/>
              <a:ext cx="30276000" cy="410847"/>
              <a:chOff x="0" y="6358595"/>
              <a:chExt cx="30276000" cy="410847"/>
            </a:xfrm>
          </p:grpSpPr>
          <p:sp>
            <p:nvSpPr>
              <p:cNvPr id="12" name="Rechteck 11"/>
              <p:cNvSpPr/>
              <p:nvPr/>
            </p:nvSpPr>
            <p:spPr>
              <a:xfrm flipV="1">
                <a:off x="0" y="6358595"/>
                <a:ext cx="30276000" cy="108000"/>
              </a:xfrm>
              <a:prstGeom prst="rect">
                <a:avLst/>
              </a:prstGeom>
              <a:solidFill>
                <a:srgbClr val="888888"/>
              </a:solidFill>
              <a:ln>
                <a:solidFill>
                  <a:srgbClr val="88888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4" name="Rechteck 13"/>
              <p:cNvSpPr/>
              <p:nvPr/>
            </p:nvSpPr>
            <p:spPr>
              <a:xfrm flipV="1">
                <a:off x="0" y="6661442"/>
                <a:ext cx="30276000" cy="108000"/>
              </a:xfrm>
              <a:prstGeom prst="rect">
                <a:avLst/>
              </a:prstGeom>
              <a:solidFill>
                <a:srgbClr val="DCDCDC"/>
              </a:solidFill>
              <a:ln>
                <a:solidFill>
                  <a:srgbClr val="DCDCD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spTree>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4168775" rtl="0" eaLnBrk="1" fontAlgn="base" hangingPunct="1">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9pPr>
    </p:titleStyle>
    <p:bodyStyle>
      <a:lvl1pPr marL="842963" indent="-842963" algn="l" defTabSz="4168775" rtl="0" eaLnBrk="1" fontAlgn="base" hangingPunct="1">
        <a:spcBef>
          <a:spcPct val="20000"/>
        </a:spcBef>
        <a:spcAft>
          <a:spcPct val="0"/>
        </a:spcAft>
        <a:defRPr sz="4800" b="1">
          <a:solidFill>
            <a:srgbClr val="141313"/>
          </a:solidFill>
          <a:latin typeface="+mn-lt"/>
          <a:ea typeface="+mn-ea"/>
          <a:cs typeface="ＭＳ Ｐゴシック" charset="0"/>
        </a:defRPr>
      </a:lvl1pPr>
      <a:lvl2pPr marL="2336800" indent="-1303338" algn="l" defTabSz="4168775" rtl="0" eaLnBrk="1" fontAlgn="base" hangingPunct="1">
        <a:spcBef>
          <a:spcPct val="20000"/>
        </a:spcBef>
        <a:spcAft>
          <a:spcPct val="0"/>
        </a:spcAft>
        <a:defRPr sz="2600">
          <a:solidFill>
            <a:schemeClr val="tx1"/>
          </a:solidFill>
          <a:latin typeface="+mn-lt"/>
          <a:ea typeface="+mn-ea"/>
        </a:defRPr>
      </a:lvl2pPr>
      <a:lvl3pPr marL="3573463" indent="-1044575" algn="l" defTabSz="4168775" rtl="0" eaLnBrk="1" fontAlgn="base" hangingPunct="1">
        <a:spcBef>
          <a:spcPct val="20000"/>
        </a:spcBef>
        <a:spcAft>
          <a:spcPct val="0"/>
        </a:spcAft>
        <a:defRPr sz="2600">
          <a:solidFill>
            <a:schemeClr val="tx1"/>
          </a:solidFill>
          <a:latin typeface="+mn-lt"/>
          <a:ea typeface="+mn-ea"/>
        </a:defRPr>
      </a:lvl3pPr>
      <a:lvl4pPr marL="4808538" indent="-1044575" algn="l" defTabSz="4168775" rtl="0" eaLnBrk="1" fontAlgn="base" hangingPunct="1">
        <a:spcBef>
          <a:spcPct val="20000"/>
        </a:spcBef>
        <a:spcAft>
          <a:spcPct val="0"/>
        </a:spcAft>
        <a:defRPr sz="2600">
          <a:solidFill>
            <a:schemeClr val="tx1"/>
          </a:solidFill>
          <a:latin typeface="+mn-lt"/>
          <a:ea typeface="+mn-ea"/>
        </a:defRPr>
      </a:lvl4pPr>
      <a:lvl5pPr marL="6175375" indent="-1174750" algn="l" defTabSz="4168775" rtl="0" eaLnBrk="1" fontAlgn="base" hangingPunct="1">
        <a:spcBef>
          <a:spcPct val="20000"/>
        </a:spcBef>
        <a:spcAft>
          <a:spcPct val="0"/>
        </a:spcAft>
        <a:defRPr sz="2600">
          <a:solidFill>
            <a:schemeClr val="tx1"/>
          </a:solidFill>
          <a:latin typeface="+mn-lt"/>
          <a:ea typeface="+mn-ea"/>
        </a:defRPr>
      </a:lvl5pPr>
      <a:lvl6pPr marL="6632322" indent="-1175445" algn="l" defTabSz="4168795" rtl="0" eaLnBrk="1" fontAlgn="base" hangingPunct="1">
        <a:spcBef>
          <a:spcPct val="20000"/>
        </a:spcBef>
        <a:spcAft>
          <a:spcPct val="0"/>
        </a:spcAft>
        <a:defRPr sz="2600">
          <a:solidFill>
            <a:schemeClr val="tx1"/>
          </a:solidFill>
          <a:latin typeface="+mn-lt"/>
          <a:ea typeface="+mn-ea"/>
        </a:defRPr>
      </a:lvl6pPr>
      <a:lvl7pPr marL="7089175" indent="-1175445" algn="l" defTabSz="4168795" rtl="0" eaLnBrk="1" fontAlgn="base" hangingPunct="1">
        <a:spcBef>
          <a:spcPct val="20000"/>
        </a:spcBef>
        <a:spcAft>
          <a:spcPct val="0"/>
        </a:spcAft>
        <a:defRPr sz="2600">
          <a:solidFill>
            <a:schemeClr val="tx1"/>
          </a:solidFill>
          <a:latin typeface="+mn-lt"/>
          <a:ea typeface="+mn-ea"/>
        </a:defRPr>
      </a:lvl7pPr>
      <a:lvl8pPr marL="7546032" indent="-1175445" algn="l" defTabSz="4168795" rtl="0" eaLnBrk="1" fontAlgn="base" hangingPunct="1">
        <a:spcBef>
          <a:spcPct val="20000"/>
        </a:spcBef>
        <a:spcAft>
          <a:spcPct val="0"/>
        </a:spcAft>
        <a:defRPr sz="2600">
          <a:solidFill>
            <a:schemeClr val="tx1"/>
          </a:solidFill>
          <a:latin typeface="+mn-lt"/>
          <a:ea typeface="+mn-ea"/>
        </a:defRPr>
      </a:lvl8pPr>
      <a:lvl9pPr marL="8002881" indent="-1175445" algn="l" defTabSz="4168795" rtl="0" eaLnBrk="1" fontAlgn="base" hangingPunct="1">
        <a:spcBef>
          <a:spcPct val="20000"/>
        </a:spcBef>
        <a:spcAft>
          <a:spcPct val="0"/>
        </a:spcAft>
        <a:defRPr sz="2600">
          <a:solidFill>
            <a:schemeClr val="tx1"/>
          </a:solidFill>
          <a:latin typeface="+mn-lt"/>
          <a:ea typeface="+mn-ea"/>
        </a:defRPr>
      </a:lvl9pPr>
    </p:bodyStyle>
    <p:otherStyle>
      <a:defPPr>
        <a:defRPr lang="de-DE"/>
      </a:defPPr>
      <a:lvl1pPr marL="0" algn="l" defTabSz="913710" rtl="0" eaLnBrk="1" latinLnBrk="0" hangingPunct="1">
        <a:defRPr sz="1700" kern="1200">
          <a:solidFill>
            <a:schemeClr val="tx1"/>
          </a:solidFill>
          <a:latin typeface="+mn-lt"/>
          <a:ea typeface="+mn-ea"/>
          <a:cs typeface="+mn-cs"/>
        </a:defRPr>
      </a:lvl1pPr>
      <a:lvl2pPr marL="456853" algn="l" defTabSz="913710" rtl="0" eaLnBrk="1" latinLnBrk="0" hangingPunct="1">
        <a:defRPr sz="1700" kern="1200">
          <a:solidFill>
            <a:schemeClr val="tx1"/>
          </a:solidFill>
          <a:latin typeface="+mn-lt"/>
          <a:ea typeface="+mn-ea"/>
          <a:cs typeface="+mn-cs"/>
        </a:defRPr>
      </a:lvl2pPr>
      <a:lvl3pPr marL="913710" algn="l" defTabSz="913710" rtl="0" eaLnBrk="1" latinLnBrk="0" hangingPunct="1">
        <a:defRPr sz="1700" kern="1200">
          <a:solidFill>
            <a:schemeClr val="tx1"/>
          </a:solidFill>
          <a:latin typeface="+mn-lt"/>
          <a:ea typeface="+mn-ea"/>
          <a:cs typeface="+mn-cs"/>
        </a:defRPr>
      </a:lvl3pPr>
      <a:lvl4pPr marL="1370563" algn="l" defTabSz="913710" rtl="0" eaLnBrk="1" latinLnBrk="0" hangingPunct="1">
        <a:defRPr sz="1700" kern="1200">
          <a:solidFill>
            <a:schemeClr val="tx1"/>
          </a:solidFill>
          <a:latin typeface="+mn-lt"/>
          <a:ea typeface="+mn-ea"/>
          <a:cs typeface="+mn-cs"/>
        </a:defRPr>
      </a:lvl4pPr>
      <a:lvl5pPr marL="1827416" algn="l" defTabSz="913710" rtl="0" eaLnBrk="1" latinLnBrk="0" hangingPunct="1">
        <a:defRPr sz="1700" kern="1200">
          <a:solidFill>
            <a:schemeClr val="tx1"/>
          </a:solidFill>
          <a:latin typeface="+mn-lt"/>
          <a:ea typeface="+mn-ea"/>
          <a:cs typeface="+mn-cs"/>
        </a:defRPr>
      </a:lvl5pPr>
      <a:lvl6pPr marL="2284273" algn="l" defTabSz="913710" rtl="0" eaLnBrk="1" latinLnBrk="0" hangingPunct="1">
        <a:defRPr sz="1700" kern="1200">
          <a:solidFill>
            <a:schemeClr val="tx1"/>
          </a:solidFill>
          <a:latin typeface="+mn-lt"/>
          <a:ea typeface="+mn-ea"/>
          <a:cs typeface="+mn-cs"/>
        </a:defRPr>
      </a:lvl6pPr>
      <a:lvl7pPr marL="2741126" algn="l" defTabSz="913710" rtl="0" eaLnBrk="1" latinLnBrk="0" hangingPunct="1">
        <a:defRPr sz="1700" kern="1200">
          <a:solidFill>
            <a:schemeClr val="tx1"/>
          </a:solidFill>
          <a:latin typeface="+mn-lt"/>
          <a:ea typeface="+mn-ea"/>
          <a:cs typeface="+mn-cs"/>
        </a:defRPr>
      </a:lvl7pPr>
      <a:lvl8pPr marL="3197983" algn="l" defTabSz="913710" rtl="0" eaLnBrk="1" latinLnBrk="0" hangingPunct="1">
        <a:defRPr sz="1700" kern="1200">
          <a:solidFill>
            <a:schemeClr val="tx1"/>
          </a:solidFill>
          <a:latin typeface="+mn-lt"/>
          <a:ea typeface="+mn-ea"/>
          <a:cs typeface="+mn-cs"/>
        </a:defRPr>
      </a:lvl8pPr>
      <a:lvl9pPr marL="3654836" algn="l" defTabSz="91371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xmlns="" id="{0BEFA488-9F8C-44C1-8036-4005CE1E4DD6}"/>
              </a:ext>
            </a:extLst>
          </p:cNvPr>
          <p:cNvSpPr/>
          <p:nvPr/>
        </p:nvSpPr>
        <p:spPr bwMode="auto">
          <a:xfrm>
            <a:off x="1068342" y="32874422"/>
            <a:ext cx="28157641" cy="2809983"/>
          </a:xfrm>
          <a:prstGeom prst="rect">
            <a:avLst/>
          </a:prstGeom>
          <a:solidFill>
            <a:schemeClr val="bg1">
              <a:lumMod val="75000"/>
            </a:schemeClr>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46" name="Grafik 45">
            <a:extLst>
              <a:ext uri="{FF2B5EF4-FFF2-40B4-BE49-F238E27FC236}">
                <a16:creationId xmlns:a16="http://schemas.microsoft.com/office/drawing/2014/main" xmlns="" id="{0F071C14-9AB0-4E21-B7E2-45094DF55A7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45997" y="27163001"/>
            <a:ext cx="10747741" cy="4320000"/>
          </a:xfrm>
          <a:prstGeom prst="rect">
            <a:avLst/>
          </a:prstGeom>
        </p:spPr>
      </p:pic>
      <p:pic>
        <p:nvPicPr>
          <p:cNvPr id="8" name="Grafik 7">
            <a:extLst>
              <a:ext uri="{FF2B5EF4-FFF2-40B4-BE49-F238E27FC236}">
                <a16:creationId xmlns:a16="http://schemas.microsoft.com/office/drawing/2014/main" xmlns="" id="{40F347F3-75C3-4205-8EB5-49C6B8C37AB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68343" y="23058545"/>
            <a:ext cx="10852470" cy="4320000"/>
          </a:xfrm>
          <a:prstGeom prst="rect">
            <a:avLst/>
          </a:prstGeom>
        </p:spPr>
      </p:pic>
      <p:pic>
        <p:nvPicPr>
          <p:cNvPr id="42" name="Grafik 41">
            <a:extLst>
              <a:ext uri="{FF2B5EF4-FFF2-40B4-BE49-F238E27FC236}">
                <a16:creationId xmlns:a16="http://schemas.microsoft.com/office/drawing/2014/main" xmlns="" id="{4B1DE1F6-11B0-40C1-A4B8-E15A8BDAA33B}"/>
              </a:ext>
            </a:extLst>
          </p:cNvPr>
          <p:cNvPicPr>
            <a:picLocks noChangeAspect="1"/>
          </p:cNvPicPr>
          <p:nvPr/>
        </p:nvPicPr>
        <p:blipFill rotWithShape="1">
          <a:blip r:embed="rId5" cstate="email">
            <a:extLst>
              <a:ext uri="{28A0092B-C50C-407E-A947-70E740481C1C}">
                <a14:useLocalDpi xmlns:a14="http://schemas.microsoft.com/office/drawing/2010/main" val="0"/>
              </a:ext>
            </a:extLst>
          </a:blip>
          <a:srcRect t="4751" b="4773"/>
          <a:stretch/>
        </p:blipFill>
        <p:spPr>
          <a:xfrm>
            <a:off x="18233950" y="17335648"/>
            <a:ext cx="11930400" cy="3346153"/>
          </a:xfrm>
          <a:prstGeom prst="rect">
            <a:avLst/>
          </a:prstGeom>
        </p:spPr>
      </p:pic>
      <p:pic>
        <p:nvPicPr>
          <p:cNvPr id="19" name="Grafik 18">
            <a:extLst>
              <a:ext uri="{FF2B5EF4-FFF2-40B4-BE49-F238E27FC236}">
                <a16:creationId xmlns:a16="http://schemas.microsoft.com/office/drawing/2014/main" xmlns="" id="{C64CD5DA-027A-436F-BB33-5FEDAAC0EA66}"/>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t="4345" b="7071"/>
          <a:stretch/>
        </p:blipFill>
        <p:spPr>
          <a:xfrm>
            <a:off x="18233950" y="7092505"/>
            <a:ext cx="11929620" cy="3276000"/>
          </a:xfrm>
          <a:prstGeom prst="rect">
            <a:avLst/>
          </a:prstGeom>
        </p:spPr>
      </p:pic>
      <p:pic>
        <p:nvPicPr>
          <p:cNvPr id="40" name="Grafik 39">
            <a:extLst>
              <a:ext uri="{FF2B5EF4-FFF2-40B4-BE49-F238E27FC236}">
                <a16:creationId xmlns:a16="http://schemas.microsoft.com/office/drawing/2014/main" xmlns="" id="{43F77D3F-B640-41BC-AD39-B897E1D9F05A}"/>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t="5495" b="6656"/>
          <a:stretch/>
        </p:blipFill>
        <p:spPr>
          <a:xfrm>
            <a:off x="18233950" y="13904377"/>
            <a:ext cx="11930400" cy="3249032"/>
          </a:xfrm>
          <a:prstGeom prst="rect">
            <a:avLst/>
          </a:prstGeom>
        </p:spPr>
      </p:pic>
      <p:pic>
        <p:nvPicPr>
          <p:cNvPr id="21" name="Grafik 20">
            <a:extLst>
              <a:ext uri="{FF2B5EF4-FFF2-40B4-BE49-F238E27FC236}">
                <a16:creationId xmlns:a16="http://schemas.microsoft.com/office/drawing/2014/main" xmlns="" id="{976740B1-6D9C-4E1B-B8B3-A8B6E0F15E07}"/>
              </a:ext>
            </a:extLst>
          </p:cNvPr>
          <p:cNvPicPr>
            <a:picLocks noChangeAspect="1"/>
          </p:cNvPicPr>
          <p:nvPr/>
        </p:nvPicPr>
        <p:blipFill rotWithShape="1">
          <a:blip r:embed="rId8" cstate="email">
            <a:extLst>
              <a:ext uri="{28A0092B-C50C-407E-A947-70E740481C1C}">
                <a14:useLocalDpi xmlns:a14="http://schemas.microsoft.com/office/drawing/2010/main" val="0"/>
              </a:ext>
            </a:extLst>
          </a:blip>
          <a:srcRect t="4455" b="5914"/>
          <a:stretch/>
        </p:blipFill>
        <p:spPr>
          <a:xfrm>
            <a:off x="18233950" y="10456665"/>
            <a:ext cx="11930400" cy="3314963"/>
          </a:xfrm>
          <a:prstGeom prst="rect">
            <a:avLst/>
          </a:prstGeom>
        </p:spPr>
      </p:pic>
      <p:pic>
        <p:nvPicPr>
          <p:cNvPr id="36" name="Grafik 35">
            <a:extLst>
              <a:ext uri="{FF2B5EF4-FFF2-40B4-BE49-F238E27FC236}">
                <a16:creationId xmlns:a16="http://schemas.microsoft.com/office/drawing/2014/main" xmlns="" id="{A9D74C3F-3BE3-439D-AB17-890949333853}"/>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074710" y="951609"/>
            <a:ext cx="4392488" cy="3348477"/>
          </a:xfrm>
          <a:prstGeom prst="rect">
            <a:avLst/>
          </a:prstGeom>
        </p:spPr>
      </p:pic>
      <p:sp>
        <p:nvSpPr>
          <p:cNvPr id="11" name="Rechteck 7"/>
          <p:cNvSpPr>
            <a:spLocks noChangeArrowheads="1"/>
          </p:cNvSpPr>
          <p:nvPr/>
        </p:nvSpPr>
        <p:spPr bwMode="auto">
          <a:xfrm>
            <a:off x="21043079" y="36667577"/>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pPr algn="r"/>
            <a:r>
              <a:rPr lang="de-DE" sz="3000" b="1" dirty="0"/>
              <a:t>www.cen.uni-hamburg.de</a:t>
            </a:r>
          </a:p>
          <a:p>
            <a:pPr algn="r"/>
            <a:endParaRPr lang="de-DE" sz="3000" b="1" dirty="0"/>
          </a:p>
        </p:txBody>
      </p:sp>
      <p:cxnSp>
        <p:nvCxnSpPr>
          <p:cNvPr id="25" name="Gerade Verbindung 24"/>
          <p:cNvCxnSpPr/>
          <p:nvPr/>
        </p:nvCxnSpPr>
        <p:spPr bwMode="auto">
          <a:xfrm>
            <a:off x="0" y="37387657"/>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bwMode="auto">
          <a:xfrm>
            <a:off x="-787" y="35803481"/>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sp>
        <p:nvSpPr>
          <p:cNvPr id="27" name="Textfeld 26"/>
          <p:cNvSpPr txBox="1">
            <a:spLocks noChangeArrowheads="1"/>
          </p:cNvSpPr>
          <p:nvPr/>
        </p:nvSpPr>
        <p:spPr bwMode="auto">
          <a:xfrm>
            <a:off x="17801902" y="36091513"/>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Centrum für Erdsystemforschung und Nachhaltigkeit (CEN)</a:t>
            </a:r>
          </a:p>
        </p:txBody>
      </p:sp>
      <p:sp>
        <p:nvSpPr>
          <p:cNvPr id="28" name="Rectangle 2"/>
          <p:cNvSpPr txBox="1">
            <a:spLocks noChangeArrowheads="1"/>
          </p:cNvSpPr>
          <p:nvPr/>
        </p:nvSpPr>
        <p:spPr>
          <a:xfrm>
            <a:off x="1752600" y="881446"/>
            <a:ext cx="26746200" cy="2086387"/>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00000"/>
              </a:lnSpc>
            </a:pPr>
            <a:r>
              <a:rPr lang="de-DE" sz="6600" b="1" dirty="0">
                <a:solidFill>
                  <a:schemeClr val="tx1"/>
                </a:solidFill>
              </a:rPr>
              <a:t>Wie lässt sich die Grenzschichthöhe mit den ALPACAs</a:t>
            </a:r>
          </a:p>
          <a:p>
            <a:pPr>
              <a:lnSpc>
                <a:spcPct val="100000"/>
              </a:lnSpc>
            </a:pPr>
            <a:r>
              <a:rPr lang="de-DE" sz="6600" b="1" dirty="0">
                <a:solidFill>
                  <a:schemeClr val="tx1"/>
                </a:solidFill>
              </a:rPr>
              <a:t>bestimmen?</a:t>
            </a:r>
          </a:p>
        </p:txBody>
      </p:sp>
      <p:sp>
        <p:nvSpPr>
          <p:cNvPr id="29" name="Rectangle 2"/>
          <p:cNvSpPr txBox="1">
            <a:spLocks noChangeArrowheads="1"/>
          </p:cNvSpPr>
          <p:nvPr/>
        </p:nvSpPr>
        <p:spPr>
          <a:xfrm>
            <a:off x="1744118" y="3255865"/>
            <a:ext cx="26746200" cy="1440160"/>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10000"/>
              </a:lnSpc>
            </a:pPr>
            <a:r>
              <a:rPr lang="de-DE" sz="4400" b="1" dirty="0">
                <a:solidFill>
                  <a:schemeClr val="tx1"/>
                </a:solidFill>
              </a:rPr>
              <a:t>Laura Dietrich, Henning </a:t>
            </a:r>
            <a:r>
              <a:rPr lang="de-DE" sz="4400" b="1" dirty="0" err="1">
                <a:solidFill>
                  <a:schemeClr val="tx1"/>
                </a:solidFill>
              </a:rPr>
              <a:t>Dorff</a:t>
            </a:r>
            <a:r>
              <a:rPr lang="de-DE" sz="4400" b="1" dirty="0">
                <a:solidFill>
                  <a:schemeClr val="tx1"/>
                </a:solidFill>
              </a:rPr>
              <a:t>, Jakob Dörr, </a:t>
            </a:r>
          </a:p>
          <a:p>
            <a:pPr>
              <a:lnSpc>
                <a:spcPct val="110000"/>
              </a:lnSpc>
            </a:pPr>
            <a:r>
              <a:rPr lang="de-DE" sz="4400" b="1" dirty="0">
                <a:solidFill>
                  <a:schemeClr val="tx1"/>
                </a:solidFill>
              </a:rPr>
              <a:t>Joscha </a:t>
            </a:r>
            <a:r>
              <a:rPr lang="de-DE" sz="4400" b="1" dirty="0" err="1">
                <a:solidFill>
                  <a:schemeClr val="tx1"/>
                </a:solidFill>
              </a:rPr>
              <a:t>Fregin</a:t>
            </a:r>
            <a:r>
              <a:rPr lang="de-DE" sz="4400" b="1" dirty="0">
                <a:solidFill>
                  <a:schemeClr val="tx1"/>
                </a:solidFill>
              </a:rPr>
              <a:t>, Theresa Lang, Simon Michel </a:t>
            </a:r>
          </a:p>
        </p:txBody>
      </p:sp>
      <p:sp>
        <p:nvSpPr>
          <p:cNvPr id="23" name="Textfeld 22"/>
          <p:cNvSpPr txBox="1">
            <a:spLocks noChangeArrowheads="1"/>
          </p:cNvSpPr>
          <p:nvPr/>
        </p:nvSpPr>
        <p:spPr bwMode="auto">
          <a:xfrm>
            <a:off x="1672110" y="36041634"/>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Meteorologisches Institut, Universität Hamburg</a:t>
            </a:r>
          </a:p>
        </p:txBody>
      </p:sp>
      <p:sp>
        <p:nvSpPr>
          <p:cNvPr id="24" name="Rechteck 7"/>
          <p:cNvSpPr>
            <a:spLocks noChangeArrowheads="1"/>
          </p:cNvSpPr>
          <p:nvPr/>
        </p:nvSpPr>
        <p:spPr bwMode="auto">
          <a:xfrm>
            <a:off x="1672110" y="36660089"/>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r>
              <a:rPr lang="de-DE" sz="3000" b="1" dirty="0"/>
              <a:t>www.mi.uni-hamburg.de</a:t>
            </a:r>
          </a:p>
          <a:p>
            <a:endParaRPr lang="de-DE" sz="3000" b="1" dirty="0"/>
          </a:p>
        </p:txBody>
      </p:sp>
      <p:sp>
        <p:nvSpPr>
          <p:cNvPr id="2" name="Rechteck 1"/>
          <p:cNvSpPr/>
          <p:nvPr/>
        </p:nvSpPr>
        <p:spPr bwMode="auto">
          <a:xfrm>
            <a:off x="25578766" y="2384281"/>
            <a:ext cx="1944216" cy="761622"/>
          </a:xfrm>
          <a:prstGeom prst="rect">
            <a:avLst/>
          </a:prstGeom>
          <a:solidFill>
            <a:srgbClr val="D6D6D6"/>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34" name="Bild 20">
            <a:extLst>
              <a:ext uri="{FF2B5EF4-FFF2-40B4-BE49-F238E27FC236}">
                <a16:creationId xmlns:a16="http://schemas.microsoft.com/office/drawing/2014/main" xmlns="" id="{30C35D4B-54C9-4EFD-B637-C2B14B31D25E}"/>
              </a:ext>
            </a:extLst>
          </p:cNvPr>
          <p:cNvPicPr>
            <a:picLocks noChangeAspect="1"/>
          </p:cNvPicPr>
          <p:nvPr/>
        </p:nvPicPr>
        <p:blipFill>
          <a:blip r:embed="rId10"/>
          <a:stretch>
            <a:fillRect/>
          </a:stretch>
        </p:blipFill>
        <p:spPr>
          <a:xfrm>
            <a:off x="24858686" y="39881681"/>
            <a:ext cx="3736582" cy="1682440"/>
          </a:xfrm>
          <a:prstGeom prst="rect">
            <a:avLst/>
          </a:prstGeom>
        </p:spPr>
      </p:pic>
      <p:pic>
        <p:nvPicPr>
          <p:cNvPr id="35" name="Grafik 34">
            <a:extLst>
              <a:ext uri="{FF2B5EF4-FFF2-40B4-BE49-F238E27FC236}">
                <a16:creationId xmlns:a16="http://schemas.microsoft.com/office/drawing/2014/main" xmlns="" id="{89186F4D-0C4C-4734-9D8C-2470FAFB8AE6}"/>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24264246" y="2081025"/>
            <a:ext cx="4266848" cy="3200136"/>
          </a:xfrm>
          <a:prstGeom prst="rect">
            <a:avLst/>
          </a:prstGeom>
          <a:ln>
            <a:noFill/>
          </a:ln>
        </p:spPr>
      </p:pic>
      <p:sp>
        <p:nvSpPr>
          <p:cNvPr id="4" name="Textfeld 3"/>
          <p:cNvSpPr txBox="1"/>
          <p:nvPr/>
        </p:nvSpPr>
        <p:spPr>
          <a:xfrm>
            <a:off x="25612258" y="2398156"/>
            <a:ext cx="2520280" cy="923330"/>
          </a:xfrm>
          <a:prstGeom prst="rect">
            <a:avLst/>
          </a:prstGeom>
          <a:solidFill>
            <a:srgbClr val="D6D6D6"/>
          </a:solidFill>
        </p:spPr>
        <p:txBody>
          <a:bodyPr wrap="square" rtlCol="0">
            <a:spAutoFit/>
          </a:bodyPr>
          <a:lstStyle/>
          <a:p>
            <a:r>
              <a:rPr lang="en-US" sz="5400" b="1" dirty="0">
                <a:solidFill>
                  <a:srgbClr val="FF0000"/>
                </a:solidFill>
                <a:latin typeface="Verdana" panose="020B0604030504040204" pitchFamily="34" charset="0"/>
                <a:ea typeface="Verdana" panose="020B0604030504040204" pitchFamily="34" charset="0"/>
                <a:cs typeface="Verdana" panose="020B0604030504040204" pitchFamily="34" charset="0"/>
              </a:rPr>
              <a:t>2018</a:t>
            </a:r>
            <a:endParaRPr lang="de-DE" sz="54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hteck 5">
            <a:extLst>
              <a:ext uri="{FF2B5EF4-FFF2-40B4-BE49-F238E27FC236}">
                <a16:creationId xmlns:a16="http://schemas.microsoft.com/office/drawing/2014/main" xmlns="" id="{2ECF76C5-1888-4029-9DF0-1BEAD530C454}"/>
              </a:ext>
            </a:extLst>
          </p:cNvPr>
          <p:cNvSpPr/>
          <p:nvPr/>
        </p:nvSpPr>
        <p:spPr>
          <a:xfrm>
            <a:off x="1384078" y="7261012"/>
            <a:ext cx="16129792" cy="5370701"/>
          </a:xfrm>
          <a:prstGeom prst="rect">
            <a:avLst/>
          </a:prstGeom>
        </p:spPr>
        <p:txBody>
          <a:bodyPr wrap="square">
            <a:spAutoFit/>
          </a:bodyPr>
          <a:lstStyle/>
          <a:p>
            <a:r>
              <a:rPr lang="de-DE" sz="4000" b="1" dirty="0">
                <a:solidFill>
                  <a:srgbClr val="CB1028"/>
                </a:solidFill>
                <a:ea typeface="ＭＳ Ｐゴシック" pitchFamily="124" charset="-128"/>
              </a:rPr>
              <a:t>Motivation</a:t>
            </a:r>
          </a:p>
          <a:p>
            <a:pPr algn="just">
              <a:spcBef>
                <a:spcPts val="600"/>
              </a:spcBef>
            </a:pPr>
            <a:r>
              <a:rPr lang="de-DE" sz="3200" i="1" dirty="0">
                <a:solidFill>
                  <a:schemeClr val="tx1"/>
                </a:solidFill>
                <a:ea typeface="ＭＳ Ｐゴシック" pitchFamily="124" charset="-128"/>
              </a:rPr>
              <a:t>Die vertikale Ausdehnung der atmosphärischen Grenzschicht spielt für viele Anwendungen eine wichtige Rolle, wie beispielsweise in der numerischen Wettervorhersage oder bei der Berechnung der Ausbreitung von Luftschadstoffen. Die ALPACAs am </a:t>
            </a:r>
            <a:r>
              <a:rPr lang="de-DE" sz="3200" i="1" dirty="0" err="1" smtClean="0">
                <a:solidFill>
                  <a:schemeClr val="tx1"/>
                </a:solidFill>
                <a:ea typeface="ＭＳ Ｐゴシック" pitchFamily="124" charset="-128"/>
              </a:rPr>
              <a:t>Helikite</a:t>
            </a:r>
            <a:r>
              <a:rPr lang="de-DE" sz="3200" i="1" smtClean="0">
                <a:solidFill>
                  <a:schemeClr val="tx1"/>
                </a:solidFill>
                <a:ea typeface="ＭＳ Ｐゴシック" pitchFamily="124" charset="-128"/>
              </a:rPr>
              <a:t> bieten </a:t>
            </a:r>
            <a:r>
              <a:rPr lang="de-DE" sz="3200" i="1" dirty="0">
                <a:solidFill>
                  <a:schemeClr val="tx1"/>
                </a:solidFill>
                <a:ea typeface="ＭＳ Ｐゴシック" pitchFamily="124" charset="-128"/>
              </a:rPr>
              <a:t>die Möglichkeit Temperatur, relative Feuchte und Druck in den untersten 500m der Atmosphäre mit hoher zeitlicher Auflösung zu messen. Folgende Fragen sollen anhand eines Beispiels geklärt werden: </a:t>
            </a:r>
          </a:p>
          <a:p>
            <a:pPr algn="just">
              <a:spcBef>
                <a:spcPts val="1200"/>
              </a:spcBef>
            </a:pPr>
            <a:r>
              <a:rPr lang="de-DE" sz="3200" b="1" i="1" dirty="0">
                <a:solidFill>
                  <a:schemeClr val="tx1"/>
                </a:solidFill>
                <a:ea typeface="ＭＳ Ｐゴシック" pitchFamily="124" charset="-128"/>
              </a:rPr>
              <a:t>Wie lassen sich die Daten der ALPACAs nutzen, um daraus die Höhe der Grenzschicht zu bestimmen? Stimmen die Ergebnisse mit den Messungen des </a:t>
            </a:r>
            <a:r>
              <a:rPr lang="de-DE" sz="3200" b="1" i="1" dirty="0" err="1">
                <a:solidFill>
                  <a:schemeClr val="tx1"/>
                </a:solidFill>
                <a:ea typeface="ＭＳ Ｐゴシック" pitchFamily="124" charset="-128"/>
              </a:rPr>
              <a:t>Ceilometers</a:t>
            </a:r>
            <a:r>
              <a:rPr lang="de-DE" sz="3200" b="1" i="1" dirty="0">
                <a:solidFill>
                  <a:schemeClr val="tx1"/>
                </a:solidFill>
                <a:ea typeface="ＭＳ Ｐゴシック" pitchFamily="124" charset="-128"/>
              </a:rPr>
              <a:t> überein? </a:t>
            </a:r>
          </a:p>
        </p:txBody>
      </p:sp>
      <mc:AlternateContent xmlns:mc="http://schemas.openxmlformats.org/markup-compatibility/2006" xmlns:a14="http://schemas.microsoft.com/office/drawing/2010/main">
        <mc:Choice Requires="a14">
          <p:sp>
            <p:nvSpPr>
              <p:cNvPr id="30" name="Rechteck 29">
                <a:extLst>
                  <a:ext uri="{FF2B5EF4-FFF2-40B4-BE49-F238E27FC236}">
                    <a16:creationId xmlns:a16="http://schemas.microsoft.com/office/drawing/2014/main" xmlns="" id="{00F2F1BC-0D66-45C0-8E9C-5464DBC9DD37}"/>
                  </a:ext>
                </a:extLst>
              </p:cNvPr>
              <p:cNvSpPr/>
              <p:nvPr/>
            </p:nvSpPr>
            <p:spPr>
              <a:xfrm>
                <a:off x="1384078" y="13264977"/>
                <a:ext cx="16129792" cy="11203067"/>
              </a:xfrm>
              <a:prstGeom prst="rect">
                <a:avLst/>
              </a:prstGeom>
            </p:spPr>
            <p:txBody>
              <a:bodyPr wrap="square">
                <a:spAutoFit/>
              </a:bodyPr>
              <a:lstStyle/>
              <a:p>
                <a:r>
                  <a:rPr lang="de-DE" sz="4000" b="1" dirty="0">
                    <a:solidFill>
                      <a:srgbClr val="CB1028"/>
                    </a:solidFill>
                    <a:ea typeface="ＭＳ Ｐゴシック" pitchFamily="124" charset="-128"/>
                  </a:rPr>
                  <a:t>Methode</a:t>
                </a:r>
              </a:p>
              <a:p>
                <a:pPr algn="just">
                  <a:spcBef>
                    <a:spcPts val="600"/>
                  </a:spcBef>
                </a:pPr>
                <a:r>
                  <a:rPr lang="de-DE" sz="3200" dirty="0">
                    <a:solidFill>
                      <a:schemeClr val="tx1"/>
                    </a:solidFill>
                    <a:ea typeface="ＭＳ Ｐゴシック" pitchFamily="124" charset="-128"/>
                  </a:rPr>
                  <a:t>Zur Bestimmung der Grenzschichthöhe wurden die Vertikalprofile von vier verschiedenen Größen verwendet (Abbildung 1), die sich aus den Messungen der ALPACAs ableiten lassen:</a:t>
                </a:r>
              </a:p>
              <a:p>
                <a:pPr algn="just">
                  <a:spcBef>
                    <a:spcPts val="1200"/>
                  </a:spcBef>
                </a:pPr>
                <a:r>
                  <a:rPr lang="de-DE" sz="3200" dirty="0">
                    <a:solidFill>
                      <a:schemeClr val="tx1"/>
                    </a:solidFill>
                    <a:ea typeface="ＭＳ Ｐゴシック" pitchFamily="124" charset="-128"/>
                  </a:rPr>
                  <a:t>			</a:t>
                </a:r>
                <a:r>
                  <a:rPr lang="de-DE" sz="3200" b="1" dirty="0">
                    <a:solidFill>
                      <a:schemeClr val="tx1"/>
                    </a:solidFill>
                    <a:ea typeface="ＭＳ Ｐゴシック" pitchFamily="124" charset="-128"/>
                  </a:rPr>
                  <a:t>[a]	</a:t>
                </a:r>
                <a:r>
                  <a:rPr lang="de-DE" sz="3200" dirty="0">
                    <a:solidFill>
                      <a:schemeClr val="tx1"/>
                    </a:solidFill>
                    <a:ea typeface="ＭＳ Ｐゴシック" pitchFamily="124" charset="-128"/>
                  </a:rPr>
                  <a:t>Relative Feuchte</a:t>
                </a:r>
                <a:endParaRPr lang="de-DE" sz="3200" b="1" dirty="0">
                  <a:solidFill>
                    <a:schemeClr val="tx1"/>
                  </a:solidFill>
                  <a:ea typeface="ＭＳ Ｐゴシック" pitchFamily="124" charset="-128"/>
                </a:endParaRPr>
              </a:p>
              <a:p>
                <a:pPr algn="just"/>
                <a:r>
                  <a:rPr lang="de-DE" sz="3200" b="1" dirty="0">
                    <a:solidFill>
                      <a:schemeClr val="tx1"/>
                    </a:solidFill>
                    <a:ea typeface="ＭＳ Ｐゴシック" pitchFamily="124" charset="-128"/>
                  </a:rPr>
                  <a:t>			[b]	</a:t>
                </a:r>
                <a:r>
                  <a:rPr lang="de-DE" sz="3200" dirty="0">
                    <a:solidFill>
                      <a:schemeClr val="tx1"/>
                    </a:solidFill>
                    <a:ea typeface="ＭＳ Ｐゴシック" pitchFamily="124" charset="-128"/>
                  </a:rPr>
                  <a:t>Spezifische Feuchte</a:t>
                </a:r>
              </a:p>
              <a:p>
                <a:pPr algn="just"/>
                <a:r>
                  <a:rPr lang="de-DE" sz="3200" dirty="0">
                    <a:solidFill>
                      <a:schemeClr val="tx1"/>
                    </a:solidFill>
                    <a:ea typeface="ＭＳ Ｐゴシック" pitchFamily="124" charset="-128"/>
                  </a:rPr>
                  <a:t>			</a:t>
                </a:r>
                <a:r>
                  <a:rPr lang="de-DE" sz="3200" b="1" dirty="0">
                    <a:solidFill>
                      <a:schemeClr val="tx1"/>
                    </a:solidFill>
                    <a:ea typeface="ＭＳ Ｐゴシック" pitchFamily="124" charset="-128"/>
                  </a:rPr>
                  <a:t>[c]</a:t>
                </a:r>
                <a:r>
                  <a:rPr lang="de-DE" sz="3200" dirty="0">
                    <a:solidFill>
                      <a:schemeClr val="tx1"/>
                    </a:solidFill>
                    <a:ea typeface="ＭＳ Ｐゴシック" pitchFamily="124" charset="-128"/>
                  </a:rPr>
                  <a:t>	Potentielle Temperatur</a:t>
                </a:r>
                <a:endParaRPr lang="de-DE" sz="3200" b="1" dirty="0">
                  <a:solidFill>
                    <a:schemeClr val="tx1"/>
                  </a:solidFill>
                  <a:ea typeface="ＭＳ Ｐゴシック" pitchFamily="124" charset="-128"/>
                </a:endParaRPr>
              </a:p>
              <a:p>
                <a:pPr algn="just"/>
                <a:r>
                  <a:rPr lang="de-DE" sz="3200" b="1" dirty="0">
                    <a:solidFill>
                      <a:schemeClr val="tx1"/>
                    </a:solidFill>
                    <a:ea typeface="ＭＳ Ｐゴシック" pitchFamily="124" charset="-128"/>
                  </a:rPr>
                  <a:t>			[d]	</a:t>
                </a:r>
                <a:r>
                  <a:rPr lang="de-DE" sz="3200" dirty="0">
                    <a:solidFill>
                      <a:schemeClr val="tx1"/>
                    </a:solidFill>
                    <a:ea typeface="ＭＳ Ｐゴシック" pitchFamily="124" charset="-128"/>
                  </a:rPr>
                  <a:t>Pseudopotentielle Temperatur</a:t>
                </a:r>
                <a:endParaRPr lang="de-DE" sz="3200" b="1" dirty="0">
                  <a:solidFill>
                    <a:schemeClr val="tx1"/>
                  </a:solidFill>
                  <a:ea typeface="ＭＳ Ｐゴシック" pitchFamily="124" charset="-128"/>
                </a:endParaRPr>
              </a:p>
              <a:p>
                <a:pPr algn="just">
                  <a:spcBef>
                    <a:spcPts val="1200"/>
                  </a:spcBef>
                </a:pPr>
                <a:r>
                  <a:rPr lang="de-DE" sz="3200" dirty="0">
                    <a:solidFill>
                      <a:schemeClr val="tx1"/>
                    </a:solidFill>
                    <a:ea typeface="ＭＳ Ｐゴシック" pitchFamily="124" charset="-128"/>
                  </a:rPr>
                  <a:t>Am Übergang der Grenzschicht zur freien Atmosphäre, der sog. „Entrainment </a:t>
                </a:r>
                <a:r>
                  <a:rPr lang="de-DE" sz="3200" dirty="0" err="1">
                    <a:solidFill>
                      <a:schemeClr val="tx1"/>
                    </a:solidFill>
                    <a:ea typeface="ＭＳ Ｐゴシック" pitchFamily="124" charset="-128"/>
                  </a:rPr>
                  <a:t>zone</a:t>
                </a:r>
                <a:r>
                  <a:rPr lang="de-DE" sz="3200" dirty="0">
                    <a:solidFill>
                      <a:schemeClr val="tx1"/>
                    </a:solidFill>
                    <a:ea typeface="ＭＳ Ｐゴシック" pitchFamily="124" charset="-128"/>
                  </a:rPr>
                  <a:t>“ ändern sich diese Größen mit zunehmender Höhe meist abrupt. Um die Grenzschichthöhe </a:t>
                </a:r>
                <a14:m>
                  <m:oMath xmlns:m="http://schemas.openxmlformats.org/officeDocument/2006/math">
                    <m:sSub>
                      <m:sSubPr>
                        <m:ctrlPr>
                          <a:rPr lang="de-DE" sz="3200" i="1">
                            <a:latin typeface="Cambria Math" panose="02040503050406030204" pitchFamily="18" charset="0"/>
                          </a:rPr>
                        </m:ctrlPr>
                      </m:sSubPr>
                      <m:e>
                        <m:r>
                          <a:rPr lang="de-DE" sz="3200" i="1">
                            <a:latin typeface="Cambria Math" panose="02040503050406030204" pitchFamily="18" charset="0"/>
                          </a:rPr>
                          <m:t>𝑧</m:t>
                        </m:r>
                      </m:e>
                      <m:sub>
                        <m:r>
                          <a:rPr lang="de-DE" sz="3200" i="1">
                            <a:latin typeface="Cambria Math" panose="02040503050406030204" pitchFamily="18" charset="0"/>
                          </a:rPr>
                          <m:t>𝐺𝑆</m:t>
                        </m:r>
                      </m:sub>
                    </m:sSub>
                    <m:r>
                      <a:rPr lang="de-DE" sz="3200" b="0" i="0" smtClean="0">
                        <a:latin typeface="Cambria Math" panose="02040503050406030204" pitchFamily="18" charset="0"/>
                      </a:rPr>
                      <m:t> </m:t>
                    </m:r>
                  </m:oMath>
                </a14:m>
                <a:r>
                  <a:rPr lang="de-DE" sz="3200" dirty="0">
                    <a:solidFill>
                      <a:schemeClr val="tx1"/>
                    </a:solidFill>
                    <a:ea typeface="ＭＳ Ｐゴシック" pitchFamily="124" charset="-128"/>
                  </a:rPr>
                  <a:t>abzuschätzen wird deshalb die Höhe ermittelt, in der der Betrag des Vertikalgradienten der jeweiligen Größe </a:t>
                </a:r>
                <a14:m>
                  <m:oMath xmlns:m="http://schemas.openxmlformats.org/officeDocument/2006/math">
                    <m:r>
                      <a:rPr lang="de-DE" sz="3200" i="1">
                        <a:latin typeface="Cambria Math" panose="02040503050406030204" pitchFamily="18" charset="0"/>
                      </a:rPr>
                      <m:t>𝑥</m:t>
                    </m:r>
                  </m:oMath>
                </a14:m>
                <a:r>
                  <a:rPr lang="de-DE" sz="3200" dirty="0">
                    <a:solidFill>
                      <a:schemeClr val="tx1"/>
                    </a:solidFill>
                    <a:ea typeface="ＭＳ Ｐゴシック" pitchFamily="124" charset="-128"/>
                  </a:rPr>
                  <a:t> maximal ist:</a:t>
                </a:r>
              </a:p>
              <a:p>
                <a:pPr algn="ctr">
                  <a:spcBef>
                    <a:spcPts val="1200"/>
                  </a:spcBef>
                </a:pPr>
                <a14:m>
                  <m:oMathPara xmlns:m="http://schemas.openxmlformats.org/officeDocument/2006/math">
                    <m:oMathParaPr>
                      <m:jc m:val="centerGroup"/>
                    </m:oMathParaPr>
                    <m:oMath xmlns:m="http://schemas.openxmlformats.org/officeDocument/2006/math">
                      <m:sSub>
                        <m:sSubPr>
                          <m:ctrlPr>
                            <a:rPr lang="de-DE" sz="3200" b="1" i="1">
                              <a:latin typeface="Cambria Math" panose="02040503050406030204" pitchFamily="18" charset="0"/>
                            </a:rPr>
                          </m:ctrlPr>
                        </m:sSubPr>
                        <m:e>
                          <m:r>
                            <a:rPr lang="de-DE" sz="3200" b="1" i="1">
                              <a:latin typeface="Cambria Math" panose="02040503050406030204" pitchFamily="18" charset="0"/>
                            </a:rPr>
                            <m:t>𝒛</m:t>
                          </m:r>
                        </m:e>
                        <m:sub>
                          <m:r>
                            <a:rPr lang="de-DE" sz="3200" b="1" i="1">
                              <a:latin typeface="Cambria Math" panose="02040503050406030204" pitchFamily="18" charset="0"/>
                            </a:rPr>
                            <m:t>𝑮𝑺</m:t>
                          </m:r>
                        </m:sub>
                      </m:sSub>
                      <m:r>
                        <a:rPr lang="de-DE" sz="3200" b="1" i="1">
                          <a:latin typeface="Cambria Math" panose="02040503050406030204" pitchFamily="18" charset="0"/>
                        </a:rPr>
                        <m:t>=</m:t>
                      </m:r>
                      <m:r>
                        <a:rPr lang="de-DE" sz="3200" b="1" i="1">
                          <a:latin typeface="Cambria Math" panose="02040503050406030204" pitchFamily="18" charset="0"/>
                        </a:rPr>
                        <m:t>𝒛</m:t>
                      </m:r>
                      <m:r>
                        <a:rPr lang="de-DE" sz="3200" b="1" i="1">
                          <a:latin typeface="Cambria Math" panose="02040503050406030204" pitchFamily="18" charset="0"/>
                        </a:rPr>
                        <m:t>[ </m:t>
                      </m:r>
                      <m:r>
                        <a:rPr lang="de-DE" sz="3200" b="1" i="1">
                          <a:latin typeface="Cambria Math" panose="02040503050406030204" pitchFamily="18" charset="0"/>
                        </a:rPr>
                        <m:t>𝒎𝒂𝒙</m:t>
                      </m:r>
                      <m:r>
                        <a:rPr lang="de-DE" sz="3200" b="1" i="1">
                          <a:latin typeface="Cambria Math" panose="02040503050406030204" pitchFamily="18" charset="0"/>
                        </a:rPr>
                        <m:t>( </m:t>
                      </m:r>
                      <m:sSub>
                        <m:sSubPr>
                          <m:ctrlPr>
                            <a:rPr lang="de-DE" sz="3200" b="1" i="1">
                              <a:latin typeface="Cambria Math" panose="02040503050406030204" pitchFamily="18" charset="0"/>
                            </a:rPr>
                          </m:ctrlPr>
                        </m:sSubPr>
                        <m:e>
                          <m:r>
                            <a:rPr lang="de-DE" sz="3200" b="1" i="1">
                              <a:latin typeface="Cambria Math" panose="02040503050406030204" pitchFamily="18" charset="0"/>
                            </a:rPr>
                            <m:t>𝒈𝒓𝒂𝒅</m:t>
                          </m:r>
                        </m:e>
                        <m:sub>
                          <m:r>
                            <a:rPr lang="de-DE" sz="3200" b="1" i="1">
                              <a:latin typeface="Cambria Math" panose="02040503050406030204" pitchFamily="18" charset="0"/>
                            </a:rPr>
                            <m:t>𝒛</m:t>
                          </m:r>
                        </m:sub>
                      </m:sSub>
                      <m:r>
                        <a:rPr lang="de-DE" sz="3200" b="1" i="1">
                          <a:latin typeface="Cambria Math" panose="02040503050406030204" pitchFamily="18" charset="0"/>
                        </a:rPr>
                        <m:t>(</m:t>
                      </m:r>
                      <m:r>
                        <a:rPr lang="de-DE" sz="3200" b="1" i="1">
                          <a:latin typeface="Cambria Math" panose="02040503050406030204" pitchFamily="18" charset="0"/>
                        </a:rPr>
                        <m:t>𝒙</m:t>
                      </m:r>
                      <m:r>
                        <a:rPr lang="de-DE" sz="3200" b="1" i="1">
                          <a:latin typeface="Cambria Math" panose="02040503050406030204" pitchFamily="18" charset="0"/>
                        </a:rPr>
                        <m:t>) )</m:t>
                      </m:r>
                      <m:r>
                        <m:rPr>
                          <m:nor/>
                        </m:rPr>
                        <a:rPr lang="de-DE" sz="3200" b="1" i="0" smtClean="0">
                          <a:latin typeface="Cambria Math" panose="02040503050406030204" pitchFamily="18" charset="0"/>
                        </a:rPr>
                        <m:t>]</m:t>
                      </m:r>
                    </m:oMath>
                  </m:oMathPara>
                </a14:m>
                <a:endParaRPr lang="de-DE" sz="3200" b="1" dirty="0"/>
              </a:p>
              <a:p>
                <a:pPr algn="just">
                  <a:spcBef>
                    <a:spcPts val="1200"/>
                  </a:spcBef>
                </a:pPr>
                <a:r>
                  <a:rPr lang="de-DE" sz="3200" dirty="0">
                    <a:solidFill>
                      <a:schemeClr val="tx1"/>
                    </a:solidFill>
                    <a:ea typeface="ＭＳ Ｐゴシック" pitchFamily="124" charset="-128"/>
                  </a:rPr>
                  <a:t>Abbildung 2 zeigt die mit der beschriebenen Methode bestimmten Grenzschichthöhen, sowie die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für zwei verschiedene </a:t>
                </a:r>
                <a:r>
                  <a:rPr lang="de-DE" sz="3200" dirty="0" err="1">
                    <a:solidFill>
                      <a:schemeClr val="tx1"/>
                    </a:solidFill>
                    <a:ea typeface="ＭＳ Ｐゴシック" pitchFamily="124" charset="-128"/>
                  </a:rPr>
                  <a:t>Messtage</a:t>
                </a:r>
                <a:r>
                  <a:rPr lang="de-DE" sz="3200" dirty="0">
                    <a:solidFill>
                      <a:schemeClr val="tx1"/>
                    </a:solidFill>
                    <a:ea typeface="ＭＳ Ｐゴシック" pitchFamily="124" charset="-128"/>
                  </a:rPr>
                  <a:t>. Tag 1 entspricht dem in Abbildung 1 gezeigten Tag. An beiden Messtagen befand Fehmarn sich unter Hochdruckeinfluss und es herrschte auflandiger Wind, sodass eine flache, maritime Grenzschicht zu erwarten ist.</a:t>
                </a:r>
              </a:p>
              <a:p>
                <a:pPr algn="just"/>
                <a:endParaRPr lang="de-DE" sz="3200" dirty="0">
                  <a:solidFill>
                    <a:schemeClr val="tx1"/>
                  </a:solidFill>
                  <a:ea typeface="ＭＳ Ｐゴシック" pitchFamily="124" charset="-128"/>
                </a:endParaRPr>
              </a:p>
              <a:p>
                <a:pPr algn="just"/>
                <a:endParaRPr lang="de-DE" sz="3200" dirty="0">
                  <a:solidFill>
                    <a:schemeClr val="tx1"/>
                  </a:solidFill>
                  <a:ea typeface="ＭＳ Ｐゴシック" pitchFamily="124" charset="-128"/>
                </a:endParaRPr>
              </a:p>
              <a:p>
                <a:pPr algn="just"/>
                <a:endParaRPr lang="de-DE" sz="3400" dirty="0">
                  <a:solidFill>
                    <a:schemeClr val="tx1"/>
                  </a:solidFill>
                  <a:ea typeface="ＭＳ Ｐゴシック" pitchFamily="124" charset="-128"/>
                </a:endParaRPr>
              </a:p>
            </p:txBody>
          </p:sp>
        </mc:Choice>
        <mc:Fallback xmlns="">
          <p:sp>
            <p:nvSpPr>
              <p:cNvPr id="30" name="Rechteck 29">
                <a:extLst>
                  <a:ext uri="{FF2B5EF4-FFF2-40B4-BE49-F238E27FC236}">
                    <a16:creationId xmlns:a16="http://schemas.microsoft.com/office/drawing/2014/main" id="{00F2F1BC-0D66-45C0-8E9C-5464DBC9DD37}"/>
                  </a:ext>
                </a:extLst>
              </p:cNvPr>
              <p:cNvSpPr>
                <a:spLocks noRot="1" noChangeAspect="1" noMove="1" noResize="1" noEditPoints="1" noAdjustHandles="1" noChangeArrowheads="1" noChangeShapeType="1" noTextEdit="1"/>
              </p:cNvSpPr>
              <p:nvPr/>
            </p:nvSpPr>
            <p:spPr>
              <a:xfrm>
                <a:off x="1384078" y="13264977"/>
                <a:ext cx="16129792" cy="11203067"/>
              </a:xfrm>
              <a:prstGeom prst="rect">
                <a:avLst/>
              </a:prstGeom>
              <a:blipFill>
                <a:blip r:embed="rId12"/>
                <a:stretch>
                  <a:fillRect l="-1323" t="-979" r="-983"/>
                </a:stretch>
              </a:blipFill>
            </p:spPr>
            <p:txBody>
              <a:bodyPr/>
              <a:lstStyle/>
              <a:p>
                <a:r>
                  <a:rPr lang="de-DE">
                    <a:noFill/>
                  </a:rPr>
                  <a:t> </a:t>
                </a:r>
              </a:p>
            </p:txBody>
          </p:sp>
        </mc:Fallback>
      </mc:AlternateContent>
      <p:sp>
        <p:nvSpPr>
          <p:cNvPr id="31" name="Rechteck 30">
            <a:extLst>
              <a:ext uri="{FF2B5EF4-FFF2-40B4-BE49-F238E27FC236}">
                <a16:creationId xmlns:a16="http://schemas.microsoft.com/office/drawing/2014/main" xmlns="" id="{C3341CF7-5EEF-4D99-A4D6-A304B51278B0}"/>
              </a:ext>
            </a:extLst>
          </p:cNvPr>
          <p:cNvSpPr/>
          <p:nvPr/>
        </p:nvSpPr>
        <p:spPr>
          <a:xfrm>
            <a:off x="12257286" y="23729353"/>
            <a:ext cx="16633848" cy="8617744"/>
          </a:xfrm>
          <a:prstGeom prst="rect">
            <a:avLst/>
          </a:prstGeom>
        </p:spPr>
        <p:txBody>
          <a:bodyPr wrap="square">
            <a:spAutoFit/>
          </a:bodyPr>
          <a:lstStyle/>
          <a:p>
            <a:r>
              <a:rPr lang="de-DE" sz="4000" b="1" dirty="0">
                <a:solidFill>
                  <a:srgbClr val="CB1028"/>
                </a:solidFill>
                <a:ea typeface="ＭＳ Ｐゴシック" pitchFamily="124" charset="-128"/>
              </a:rPr>
              <a:t>Ergebnisse</a:t>
            </a:r>
          </a:p>
          <a:p>
            <a:pPr marL="457200" indent="-457200" algn="just">
              <a:spcBef>
                <a:spcPts val="600"/>
              </a:spcBef>
              <a:buFont typeface="Arial" panose="020B0604020202020204" pitchFamily="34" charset="0"/>
              <a:buChar char="•"/>
            </a:pPr>
            <a:r>
              <a:rPr lang="de-DE" sz="3200" dirty="0">
                <a:solidFill>
                  <a:schemeClr val="tx1"/>
                </a:solidFill>
                <a:ea typeface="ＭＳ Ｐゴシック" pitchFamily="124" charset="-128"/>
              </a:rPr>
              <a:t>Die aus den Gradienten der Größen a-d abgeleiteten Grenzschichthöhen sind untereinander weitestgehend konsistent (Abbildung 2). An beiden Tagen zeigt sich ein Absinken der Grenzschichthöhe von ca. 400 m auf ca. 100 m im Verlauf des Tages, während die Luft in der freien Atmosphäre zunehmend trockener wird (Abbildung 1, nur für Tag 1 gezeigt). Dies deutet auf ein </a:t>
            </a:r>
            <a:r>
              <a:rPr lang="de-DE" sz="3200" dirty="0" err="1">
                <a:solidFill>
                  <a:schemeClr val="tx1"/>
                </a:solidFill>
                <a:ea typeface="ＭＳ Ｐゴシック" pitchFamily="124" charset="-128"/>
              </a:rPr>
              <a:t>großskaliges</a:t>
            </a:r>
            <a:r>
              <a:rPr lang="de-DE" sz="3200" dirty="0">
                <a:solidFill>
                  <a:schemeClr val="tx1"/>
                </a:solidFill>
                <a:ea typeface="ＭＳ Ｐゴシック" pitchFamily="124" charset="-128"/>
              </a:rPr>
              <a:t> Absinken der Luft hin, was zur vorherrschenden Hochdruckwetterlage an beiden Tagen passt. </a:t>
            </a:r>
          </a:p>
          <a:p>
            <a:pPr algn="just"/>
            <a:endParaRPr lang="de-DE" sz="3200" dirty="0">
              <a:solidFill>
                <a:schemeClr val="tx1"/>
              </a:solidFill>
              <a:ea typeface="ＭＳ Ｐゴシック" pitchFamily="124" charset="-128"/>
            </a:endParaRPr>
          </a:p>
          <a:p>
            <a:pPr marL="457200" indent="-457200" algn="just">
              <a:buFont typeface="Arial" panose="020B0604020202020204" pitchFamily="34" charset="0"/>
              <a:buChar char="•"/>
            </a:pPr>
            <a:r>
              <a:rPr lang="de-DE" sz="3200" dirty="0">
                <a:solidFill>
                  <a:schemeClr val="tx1"/>
                </a:solidFill>
                <a:ea typeface="ＭＳ Ｐゴシック" pitchFamily="124" charset="-128"/>
              </a:rPr>
              <a:t>An Tag 1 zeigen die aus den Größen a-d abgeleiteten Grenzschichthöhen über lange Zeiträume einen ähnlichen Verlauf wie die Grenzschichthöhe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An Tag 2 liegt die Grenzschichthöhe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bis auf wenige Zeitabschnitte ca. 1,5 km oberhalb. Mit dem </a:t>
            </a:r>
            <a:r>
              <a:rPr lang="de-DE" sz="3200" dirty="0" err="1">
                <a:solidFill>
                  <a:schemeClr val="tx1"/>
                </a:solidFill>
                <a:ea typeface="ＭＳ Ｐゴシック" pitchFamily="124" charset="-128"/>
              </a:rPr>
              <a:t>Ceilometer</a:t>
            </a:r>
            <a:r>
              <a:rPr lang="de-DE" sz="3200" dirty="0">
                <a:solidFill>
                  <a:schemeClr val="tx1"/>
                </a:solidFill>
                <a:ea typeface="ＭＳ Ｐゴシック" pitchFamily="124" charset="-128"/>
              </a:rPr>
              <a:t> wird die Grenzschichthöhe aus der vertikalen Aerosolverteilung abgeleitet: Die Grenzschicht unterscheidet sich von der darüberliegenden Schicht durch eine höhere Aerosolkonzentration. Möglicherweise war die unterste „Aerosol-Grenzschicht“ an Tag 2 nur schwach ausgebildet und wurde deshalb vom </a:t>
            </a:r>
            <a:r>
              <a:rPr lang="de-DE" sz="3200" dirty="0" err="1">
                <a:solidFill>
                  <a:schemeClr val="tx1"/>
                </a:solidFill>
                <a:ea typeface="ＭＳ Ｐゴシック" pitchFamily="124" charset="-128"/>
              </a:rPr>
              <a:t>Ceilometer</a:t>
            </a:r>
            <a:r>
              <a:rPr lang="de-DE" sz="3200" dirty="0">
                <a:solidFill>
                  <a:schemeClr val="tx1"/>
                </a:solidFill>
                <a:ea typeface="ＭＳ Ｐゴシック" pitchFamily="124" charset="-128"/>
              </a:rPr>
              <a:t> nur selten gesehen. </a:t>
            </a:r>
            <a:endParaRPr lang="de-DE" sz="3400" dirty="0">
              <a:solidFill>
                <a:schemeClr val="tx1"/>
              </a:solidFill>
              <a:ea typeface="ＭＳ Ｐゴシック" pitchFamily="124" charset="-128"/>
            </a:endParaRPr>
          </a:p>
          <a:p>
            <a:pPr marL="457200" indent="-457200">
              <a:buFont typeface="Arial" panose="020B0604020202020204" pitchFamily="34" charset="0"/>
              <a:buChar char="•"/>
            </a:pPr>
            <a:endParaRPr lang="de-DE" sz="3400" dirty="0">
              <a:solidFill>
                <a:schemeClr val="tx1"/>
              </a:solidFill>
              <a:ea typeface="ＭＳ Ｐゴシック" pitchFamily="124" charset="-128"/>
            </a:endParaRPr>
          </a:p>
        </p:txBody>
      </p:sp>
      <p:sp>
        <p:nvSpPr>
          <p:cNvPr id="32" name="Rechteck 31">
            <a:extLst>
              <a:ext uri="{FF2B5EF4-FFF2-40B4-BE49-F238E27FC236}">
                <a16:creationId xmlns:a16="http://schemas.microsoft.com/office/drawing/2014/main" xmlns="" id="{300F36BE-D129-4C43-93EB-06AAA8CA1682}"/>
              </a:ext>
            </a:extLst>
          </p:cNvPr>
          <p:cNvSpPr/>
          <p:nvPr/>
        </p:nvSpPr>
        <p:spPr bwMode="auto">
          <a:xfrm>
            <a:off x="1312070" y="32995169"/>
            <a:ext cx="27544693" cy="2736304"/>
          </a:xfrm>
          <a:prstGeom prst="rect">
            <a:avLst/>
          </a:prstGeom>
          <a:no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4400" b="1" i="0" u="none" strike="noStrike" cap="none" normalizeH="0" baseline="0" dirty="0">
                <a:ln>
                  <a:noFill/>
                </a:ln>
                <a:solidFill>
                  <a:srgbClr val="CB1028"/>
                </a:solidFill>
                <a:effectLst/>
                <a:latin typeface="Arial" charset="0"/>
                <a:ea typeface="ＭＳ Ｐゴシック" pitchFamily="124" charset="-128"/>
              </a:rPr>
              <a:t>Fazit</a:t>
            </a:r>
          </a:p>
          <a:p>
            <a:pPr marR="0" indent="0" algn="just" defTabSz="914400" rtl="0" eaLnBrk="0" fontAlgn="base" latinLnBrk="0" hangingPunct="0">
              <a:lnSpc>
                <a:spcPct val="100000"/>
              </a:lnSpc>
              <a:spcBef>
                <a:spcPct val="0"/>
              </a:spcBef>
              <a:spcAft>
                <a:spcPct val="0"/>
              </a:spcAft>
              <a:buClrTx/>
              <a:buSzTx/>
              <a:buFontTx/>
              <a:buNone/>
              <a:tabLst/>
            </a:pPr>
            <a:r>
              <a:rPr lang="de-DE" sz="3200" b="1" i="1" dirty="0">
                <a:solidFill>
                  <a:schemeClr val="tx1"/>
                </a:solidFill>
                <a:ea typeface="ＭＳ Ｐゴシック" pitchFamily="124" charset="-128"/>
              </a:rPr>
              <a:t>Die Grenzschichthöhe lässt sich aus Vertikalprofilen von relativer Feuchte, spezifischer Feuchte, potentieller Temperatur und pseudopotentieller Temperatur abschätzen, die aus den Messungen der ALPACAs gewonnen wurden. Sie stimmt nur dann mit der Grenzschichthöhe des </a:t>
            </a:r>
            <a:r>
              <a:rPr lang="de-DE" sz="3200" b="1" i="1" dirty="0" err="1">
                <a:solidFill>
                  <a:schemeClr val="tx1"/>
                </a:solidFill>
                <a:ea typeface="ＭＳ Ｐゴシック" pitchFamily="124" charset="-128"/>
              </a:rPr>
              <a:t>Ceilometers</a:t>
            </a:r>
            <a:r>
              <a:rPr lang="de-DE" sz="3200" b="1" i="1" dirty="0">
                <a:solidFill>
                  <a:schemeClr val="tx1"/>
                </a:solidFill>
                <a:ea typeface="ＭＳ Ｐゴシック" pitchFamily="124" charset="-128"/>
              </a:rPr>
              <a:t> überein, wenn in gleicher Höhe eine ausreichend ausgeprägte „Aerosol-Grenzschicht“ endet. </a:t>
            </a:r>
          </a:p>
        </p:txBody>
      </p:sp>
      <p:sp>
        <p:nvSpPr>
          <p:cNvPr id="3" name="Textfeld 2">
            <a:extLst>
              <a:ext uri="{FF2B5EF4-FFF2-40B4-BE49-F238E27FC236}">
                <a16:creationId xmlns:a16="http://schemas.microsoft.com/office/drawing/2014/main" xmlns="" id="{C482370A-031D-490B-BB61-52320A1D9812}"/>
              </a:ext>
            </a:extLst>
          </p:cNvPr>
          <p:cNvSpPr txBox="1"/>
          <p:nvPr/>
        </p:nvSpPr>
        <p:spPr>
          <a:xfrm>
            <a:off x="26730894" y="7447330"/>
            <a:ext cx="1080120" cy="1015663"/>
          </a:xfrm>
          <a:prstGeom prst="rect">
            <a:avLst/>
          </a:prstGeom>
          <a:noFill/>
        </p:spPr>
        <p:txBody>
          <a:bodyPr wrap="square" rtlCol="0">
            <a:spAutoFit/>
          </a:bodyPr>
          <a:lstStyle/>
          <a:p>
            <a:r>
              <a:rPr lang="de-DE" sz="6000" dirty="0">
                <a:solidFill>
                  <a:srgbClr val="FF0000"/>
                </a:solidFill>
              </a:rPr>
              <a:t>[a]</a:t>
            </a:r>
          </a:p>
        </p:txBody>
      </p:sp>
      <p:sp>
        <p:nvSpPr>
          <p:cNvPr id="37" name="Textfeld 36">
            <a:extLst>
              <a:ext uri="{FF2B5EF4-FFF2-40B4-BE49-F238E27FC236}">
                <a16:creationId xmlns:a16="http://schemas.microsoft.com/office/drawing/2014/main" xmlns="" id="{1BDCF4C2-C577-4A16-8F54-B79D596CC1EA}"/>
              </a:ext>
            </a:extLst>
          </p:cNvPr>
          <p:cNvSpPr txBox="1"/>
          <p:nvPr/>
        </p:nvSpPr>
        <p:spPr>
          <a:xfrm>
            <a:off x="26730894" y="10672689"/>
            <a:ext cx="1080120" cy="1015663"/>
          </a:xfrm>
          <a:prstGeom prst="rect">
            <a:avLst/>
          </a:prstGeom>
          <a:noFill/>
        </p:spPr>
        <p:txBody>
          <a:bodyPr wrap="square" rtlCol="0">
            <a:spAutoFit/>
          </a:bodyPr>
          <a:lstStyle/>
          <a:p>
            <a:r>
              <a:rPr lang="de-DE" sz="6000" dirty="0">
                <a:solidFill>
                  <a:srgbClr val="FF0000"/>
                </a:solidFill>
              </a:rPr>
              <a:t>[b]</a:t>
            </a:r>
          </a:p>
        </p:txBody>
      </p:sp>
      <p:sp>
        <p:nvSpPr>
          <p:cNvPr id="38" name="Textfeld 37">
            <a:extLst>
              <a:ext uri="{FF2B5EF4-FFF2-40B4-BE49-F238E27FC236}">
                <a16:creationId xmlns:a16="http://schemas.microsoft.com/office/drawing/2014/main" xmlns="" id="{6334D7CE-714E-44A6-A1F0-EBAEBE3BBE04}"/>
              </a:ext>
            </a:extLst>
          </p:cNvPr>
          <p:cNvSpPr txBox="1"/>
          <p:nvPr/>
        </p:nvSpPr>
        <p:spPr>
          <a:xfrm>
            <a:off x="26730894" y="13985057"/>
            <a:ext cx="1080120" cy="1015663"/>
          </a:xfrm>
          <a:prstGeom prst="rect">
            <a:avLst/>
          </a:prstGeom>
          <a:noFill/>
        </p:spPr>
        <p:txBody>
          <a:bodyPr wrap="square" rtlCol="0">
            <a:spAutoFit/>
          </a:bodyPr>
          <a:lstStyle/>
          <a:p>
            <a:r>
              <a:rPr lang="de-DE" sz="6000" dirty="0">
                <a:solidFill>
                  <a:srgbClr val="FF0000"/>
                </a:solidFill>
              </a:rPr>
              <a:t>[c]</a:t>
            </a:r>
          </a:p>
        </p:txBody>
      </p:sp>
      <p:sp>
        <p:nvSpPr>
          <p:cNvPr id="39" name="Textfeld 38">
            <a:extLst>
              <a:ext uri="{FF2B5EF4-FFF2-40B4-BE49-F238E27FC236}">
                <a16:creationId xmlns:a16="http://schemas.microsoft.com/office/drawing/2014/main" xmlns="" id="{0FF17D11-5160-48B3-AB85-3507E70DDA64}"/>
              </a:ext>
            </a:extLst>
          </p:cNvPr>
          <p:cNvSpPr txBox="1"/>
          <p:nvPr/>
        </p:nvSpPr>
        <p:spPr>
          <a:xfrm>
            <a:off x="26730894" y="17441441"/>
            <a:ext cx="1080120" cy="1015663"/>
          </a:xfrm>
          <a:prstGeom prst="rect">
            <a:avLst/>
          </a:prstGeom>
          <a:noFill/>
        </p:spPr>
        <p:txBody>
          <a:bodyPr wrap="square" rtlCol="0">
            <a:spAutoFit/>
          </a:bodyPr>
          <a:lstStyle/>
          <a:p>
            <a:r>
              <a:rPr lang="de-DE" sz="6000" dirty="0">
                <a:solidFill>
                  <a:srgbClr val="FF0000"/>
                </a:solidFill>
              </a:rPr>
              <a:t>[d]</a:t>
            </a:r>
          </a:p>
        </p:txBody>
      </p:sp>
      <p:pic>
        <p:nvPicPr>
          <p:cNvPr id="48" name="Grafik 47">
            <a:extLst>
              <a:ext uri="{FF2B5EF4-FFF2-40B4-BE49-F238E27FC236}">
                <a16:creationId xmlns:a16="http://schemas.microsoft.com/office/drawing/2014/main" xmlns="" id="{BB1C5633-6B63-46F0-88FA-CD7E3FD81E07}"/>
              </a:ext>
            </a:extLst>
          </p:cNvPr>
          <p:cNvPicPr>
            <a:picLocks noChangeAspect="1"/>
          </p:cNvPicPr>
          <p:nvPr/>
        </p:nvPicPr>
        <p:blipFill rotWithShape="1">
          <a:blip r:embed="rId13" cstate="email">
            <a:extLst>
              <a:ext uri="{28A0092B-C50C-407E-A947-70E740481C1C}">
                <a14:useLocalDpi xmlns:a14="http://schemas.microsoft.com/office/drawing/2010/main" val="0"/>
              </a:ext>
            </a:extLst>
          </a:blip>
          <a:srcRect t="18801" b="48996"/>
          <a:stretch/>
        </p:blipFill>
        <p:spPr>
          <a:xfrm>
            <a:off x="18954030" y="20652432"/>
            <a:ext cx="9108000" cy="965473"/>
          </a:xfrm>
          <a:prstGeom prst="rect">
            <a:avLst/>
          </a:prstGeom>
        </p:spPr>
      </p:pic>
      <p:sp>
        <p:nvSpPr>
          <p:cNvPr id="51" name="Rechteck 50">
            <a:extLst>
              <a:ext uri="{FF2B5EF4-FFF2-40B4-BE49-F238E27FC236}">
                <a16:creationId xmlns:a16="http://schemas.microsoft.com/office/drawing/2014/main" xmlns="" id="{68CFEE92-01D5-463D-9A02-CF06A165DEB3}"/>
              </a:ext>
            </a:extLst>
          </p:cNvPr>
          <p:cNvSpPr/>
          <p:nvPr/>
        </p:nvSpPr>
        <p:spPr bwMode="auto">
          <a:xfrm>
            <a:off x="1130049" y="7211362"/>
            <a:ext cx="16671853" cy="5639227"/>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2" name="Rechteck 51">
            <a:extLst>
              <a:ext uri="{FF2B5EF4-FFF2-40B4-BE49-F238E27FC236}">
                <a16:creationId xmlns:a16="http://schemas.microsoft.com/office/drawing/2014/main" xmlns="" id="{F3575320-5DCA-4F4E-8747-AF1EDBFBCCDE}"/>
              </a:ext>
            </a:extLst>
          </p:cNvPr>
          <p:cNvSpPr/>
          <p:nvPr/>
        </p:nvSpPr>
        <p:spPr bwMode="auto">
          <a:xfrm>
            <a:off x="1130049" y="13175126"/>
            <a:ext cx="16671854" cy="9954947"/>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3" name="Rechteck 52">
            <a:extLst>
              <a:ext uri="{FF2B5EF4-FFF2-40B4-BE49-F238E27FC236}">
                <a16:creationId xmlns:a16="http://schemas.microsoft.com/office/drawing/2014/main" xmlns="" id="{7973F3FC-5E7F-4F70-BBE8-C9FD865385DA}"/>
              </a:ext>
            </a:extLst>
          </p:cNvPr>
          <p:cNvSpPr/>
          <p:nvPr/>
        </p:nvSpPr>
        <p:spPr bwMode="auto">
          <a:xfrm>
            <a:off x="12113270" y="23478784"/>
            <a:ext cx="17090091" cy="9120639"/>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5" name="Textfeld 54">
            <a:extLst>
              <a:ext uri="{FF2B5EF4-FFF2-40B4-BE49-F238E27FC236}">
                <a16:creationId xmlns:a16="http://schemas.microsoft.com/office/drawing/2014/main" xmlns="" id="{C0B73B63-FE2C-4364-AE63-291F7E9BEC75}"/>
              </a:ext>
            </a:extLst>
          </p:cNvPr>
          <p:cNvSpPr txBox="1"/>
          <p:nvPr/>
        </p:nvSpPr>
        <p:spPr>
          <a:xfrm>
            <a:off x="18305958" y="21545897"/>
            <a:ext cx="10897403" cy="1569660"/>
          </a:xfrm>
          <a:prstGeom prst="rect">
            <a:avLst/>
          </a:prstGeom>
          <a:noFill/>
        </p:spPr>
        <p:txBody>
          <a:bodyPr wrap="square" rtlCol="0">
            <a:spAutoFit/>
          </a:bodyPr>
          <a:lstStyle/>
          <a:p>
            <a:pPr algn="just"/>
            <a:r>
              <a:rPr lang="de-DE" sz="2400" i="1" u="sng" dirty="0"/>
              <a:t>Abbildung 1</a:t>
            </a:r>
            <a:r>
              <a:rPr lang="de-DE" sz="2400" i="1" dirty="0"/>
              <a:t>: Vertikalprofile der Größen a-d im Verlauf eines Messtages sowie die daraus ermittelten Grenzschichthöhen (schwarze Linien). Im rot markierten Zeitabschnitt ist die Wahrscheinlichkeit von Strahlungsfehlern an einzelnen Sensoren aufgrund des Sonnenstands erhöht. </a:t>
            </a:r>
            <a:endParaRPr lang="de-DE" sz="2400" dirty="0"/>
          </a:p>
        </p:txBody>
      </p:sp>
      <p:sp>
        <p:nvSpPr>
          <p:cNvPr id="57" name="Textfeld 56">
            <a:extLst>
              <a:ext uri="{FF2B5EF4-FFF2-40B4-BE49-F238E27FC236}">
                <a16:creationId xmlns:a16="http://schemas.microsoft.com/office/drawing/2014/main" xmlns="" id="{08A6F72A-C1FC-4C0D-A939-FC387DC90072}"/>
              </a:ext>
            </a:extLst>
          </p:cNvPr>
          <p:cNvSpPr txBox="1"/>
          <p:nvPr/>
        </p:nvSpPr>
        <p:spPr>
          <a:xfrm>
            <a:off x="1145997" y="31483001"/>
            <a:ext cx="10679241" cy="1200329"/>
          </a:xfrm>
          <a:prstGeom prst="rect">
            <a:avLst/>
          </a:prstGeom>
          <a:noFill/>
        </p:spPr>
        <p:txBody>
          <a:bodyPr wrap="square" rtlCol="0">
            <a:spAutoFit/>
          </a:bodyPr>
          <a:lstStyle/>
          <a:p>
            <a:pPr algn="just"/>
            <a:r>
              <a:rPr lang="de-DE" sz="2400" i="1" u="sng" dirty="0"/>
              <a:t>Abbildung 2:</a:t>
            </a:r>
            <a:r>
              <a:rPr lang="de-DE" sz="2400" i="1" dirty="0"/>
              <a:t> Aus den Größen a-d bestimmte Grenzschichthöhen sowie Grenzschichthöhe des </a:t>
            </a:r>
            <a:r>
              <a:rPr lang="de-DE" sz="2400" i="1" dirty="0" err="1"/>
              <a:t>Ceilometers</a:t>
            </a:r>
            <a:r>
              <a:rPr lang="de-DE" sz="2400" i="1" dirty="0"/>
              <a:t> im Verlauf zweier </a:t>
            </a:r>
            <a:r>
              <a:rPr lang="de-DE" sz="2400" i="1" dirty="0" err="1"/>
              <a:t>Messtage</a:t>
            </a:r>
            <a:r>
              <a:rPr lang="de-DE" sz="2400" i="1" dirty="0"/>
              <a:t>. Zu beachten sind die unterschiedliche Skalierungen der Höhenachse. </a:t>
            </a:r>
            <a:endParaRPr lang="de-DE" sz="2400" dirty="0"/>
          </a:p>
        </p:txBody>
      </p:sp>
      <p:sp>
        <p:nvSpPr>
          <p:cNvPr id="5" name="Textfeld 4">
            <a:extLst>
              <a:ext uri="{FF2B5EF4-FFF2-40B4-BE49-F238E27FC236}">
                <a16:creationId xmlns:a16="http://schemas.microsoft.com/office/drawing/2014/main" xmlns="" id="{BD3B7960-0046-4270-8887-5840CEBC8C11}"/>
              </a:ext>
            </a:extLst>
          </p:cNvPr>
          <p:cNvSpPr txBox="1"/>
          <p:nvPr/>
        </p:nvSpPr>
        <p:spPr>
          <a:xfrm>
            <a:off x="6230230" y="24201482"/>
            <a:ext cx="3218744" cy="584775"/>
          </a:xfrm>
          <a:prstGeom prst="rect">
            <a:avLst/>
          </a:prstGeom>
          <a:noFill/>
        </p:spPr>
        <p:txBody>
          <a:bodyPr wrap="square" rtlCol="0">
            <a:spAutoFit/>
          </a:bodyPr>
          <a:lstStyle/>
          <a:p>
            <a:r>
              <a:rPr lang="de-DE" sz="3200" b="1" dirty="0">
                <a:solidFill>
                  <a:srgbClr val="C00000"/>
                </a:solidFill>
              </a:rPr>
              <a:t>Tag 1</a:t>
            </a:r>
          </a:p>
        </p:txBody>
      </p:sp>
      <p:sp>
        <p:nvSpPr>
          <p:cNvPr id="41" name="Textfeld 40">
            <a:extLst>
              <a:ext uri="{FF2B5EF4-FFF2-40B4-BE49-F238E27FC236}">
                <a16:creationId xmlns:a16="http://schemas.microsoft.com/office/drawing/2014/main" xmlns="" id="{F014A4D5-D280-470D-94AC-69EDC4357088}"/>
              </a:ext>
            </a:extLst>
          </p:cNvPr>
          <p:cNvSpPr txBox="1"/>
          <p:nvPr/>
        </p:nvSpPr>
        <p:spPr>
          <a:xfrm>
            <a:off x="6233140" y="28295697"/>
            <a:ext cx="3218744" cy="584775"/>
          </a:xfrm>
          <a:prstGeom prst="rect">
            <a:avLst/>
          </a:prstGeom>
          <a:noFill/>
        </p:spPr>
        <p:txBody>
          <a:bodyPr wrap="square" rtlCol="0">
            <a:spAutoFit/>
          </a:bodyPr>
          <a:lstStyle/>
          <a:p>
            <a:r>
              <a:rPr lang="de-DE" sz="3200" b="1" dirty="0">
                <a:solidFill>
                  <a:srgbClr val="C00000"/>
                </a:solidFill>
              </a:rPr>
              <a:t>Tag 2</a:t>
            </a:r>
          </a:p>
        </p:txBody>
      </p:sp>
      <p:pic>
        <p:nvPicPr>
          <p:cNvPr id="10" name="Grafik 9">
            <a:extLst>
              <a:ext uri="{FF2B5EF4-FFF2-40B4-BE49-F238E27FC236}">
                <a16:creationId xmlns:a16="http://schemas.microsoft.com/office/drawing/2014/main" xmlns="" id="{3A6AF501-4A38-436B-9853-AEEC499AA30B}"/>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7594882" y="28387337"/>
            <a:ext cx="3562533" cy="1524078"/>
          </a:xfrm>
          <a:prstGeom prst="rect">
            <a:avLst/>
          </a:prstGeom>
        </p:spPr>
      </p:pic>
      <p:sp>
        <p:nvSpPr>
          <p:cNvPr id="7" name="Rechteck 6">
            <a:extLst>
              <a:ext uri="{FF2B5EF4-FFF2-40B4-BE49-F238E27FC236}">
                <a16:creationId xmlns:a16="http://schemas.microsoft.com/office/drawing/2014/main" xmlns="" id="{FA16231D-25CD-46DC-B80B-E9959F4A5A2B}"/>
              </a:ext>
            </a:extLst>
          </p:cNvPr>
          <p:cNvSpPr/>
          <p:nvPr/>
        </p:nvSpPr>
        <p:spPr bwMode="auto">
          <a:xfrm>
            <a:off x="1145997" y="32899354"/>
            <a:ext cx="28079987" cy="2710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43" name="Bild 11">
            <a:extLst>
              <a:ext uri="{FF2B5EF4-FFF2-40B4-BE49-F238E27FC236}">
                <a16:creationId xmlns:a16="http://schemas.microsoft.com/office/drawing/2014/main" xmlns="" id="{6FEF69BF-68F2-47C5-A1FB-163FA70B573F}"/>
              </a:ext>
            </a:extLst>
          </p:cNvPr>
          <p:cNvPicPr>
            <a:picLocks noChangeAspect="1"/>
          </p:cNvPicPr>
          <p:nvPr/>
        </p:nvPicPr>
        <p:blipFill>
          <a:blip r:embed="rId15"/>
          <a:stretch>
            <a:fillRect/>
          </a:stretch>
        </p:blipFill>
        <p:spPr>
          <a:xfrm>
            <a:off x="1744118" y="39294783"/>
            <a:ext cx="6998755" cy="2269338"/>
          </a:xfrm>
          <a:prstGeom prst="rect">
            <a:avLst/>
          </a:prstGeom>
        </p:spPr>
      </p:pic>
      <p:pic>
        <p:nvPicPr>
          <p:cNvPr id="44" name="Bild 15"/>
          <p:cNvPicPr>
            <a:picLocks noChangeAspect="1"/>
          </p:cNvPicPr>
          <p:nvPr/>
        </p:nvPicPr>
        <p:blipFill>
          <a:blip r:embed="rId16" cstate="email">
            <a:extLst>
              <a:ext uri="{28A0092B-C50C-407E-A947-70E740481C1C}">
                <a14:useLocalDpi xmlns:a14="http://schemas.microsoft.com/office/drawing/2010/main" val="0"/>
              </a:ext>
            </a:extLst>
          </a:blip>
          <a:stretch>
            <a:fillRect/>
          </a:stretch>
        </p:blipFill>
        <p:spPr>
          <a:xfrm>
            <a:off x="12905358" y="37544733"/>
            <a:ext cx="6997768" cy="4673896"/>
          </a:xfrm>
          <a:prstGeom prst="rect">
            <a:avLst/>
          </a:prstGeom>
        </p:spPr>
      </p:pic>
    </p:spTree>
  </p:cSld>
  <p:clrMapOvr>
    <a:masterClrMapping/>
  </p:clrMapOvr>
</p:sld>
</file>

<file path=ppt/theme/theme1.xml><?xml version="1.0" encoding="utf-8"?>
<a:theme xmlns:a="http://schemas.openxmlformats.org/drawingml/2006/main" name="CEN_CliSAP_Plakatmaster">
  <a:themeElements>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fontScheme name="Präsentation1">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lnDef>
  </a:objectDefaults>
  <a:extraClrSchemeLst>
    <a:extraClrScheme>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CEN_CliSAP_Plakatmaster</Template>
  <TotalTime>0</TotalTime>
  <Words>466</Words>
  <Application>Microsoft Office PowerPoint</Application>
  <PresentationFormat>Benutzerdefiniert</PresentationFormat>
  <Paragraphs>37</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ＭＳ Ｐゴシック</vt:lpstr>
      <vt:lpstr>Arial</vt:lpstr>
      <vt:lpstr>Cambria Math</vt:lpstr>
      <vt:lpstr>Verdana</vt:lpstr>
      <vt:lpstr>CEN_CliSAP_Plakatmaster</vt:lpstr>
      <vt:lpstr>PowerPoint-Präsentation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Marco Clemens</dc:creator>
  <cp:lastModifiedBy>simon.j_michel@web.de</cp:lastModifiedBy>
  <cp:revision>76</cp:revision>
  <cp:lastPrinted>2014-06-06T08:10:34Z</cp:lastPrinted>
  <dcterms:created xsi:type="dcterms:W3CDTF">2014-06-05T14:19:47Z</dcterms:created>
  <dcterms:modified xsi:type="dcterms:W3CDTF">2018-09-27T22:23:36Z</dcterms:modified>
</cp:coreProperties>
</file>