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30275213" cy="42803763"/>
  <p:notesSz cx="6794500" cy="9906000"/>
  <p:defaultTextStyle>
    <a:defPPr>
      <a:defRPr lang="de-DE"/>
    </a:defPPr>
    <a:lvl1pPr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1pPr>
    <a:lvl2pPr marL="4556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2pPr>
    <a:lvl3pPr marL="9128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3pPr>
    <a:lvl4pPr marL="13700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4pPr>
    <a:lvl5pPr marL="18272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6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6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6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600" kern="1200">
        <a:solidFill>
          <a:srgbClr val="000000"/>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67">
          <p15:clr>
            <a:srgbClr val="A4A3A4"/>
          </p15:clr>
        </p15:guide>
        <p15:guide id="2" orient="horz" pos="3599">
          <p15:clr>
            <a:srgbClr val="A4A3A4"/>
          </p15:clr>
        </p15:guide>
        <p15:guide id="3" orient="horz" pos="25874">
          <p15:clr>
            <a:srgbClr val="A4A3A4"/>
          </p15:clr>
        </p15:guide>
        <p15:guide id="4" pos="12242">
          <p15:clr>
            <a:srgbClr val="A4A3A4"/>
          </p15:clr>
        </p15:guide>
        <p15:guide id="5" pos="1104">
          <p15:clr>
            <a:srgbClr val="A4A3A4"/>
          </p15:clr>
        </p15:guide>
        <p15:guide id="6" pos="6578">
          <p15:clr>
            <a:srgbClr val="A4A3A4"/>
          </p15:clr>
        </p15:guide>
        <p15:guide id="7" pos="9646">
          <p15:clr>
            <a:srgbClr val="A4A3A4"/>
          </p15:clr>
        </p15:guide>
        <p15:guide id="8" pos="17954">
          <p15:clr>
            <a:srgbClr val="A4A3A4"/>
          </p15:clr>
        </p15:guide>
        <p15:guide id="9" pos="12480">
          <p15:clr>
            <a:srgbClr val="A4A3A4"/>
          </p15:clr>
        </p15:guide>
        <p15:guide id="10" pos="6816">
          <p15:clr>
            <a:srgbClr val="A4A3A4"/>
          </p15:clr>
        </p15:guide>
        <p15:guide id="11" pos="94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1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45"/>
  </p:normalViewPr>
  <p:slideViewPr>
    <p:cSldViewPr snapToGrid="0" snapToObjects="1">
      <p:cViewPr>
        <p:scale>
          <a:sx n="33" d="100"/>
          <a:sy n="33" d="100"/>
        </p:scale>
        <p:origin x="1699" y="-3293"/>
      </p:cViewPr>
      <p:guideLst>
        <p:guide orient="horz" pos="3167"/>
        <p:guide orient="horz" pos="3599"/>
        <p:guide orient="horz" pos="25874"/>
        <p:guide pos="12242"/>
        <p:guide pos="1104"/>
        <p:guide pos="6578"/>
        <p:guide pos="9646"/>
        <p:guide pos="17954"/>
        <p:guide pos="12480"/>
        <p:guide pos="6816"/>
        <p:guide pos="940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4" cy="495300"/>
          </a:xfrm>
          <a:prstGeom prst="rect">
            <a:avLst/>
          </a:prstGeom>
        </p:spPr>
        <p:txBody>
          <a:bodyPr vert="horz" lIns="95939" tIns="47969" rIns="95939" bIns="47969" rtlCol="0"/>
          <a:lstStyle>
            <a:lvl1pPr algn="l">
              <a:defRPr sz="1300"/>
            </a:lvl1pPr>
          </a:lstStyle>
          <a:p>
            <a:pPr>
              <a:defRPr/>
            </a:pPr>
            <a:endParaRPr lang="de-DE"/>
          </a:p>
        </p:txBody>
      </p:sp>
      <p:sp>
        <p:nvSpPr>
          <p:cNvPr id="3" name="Datumsplatzhalter 2"/>
          <p:cNvSpPr>
            <a:spLocks noGrp="1"/>
          </p:cNvSpPr>
          <p:nvPr>
            <p:ph type="dt" sz="quarter" idx="1"/>
          </p:nvPr>
        </p:nvSpPr>
        <p:spPr>
          <a:xfrm>
            <a:off x="3848644" y="0"/>
            <a:ext cx="2944284" cy="495300"/>
          </a:xfrm>
          <a:prstGeom prst="rect">
            <a:avLst/>
          </a:prstGeom>
        </p:spPr>
        <p:txBody>
          <a:bodyPr vert="horz" lIns="95939" tIns="47969" rIns="95939" bIns="47969" rtlCol="0"/>
          <a:lstStyle>
            <a:lvl1pPr algn="r">
              <a:defRPr sz="1300"/>
            </a:lvl1pPr>
          </a:lstStyle>
          <a:p>
            <a:pPr>
              <a:defRPr/>
            </a:pPr>
            <a:fld id="{CC0687F8-0D18-3744-9E5B-34CDB2C8D9E2}" type="datetimeFigureOut">
              <a:rPr lang="de-DE"/>
              <a:pPr>
                <a:defRPr/>
              </a:pPr>
              <a:t>28.09.2018</a:t>
            </a:fld>
            <a:endParaRPr lang="de-DE"/>
          </a:p>
        </p:txBody>
      </p:sp>
      <p:sp>
        <p:nvSpPr>
          <p:cNvPr id="4" name="Fußzeilenplatzhalter 3"/>
          <p:cNvSpPr>
            <a:spLocks noGrp="1"/>
          </p:cNvSpPr>
          <p:nvPr>
            <p:ph type="ftr" sz="quarter" idx="2"/>
          </p:nvPr>
        </p:nvSpPr>
        <p:spPr>
          <a:xfrm>
            <a:off x="0" y="9408981"/>
            <a:ext cx="2944284" cy="495300"/>
          </a:xfrm>
          <a:prstGeom prst="rect">
            <a:avLst/>
          </a:prstGeom>
        </p:spPr>
        <p:txBody>
          <a:bodyPr vert="horz" lIns="95939" tIns="47969" rIns="95939" bIns="47969" rtlCol="0" anchor="b"/>
          <a:lstStyle>
            <a:lvl1pPr algn="l">
              <a:defRPr sz="1300"/>
            </a:lvl1pPr>
          </a:lstStyle>
          <a:p>
            <a:pPr>
              <a:defRPr/>
            </a:pPr>
            <a:endParaRPr lang="de-DE"/>
          </a:p>
        </p:txBody>
      </p:sp>
      <p:sp>
        <p:nvSpPr>
          <p:cNvPr id="5" name="Foliennummernplatzhalter 4"/>
          <p:cNvSpPr>
            <a:spLocks noGrp="1"/>
          </p:cNvSpPr>
          <p:nvPr>
            <p:ph type="sldNum" sz="quarter" idx="3"/>
          </p:nvPr>
        </p:nvSpPr>
        <p:spPr>
          <a:xfrm>
            <a:off x="3848644" y="9408981"/>
            <a:ext cx="2944284" cy="495300"/>
          </a:xfrm>
          <a:prstGeom prst="rect">
            <a:avLst/>
          </a:prstGeom>
        </p:spPr>
        <p:txBody>
          <a:bodyPr vert="horz" lIns="95939" tIns="47969" rIns="95939" bIns="47969" rtlCol="0" anchor="b"/>
          <a:lstStyle>
            <a:lvl1pPr algn="r">
              <a:defRPr sz="1300"/>
            </a:lvl1pPr>
          </a:lstStyle>
          <a:p>
            <a:pPr>
              <a:defRPr/>
            </a:pPr>
            <a:fld id="{27059A04-727B-594E-9D2B-DB89AAC18A21}" type="slidenum">
              <a:rPr lang="de-DE"/>
              <a:pPr>
                <a:defRPr/>
              </a:pPr>
              <a:t>‹Nr.›</a:t>
            </a:fld>
            <a:endParaRPr lang="de-DE"/>
          </a:p>
        </p:txBody>
      </p:sp>
    </p:spTree>
    <p:extLst>
      <p:ext uri="{BB962C8B-B14F-4D97-AF65-F5344CB8AC3E}">
        <p14:creationId xmlns:p14="http://schemas.microsoft.com/office/powerpoint/2010/main" val="2484153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3" name="Rectangle 3"/>
          <p:cNvSpPr>
            <a:spLocks noGrp="1" noChangeArrowheads="1"/>
          </p:cNvSpPr>
          <p:nvPr>
            <p:ph type="dt" idx="1"/>
          </p:nvPr>
        </p:nvSpPr>
        <p:spPr bwMode="auto">
          <a:xfrm>
            <a:off x="3850217"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lgn="r">
              <a:defRPr sz="1300">
                <a:solidFill>
                  <a:schemeClr val="tx1"/>
                </a:solidFill>
                <a:ea typeface="ＭＳ Ｐゴシック" pitchFamily="124" charset="-128"/>
                <a:cs typeface="+mn-cs"/>
              </a:defRPr>
            </a:lvl1pPr>
          </a:lstStyle>
          <a:p>
            <a:pPr>
              <a:defRPr/>
            </a:pPr>
            <a:endParaRPr lang="de-DE"/>
          </a:p>
        </p:txBody>
      </p:sp>
      <p:sp>
        <p:nvSpPr>
          <p:cNvPr id="7172" name="Rectangle 4"/>
          <p:cNvSpPr>
            <a:spLocks noGrp="1" noRot="1" noChangeAspect="1" noChangeArrowheads="1" noTextEdit="1"/>
          </p:cNvSpPr>
          <p:nvPr>
            <p:ph type="sldImg" idx="2"/>
          </p:nvPr>
        </p:nvSpPr>
        <p:spPr bwMode="auto">
          <a:xfrm>
            <a:off x="2084388" y="742950"/>
            <a:ext cx="26257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5365" name="Rectangle 5"/>
          <p:cNvSpPr>
            <a:spLocks noGrp="1" noChangeArrowheads="1"/>
          </p:cNvSpPr>
          <p:nvPr>
            <p:ph type="body" sz="quarter" idx="3"/>
          </p:nvPr>
        </p:nvSpPr>
        <p:spPr bwMode="auto">
          <a:xfrm>
            <a:off x="905934" y="4705350"/>
            <a:ext cx="4982634"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5366" name="Rectangle 6"/>
          <p:cNvSpPr>
            <a:spLocks noGrp="1" noChangeArrowheads="1"/>
          </p:cNvSpPr>
          <p:nvPr>
            <p:ph type="ftr" sz="quarter" idx="4"/>
          </p:nvPr>
        </p:nvSpPr>
        <p:spPr bwMode="auto">
          <a:xfrm>
            <a:off x="0"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7" name="Rectangle 7"/>
          <p:cNvSpPr>
            <a:spLocks noGrp="1" noChangeArrowheads="1"/>
          </p:cNvSpPr>
          <p:nvPr>
            <p:ph type="sldNum" sz="quarter" idx="5"/>
          </p:nvPr>
        </p:nvSpPr>
        <p:spPr bwMode="auto">
          <a:xfrm>
            <a:off x="3850217"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lgn="r">
              <a:defRPr sz="1300">
                <a:solidFill>
                  <a:schemeClr val="tx1"/>
                </a:solidFill>
              </a:defRPr>
            </a:lvl1pPr>
          </a:lstStyle>
          <a:p>
            <a:pPr>
              <a:defRPr/>
            </a:pPr>
            <a:fld id="{8A5B5417-ED1B-374F-8FF2-B46D95F08A1B}" type="slidenum">
              <a:rPr lang="de-DE"/>
              <a:pPr>
                <a:defRPr/>
              </a:pPr>
              <a:t>‹Nr.›</a:t>
            </a:fld>
            <a:endParaRPr lang="de-DE"/>
          </a:p>
        </p:txBody>
      </p:sp>
    </p:spTree>
    <p:extLst>
      <p:ext uri="{BB962C8B-B14F-4D97-AF65-F5344CB8AC3E}">
        <p14:creationId xmlns:p14="http://schemas.microsoft.com/office/powerpoint/2010/main" val="4244334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charset="0"/>
        <a:ea typeface="ＭＳ Ｐゴシック" pitchFamily="124" charset="-128"/>
        <a:cs typeface="ＭＳ Ｐゴシック" charset="0"/>
      </a:defRPr>
    </a:lvl1pPr>
    <a:lvl2pPr marL="4556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2pPr>
    <a:lvl3pPr marL="9128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3pPr>
    <a:lvl4pPr marL="13700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4pPr>
    <a:lvl5pPr marL="18272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5pPr>
    <a:lvl6pPr marL="2284273" algn="l" defTabSz="913710" rtl="0" eaLnBrk="1" latinLnBrk="0" hangingPunct="1">
      <a:defRPr sz="1300" kern="1200">
        <a:solidFill>
          <a:schemeClr val="tx1"/>
        </a:solidFill>
        <a:latin typeface="+mn-lt"/>
        <a:ea typeface="+mn-ea"/>
        <a:cs typeface="+mn-cs"/>
      </a:defRPr>
    </a:lvl6pPr>
    <a:lvl7pPr marL="2741126" algn="l" defTabSz="913710" rtl="0" eaLnBrk="1" latinLnBrk="0" hangingPunct="1">
      <a:defRPr sz="1300" kern="1200">
        <a:solidFill>
          <a:schemeClr val="tx1"/>
        </a:solidFill>
        <a:latin typeface="+mn-lt"/>
        <a:ea typeface="+mn-ea"/>
        <a:cs typeface="+mn-cs"/>
      </a:defRPr>
    </a:lvl7pPr>
    <a:lvl8pPr marL="3197983" algn="l" defTabSz="913710" rtl="0" eaLnBrk="1" latinLnBrk="0" hangingPunct="1">
      <a:defRPr sz="1300" kern="1200">
        <a:solidFill>
          <a:schemeClr val="tx1"/>
        </a:solidFill>
        <a:latin typeface="+mn-lt"/>
        <a:ea typeface="+mn-ea"/>
        <a:cs typeface="+mn-cs"/>
      </a:defRPr>
    </a:lvl8pPr>
    <a:lvl9pPr marL="3654836" algn="l" defTabSz="91371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p:spPr>
        <p:txBody>
          <a:bodyPr/>
          <a:lstStyle>
            <a:lvl1pPr>
              <a:defRPr sz="2700">
                <a:solidFill>
                  <a:srgbClr val="000000"/>
                </a:solidFill>
                <a:latin typeface="Arial" charset="0"/>
                <a:ea typeface="ＭＳ Ｐゴシック" charset="0"/>
                <a:cs typeface="ＭＳ Ｐゴシック" charset="0"/>
              </a:defRPr>
            </a:lvl1pPr>
            <a:lvl2pPr marL="779503" indent="-299809">
              <a:defRPr sz="2700">
                <a:solidFill>
                  <a:srgbClr val="000000"/>
                </a:solidFill>
                <a:latin typeface="Arial" charset="0"/>
                <a:ea typeface="ＭＳ Ｐゴシック" charset="0"/>
              </a:defRPr>
            </a:lvl2pPr>
            <a:lvl3pPr marL="1199236" indent="-239847">
              <a:defRPr sz="2700">
                <a:solidFill>
                  <a:srgbClr val="000000"/>
                </a:solidFill>
                <a:latin typeface="Arial" charset="0"/>
                <a:ea typeface="ＭＳ Ｐゴシック" charset="0"/>
              </a:defRPr>
            </a:lvl3pPr>
            <a:lvl4pPr marL="1678930" indent="-239847">
              <a:defRPr sz="2700">
                <a:solidFill>
                  <a:srgbClr val="000000"/>
                </a:solidFill>
                <a:latin typeface="Arial" charset="0"/>
                <a:ea typeface="ＭＳ Ｐゴシック" charset="0"/>
              </a:defRPr>
            </a:lvl4pPr>
            <a:lvl5pPr marL="2158624" indent="-239847">
              <a:defRPr sz="2700">
                <a:solidFill>
                  <a:srgbClr val="000000"/>
                </a:solidFill>
                <a:latin typeface="Arial" charset="0"/>
                <a:ea typeface="ＭＳ Ｐゴシック" charset="0"/>
              </a:defRPr>
            </a:lvl5pPr>
            <a:lvl6pPr marL="2638318" indent="-239847" eaLnBrk="0" fontAlgn="base" hangingPunct="0">
              <a:spcBef>
                <a:spcPct val="0"/>
              </a:spcBef>
              <a:spcAft>
                <a:spcPct val="0"/>
              </a:spcAft>
              <a:defRPr sz="2700">
                <a:solidFill>
                  <a:srgbClr val="000000"/>
                </a:solidFill>
                <a:latin typeface="Arial" charset="0"/>
                <a:ea typeface="ＭＳ Ｐゴシック" charset="0"/>
              </a:defRPr>
            </a:lvl6pPr>
            <a:lvl7pPr marL="3118013" indent="-239847" eaLnBrk="0" fontAlgn="base" hangingPunct="0">
              <a:spcBef>
                <a:spcPct val="0"/>
              </a:spcBef>
              <a:spcAft>
                <a:spcPct val="0"/>
              </a:spcAft>
              <a:defRPr sz="2700">
                <a:solidFill>
                  <a:srgbClr val="000000"/>
                </a:solidFill>
                <a:latin typeface="Arial" charset="0"/>
                <a:ea typeface="ＭＳ Ｐゴシック" charset="0"/>
              </a:defRPr>
            </a:lvl7pPr>
            <a:lvl8pPr marL="3597707" indent="-239847" eaLnBrk="0" fontAlgn="base" hangingPunct="0">
              <a:spcBef>
                <a:spcPct val="0"/>
              </a:spcBef>
              <a:spcAft>
                <a:spcPct val="0"/>
              </a:spcAft>
              <a:defRPr sz="2700">
                <a:solidFill>
                  <a:srgbClr val="000000"/>
                </a:solidFill>
                <a:latin typeface="Arial" charset="0"/>
                <a:ea typeface="ＭＳ Ｐゴシック" charset="0"/>
              </a:defRPr>
            </a:lvl8pPr>
            <a:lvl9pPr marL="4077401" indent="-239847" eaLnBrk="0" fontAlgn="base" hangingPunct="0">
              <a:spcBef>
                <a:spcPct val="0"/>
              </a:spcBef>
              <a:spcAft>
                <a:spcPct val="0"/>
              </a:spcAft>
              <a:defRPr sz="2700">
                <a:solidFill>
                  <a:srgbClr val="000000"/>
                </a:solidFill>
                <a:latin typeface="Arial" charset="0"/>
                <a:ea typeface="ＭＳ Ｐゴシック" charset="0"/>
              </a:defRPr>
            </a:lvl9pPr>
          </a:lstStyle>
          <a:p>
            <a:fld id="{41527247-27F1-F344-B04C-005D11D0476B}" type="slidenum">
              <a:rPr lang="de-DE" sz="1300">
                <a:solidFill>
                  <a:schemeClr val="tx1"/>
                </a:solidFill>
              </a:rPr>
              <a:pPr/>
              <a:t>1</a:t>
            </a:fld>
            <a:endParaRPr lang="de-DE" sz="1300">
              <a:solidFill>
                <a:schemeClr val="tx1"/>
              </a:solidFill>
            </a:endParaRPr>
          </a:p>
        </p:txBody>
      </p:sp>
      <p:sp>
        <p:nvSpPr>
          <p:cNvPr id="11267"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pPr eaLnBrk="1" hangingPunct="1"/>
            <a:endParaRPr lang="de-DE" dirty="0">
              <a:ea typeface="ＭＳ Ｐゴシック" charset="0"/>
            </a:endParaRPr>
          </a:p>
        </p:txBody>
      </p:sp>
    </p:spTree>
    <p:extLst>
      <p:ext uri="{BB962C8B-B14F-4D97-AF65-F5344CB8AC3E}">
        <p14:creationId xmlns:p14="http://schemas.microsoft.com/office/powerpoint/2010/main" val="186858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2782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uppieren 3"/>
          <p:cNvGrpSpPr/>
          <p:nvPr userDrawn="1"/>
        </p:nvGrpSpPr>
        <p:grpSpPr>
          <a:xfrm>
            <a:off x="0" y="6388225"/>
            <a:ext cx="30276000" cy="410847"/>
            <a:chOff x="0" y="6373410"/>
            <a:chExt cx="30276000" cy="410847"/>
          </a:xfrm>
        </p:grpSpPr>
        <p:grpSp>
          <p:nvGrpSpPr>
            <p:cNvPr id="3" name="Gruppieren 2"/>
            <p:cNvGrpSpPr/>
            <p:nvPr userDrawn="1"/>
          </p:nvGrpSpPr>
          <p:grpSpPr>
            <a:xfrm>
              <a:off x="0" y="6486002"/>
              <a:ext cx="30276000" cy="226247"/>
              <a:chOff x="0" y="5729930"/>
              <a:chExt cx="30276000" cy="226247"/>
            </a:xfrm>
          </p:grpSpPr>
          <p:sp>
            <p:nvSpPr>
              <p:cNvPr id="11" name="Rechteck 10"/>
              <p:cNvSpPr/>
              <p:nvPr/>
            </p:nvSpPr>
            <p:spPr>
              <a:xfrm flipV="1">
                <a:off x="0" y="5729930"/>
                <a:ext cx="30276000" cy="108000"/>
              </a:xfrm>
              <a:prstGeom prst="rect">
                <a:avLst/>
              </a:prstGeom>
              <a:solidFill>
                <a:srgbClr val="CD0920"/>
              </a:solidFill>
              <a:ln>
                <a:solidFill>
                  <a:srgbClr val="CD09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3" name="Rechteck 12"/>
              <p:cNvSpPr/>
              <p:nvPr/>
            </p:nvSpPr>
            <p:spPr>
              <a:xfrm flipV="1">
                <a:off x="0" y="5848177"/>
                <a:ext cx="30276000" cy="108000"/>
              </a:xfrm>
              <a:prstGeom prst="rect">
                <a:avLst/>
              </a:prstGeom>
              <a:solidFill>
                <a:srgbClr val="B4B4B4"/>
              </a:solidFill>
              <a:ln>
                <a:solidFill>
                  <a:srgbClr val="B4B4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0" y="6373410"/>
              <a:ext cx="30276000" cy="410847"/>
              <a:chOff x="0" y="6358595"/>
              <a:chExt cx="30276000" cy="410847"/>
            </a:xfrm>
          </p:grpSpPr>
          <p:sp>
            <p:nvSpPr>
              <p:cNvPr id="12" name="Rechteck 11"/>
              <p:cNvSpPr/>
              <p:nvPr/>
            </p:nvSpPr>
            <p:spPr>
              <a:xfrm flipV="1">
                <a:off x="0" y="6358595"/>
                <a:ext cx="30276000" cy="108000"/>
              </a:xfrm>
              <a:prstGeom prst="rect">
                <a:avLst/>
              </a:prstGeom>
              <a:solidFill>
                <a:srgbClr val="888888"/>
              </a:solidFill>
              <a:ln>
                <a:solidFill>
                  <a:srgbClr val="88888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4" name="Rechteck 13"/>
              <p:cNvSpPr/>
              <p:nvPr/>
            </p:nvSpPr>
            <p:spPr>
              <a:xfrm flipV="1">
                <a:off x="0" y="6661442"/>
                <a:ext cx="30276000" cy="108000"/>
              </a:xfrm>
              <a:prstGeom prst="rect">
                <a:avLst/>
              </a:prstGeom>
              <a:solidFill>
                <a:srgbClr val="DCDCDC"/>
              </a:solidFill>
              <a:ln>
                <a:solidFill>
                  <a:srgbClr val="DCDC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168775" rtl="0" eaLnBrk="1" fontAlgn="base" hangingPunct="1">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9pPr>
    </p:titleStyle>
    <p:bodyStyle>
      <a:lvl1pPr marL="842963" indent="-842963" algn="l" defTabSz="4168775" rtl="0" eaLnBrk="1" fontAlgn="base" hangingPunct="1">
        <a:spcBef>
          <a:spcPct val="20000"/>
        </a:spcBef>
        <a:spcAft>
          <a:spcPct val="0"/>
        </a:spcAft>
        <a:defRPr sz="4800" b="1">
          <a:solidFill>
            <a:srgbClr val="141313"/>
          </a:solidFill>
          <a:latin typeface="+mn-lt"/>
          <a:ea typeface="+mn-ea"/>
          <a:cs typeface="ＭＳ Ｐゴシック" charset="0"/>
        </a:defRPr>
      </a:lvl1pPr>
      <a:lvl2pPr marL="2336800" indent="-1303338" algn="l" defTabSz="4168775" rtl="0" eaLnBrk="1" fontAlgn="base" hangingPunct="1">
        <a:spcBef>
          <a:spcPct val="20000"/>
        </a:spcBef>
        <a:spcAft>
          <a:spcPct val="0"/>
        </a:spcAft>
        <a:defRPr sz="2600">
          <a:solidFill>
            <a:schemeClr val="tx1"/>
          </a:solidFill>
          <a:latin typeface="+mn-lt"/>
          <a:ea typeface="+mn-ea"/>
        </a:defRPr>
      </a:lvl2pPr>
      <a:lvl3pPr marL="3573463" indent="-1044575" algn="l" defTabSz="4168775" rtl="0" eaLnBrk="1" fontAlgn="base" hangingPunct="1">
        <a:spcBef>
          <a:spcPct val="20000"/>
        </a:spcBef>
        <a:spcAft>
          <a:spcPct val="0"/>
        </a:spcAft>
        <a:defRPr sz="2600">
          <a:solidFill>
            <a:schemeClr val="tx1"/>
          </a:solidFill>
          <a:latin typeface="+mn-lt"/>
          <a:ea typeface="+mn-ea"/>
        </a:defRPr>
      </a:lvl3pPr>
      <a:lvl4pPr marL="4808538" indent="-1044575" algn="l" defTabSz="4168775" rtl="0" eaLnBrk="1" fontAlgn="base" hangingPunct="1">
        <a:spcBef>
          <a:spcPct val="20000"/>
        </a:spcBef>
        <a:spcAft>
          <a:spcPct val="0"/>
        </a:spcAft>
        <a:defRPr sz="2600">
          <a:solidFill>
            <a:schemeClr val="tx1"/>
          </a:solidFill>
          <a:latin typeface="+mn-lt"/>
          <a:ea typeface="+mn-ea"/>
        </a:defRPr>
      </a:lvl4pPr>
      <a:lvl5pPr marL="6175375" indent="-1174750" algn="l" defTabSz="4168775" rtl="0" eaLnBrk="1" fontAlgn="base" hangingPunct="1">
        <a:spcBef>
          <a:spcPct val="20000"/>
        </a:spcBef>
        <a:spcAft>
          <a:spcPct val="0"/>
        </a:spcAft>
        <a:defRPr sz="2600">
          <a:solidFill>
            <a:schemeClr val="tx1"/>
          </a:solidFill>
          <a:latin typeface="+mn-lt"/>
          <a:ea typeface="+mn-ea"/>
        </a:defRPr>
      </a:lvl5pPr>
      <a:lvl6pPr marL="6632322" indent="-1175445" algn="l" defTabSz="4168795" rtl="0" eaLnBrk="1" fontAlgn="base" hangingPunct="1">
        <a:spcBef>
          <a:spcPct val="20000"/>
        </a:spcBef>
        <a:spcAft>
          <a:spcPct val="0"/>
        </a:spcAft>
        <a:defRPr sz="2600">
          <a:solidFill>
            <a:schemeClr val="tx1"/>
          </a:solidFill>
          <a:latin typeface="+mn-lt"/>
          <a:ea typeface="+mn-ea"/>
        </a:defRPr>
      </a:lvl6pPr>
      <a:lvl7pPr marL="7089175" indent="-1175445" algn="l" defTabSz="4168795" rtl="0" eaLnBrk="1" fontAlgn="base" hangingPunct="1">
        <a:spcBef>
          <a:spcPct val="20000"/>
        </a:spcBef>
        <a:spcAft>
          <a:spcPct val="0"/>
        </a:spcAft>
        <a:defRPr sz="2600">
          <a:solidFill>
            <a:schemeClr val="tx1"/>
          </a:solidFill>
          <a:latin typeface="+mn-lt"/>
          <a:ea typeface="+mn-ea"/>
        </a:defRPr>
      </a:lvl7pPr>
      <a:lvl8pPr marL="7546032" indent="-1175445" algn="l" defTabSz="4168795" rtl="0" eaLnBrk="1" fontAlgn="base" hangingPunct="1">
        <a:spcBef>
          <a:spcPct val="20000"/>
        </a:spcBef>
        <a:spcAft>
          <a:spcPct val="0"/>
        </a:spcAft>
        <a:defRPr sz="2600">
          <a:solidFill>
            <a:schemeClr val="tx1"/>
          </a:solidFill>
          <a:latin typeface="+mn-lt"/>
          <a:ea typeface="+mn-ea"/>
        </a:defRPr>
      </a:lvl8pPr>
      <a:lvl9pPr marL="8002881" indent="-1175445" algn="l" defTabSz="4168795" rtl="0" eaLnBrk="1" fontAlgn="base" hangingPunct="1">
        <a:spcBef>
          <a:spcPct val="20000"/>
        </a:spcBef>
        <a:spcAft>
          <a:spcPct val="0"/>
        </a:spcAft>
        <a:defRPr sz="2600">
          <a:solidFill>
            <a:schemeClr val="tx1"/>
          </a:solidFill>
          <a:latin typeface="+mn-lt"/>
          <a:ea typeface="+mn-ea"/>
        </a:defRPr>
      </a:lvl9pPr>
    </p:bodyStyle>
    <p:otherStyle>
      <a:defPPr>
        <a:defRPr lang="de-DE"/>
      </a:defPPr>
      <a:lvl1pPr marL="0" algn="l" defTabSz="913710" rtl="0" eaLnBrk="1" latinLnBrk="0" hangingPunct="1">
        <a:defRPr sz="1700" kern="1200">
          <a:solidFill>
            <a:schemeClr val="tx1"/>
          </a:solidFill>
          <a:latin typeface="+mn-lt"/>
          <a:ea typeface="+mn-ea"/>
          <a:cs typeface="+mn-cs"/>
        </a:defRPr>
      </a:lvl1pPr>
      <a:lvl2pPr marL="456853" algn="l" defTabSz="913710" rtl="0" eaLnBrk="1" latinLnBrk="0" hangingPunct="1">
        <a:defRPr sz="1700" kern="1200">
          <a:solidFill>
            <a:schemeClr val="tx1"/>
          </a:solidFill>
          <a:latin typeface="+mn-lt"/>
          <a:ea typeface="+mn-ea"/>
          <a:cs typeface="+mn-cs"/>
        </a:defRPr>
      </a:lvl2pPr>
      <a:lvl3pPr marL="913710" algn="l" defTabSz="913710" rtl="0" eaLnBrk="1" latinLnBrk="0" hangingPunct="1">
        <a:defRPr sz="1700" kern="1200">
          <a:solidFill>
            <a:schemeClr val="tx1"/>
          </a:solidFill>
          <a:latin typeface="+mn-lt"/>
          <a:ea typeface="+mn-ea"/>
          <a:cs typeface="+mn-cs"/>
        </a:defRPr>
      </a:lvl3pPr>
      <a:lvl4pPr marL="1370563" algn="l" defTabSz="913710" rtl="0" eaLnBrk="1" latinLnBrk="0" hangingPunct="1">
        <a:defRPr sz="1700" kern="1200">
          <a:solidFill>
            <a:schemeClr val="tx1"/>
          </a:solidFill>
          <a:latin typeface="+mn-lt"/>
          <a:ea typeface="+mn-ea"/>
          <a:cs typeface="+mn-cs"/>
        </a:defRPr>
      </a:lvl4pPr>
      <a:lvl5pPr marL="1827416" algn="l" defTabSz="913710" rtl="0" eaLnBrk="1" latinLnBrk="0" hangingPunct="1">
        <a:defRPr sz="1700" kern="1200">
          <a:solidFill>
            <a:schemeClr val="tx1"/>
          </a:solidFill>
          <a:latin typeface="+mn-lt"/>
          <a:ea typeface="+mn-ea"/>
          <a:cs typeface="+mn-cs"/>
        </a:defRPr>
      </a:lvl5pPr>
      <a:lvl6pPr marL="2284273" algn="l" defTabSz="913710" rtl="0" eaLnBrk="1" latinLnBrk="0" hangingPunct="1">
        <a:defRPr sz="1700" kern="1200">
          <a:solidFill>
            <a:schemeClr val="tx1"/>
          </a:solidFill>
          <a:latin typeface="+mn-lt"/>
          <a:ea typeface="+mn-ea"/>
          <a:cs typeface="+mn-cs"/>
        </a:defRPr>
      </a:lvl6pPr>
      <a:lvl7pPr marL="2741126" algn="l" defTabSz="913710" rtl="0" eaLnBrk="1" latinLnBrk="0" hangingPunct="1">
        <a:defRPr sz="1700" kern="1200">
          <a:solidFill>
            <a:schemeClr val="tx1"/>
          </a:solidFill>
          <a:latin typeface="+mn-lt"/>
          <a:ea typeface="+mn-ea"/>
          <a:cs typeface="+mn-cs"/>
        </a:defRPr>
      </a:lvl7pPr>
      <a:lvl8pPr marL="3197983" algn="l" defTabSz="913710" rtl="0" eaLnBrk="1" latinLnBrk="0" hangingPunct="1">
        <a:defRPr sz="1700" kern="1200">
          <a:solidFill>
            <a:schemeClr val="tx1"/>
          </a:solidFill>
          <a:latin typeface="+mn-lt"/>
          <a:ea typeface="+mn-ea"/>
          <a:cs typeface="+mn-cs"/>
        </a:defRPr>
      </a:lvl8pPr>
      <a:lvl9pPr marL="3654836" algn="l" defTabSz="913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jpe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Bild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435" y="19999701"/>
            <a:ext cx="13732609" cy="9612826"/>
          </a:xfrm>
          <a:prstGeom prst="rect">
            <a:avLst/>
          </a:prstGeom>
        </p:spPr>
      </p:pic>
      <p:pic>
        <p:nvPicPr>
          <p:cNvPr id="5" name="Bild 4"/>
          <p:cNvPicPr>
            <a:picLocks noChangeAspect="1"/>
          </p:cNvPicPr>
          <p:nvPr/>
        </p:nvPicPr>
        <p:blipFill rotWithShape="1">
          <a:blip r:embed="rId4">
            <a:extLst>
              <a:ext uri="{28A0092B-C50C-407E-A947-70E740481C1C}">
                <a14:useLocalDpi xmlns:a14="http://schemas.microsoft.com/office/drawing/2010/main" val="0"/>
              </a:ext>
            </a:extLst>
          </a:blip>
          <a:srcRect l="55755" t="47474" r="35279" b="32767"/>
          <a:stretch/>
        </p:blipFill>
        <p:spPr>
          <a:xfrm>
            <a:off x="22020115" y="11940473"/>
            <a:ext cx="4834624" cy="7088884"/>
          </a:xfrm>
          <a:prstGeom prst="rect">
            <a:avLst/>
          </a:prstGeom>
        </p:spPr>
      </p:pic>
      <p:pic>
        <p:nvPicPr>
          <p:cNvPr id="31" name="Bild 30"/>
          <p:cNvPicPr>
            <a:picLocks noChangeAspect="1"/>
          </p:cNvPicPr>
          <p:nvPr/>
        </p:nvPicPr>
        <p:blipFill rotWithShape="1">
          <a:blip r:embed="rId4">
            <a:extLst>
              <a:ext uri="{28A0092B-C50C-407E-A947-70E740481C1C}">
                <a14:useLocalDpi xmlns:a14="http://schemas.microsoft.com/office/drawing/2010/main" val="0"/>
              </a:ext>
            </a:extLst>
          </a:blip>
          <a:srcRect l="40990" t="44316" r="48451" b="35417"/>
          <a:stretch/>
        </p:blipFill>
        <p:spPr>
          <a:xfrm>
            <a:off x="18446821" y="11940473"/>
            <a:ext cx="5693939" cy="7088884"/>
          </a:xfrm>
          <a:prstGeom prst="rect">
            <a:avLst/>
          </a:prstGeom>
        </p:spPr>
      </p:pic>
      <p:sp>
        <p:nvSpPr>
          <p:cNvPr id="22" name="Textfeld 1"/>
          <p:cNvSpPr txBox="1">
            <a:spLocks noChangeArrowheads="1"/>
          </p:cNvSpPr>
          <p:nvPr/>
        </p:nvSpPr>
        <p:spPr bwMode="auto">
          <a:xfrm>
            <a:off x="1744119" y="29441376"/>
            <a:ext cx="13766752" cy="150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2400" b="1" i="1" u="sng" dirty="0"/>
              <a:t>Abbildung 1</a:t>
            </a:r>
            <a:r>
              <a:rPr lang="de-DE" sz="2400" i="1" dirty="0"/>
              <a:t>: </a:t>
            </a:r>
            <a:r>
              <a:rPr lang="de-DE" sz="2400" i="1" dirty="0" smtClean="0"/>
              <a:t>Temperatur. (links) und Feuchteprofil einer Radiosonde (rot) und 30 simulierten Einzelprofilen der ALPACAS (farbig) sowie deren zeitliches Mittel (schwarz). Alle Profile stammen vom 29.8.2018 aus der Zeit zwischen 12:59 Uhr  und 13:02 Uhr.</a:t>
            </a:r>
            <a:endParaRPr lang="de-DE" sz="2400" i="1" dirty="0"/>
          </a:p>
          <a:p>
            <a:endParaRPr lang="de-DE" sz="2000" dirty="0"/>
          </a:p>
        </p:txBody>
      </p:sp>
      <p:sp>
        <p:nvSpPr>
          <p:cNvPr id="11" name="Rechteck 7"/>
          <p:cNvSpPr>
            <a:spLocks noChangeArrowheads="1"/>
          </p:cNvSpPr>
          <p:nvPr/>
        </p:nvSpPr>
        <p:spPr bwMode="auto">
          <a:xfrm>
            <a:off x="21043079" y="36667577"/>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pPr algn="r"/>
            <a:r>
              <a:rPr lang="de-DE" sz="3000" b="1" dirty="0"/>
              <a:t>www.cen.uni-hamburg.de</a:t>
            </a:r>
          </a:p>
          <a:p>
            <a:pPr algn="r"/>
            <a:endParaRPr lang="de-DE" sz="3000" b="1" dirty="0"/>
          </a:p>
        </p:txBody>
      </p:sp>
      <p:pic>
        <p:nvPicPr>
          <p:cNvPr id="21" name="Bild 20"/>
          <p:cNvPicPr>
            <a:picLocks noChangeAspect="1"/>
          </p:cNvPicPr>
          <p:nvPr/>
        </p:nvPicPr>
        <p:blipFill>
          <a:blip r:embed="rId5"/>
          <a:stretch>
            <a:fillRect/>
          </a:stretch>
        </p:blipFill>
        <p:spPr>
          <a:xfrm>
            <a:off x="24858686" y="39881681"/>
            <a:ext cx="3736582" cy="1682440"/>
          </a:xfrm>
          <a:prstGeom prst="rect">
            <a:avLst/>
          </a:prstGeom>
        </p:spPr>
      </p:pic>
      <p:cxnSp>
        <p:nvCxnSpPr>
          <p:cNvPr id="25" name="Gerade Verbindung 24"/>
          <p:cNvCxnSpPr/>
          <p:nvPr/>
        </p:nvCxnSpPr>
        <p:spPr bwMode="auto">
          <a:xfrm>
            <a:off x="0" y="37387657"/>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bwMode="auto">
          <a:xfrm>
            <a:off x="-787" y="35803481"/>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sp>
        <p:nvSpPr>
          <p:cNvPr id="27" name="Textfeld 26"/>
          <p:cNvSpPr txBox="1">
            <a:spLocks noChangeArrowheads="1"/>
          </p:cNvSpPr>
          <p:nvPr/>
        </p:nvSpPr>
        <p:spPr bwMode="auto">
          <a:xfrm>
            <a:off x="17801902" y="36091513"/>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Centrum für Erdsystemforschung und Nachhaltigkeit (CEN)</a:t>
            </a:r>
          </a:p>
        </p:txBody>
      </p:sp>
      <p:sp>
        <p:nvSpPr>
          <p:cNvPr id="28" name="Rectangle 2"/>
          <p:cNvSpPr txBox="1">
            <a:spLocks noChangeArrowheads="1"/>
          </p:cNvSpPr>
          <p:nvPr/>
        </p:nvSpPr>
        <p:spPr>
          <a:xfrm>
            <a:off x="1752600" y="881446"/>
            <a:ext cx="26746200" cy="2086387"/>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00000"/>
              </a:lnSpc>
            </a:pPr>
            <a:r>
              <a:rPr lang="de-DE" sz="6600" b="1" dirty="0">
                <a:solidFill>
                  <a:schemeClr val="tx1"/>
                </a:solidFill>
              </a:rPr>
              <a:t>Wie viel Zufall steckt im Ergebnis eines </a:t>
            </a:r>
          </a:p>
          <a:p>
            <a:pPr>
              <a:lnSpc>
                <a:spcPct val="100000"/>
              </a:lnSpc>
            </a:pPr>
            <a:r>
              <a:rPr lang="de-DE" sz="6600" b="1" dirty="0" err="1">
                <a:solidFill>
                  <a:schemeClr val="tx1"/>
                </a:solidFill>
              </a:rPr>
              <a:t>Radiosondenaufstiegs</a:t>
            </a:r>
            <a:r>
              <a:rPr lang="de-DE" sz="6600" b="1" dirty="0">
                <a:solidFill>
                  <a:schemeClr val="tx1"/>
                </a:solidFill>
              </a:rPr>
              <a:t>?</a:t>
            </a:r>
            <a:endParaRPr lang="de-DE" sz="4000" b="1" dirty="0">
              <a:solidFill>
                <a:schemeClr val="tx1"/>
              </a:solidFill>
            </a:endParaRPr>
          </a:p>
        </p:txBody>
      </p:sp>
      <p:sp>
        <p:nvSpPr>
          <p:cNvPr id="29" name="Rectangle 2"/>
          <p:cNvSpPr txBox="1">
            <a:spLocks noChangeArrowheads="1"/>
          </p:cNvSpPr>
          <p:nvPr/>
        </p:nvSpPr>
        <p:spPr>
          <a:xfrm>
            <a:off x="1744118" y="3255865"/>
            <a:ext cx="26746200" cy="1440160"/>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10000"/>
              </a:lnSpc>
            </a:pPr>
            <a:r>
              <a:rPr lang="de-DE" sz="4400" b="1" dirty="0">
                <a:solidFill>
                  <a:schemeClr val="tx1"/>
                </a:solidFill>
              </a:rPr>
              <a:t>Laura Dietrich, Henning </a:t>
            </a:r>
            <a:r>
              <a:rPr lang="de-DE" sz="4400" b="1" dirty="0" err="1">
                <a:solidFill>
                  <a:schemeClr val="tx1"/>
                </a:solidFill>
              </a:rPr>
              <a:t>Dorff</a:t>
            </a:r>
            <a:r>
              <a:rPr lang="de-DE" sz="4400" b="1" dirty="0">
                <a:solidFill>
                  <a:schemeClr val="tx1"/>
                </a:solidFill>
              </a:rPr>
              <a:t>, Jakob Dörr, </a:t>
            </a:r>
          </a:p>
          <a:p>
            <a:pPr>
              <a:lnSpc>
                <a:spcPct val="110000"/>
              </a:lnSpc>
            </a:pPr>
            <a:r>
              <a:rPr lang="de-DE" sz="4400" b="1" dirty="0">
                <a:solidFill>
                  <a:schemeClr val="tx1"/>
                </a:solidFill>
              </a:rPr>
              <a:t>Joscha </a:t>
            </a:r>
            <a:r>
              <a:rPr lang="de-DE" sz="4400" b="1" dirty="0" err="1">
                <a:solidFill>
                  <a:schemeClr val="tx1"/>
                </a:solidFill>
              </a:rPr>
              <a:t>Fregin</a:t>
            </a:r>
            <a:r>
              <a:rPr lang="de-DE" sz="4400" b="1" dirty="0">
                <a:solidFill>
                  <a:schemeClr val="tx1"/>
                </a:solidFill>
              </a:rPr>
              <a:t>, Theresa Lang, Simon Michel </a:t>
            </a:r>
          </a:p>
        </p:txBody>
      </p:sp>
      <p:sp>
        <p:nvSpPr>
          <p:cNvPr id="23" name="Textfeld 22"/>
          <p:cNvSpPr txBox="1">
            <a:spLocks noChangeArrowheads="1"/>
          </p:cNvSpPr>
          <p:nvPr/>
        </p:nvSpPr>
        <p:spPr bwMode="auto">
          <a:xfrm>
            <a:off x="1672110" y="36041634"/>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Meteorologisches Institut, Universität Hamburg</a:t>
            </a:r>
          </a:p>
        </p:txBody>
      </p:sp>
      <p:sp>
        <p:nvSpPr>
          <p:cNvPr id="24" name="Rechteck 7"/>
          <p:cNvSpPr>
            <a:spLocks noChangeArrowheads="1"/>
          </p:cNvSpPr>
          <p:nvPr/>
        </p:nvSpPr>
        <p:spPr bwMode="auto">
          <a:xfrm>
            <a:off x="1672110" y="36660089"/>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r>
              <a:rPr lang="de-DE" sz="3000" b="1" dirty="0"/>
              <a:t>www.mi.uni-hamburg.de</a:t>
            </a:r>
          </a:p>
          <a:p>
            <a:endParaRPr lang="de-DE" sz="3000" b="1" dirty="0"/>
          </a:p>
        </p:txBody>
      </p:sp>
      <p:pic>
        <p:nvPicPr>
          <p:cNvPr id="6" name="Grafik 5"/>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4642662" y="1059516"/>
            <a:ext cx="4392488" cy="3348477"/>
          </a:xfrm>
          <a:prstGeom prst="rect">
            <a:avLst/>
          </a:prstGeom>
        </p:spPr>
      </p:pic>
      <p:pic>
        <p:nvPicPr>
          <p:cNvPr id="3" name="Grafik 2"/>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3850574" y="1950066"/>
            <a:ext cx="4266848" cy="3200136"/>
          </a:xfrm>
          <a:prstGeom prst="rect">
            <a:avLst/>
          </a:prstGeom>
          <a:ln>
            <a:noFill/>
          </a:ln>
        </p:spPr>
      </p:pic>
      <p:sp>
        <p:nvSpPr>
          <p:cNvPr id="2" name="Rechteck 1"/>
          <p:cNvSpPr/>
          <p:nvPr/>
        </p:nvSpPr>
        <p:spPr bwMode="auto">
          <a:xfrm>
            <a:off x="25578766" y="2384281"/>
            <a:ext cx="1944216" cy="761622"/>
          </a:xfrm>
          <a:prstGeom prst="rect">
            <a:avLst/>
          </a:prstGeom>
          <a:solidFill>
            <a:srgbClr val="D6D6D6"/>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4" name="Textfeld 3"/>
          <p:cNvSpPr txBox="1"/>
          <p:nvPr/>
        </p:nvSpPr>
        <p:spPr>
          <a:xfrm>
            <a:off x="25506758" y="2332534"/>
            <a:ext cx="2520280" cy="923330"/>
          </a:xfrm>
          <a:prstGeom prst="rect">
            <a:avLst/>
          </a:prstGeom>
          <a:noFill/>
        </p:spPr>
        <p:txBody>
          <a:bodyPr wrap="square" rtlCol="0">
            <a:spAutoFit/>
          </a:bodyPr>
          <a:lstStyle/>
          <a:p>
            <a:r>
              <a:rPr lang="en-US" sz="5400" b="1" dirty="0">
                <a:solidFill>
                  <a:srgbClr val="FF0000"/>
                </a:solidFill>
                <a:latin typeface="Verdana" panose="020B0604030504040204" pitchFamily="34" charset="0"/>
                <a:ea typeface="Verdana" panose="020B0604030504040204" pitchFamily="34" charset="0"/>
                <a:cs typeface="Verdana" panose="020B0604030504040204" pitchFamily="34" charset="0"/>
              </a:rPr>
              <a:t>2018</a:t>
            </a:r>
            <a:endParaRPr lang="de-DE" sz="54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feld 7"/>
          <p:cNvSpPr txBox="1"/>
          <p:nvPr/>
        </p:nvSpPr>
        <p:spPr>
          <a:xfrm>
            <a:off x="19443809" y="15202336"/>
            <a:ext cx="1860314" cy="646331"/>
          </a:xfrm>
          <a:prstGeom prst="rect">
            <a:avLst/>
          </a:prstGeom>
          <a:noFill/>
        </p:spPr>
        <p:txBody>
          <a:bodyPr wrap="square" rtlCol="0">
            <a:spAutoFit/>
          </a:bodyPr>
          <a:lstStyle/>
          <a:p>
            <a:r>
              <a:rPr lang="de-DE" sz="3600" dirty="0" err="1" smtClean="0"/>
              <a:t>Helikite</a:t>
            </a:r>
            <a:endParaRPr lang="de-DE" sz="3600" dirty="0"/>
          </a:p>
        </p:txBody>
      </p:sp>
      <p:sp>
        <p:nvSpPr>
          <p:cNvPr id="30" name="Textfeld 29"/>
          <p:cNvSpPr txBox="1"/>
          <p:nvPr/>
        </p:nvSpPr>
        <p:spPr>
          <a:xfrm>
            <a:off x="23850574" y="15825948"/>
            <a:ext cx="2629425" cy="646331"/>
          </a:xfrm>
          <a:prstGeom prst="rect">
            <a:avLst/>
          </a:prstGeom>
          <a:noFill/>
        </p:spPr>
        <p:txBody>
          <a:bodyPr wrap="square" rtlCol="0">
            <a:spAutoFit/>
          </a:bodyPr>
          <a:lstStyle/>
          <a:p>
            <a:r>
              <a:rPr lang="de-DE" sz="3600" dirty="0" smtClean="0"/>
              <a:t>Radiosonde</a:t>
            </a:r>
            <a:endParaRPr lang="de-DE" dirty="0"/>
          </a:p>
        </p:txBody>
      </p:sp>
      <p:sp>
        <p:nvSpPr>
          <p:cNvPr id="14" name="Rechteck 13"/>
          <p:cNvSpPr/>
          <p:nvPr/>
        </p:nvSpPr>
        <p:spPr bwMode="auto">
          <a:xfrm>
            <a:off x="1372284" y="6959739"/>
            <a:ext cx="27374834" cy="4306538"/>
          </a:xfrm>
          <a:prstGeom prst="rect">
            <a:avLst/>
          </a:prstGeom>
          <a:noFill/>
          <a:ln w="98425"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rgbClr val="000000"/>
              </a:solidFill>
              <a:effectLst/>
              <a:latin typeface="Arial" charset="0"/>
              <a:ea typeface="ＭＳ Ｐゴシック" pitchFamily="124" charset="-128"/>
            </a:endParaRPr>
          </a:p>
        </p:txBody>
      </p:sp>
      <p:sp>
        <p:nvSpPr>
          <p:cNvPr id="32" name="Rechteck 31"/>
          <p:cNvSpPr/>
          <p:nvPr/>
        </p:nvSpPr>
        <p:spPr bwMode="auto">
          <a:xfrm>
            <a:off x="1372284" y="19771566"/>
            <a:ext cx="27374834" cy="11649399"/>
          </a:xfrm>
          <a:prstGeom prst="rect">
            <a:avLst/>
          </a:prstGeom>
          <a:noFill/>
          <a:ln w="98425"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rgbClr val="000000"/>
              </a:solidFill>
              <a:effectLst/>
              <a:latin typeface="Arial" charset="0"/>
              <a:ea typeface="ＭＳ Ｐゴシック" pitchFamily="124" charset="-128"/>
            </a:endParaRPr>
          </a:p>
        </p:txBody>
      </p:sp>
      <p:sp>
        <p:nvSpPr>
          <p:cNvPr id="18" name="Textfeld 17"/>
          <p:cNvSpPr txBox="1"/>
          <p:nvPr/>
        </p:nvSpPr>
        <p:spPr>
          <a:xfrm>
            <a:off x="1931013" y="11561796"/>
            <a:ext cx="15006156" cy="7571303"/>
          </a:xfrm>
          <a:prstGeom prst="rect">
            <a:avLst/>
          </a:prstGeom>
          <a:noFill/>
        </p:spPr>
        <p:txBody>
          <a:bodyPr wrap="square" rtlCol="0">
            <a:spAutoFit/>
          </a:bodyPr>
          <a:lstStyle/>
          <a:p>
            <a:r>
              <a:rPr lang="de-DE" sz="5400" b="1" dirty="0" smtClean="0">
                <a:solidFill>
                  <a:srgbClr val="CB1028"/>
                </a:solidFill>
              </a:rPr>
              <a:t>Methode</a:t>
            </a:r>
          </a:p>
          <a:p>
            <a:pPr algn="just"/>
            <a:r>
              <a:rPr lang="de-DE" sz="3600" dirty="0" smtClean="0"/>
              <a:t>Zur Einschätzung der Variabilität der Grenzschicht während eines Aufstieges wurde eine Messung einer Radiosonde mit gleichzeitigen kontinuierlichen Messungen der Grenzschicht verglichen. Die Messungen wurden am 29.8.2018 in Marienleuchte durchgeführt. Um die Temperatur und Feuchte in der Grenzschicht kontinuierlich zu messen, wurden elf ALPACAs an der Leine eines </a:t>
            </a:r>
            <a:r>
              <a:rPr lang="de-DE" sz="3600" dirty="0" err="1" smtClean="0"/>
              <a:t>Helikites</a:t>
            </a:r>
            <a:r>
              <a:rPr lang="de-DE" sz="3600" dirty="0" smtClean="0"/>
              <a:t> in verschiedenen Höhen befestigt. Während der Messung wurde eine Radiosonde möglichst nahe am </a:t>
            </a:r>
            <a:r>
              <a:rPr lang="de-DE" sz="3600" dirty="0" err="1" smtClean="0"/>
              <a:t>Helikite</a:t>
            </a:r>
            <a:r>
              <a:rPr lang="de-DE" sz="3600" dirty="0" smtClean="0"/>
              <a:t> steigen gelassen. Aus den 3-sekündlichen ALPACA Messungen in der Zeit des </a:t>
            </a:r>
            <a:r>
              <a:rPr lang="de-DE" sz="3600" dirty="0" err="1" smtClean="0"/>
              <a:t>Radiosondenaufstiegs</a:t>
            </a:r>
            <a:r>
              <a:rPr lang="de-DE" sz="3600" dirty="0" smtClean="0"/>
              <a:t> (ca. 2-3 Minuten) wurde ein Ensemble von 30 </a:t>
            </a:r>
            <a:r>
              <a:rPr lang="de-DE" sz="3600" dirty="0" err="1" smtClean="0"/>
              <a:t>instantanen</a:t>
            </a:r>
            <a:r>
              <a:rPr lang="de-DE" sz="3600" dirty="0" smtClean="0"/>
              <a:t> Einzelprofilen simuliert. Anhand dieses Ensembles lässt sich bestimmen, wie stark Temperatur und Feuchte während des </a:t>
            </a:r>
            <a:r>
              <a:rPr lang="de-DE" sz="3600" dirty="0" err="1" smtClean="0"/>
              <a:t>Radiosondenaufstieges</a:t>
            </a:r>
            <a:r>
              <a:rPr lang="de-DE" sz="3600" dirty="0" smtClean="0"/>
              <a:t> variieren.</a:t>
            </a:r>
          </a:p>
        </p:txBody>
      </p:sp>
      <p:sp>
        <p:nvSpPr>
          <p:cNvPr id="39" name="Textfeld 38"/>
          <p:cNvSpPr txBox="1"/>
          <p:nvPr/>
        </p:nvSpPr>
        <p:spPr>
          <a:xfrm>
            <a:off x="14953044" y="20357754"/>
            <a:ext cx="12809156" cy="11510843"/>
          </a:xfrm>
          <a:prstGeom prst="rect">
            <a:avLst/>
          </a:prstGeom>
          <a:noFill/>
        </p:spPr>
        <p:txBody>
          <a:bodyPr wrap="square" rtlCol="0">
            <a:spAutoFit/>
          </a:bodyPr>
          <a:lstStyle/>
          <a:p>
            <a:r>
              <a:rPr lang="de-DE" sz="5400" b="1" dirty="0" smtClean="0">
                <a:solidFill>
                  <a:srgbClr val="CB1028"/>
                </a:solidFill>
              </a:rPr>
              <a:t>Ergebnis</a:t>
            </a:r>
          </a:p>
          <a:p>
            <a:pPr marL="571500" indent="-571500" algn="just">
              <a:buFont typeface="Arial" charset="0"/>
              <a:buChar char="•"/>
            </a:pPr>
            <a:r>
              <a:rPr lang="de-DE" sz="3600" dirty="0" smtClean="0"/>
              <a:t>Das gemessene Temperatur- und Feuchteprofil der Radiosonde deckt sich größtenteils mit den simulierten Ensembles (Abb. 1). In etwa 400 m Höhe befindet sich die Oberkante einer Grenzschicht, die besonders am starken Gradienten der relativen Feuchte zu erkennen ist. </a:t>
            </a:r>
          </a:p>
          <a:p>
            <a:pPr marL="571500" indent="-571500" algn="just">
              <a:buFont typeface="Arial" charset="0"/>
              <a:buChar char="•"/>
            </a:pPr>
            <a:r>
              <a:rPr lang="de-DE" sz="3600" dirty="0" smtClean="0"/>
              <a:t>Die Temperatur variiert im Messzeitraum um bis zu 1 K, meist jedoch unter 0,5 K. Die relative Feuchte variiert stärker, meist 3 </a:t>
            </a:r>
            <a:r>
              <a:rPr lang="de-DE" sz="3600" dirty="0"/>
              <a:t>-</a:t>
            </a:r>
            <a:r>
              <a:rPr lang="de-DE" sz="3600" dirty="0" smtClean="0"/>
              <a:t> 5 %. An der Oberkante der Grenzschicht variiert die Feuchte bis zu 10 %, da die Höhe der Oberkante innerhalb der Zeit stark schwankt.</a:t>
            </a:r>
          </a:p>
          <a:p>
            <a:pPr marL="571500" indent="-571500" algn="just">
              <a:buFont typeface="Arial" charset="0"/>
              <a:buChar char="•"/>
            </a:pPr>
            <a:r>
              <a:rPr lang="de-DE" sz="3600" dirty="0" smtClean="0"/>
              <a:t>Im unteren Bereich ähneln die Werte der Radiosonde den Einzelprofilen am Anfang des Aufstieges, und im  oberen Bereich denen am Ende des Aufstieges. Das Einzelprofil der Radiosonde setzt sich also aus verschiedenen Zuständen der Grenzschicht zusammen, die sich im oberen Bereich erheblich unterscheiden  </a:t>
            </a:r>
          </a:p>
          <a:p>
            <a:pPr algn="just"/>
            <a:endParaRPr lang="de-DE" sz="3600" dirty="0" smtClean="0"/>
          </a:p>
          <a:p>
            <a:pPr algn="just"/>
            <a:endParaRPr lang="de-DE" sz="3600" dirty="0" smtClean="0"/>
          </a:p>
          <a:p>
            <a:pPr algn="just"/>
            <a:r>
              <a:rPr lang="de-DE" sz="4000" dirty="0" smtClean="0"/>
              <a:t> </a:t>
            </a:r>
          </a:p>
        </p:txBody>
      </p:sp>
      <p:sp>
        <p:nvSpPr>
          <p:cNvPr id="34" name="Rechteck 33"/>
          <p:cNvSpPr/>
          <p:nvPr/>
        </p:nvSpPr>
        <p:spPr bwMode="auto">
          <a:xfrm>
            <a:off x="1281899" y="31902641"/>
            <a:ext cx="27465219" cy="3135632"/>
          </a:xfrm>
          <a:prstGeom prst="rect">
            <a:avLst/>
          </a:prstGeom>
          <a:solidFill>
            <a:schemeClr val="bg1">
              <a:lumMod val="75000"/>
            </a:schemeClr>
          </a:solidFill>
          <a:ln>
            <a:solidFill>
              <a:schemeClr val="bg1">
                <a:lumMod val="50000"/>
              </a:schemeClr>
            </a:solid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smtClean="0">
                <a:ln>
                  <a:noFill/>
                </a:ln>
                <a:solidFill>
                  <a:srgbClr val="CB1028"/>
                </a:solidFill>
                <a:effectLst/>
                <a:latin typeface="Arial" charset="0"/>
                <a:ea typeface="ＭＳ Ｐゴシック" pitchFamily="124" charset="-128"/>
              </a:rPr>
              <a:t>Fazit</a:t>
            </a:r>
          </a:p>
          <a:p>
            <a:pPr algn="just"/>
            <a:r>
              <a:rPr lang="de-DE" sz="3600" b="1" i="1" dirty="0" smtClean="0">
                <a:ea typeface="ＭＳ Ｐゴシック" pitchFamily="124" charset="-128"/>
              </a:rPr>
              <a:t>Während der kurzen Zeit eines </a:t>
            </a:r>
            <a:r>
              <a:rPr lang="de-DE" sz="3600" b="1" i="1" dirty="0" err="1" smtClean="0">
                <a:ea typeface="ＭＳ Ｐゴシック" pitchFamily="124" charset="-128"/>
              </a:rPr>
              <a:t>Radiosondenaufstieges</a:t>
            </a:r>
            <a:r>
              <a:rPr lang="de-DE" sz="3600" b="1" i="1" dirty="0" smtClean="0">
                <a:ea typeface="ＭＳ Ｐゴシック" pitchFamily="124" charset="-128"/>
              </a:rPr>
              <a:t> schwankt die Temperatur und besonders die Feuchte in der Grenzschicht stark. Ein </a:t>
            </a:r>
            <a:r>
              <a:rPr lang="de-DE" sz="3600" b="1" i="1" dirty="0" err="1" smtClean="0">
                <a:ea typeface="ＭＳ Ｐゴシック" pitchFamily="124" charset="-128"/>
              </a:rPr>
              <a:t>Radiosondenprofil</a:t>
            </a:r>
            <a:r>
              <a:rPr lang="de-DE" sz="3600" b="1" i="1" dirty="0" smtClean="0">
                <a:ea typeface="ＭＳ Ｐゴシック" pitchFamily="124" charset="-128"/>
              </a:rPr>
              <a:t> ist somit weder repräsentativ für den mittleren, noch für den </a:t>
            </a:r>
            <a:r>
              <a:rPr lang="de-DE" sz="3600" b="1" i="1" dirty="0" err="1" smtClean="0">
                <a:ea typeface="ＭＳ Ｐゴシック" pitchFamily="124" charset="-128"/>
              </a:rPr>
              <a:t>instantanen</a:t>
            </a:r>
            <a:r>
              <a:rPr lang="de-DE" sz="3600" b="1" i="1" dirty="0" smtClean="0">
                <a:ea typeface="ＭＳ Ｐゴシック" pitchFamily="124" charset="-128"/>
              </a:rPr>
              <a:t> Zustand der Grenzschicht!</a:t>
            </a:r>
          </a:p>
        </p:txBody>
      </p:sp>
      <p:sp>
        <p:nvSpPr>
          <p:cNvPr id="35" name="Rechteck 34"/>
          <p:cNvSpPr/>
          <p:nvPr/>
        </p:nvSpPr>
        <p:spPr bwMode="auto">
          <a:xfrm>
            <a:off x="1931012" y="7047886"/>
            <a:ext cx="26096025" cy="4011384"/>
          </a:xfrm>
          <a:prstGeom prst="rect">
            <a:avLst/>
          </a:prstGeom>
          <a:solidFill>
            <a:schemeClr val="bg1"/>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smtClean="0">
                <a:ln>
                  <a:noFill/>
                </a:ln>
                <a:solidFill>
                  <a:srgbClr val="CB1028"/>
                </a:solidFill>
                <a:effectLst/>
                <a:latin typeface="Arial" charset="0"/>
                <a:ea typeface="ＭＳ Ｐゴシック" pitchFamily="124" charset="-128"/>
              </a:rPr>
              <a:t>Motivation</a:t>
            </a:r>
          </a:p>
          <a:p>
            <a:pPr marL="0" marR="0" indent="0" algn="just" defTabSz="914400" rtl="0" eaLnBrk="0" fontAlgn="base" latinLnBrk="0" hangingPunct="0">
              <a:lnSpc>
                <a:spcPct val="100000"/>
              </a:lnSpc>
              <a:spcBef>
                <a:spcPct val="0"/>
              </a:spcBef>
              <a:spcAft>
                <a:spcPct val="0"/>
              </a:spcAft>
              <a:buClrTx/>
              <a:buSzTx/>
              <a:buFontTx/>
              <a:buNone/>
              <a:tabLst/>
            </a:pPr>
            <a:r>
              <a:rPr kumimoji="0" lang="de-DE" sz="3600" b="0" i="1" u="none" strike="noStrike" cap="none" normalizeH="0" baseline="0" dirty="0" smtClean="0">
                <a:ln>
                  <a:noFill/>
                </a:ln>
                <a:solidFill>
                  <a:srgbClr val="000000"/>
                </a:solidFill>
                <a:effectLst/>
                <a:ea typeface="ＭＳ Ｐゴシック" pitchFamily="124" charset="-128"/>
              </a:rPr>
              <a:t>Für Profilmessungen der Grenzschicht werden oft</a:t>
            </a:r>
            <a:r>
              <a:rPr kumimoji="0" lang="de-DE" sz="3600" b="0" i="1" u="none" strike="noStrike" cap="none" normalizeH="0" dirty="0" smtClean="0">
                <a:ln>
                  <a:noFill/>
                </a:ln>
                <a:solidFill>
                  <a:srgbClr val="000000"/>
                </a:solidFill>
                <a:effectLst/>
                <a:ea typeface="ＭＳ Ｐゴシック" pitchFamily="124" charset="-128"/>
              </a:rPr>
              <a:t> Ballonaufstiege durchgeführt.</a:t>
            </a:r>
            <a:r>
              <a:rPr lang="de-DE" sz="3600" i="1" dirty="0" smtClean="0">
                <a:ea typeface="ＭＳ Ｐゴシック" pitchFamily="124" charset="-128"/>
              </a:rPr>
              <a:t> Da die Grenzschicht zeitlich und räumlich stark variabel ist, ist ein Einzelaufstieg meist nicht repräsentativ für den mittleren Zustand der Grenzschicht. Aber wie gut repräsentiert ein einzelner Aufstieg den </a:t>
            </a:r>
            <a:r>
              <a:rPr lang="de-DE" sz="3600" i="1" dirty="0" err="1" smtClean="0">
                <a:ea typeface="ＭＳ Ｐゴシック" pitchFamily="124" charset="-128"/>
              </a:rPr>
              <a:t>instantanen</a:t>
            </a:r>
            <a:r>
              <a:rPr lang="de-DE" sz="3600" i="1" dirty="0" smtClean="0">
                <a:ea typeface="ＭＳ Ｐゴシック" pitchFamily="124" charset="-128"/>
              </a:rPr>
              <a:t> Zustand der Grenzschicht? Wieviel Fehler entsteht dadurch, dass der Sensor nicht an einem Zeitpunkt die ganze Grenzschicht misst? Mit den kontinuierlichen Messungen der </a:t>
            </a:r>
            <a:r>
              <a:rPr lang="de-DE" sz="3600" i="1" dirty="0" smtClean="0">
                <a:ea typeface="ＭＳ Ｐゴシック" pitchFamily="124" charset="-128"/>
              </a:rPr>
              <a:t>ALPACAs </a:t>
            </a:r>
            <a:r>
              <a:rPr lang="de-DE" sz="3600" i="1" dirty="0" smtClean="0">
                <a:ea typeface="ＭＳ Ｐゴシック" pitchFamily="124" charset="-128"/>
              </a:rPr>
              <a:t>lassen sich diese Fragen beantworten.</a:t>
            </a:r>
          </a:p>
        </p:txBody>
      </p:sp>
      <p:sp>
        <p:nvSpPr>
          <p:cNvPr id="9" name="Textfeld 8"/>
          <p:cNvSpPr txBox="1"/>
          <p:nvPr/>
        </p:nvSpPr>
        <p:spPr>
          <a:xfrm>
            <a:off x="21341147" y="17690463"/>
            <a:ext cx="4177490" cy="646331"/>
          </a:xfrm>
          <a:prstGeom prst="rect">
            <a:avLst/>
          </a:prstGeom>
          <a:noFill/>
        </p:spPr>
        <p:txBody>
          <a:bodyPr wrap="none" rtlCol="0">
            <a:spAutoFit/>
          </a:bodyPr>
          <a:lstStyle/>
          <a:p>
            <a:r>
              <a:rPr lang="de-DE" sz="3600" dirty="0" smtClean="0"/>
              <a:t>Leine mit ALPACAs</a:t>
            </a:r>
            <a:endParaRPr lang="de-DE" sz="3600" dirty="0"/>
          </a:p>
        </p:txBody>
      </p:sp>
      <p:pic>
        <p:nvPicPr>
          <p:cNvPr id="16" name="Bild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905358" y="37544733"/>
            <a:ext cx="6997768" cy="4673896"/>
          </a:xfrm>
          <a:prstGeom prst="rect">
            <a:avLst/>
          </a:prstGeom>
        </p:spPr>
      </p:pic>
      <p:sp>
        <p:nvSpPr>
          <p:cNvPr id="33" name="Rechteck 32"/>
          <p:cNvSpPr/>
          <p:nvPr/>
        </p:nvSpPr>
        <p:spPr bwMode="auto">
          <a:xfrm>
            <a:off x="1372834" y="11514752"/>
            <a:ext cx="27374834" cy="8138906"/>
          </a:xfrm>
          <a:prstGeom prst="rect">
            <a:avLst/>
          </a:prstGeom>
          <a:noFill/>
          <a:ln w="98425"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rgbClr val="000000"/>
              </a:solidFill>
              <a:effectLst/>
              <a:latin typeface="Arial" charset="0"/>
              <a:ea typeface="ＭＳ Ｐゴシック" pitchFamily="124" charset="-128"/>
            </a:endParaRPr>
          </a:p>
        </p:txBody>
      </p:sp>
      <p:pic>
        <p:nvPicPr>
          <p:cNvPr id="36"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44663" y="39295388"/>
            <a:ext cx="6997700" cy="226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EN_CliSAP_Plakatmaster">
  <a:themeElements>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fontScheme name="Präsentation1">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lnDef>
  </a:objectDefaults>
  <a:extraClrSchemeLst>
    <a:extraClrScheme>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460</Words>
  <Application>Microsoft Office PowerPoint</Application>
  <PresentationFormat>Benutzerdefiniert</PresentationFormat>
  <Paragraphs>27</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ＭＳ Ｐゴシック</vt:lpstr>
      <vt:lpstr>Arial</vt:lpstr>
      <vt:lpstr>Verdana</vt:lpstr>
      <vt:lpstr>CEN_CliSAP_Plakatmaster</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simon.j_michel@web.de</cp:lastModifiedBy>
  <cp:revision>43</cp:revision>
  <dcterms:modified xsi:type="dcterms:W3CDTF">2018-09-27T22:40:19Z</dcterms:modified>
</cp:coreProperties>
</file>