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34" d="100"/>
          <a:sy n="34" d="100"/>
        </p:scale>
        <p:origin x="1176" y="-840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01.10.18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1372284" y="32562488"/>
            <a:ext cx="27374834" cy="29348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8" y="21150053"/>
            <a:ext cx="13208926" cy="9246248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075333" y="12550074"/>
            <a:ext cx="6762695" cy="711595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2020114" y="12550074"/>
            <a:ext cx="5742086" cy="7115953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931013" y="30225150"/>
            <a:ext cx="13579858" cy="150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400" i="1" dirty="0" smtClean="0"/>
              <a:t>Temperatur</a:t>
            </a:r>
            <a:r>
              <a:rPr lang="de-DE" sz="2400" i="1" dirty="0" smtClean="0"/>
              <a:t>. (links) und Feuchteprofil einer Radiosonde (rot) und 30 simulierten Einzelprofilen der ALPACAS (farbig) sowie deren zeitliches Mittel (schwarz). Alle Profile stammen vom 29.8.2018 aus der Zeit zwischen 12:59 Uhr  und 13:02 Uhr.</a:t>
            </a:r>
            <a:endParaRPr lang="de-DE" sz="2400" i="1" dirty="0"/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</a:t>
            </a:r>
            <a:r>
              <a:rPr lang="de-DE" sz="4400" b="1" dirty="0" smtClean="0">
                <a:solidFill>
                  <a:schemeClr val="tx1"/>
                </a:solidFill>
              </a:rPr>
              <a:t>Dietrich, </a:t>
            </a:r>
            <a:r>
              <a:rPr lang="de-DE" sz="4400" b="1" dirty="0">
                <a:solidFill>
                  <a:schemeClr val="tx1"/>
                </a:solidFill>
              </a:rPr>
              <a:t>Henning </a:t>
            </a:r>
            <a:r>
              <a:rPr lang="de-DE" sz="4400" b="1" dirty="0" err="1" smtClean="0">
                <a:solidFill>
                  <a:schemeClr val="tx1"/>
                </a:solidFill>
              </a:rPr>
              <a:t>Dorff</a:t>
            </a:r>
            <a:r>
              <a:rPr lang="de-DE" sz="4400" b="1" dirty="0" smtClean="0">
                <a:solidFill>
                  <a:schemeClr val="tx1"/>
                </a:solidFill>
              </a:rPr>
              <a:t>, </a:t>
            </a:r>
            <a:r>
              <a:rPr lang="de-DE" sz="4400" b="1" dirty="0">
                <a:solidFill>
                  <a:schemeClr val="tx1"/>
                </a:solidFill>
              </a:rPr>
              <a:t>Jakob </a:t>
            </a:r>
            <a:r>
              <a:rPr lang="de-DE" sz="4400" b="1" dirty="0" smtClean="0">
                <a:solidFill>
                  <a:schemeClr val="tx1"/>
                </a:solidFill>
              </a:rPr>
              <a:t>Dörr, </a:t>
            </a:r>
            <a:endParaRPr lang="de-DE" sz="44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sz="4400" b="1" dirty="0" err="1">
                <a:solidFill>
                  <a:schemeClr val="tx1"/>
                </a:solidFill>
              </a:rPr>
              <a:t>Joscha</a:t>
            </a:r>
            <a:r>
              <a:rPr lang="de-DE" sz="4400" b="1" dirty="0">
                <a:solidFill>
                  <a:schemeClr val="tx1"/>
                </a:solidFill>
              </a:rPr>
              <a:t> </a:t>
            </a:r>
            <a:r>
              <a:rPr lang="de-DE" sz="4400" b="1" dirty="0" err="1" smtClean="0">
                <a:solidFill>
                  <a:schemeClr val="tx1"/>
                </a:solidFill>
              </a:rPr>
              <a:t>Fregin</a:t>
            </a:r>
            <a:r>
              <a:rPr lang="de-DE" sz="4400" b="1" dirty="0" smtClean="0">
                <a:solidFill>
                  <a:schemeClr val="tx1"/>
                </a:solidFill>
              </a:rPr>
              <a:t>, </a:t>
            </a:r>
            <a:r>
              <a:rPr lang="de-DE" sz="4400" b="1" dirty="0">
                <a:solidFill>
                  <a:schemeClr val="tx1"/>
                </a:solidFill>
              </a:rPr>
              <a:t>Theresa </a:t>
            </a:r>
            <a:r>
              <a:rPr lang="de-DE" sz="4400" b="1" dirty="0" smtClean="0">
                <a:solidFill>
                  <a:schemeClr val="tx1"/>
                </a:solidFill>
              </a:rPr>
              <a:t>Lang, </a:t>
            </a:r>
            <a:r>
              <a:rPr lang="de-DE" sz="4400" b="1" dirty="0">
                <a:solidFill>
                  <a:schemeClr val="tx1"/>
                </a:solidFill>
              </a:rPr>
              <a:t>Simon </a:t>
            </a:r>
            <a:r>
              <a:rPr lang="de-DE" sz="4400" b="1" dirty="0" smtClean="0">
                <a:solidFill>
                  <a:schemeClr val="tx1"/>
                </a:solidFill>
              </a:rPr>
              <a:t>Michel</a:t>
            </a:r>
          </a:p>
          <a:p>
            <a:pPr>
              <a:lnSpc>
                <a:spcPct val="110000"/>
              </a:lnSpc>
            </a:pPr>
            <a:endParaRPr lang="de-DE" sz="20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443809" y="15811938"/>
            <a:ext cx="18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Helikite</a:t>
            </a:r>
            <a:endParaRPr lang="de-DE" sz="3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3850574" y="16435550"/>
            <a:ext cx="26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Radiosonde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 bwMode="auto">
          <a:xfrm>
            <a:off x="14953044" y="7214081"/>
            <a:ext cx="13760943" cy="4516407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1372284" y="20555340"/>
            <a:ext cx="27374834" cy="1164939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31013" y="12171398"/>
            <a:ext cx="1500615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Methode</a:t>
            </a:r>
          </a:p>
          <a:p>
            <a:pPr algn="just"/>
            <a:r>
              <a:rPr lang="de-DE" sz="3600" dirty="0" smtClean="0"/>
              <a:t>Zur Einschätzung der Variabilität der Grenzschicht während eines Aufstieges wurde eine Messung einer Radiosonde mit gleichzeitigen kontinuierlichen Messungen der Grenzschicht verglichen. Die </a:t>
            </a:r>
            <a:r>
              <a:rPr lang="de-DE" sz="3600" dirty="0" err="1" smtClean="0"/>
              <a:t>Mes-sungen</a:t>
            </a:r>
            <a:r>
              <a:rPr lang="de-DE" sz="3600" dirty="0" smtClean="0"/>
              <a:t> </a:t>
            </a:r>
            <a:r>
              <a:rPr lang="de-DE" sz="3600" dirty="0" smtClean="0"/>
              <a:t>wurden am 29.8.2018 in Marienleuchte durchgeführt. Um die Temperatur und Feuchte in der Grenzschicht kontinuierlich zu messen, wurden elf ALPACAs an der Leine eines </a:t>
            </a:r>
            <a:r>
              <a:rPr lang="de-DE" sz="3600" dirty="0" err="1" smtClean="0"/>
              <a:t>Helikites</a:t>
            </a:r>
            <a:r>
              <a:rPr lang="de-DE" sz="3600" dirty="0" smtClean="0"/>
              <a:t> in verschiedenen Höhen befestigt. Während der Messung wurde </a:t>
            </a:r>
            <a:r>
              <a:rPr lang="de-DE" sz="3600" dirty="0" smtClean="0"/>
              <a:t>ein </a:t>
            </a:r>
            <a:r>
              <a:rPr lang="de-DE" sz="3600" dirty="0" err="1" smtClean="0"/>
              <a:t>Radiosondenaufstieg</a:t>
            </a:r>
            <a:r>
              <a:rPr lang="de-DE" sz="3600" dirty="0" smtClean="0"/>
              <a:t> </a:t>
            </a:r>
            <a:r>
              <a:rPr lang="de-DE" sz="3600" dirty="0" smtClean="0"/>
              <a:t>möglichst nahe am Helikite </a:t>
            </a:r>
            <a:r>
              <a:rPr lang="de-DE" sz="3600" dirty="0" smtClean="0"/>
              <a:t>durchgeführt</a:t>
            </a:r>
            <a:r>
              <a:rPr lang="de-DE" sz="3600" dirty="0" smtClean="0"/>
              <a:t>. </a:t>
            </a:r>
            <a:r>
              <a:rPr lang="de-DE" sz="3600" dirty="0" smtClean="0"/>
              <a:t>Aus den 3-sekündlichen </a:t>
            </a:r>
            <a:r>
              <a:rPr lang="de-DE" sz="3600" dirty="0" smtClean="0"/>
              <a:t>ALPACA Messungen während des </a:t>
            </a:r>
            <a:r>
              <a:rPr lang="de-DE" sz="3600" dirty="0" err="1" smtClean="0"/>
              <a:t>Radiosondenaufstiegs</a:t>
            </a:r>
            <a:r>
              <a:rPr lang="de-DE" sz="3600" dirty="0" smtClean="0"/>
              <a:t> (ca. 2-3 Minuten) wurde ein Ensemble von 30 </a:t>
            </a:r>
            <a:r>
              <a:rPr lang="de-DE" sz="3600" dirty="0" err="1" smtClean="0"/>
              <a:t>instantanen</a:t>
            </a:r>
            <a:r>
              <a:rPr lang="de-DE" sz="3600" dirty="0" smtClean="0"/>
              <a:t> </a:t>
            </a:r>
            <a:r>
              <a:rPr lang="de-DE" sz="3600" dirty="0" smtClean="0"/>
              <a:t>Einzelprofilen </a:t>
            </a:r>
            <a:r>
              <a:rPr lang="de-DE" sz="3600" dirty="0" err="1" smtClean="0"/>
              <a:t>ge</a:t>
            </a:r>
            <a:r>
              <a:rPr lang="de-DE" sz="3600" dirty="0" smtClean="0"/>
              <a:t>-messen. </a:t>
            </a:r>
            <a:r>
              <a:rPr lang="de-DE" sz="3600" dirty="0" smtClean="0"/>
              <a:t>Anhand dieses Ensembles lässt sich bestimmen, wie stark Temperatur und Feuchte während des </a:t>
            </a:r>
            <a:r>
              <a:rPr lang="de-DE" sz="3600" dirty="0" err="1" smtClean="0"/>
              <a:t>Radiosondenaufstieges</a:t>
            </a:r>
            <a:r>
              <a:rPr lang="de-DE" sz="3600" dirty="0" smtClean="0"/>
              <a:t> variieren.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4953044" y="21010899"/>
            <a:ext cx="12809156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solidFill>
                  <a:srgbClr val="CB1028"/>
                </a:solidFill>
              </a:rPr>
              <a:t>Ergebnisse</a:t>
            </a:r>
            <a:endParaRPr lang="de-DE" sz="5400" b="1" dirty="0" smtClean="0">
              <a:solidFill>
                <a:srgbClr val="CB1028"/>
              </a:solidFill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Temperatur- </a:t>
            </a:r>
            <a:r>
              <a:rPr lang="de-DE" sz="3600" dirty="0" smtClean="0"/>
              <a:t>und Feuchteprofil der Radiosonde </a:t>
            </a:r>
            <a:r>
              <a:rPr lang="de-DE" sz="3600" dirty="0" smtClean="0"/>
              <a:t>decken </a:t>
            </a:r>
            <a:r>
              <a:rPr lang="de-DE" sz="3600" dirty="0" smtClean="0"/>
              <a:t>sich größtenteils mit den </a:t>
            </a:r>
            <a:r>
              <a:rPr lang="de-DE" sz="3600" dirty="0" smtClean="0"/>
              <a:t>ALPACA Ensembles </a:t>
            </a:r>
            <a:r>
              <a:rPr lang="de-DE" sz="3600" dirty="0" smtClean="0"/>
              <a:t>(</a:t>
            </a:r>
            <a:r>
              <a:rPr lang="de-DE" sz="3600" dirty="0" smtClean="0"/>
              <a:t>Abbildung)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Oberkante </a:t>
            </a:r>
            <a:r>
              <a:rPr lang="de-DE" sz="3600" dirty="0" smtClean="0"/>
              <a:t>einer </a:t>
            </a:r>
            <a:r>
              <a:rPr lang="de-DE" sz="3600" dirty="0"/>
              <a:t>Grenzschicht </a:t>
            </a:r>
            <a:r>
              <a:rPr lang="de-DE" sz="3600" dirty="0" smtClean="0"/>
              <a:t>in </a:t>
            </a:r>
            <a:r>
              <a:rPr lang="de-DE" sz="3600" dirty="0"/>
              <a:t>etwa 400 m </a:t>
            </a:r>
            <a:r>
              <a:rPr lang="de-DE" sz="3600" dirty="0" smtClean="0"/>
              <a:t>Höhe, </a:t>
            </a:r>
            <a:r>
              <a:rPr lang="de-DE" sz="3600" dirty="0" err="1" smtClean="0"/>
              <a:t>beson-ders</a:t>
            </a:r>
            <a:r>
              <a:rPr lang="de-DE" sz="3600" dirty="0" smtClean="0"/>
              <a:t> </a:t>
            </a:r>
            <a:r>
              <a:rPr lang="de-DE" sz="3600" dirty="0" smtClean="0"/>
              <a:t>am starken Gradienten der relativen Feuchte zu </a:t>
            </a:r>
            <a:r>
              <a:rPr lang="de-DE" sz="3600" dirty="0" smtClean="0"/>
              <a:t>er-kennen </a:t>
            </a:r>
            <a:endParaRPr lang="de-DE" sz="3600" dirty="0" smtClean="0"/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Temperatur </a:t>
            </a:r>
            <a:r>
              <a:rPr lang="de-DE" sz="3600" dirty="0" smtClean="0"/>
              <a:t>variiert im Messzeitraum um bis zu 1 K, meist jedoch unter 0,5 </a:t>
            </a:r>
            <a:r>
              <a:rPr lang="de-DE" sz="3600" dirty="0" smtClean="0"/>
              <a:t>K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relative </a:t>
            </a:r>
            <a:r>
              <a:rPr lang="de-DE" sz="3600" dirty="0" smtClean="0"/>
              <a:t>Feuchte variiert stärker, meist 3 </a:t>
            </a:r>
            <a:r>
              <a:rPr lang="de-DE" sz="3600" dirty="0"/>
              <a:t>-</a:t>
            </a:r>
            <a:r>
              <a:rPr lang="de-DE" sz="3600" dirty="0" smtClean="0"/>
              <a:t> 5 %. An der </a:t>
            </a:r>
            <a:r>
              <a:rPr lang="de-DE" sz="3600" dirty="0" smtClean="0"/>
              <a:t>Ober-kante </a:t>
            </a:r>
            <a:r>
              <a:rPr lang="de-DE" sz="3600" dirty="0" smtClean="0"/>
              <a:t>der Grenzschicht variiert die Feuchte bis zu 10 %, da die Höhe der Oberkante innerhalb der Zeit stark </a:t>
            </a:r>
            <a:r>
              <a:rPr lang="de-DE" sz="3600" dirty="0" smtClean="0"/>
              <a:t>schwankt</a:t>
            </a:r>
            <a:endParaRPr lang="de-DE" sz="3600" dirty="0" smtClean="0"/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I</a:t>
            </a:r>
            <a:r>
              <a:rPr lang="de-DE" sz="3600" dirty="0" smtClean="0"/>
              <a:t>m </a:t>
            </a:r>
            <a:r>
              <a:rPr lang="de-DE" sz="3600" dirty="0" smtClean="0"/>
              <a:t>unteren Bereich ähneln die Werte der Radiosonde den Einzelprofilen am Anfang des </a:t>
            </a:r>
            <a:r>
              <a:rPr lang="de-DE" sz="3600" dirty="0" smtClean="0"/>
              <a:t>Aufstieges, im </a:t>
            </a:r>
            <a:r>
              <a:rPr lang="de-DE" sz="3600" dirty="0" smtClean="0"/>
              <a:t>oberen </a:t>
            </a:r>
            <a:r>
              <a:rPr lang="de-DE" sz="3600" dirty="0" err="1" smtClean="0"/>
              <a:t>Be</a:t>
            </a:r>
            <a:r>
              <a:rPr lang="de-DE" sz="3600" dirty="0" smtClean="0"/>
              <a:t>-reich </a:t>
            </a:r>
            <a:r>
              <a:rPr lang="de-DE" sz="3600" dirty="0" smtClean="0"/>
              <a:t>denen am Ende des </a:t>
            </a:r>
            <a:r>
              <a:rPr lang="de-DE" sz="3600" dirty="0" smtClean="0"/>
              <a:t>Aufstieges.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 smtClean="0"/>
              <a:t>Das </a:t>
            </a:r>
            <a:r>
              <a:rPr lang="de-DE" sz="3600" dirty="0" smtClean="0"/>
              <a:t>Einzelprofil der Radiosonde setzt sich also aus </a:t>
            </a:r>
            <a:r>
              <a:rPr lang="de-DE" sz="3600" dirty="0" err="1" smtClean="0"/>
              <a:t>ver-schiedenen</a:t>
            </a:r>
            <a:r>
              <a:rPr lang="de-DE" sz="3600" dirty="0" smtClean="0"/>
              <a:t> </a:t>
            </a:r>
            <a:r>
              <a:rPr lang="de-DE" sz="3600" dirty="0" smtClean="0"/>
              <a:t>Zuständen der Grenzschicht zusammen, die sich im oberen Bereich erheblich unterscheiden  </a:t>
            </a:r>
          </a:p>
          <a:p>
            <a:pPr algn="just"/>
            <a:endParaRPr lang="de-DE" sz="3600" dirty="0" smtClean="0"/>
          </a:p>
          <a:p>
            <a:pPr algn="just"/>
            <a:endParaRPr lang="de-DE" sz="3600" dirty="0" smtClean="0"/>
          </a:p>
          <a:p>
            <a:pPr algn="just"/>
            <a:r>
              <a:rPr lang="de-DE" sz="4000" dirty="0" smtClean="0"/>
              <a:t> 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931013" y="32729958"/>
            <a:ext cx="25831187" cy="3135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</a:p>
          <a:p>
            <a:pPr algn="just"/>
            <a:r>
              <a:rPr lang="de-DE" sz="3600" b="1" i="1" dirty="0" smtClean="0">
                <a:ea typeface="ＭＳ Ｐゴシック" pitchFamily="124" charset="-128"/>
              </a:rPr>
              <a:t>Während der kurzen Zeit eines </a:t>
            </a:r>
            <a:r>
              <a:rPr lang="de-DE" sz="3600" b="1" i="1" dirty="0" err="1" smtClean="0">
                <a:ea typeface="ＭＳ Ｐゴシック" pitchFamily="124" charset="-128"/>
              </a:rPr>
              <a:t>Radiosondenaufstieges</a:t>
            </a:r>
            <a:r>
              <a:rPr lang="de-DE" sz="3600" b="1" i="1" dirty="0" smtClean="0">
                <a:ea typeface="ＭＳ Ｐゴシック" pitchFamily="124" charset="-128"/>
              </a:rPr>
              <a:t> schwankt die Temperatur und besonders die Feuchte in der Grenzschicht stark. Ein </a:t>
            </a:r>
            <a:r>
              <a:rPr lang="de-DE" sz="3600" b="1" i="1" dirty="0" err="1" smtClean="0">
                <a:ea typeface="ＭＳ Ｐゴシック" pitchFamily="124" charset="-128"/>
              </a:rPr>
              <a:t>Radiosondenprofil</a:t>
            </a:r>
            <a:r>
              <a:rPr lang="de-DE" sz="3600" b="1" i="1" dirty="0" smtClean="0">
                <a:ea typeface="ＭＳ Ｐゴシック" pitchFamily="124" charset="-128"/>
              </a:rPr>
              <a:t> ist somit weder repräsentativ für den mittleren, noch für den </a:t>
            </a:r>
            <a:r>
              <a:rPr lang="de-DE" sz="3600" b="1" i="1" dirty="0" err="1" smtClean="0">
                <a:ea typeface="ＭＳ Ｐゴシック" pitchFamily="124" charset="-128"/>
              </a:rPr>
              <a:t>instantanen</a:t>
            </a:r>
            <a:r>
              <a:rPr lang="de-DE" sz="3600" b="1" i="1" dirty="0" smtClean="0">
                <a:ea typeface="ＭＳ Ｐゴシック" pitchFamily="124" charset="-128"/>
              </a:rPr>
              <a:t> Zustand der Grenzschicht!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1931013" y="7343769"/>
            <a:ext cx="12142797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Einleitung</a:t>
            </a:r>
            <a:endParaRPr kumimoji="0" lang="de-DE" sz="5400" b="1" i="0" u="none" strike="noStrike" cap="none" normalizeH="0" baseline="0" dirty="0" smtClean="0">
              <a:ln>
                <a:noFill/>
              </a:ln>
              <a:solidFill>
                <a:srgbClr val="CB1028"/>
              </a:solidFill>
              <a:effectLst/>
              <a:latin typeface="Arial" charset="0"/>
              <a:ea typeface="ＭＳ Ｐゴシック" pitchFamily="124" charset="-128"/>
            </a:endParaRPr>
          </a:p>
          <a:p>
            <a:pPr algn="just"/>
            <a:r>
              <a:rPr kumimoji="0" lang="de-DE" sz="3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3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</a:t>
            </a:r>
            <a:r>
              <a:rPr kumimoji="0" lang="de-DE" sz="3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Ballon-aufstiege </a:t>
            </a:r>
            <a:r>
              <a:rPr kumimoji="0" lang="de-DE" sz="36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durchgeführt.</a:t>
            </a:r>
            <a:r>
              <a:rPr lang="de-DE" sz="3600" i="1" dirty="0" smtClean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884079" y="18300065"/>
            <a:ext cx="417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Leine mit ALPACAs</a:t>
            </a:r>
            <a:endParaRPr lang="de-DE" sz="3600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58" y="37544733"/>
            <a:ext cx="6997768" cy="4673896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 bwMode="auto">
          <a:xfrm>
            <a:off x="1372834" y="12124354"/>
            <a:ext cx="27374834" cy="799906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39295388"/>
            <a:ext cx="699770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744119" y="4911280"/>
            <a:ext cx="22396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laura.dietrich@studium.uni-hamburg.de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hennig.dorff@studium.uni-hamburg.de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jakob.doerr@studium.uni-hamburg.de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joscha.fregin@studium.uni-hamburg.de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theresa.lang@studium.uni-hamburg.de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2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simon.michel@studium.uni-hamburg.de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de-DE" sz="3200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15341104" y="7327116"/>
            <a:ext cx="12421096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 smtClean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Fragestellung</a:t>
            </a:r>
            <a:endParaRPr kumimoji="0" lang="de-DE" sz="5400" b="1" i="0" u="none" strike="noStrike" cap="none" normalizeH="0" baseline="0" dirty="0" smtClean="0">
              <a:ln>
                <a:noFill/>
              </a:ln>
              <a:solidFill>
                <a:srgbClr val="CB1028"/>
              </a:solidFill>
              <a:effectLst/>
              <a:latin typeface="Arial" charset="0"/>
              <a:ea typeface="ＭＳ Ｐゴシック" pitchFamily="124" charset="-128"/>
            </a:endParaRPr>
          </a:p>
          <a:p>
            <a:pPr algn="just"/>
            <a:r>
              <a:rPr lang="de-DE" sz="3600" i="1" dirty="0" smtClean="0">
                <a:ea typeface="ＭＳ Ｐゴシック" pitchFamily="124" charset="-128"/>
              </a:rPr>
              <a:t>Wie </a:t>
            </a:r>
            <a:r>
              <a:rPr lang="de-DE" sz="3600" i="1" dirty="0">
                <a:ea typeface="ＭＳ Ｐゴシック" pitchFamily="124" charset="-128"/>
              </a:rPr>
              <a:t>gut repräsentiert ein einzelner Aufstieg den </a:t>
            </a:r>
            <a:r>
              <a:rPr lang="de-DE" sz="3600" i="1" dirty="0" err="1">
                <a:ea typeface="ＭＳ Ｐゴシック" pitchFamily="124" charset="-128"/>
              </a:rPr>
              <a:t>instantanen</a:t>
            </a:r>
            <a:r>
              <a:rPr lang="de-DE" sz="3600" i="1" dirty="0">
                <a:ea typeface="ＭＳ Ｐゴシック" pitchFamily="124" charset="-128"/>
              </a:rPr>
              <a:t> Zustand der Grenzschicht? </a:t>
            </a:r>
            <a:r>
              <a:rPr lang="de-DE" sz="3600" i="1" dirty="0" smtClean="0">
                <a:ea typeface="ＭＳ Ｐゴシック" pitchFamily="124" charset="-128"/>
              </a:rPr>
              <a:t>Welcher Fehler </a:t>
            </a:r>
            <a:r>
              <a:rPr lang="de-DE" sz="3600" i="1" dirty="0">
                <a:ea typeface="ＭＳ Ｐゴシック" pitchFamily="124" charset="-128"/>
              </a:rPr>
              <a:t>entsteht </a:t>
            </a:r>
            <a:r>
              <a:rPr lang="de-DE" sz="3600" i="1" dirty="0" smtClean="0">
                <a:ea typeface="ＭＳ Ｐゴシック" pitchFamily="124" charset="-128"/>
              </a:rPr>
              <a:t>da-durch</a:t>
            </a:r>
            <a:r>
              <a:rPr lang="de-DE" sz="3600" i="1" dirty="0">
                <a:ea typeface="ＭＳ Ｐゴシック" pitchFamily="124" charset="-128"/>
              </a:rPr>
              <a:t>, dass der Sensor nicht an einem Zeitpunkt die ganze Grenzschicht misst? Mit den </a:t>
            </a:r>
            <a:r>
              <a:rPr lang="de-DE" sz="3600" i="1" dirty="0" smtClean="0">
                <a:ea typeface="ＭＳ Ｐゴシック" pitchFamily="124" charset="-128"/>
              </a:rPr>
              <a:t>kontinuierlichen Messungen </a:t>
            </a:r>
            <a:r>
              <a:rPr lang="de-DE" sz="3600" i="1" dirty="0">
                <a:ea typeface="ＭＳ Ｐゴシック" pitchFamily="124" charset="-128"/>
              </a:rPr>
              <a:t>der ALPACAs lassen sich diese Fragen </a:t>
            </a:r>
            <a:r>
              <a:rPr lang="de-DE" sz="3600" i="1" dirty="0" smtClean="0">
                <a:ea typeface="ＭＳ Ｐゴシック" pitchFamily="124" charset="-128"/>
              </a:rPr>
              <a:t>beantworten</a:t>
            </a:r>
            <a:r>
              <a:rPr lang="de-DE" sz="3600" i="1" dirty="0">
                <a:ea typeface="ＭＳ Ｐゴシック" pitchFamily="124" charset="-128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3600" i="1" dirty="0" smtClean="0">
              <a:ea typeface="ＭＳ Ｐゴシック" pitchFamily="124" charset="-128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1372284" y="7214082"/>
            <a:ext cx="13127487" cy="4513572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Verdana</vt:lpstr>
      <vt:lpstr>CEN_CliSAP_Plakatmaster</vt:lpstr>
      <vt:lpstr>PowerPoint-Präsentation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Jakob Dörr</cp:lastModifiedBy>
  <cp:revision>53</cp:revision>
  <dcterms:modified xsi:type="dcterms:W3CDTF">2018-10-01T14:35:40Z</dcterms:modified>
</cp:coreProperties>
</file>