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22" d="100"/>
          <a:sy n="22" d="100"/>
        </p:scale>
        <p:origin x="404" y="-1688"/>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21.09.2018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DE">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5997" y="27163001"/>
            <a:ext cx="10747741" cy="4320000"/>
          </a:xfrm>
          <a:prstGeom prst="rect">
            <a:avLst/>
          </a:prstGeom>
        </p:spPr>
      </p:pic>
      <p:pic>
        <p:nvPicPr>
          <p:cNvPr id="8" name="Grafik 7">
            <a:extLst>
              <a:ext uri="{FF2B5EF4-FFF2-40B4-BE49-F238E27FC236}">
                <a16:creationId xmlns:a16="http://schemas.microsoft.com/office/drawing/2014/main"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8343" y="23058545"/>
            <a:ext cx="10852470" cy="4320000"/>
          </a:xfrm>
          <a:prstGeom prst="rect">
            <a:avLst/>
          </a:prstGeom>
        </p:spPr>
      </p:pic>
      <p:pic>
        <p:nvPicPr>
          <p:cNvPr id="42" name="Grafik 41">
            <a:extLst>
              <a:ext uri="{FF2B5EF4-FFF2-40B4-BE49-F238E27FC236}">
                <a16:creationId xmlns:a16="http://schemas.microsoft.com/office/drawing/2014/main"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id="{2ECF76C5-1888-4029-9DF0-1BEAD530C454}"/>
              </a:ext>
            </a:extLst>
          </p:cNvPr>
          <p:cNvSpPr/>
          <p:nvPr/>
        </p:nvSpPr>
        <p:spPr>
          <a:xfrm>
            <a:off x="1384078" y="7261012"/>
            <a:ext cx="16129792" cy="5293757"/>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r>
              <a:rPr lang="de-DE" sz="3200" i="1" dirty="0">
                <a:solidFill>
                  <a:schemeClr val="tx1"/>
                </a:solidFill>
                <a:ea typeface="ＭＳ Ｐゴシック" pitchFamily="124" charset="-128"/>
              </a:rPr>
              <a:t>Die vertikale Ausdehnung der atmosphärischen Grenzschicht spielt für viele Anwendungen eine wichtige Rolle, wie beispielsweise in der numerischen Wettervorhersage oder bei der Berechnung der Ausbreitung von Luftschadstoffen. Die ALPACAs am Fesselballon bieten die Möglichkeit Temperatur, relative Feuchte und Druck in den untersten 500m der Atmosphäre mit hoher zeitlicher Auflösung zu messen. Folgende Fragen sollen anhand eines Beispiels geklärt werden: </a:t>
            </a:r>
          </a:p>
          <a:p>
            <a:pPr algn="just">
              <a:spcBef>
                <a:spcPts val="1200"/>
              </a:spcBef>
            </a:pPr>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id="{00F2F1BC-0D66-45C0-8E9C-5464DBC9DD37}"/>
                  </a:ext>
                </a:extLst>
              </p:cNvPr>
              <p:cNvSpPr/>
              <p:nvPr/>
            </p:nvSpPr>
            <p:spPr>
              <a:xfrm>
                <a:off x="1384078" y="13264977"/>
                <a:ext cx="16129792" cy="11203067"/>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r>
                  <a:rPr lang="de-DE" sz="3200" dirty="0">
                    <a:solidFill>
                      <a:schemeClr val="tx1"/>
                    </a:solidFill>
                    <a:ea typeface="ＭＳ Ｐゴシック" pitchFamily="124" charset="-128"/>
                  </a:rPr>
                  <a:t>Zur Bestimmung der Grenzschichthöhe wurden die Vertikalprofile von vier verschiedenen Größen verwendet (Abbildung 1), die sich aus den Messungen der ALPACAs ableiten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 </m:t>
                    </m:r>
                  </m:oMath>
                </a14:m>
                <a:r>
                  <a:rPr lang="de-DE" sz="3200" b="1" dirty="0"/>
                  <a:t>]</a:t>
                </a:r>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Fehmarn sich unter Hochdruckeinfluss und es herrschte auflandiger Wind, sodass eine flache, maritime Grenzschicht zu erwarten ist.</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03067"/>
              </a:xfrm>
              <a:prstGeom prst="rect">
                <a:avLst/>
              </a:prstGeom>
              <a:blipFill>
                <a:blip r:embed="rId12"/>
                <a:stretch>
                  <a:fillRect l="-1323" t="-979"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C3341CF7-5EEF-4D99-A4D6-A304B51278B0}"/>
              </a:ext>
            </a:extLst>
          </p:cNvPr>
          <p:cNvSpPr/>
          <p:nvPr/>
        </p:nvSpPr>
        <p:spPr>
          <a:xfrm>
            <a:off x="12257286" y="23729353"/>
            <a:ext cx="16633848" cy="8617744"/>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untereinander weitestgehend konsistent (Abbildung 2). An beiden Tagen zeigt sich ein Absinken der Grenzschichthöhe von ca. 400 m auf ca. 100 m im Verlauf des Tages, während die Luft in der freien Atmosphäre zunehmend trockener wird (Abbildung 1, nur für Tag 1 gezeigt).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id="{300F36BE-D129-4C43-93EB-06AAA8CA1682}"/>
              </a:ext>
            </a:extLst>
          </p:cNvPr>
          <p:cNvSpPr/>
          <p:nvPr/>
        </p:nvSpPr>
        <p:spPr bwMode="auto">
          <a:xfrm>
            <a:off x="1312070" y="32995169"/>
            <a:ext cx="27544693"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4400" b="1" i="0" u="none" strike="noStrike" cap="none" normalizeH="0" baseline="0" dirty="0">
                <a:ln>
                  <a:noFill/>
                </a:ln>
                <a:solidFill>
                  <a:srgbClr val="CB1028"/>
                </a:solidFill>
                <a:effectLst/>
                <a:latin typeface="Arial" charset="0"/>
                <a:ea typeface="ＭＳ Ｐゴシック" pitchFamily="124" charset="-128"/>
              </a:rPr>
              <a:t>Fazit</a:t>
            </a: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id="{68CFEE92-01D5-463D-9A02-CF06A165DEB3}"/>
              </a:ext>
            </a:extLst>
          </p:cNvPr>
          <p:cNvSpPr/>
          <p:nvPr/>
        </p:nvSpPr>
        <p:spPr bwMode="auto">
          <a:xfrm>
            <a:off x="1130049" y="7211362"/>
            <a:ext cx="16671853" cy="563922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54" name="Bild 15">
            <a:extLst>
              <a:ext uri="{FF2B5EF4-FFF2-40B4-BE49-F238E27FC236}">
                <a16:creationId xmlns:a16="http://schemas.microsoft.com/office/drawing/2014/main" id="{7AF6A7C0-DE86-40DA-BFAB-3795CA0D307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2905358" y="37898337"/>
            <a:ext cx="6997768" cy="4673896"/>
          </a:xfrm>
          <a:prstGeom prst="rect">
            <a:avLst/>
          </a:prstGeom>
        </p:spPr>
      </p:pic>
      <p:sp>
        <p:nvSpPr>
          <p:cNvPr id="55" name="Textfeld 54">
            <a:extLst>
              <a:ext uri="{FF2B5EF4-FFF2-40B4-BE49-F238E27FC236}">
                <a16:creationId xmlns:a16="http://schemas.microsoft.com/office/drawing/2014/main"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id="{08A6F72A-C1FC-4C0D-A939-FC387DC90072}"/>
              </a:ext>
            </a:extLst>
          </p:cNvPr>
          <p:cNvSpPr txBox="1"/>
          <p:nvPr/>
        </p:nvSpPr>
        <p:spPr>
          <a:xfrm>
            <a:off x="1145997" y="31483001"/>
            <a:ext cx="10679241"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id="{3A6AF501-4A38-436B-9853-AEEC499AA30B}"/>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id="{6FEF69BF-68F2-47C5-A1FB-163FA70B573F}"/>
              </a:ext>
            </a:extLst>
          </p:cNvPr>
          <p:cNvPicPr>
            <a:picLocks noChangeAspect="1"/>
          </p:cNvPicPr>
          <p:nvPr/>
        </p:nvPicPr>
        <p:blipFill>
          <a:blip r:embed="rId16"/>
          <a:stretch>
            <a:fillRect/>
          </a:stretch>
        </p:blipFill>
        <p:spPr>
          <a:xfrm>
            <a:off x="1744118" y="39294783"/>
            <a:ext cx="6998755" cy="2269338"/>
          </a:xfrm>
          <a:prstGeom prst="rect">
            <a:avLst/>
          </a:prstGeom>
        </p:spPr>
      </p:pic>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478</Words>
  <Application>Microsoft Office PowerPoint</Application>
  <PresentationFormat>Benutzerdefiniert</PresentationFormat>
  <Paragraphs>37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Theresa Lang</cp:lastModifiedBy>
  <cp:revision>71</cp:revision>
  <cp:lastPrinted>2014-06-06T08:10:34Z</cp:lastPrinted>
  <dcterms:created xsi:type="dcterms:W3CDTF">2014-06-05T14:19:47Z</dcterms:created>
  <dcterms:modified xsi:type="dcterms:W3CDTF">2018-09-21T14:21:34Z</dcterms:modified>
</cp:coreProperties>
</file>