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5" autoAdjust="0"/>
  </p:normalViewPr>
  <p:slideViewPr>
    <p:cSldViewPr>
      <p:cViewPr>
        <p:scale>
          <a:sx n="20" d="100"/>
          <a:sy n="20" d="100"/>
        </p:scale>
        <p:origin x="1613" y="-946"/>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20.09.2018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de-DE">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image" Target="../media/image2.png"/><Relationship Id="rId9" Type="http://schemas.openxmlformats.org/officeDocument/2006/relationships/image" Target="NUL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fik 45">
            <a:extLst>
              <a:ext uri="{FF2B5EF4-FFF2-40B4-BE49-F238E27FC236}">
                <a16:creationId xmlns:a16="http://schemas.microsoft.com/office/drawing/2014/main"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0975" y="25810030"/>
            <a:ext cx="11195564" cy="4500000"/>
          </a:xfrm>
          <a:prstGeom prst="rect">
            <a:avLst/>
          </a:prstGeom>
        </p:spPr>
      </p:pic>
      <p:pic>
        <p:nvPicPr>
          <p:cNvPr id="42" name="Grafik 41">
            <a:extLst>
              <a:ext uri="{FF2B5EF4-FFF2-40B4-BE49-F238E27FC236}">
                <a16:creationId xmlns:a16="http://schemas.microsoft.com/office/drawing/2014/main" id="{4B1DE1F6-11B0-40C1-A4B8-E15A8BDAA33B}"/>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t="4751" b="4773"/>
          <a:stretch/>
        </p:blipFill>
        <p:spPr>
          <a:xfrm>
            <a:off x="18209754" y="17297425"/>
            <a:ext cx="12193548" cy="3419959"/>
          </a:xfrm>
          <a:prstGeom prst="rect">
            <a:avLst/>
          </a:prstGeom>
        </p:spPr>
      </p:pic>
      <p:pic>
        <p:nvPicPr>
          <p:cNvPr id="19" name="Grafik 18">
            <a:extLst>
              <a:ext uri="{FF2B5EF4-FFF2-40B4-BE49-F238E27FC236}">
                <a16:creationId xmlns:a16="http://schemas.microsoft.com/office/drawing/2014/main" id="{C64CD5DA-027A-436F-BB33-5FEDAAC0EA66}"/>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345" b="7071"/>
          <a:stretch/>
        </p:blipFill>
        <p:spPr>
          <a:xfrm>
            <a:off x="18281760" y="7092505"/>
            <a:ext cx="12193550" cy="3348478"/>
          </a:xfrm>
          <a:prstGeom prst="rect">
            <a:avLst/>
          </a:prstGeom>
        </p:spPr>
      </p:pic>
      <p:pic>
        <p:nvPicPr>
          <p:cNvPr id="40" name="Grafik 39">
            <a:extLst>
              <a:ext uri="{FF2B5EF4-FFF2-40B4-BE49-F238E27FC236}">
                <a16:creationId xmlns:a16="http://schemas.microsoft.com/office/drawing/2014/main" id="{43F77D3F-B640-41BC-AD39-B897E1D9F05A}"/>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5495" b="6656"/>
          <a:stretch/>
        </p:blipFill>
        <p:spPr>
          <a:xfrm>
            <a:off x="18209754" y="13913049"/>
            <a:ext cx="12193548" cy="3320696"/>
          </a:xfrm>
          <a:prstGeom prst="rect">
            <a:avLst/>
          </a:prstGeom>
        </p:spPr>
      </p:pic>
      <p:pic>
        <p:nvPicPr>
          <p:cNvPr id="21" name="Grafik 20">
            <a:extLst>
              <a:ext uri="{FF2B5EF4-FFF2-40B4-BE49-F238E27FC236}">
                <a16:creationId xmlns:a16="http://schemas.microsoft.com/office/drawing/2014/main" id="{976740B1-6D9C-4E1B-B8B3-A8B6E0F15E07}"/>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4455" b="5914"/>
          <a:stretch/>
        </p:blipFill>
        <p:spPr>
          <a:xfrm>
            <a:off x="18209754" y="10456665"/>
            <a:ext cx="12193548" cy="3388081"/>
          </a:xfrm>
          <a:prstGeom prst="rect">
            <a:avLst/>
          </a:prstGeom>
        </p:spPr>
      </p:pic>
      <p:pic>
        <p:nvPicPr>
          <p:cNvPr id="36" name="Grafik 35">
            <a:extLst>
              <a:ext uri="{FF2B5EF4-FFF2-40B4-BE49-F238E27FC236}">
                <a16:creationId xmlns:a16="http://schemas.microsoft.com/office/drawing/2014/main" id="{A9D74C3F-3BE3-439D-AB17-89094933385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9"/>
          <a:stretch>
            <a:fillRect/>
          </a:stretch>
        </p:blipFill>
        <p:spPr>
          <a:xfrm>
            <a:off x="1744118" y="39294783"/>
            <a:ext cx="6998755" cy="2269338"/>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id="{2ECF76C5-1888-4029-9DF0-1BEAD530C454}"/>
              </a:ext>
            </a:extLst>
          </p:cNvPr>
          <p:cNvSpPr/>
          <p:nvPr/>
        </p:nvSpPr>
        <p:spPr>
          <a:xfrm>
            <a:off x="1130049" y="7261012"/>
            <a:ext cx="16383821" cy="5139869"/>
          </a:xfrm>
          <a:prstGeom prst="rect">
            <a:avLst/>
          </a:prstGeom>
        </p:spPr>
        <p:txBody>
          <a:bodyPr wrap="square">
            <a:spAutoFit/>
          </a:bodyPr>
          <a:lstStyle/>
          <a:p>
            <a:r>
              <a:rPr lang="de-DE" sz="4000" b="1" dirty="0">
                <a:solidFill>
                  <a:srgbClr val="CB1028"/>
                </a:solidFill>
                <a:ea typeface="ＭＳ Ｐゴシック" pitchFamily="124" charset="-128"/>
              </a:rPr>
              <a:t>Motivation</a:t>
            </a:r>
          </a:p>
          <a:p>
            <a:pPr algn="just"/>
            <a:r>
              <a:rPr lang="de-DE" sz="3200" i="1" dirty="0">
                <a:solidFill>
                  <a:schemeClr val="tx1"/>
                </a:solidFill>
                <a:ea typeface="ＭＳ Ｐゴシック" pitchFamily="124" charset="-128"/>
              </a:rPr>
              <a:t>Die vertikale Ausdehnung der atmosphärischen Grenzschicht spielt für viele Anwendungen eine wichtige Rolle, wie beispielsweise in der numerischen Wettervorhersage oder bei der Berechnung der Ausbreitung von Luftschadstoffen. Die ALPACAs bieten die Möglichkeit Temperatur, relative Feuchte und Druck in den untersten 500m der Atmosphäre mit hoher zeitlicher Auflösung zu messen. Folgende Fragen sollen anhand geklärt werden: </a:t>
            </a:r>
          </a:p>
          <a:p>
            <a:pPr algn="just"/>
            <a:r>
              <a:rPr lang="de-DE" sz="3200" b="1" i="1" dirty="0">
                <a:solidFill>
                  <a:schemeClr val="tx1"/>
                </a:solidFill>
                <a:ea typeface="ＭＳ Ｐゴシック" pitchFamily="124" charset="-128"/>
              </a:rPr>
              <a:t>Wie lassen sich die Daten der ALPACAs nutzen, um daraus die Höhe der Grenzschicht zu bestimmen? 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mc:Choice xmlns:a14="http://schemas.microsoft.com/office/drawing/2010/main" Requires="a14">
          <p:sp>
            <p:nvSpPr>
              <p:cNvPr id="30" name="Rechteck 29">
                <a:extLst>
                  <a:ext uri="{FF2B5EF4-FFF2-40B4-BE49-F238E27FC236}">
                    <a16:creationId xmlns:a16="http://schemas.microsoft.com/office/drawing/2014/main" id="{00F2F1BC-0D66-45C0-8E9C-5464DBC9DD37}"/>
                  </a:ext>
                </a:extLst>
              </p:cNvPr>
              <p:cNvSpPr/>
              <p:nvPr/>
            </p:nvSpPr>
            <p:spPr>
              <a:xfrm>
                <a:off x="1130049" y="12902599"/>
                <a:ext cx="16383821" cy="9602629"/>
              </a:xfrm>
              <a:prstGeom prst="rect">
                <a:avLst/>
              </a:prstGeom>
            </p:spPr>
            <p:txBody>
              <a:bodyPr wrap="square">
                <a:spAutoFit/>
              </a:bodyPr>
              <a:lstStyle/>
              <a:p>
                <a:r>
                  <a:rPr lang="de-DE" sz="4000" b="1" dirty="0">
                    <a:solidFill>
                      <a:srgbClr val="CB1028"/>
                    </a:solidFill>
                    <a:ea typeface="ＭＳ Ｐゴシック" pitchFamily="124" charset="-128"/>
                  </a:rPr>
                  <a:t>Methode</a:t>
                </a:r>
              </a:p>
              <a:p>
                <a:pPr algn="just"/>
                <a:r>
                  <a:rPr lang="de-DE" sz="3200" dirty="0">
                    <a:solidFill>
                      <a:schemeClr val="tx1"/>
                    </a:solidFill>
                    <a:ea typeface="ＭＳ Ｐゴシック" pitchFamily="124" charset="-128"/>
                  </a:rPr>
                  <a:t>Zur Bestimmung der Grenzschichthöhe wurden die Vertikalprofile von vier verschiedenen Größen verwendet (Abbildung 1):</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ändern sich diese Größen mit zunehmender Höhe meist abrupt. Um die Grenzschichthöhe </a:t>
                </a:r>
                <a14:m>
                  <m:oMath xmlns:m="http://schemas.openxmlformats.org/officeDocument/2006/math">
                    <m:sSub>
                      <m:sSubPr>
                        <m:ctrlPr>
                          <a:rPr lang="de-DE" sz="3200" i="1">
                            <a:latin typeface="Cambria Math" panose="02040503050406030204" pitchFamily="18"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zu bestimmen wird deshalb die Höhe ermittelt, in der der Betrag des Vertikalgradienten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14:m>
                  <m:oMath xmlns:m="http://schemas.openxmlformats.org/officeDocument/2006/math">
                    <m:sSub>
                      <m:sSubPr>
                        <m:ctrlPr>
                          <a:rPr lang="de-DE" sz="3200" b="1" i="1">
                            <a:latin typeface="Cambria Math" panose="02040503050406030204" pitchFamily="18"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panose="02040503050406030204" pitchFamily="18"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 </m:t>
                    </m:r>
                  </m:oMath>
                </a14:m>
                <a:r>
                  <a:rPr lang="de-DE" sz="3200" b="1" dirty="0"/>
                  <a:t>]</a:t>
                </a:r>
              </a:p>
              <a:p>
                <a:pPr algn="just"/>
                <a:endParaRPr lang="de-DE" sz="3200" dirty="0">
                  <a:solidFill>
                    <a:schemeClr val="tx1"/>
                  </a:solidFill>
                  <a:ea typeface="ＭＳ Ｐゴシック" pitchFamily="124" charset="-128"/>
                </a:endParaRPr>
              </a:p>
              <a:p>
                <a:pPr algn="just"/>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p:sp>
            <p:nvSpPr>
              <p:cNvPr id="30" name="Rechteck 29">
                <a:extLst>
                  <a:ext uri="{FF2B5EF4-FFF2-40B4-BE49-F238E27FC236}">
                    <a16:creationId xmlns:a16="http://schemas.microsoft.com/office/drawing/2014/main" id="{00F2F1BC-0D66-45C0-8E9C-5464DBC9DD37}"/>
                  </a:ext>
                </a:extLst>
              </p:cNvPr>
              <p:cNvSpPr>
                <a:spLocks noRot="1" noChangeAspect="1" noMove="1" noResize="1" noEditPoints="1" noAdjustHandles="1" noChangeArrowheads="1" noChangeShapeType="1" noTextEdit="1"/>
              </p:cNvSpPr>
              <p:nvPr/>
            </p:nvSpPr>
            <p:spPr>
              <a:xfrm>
                <a:off x="1130049" y="12902599"/>
                <a:ext cx="16383821" cy="9602629"/>
              </a:xfrm>
              <a:prstGeom prst="rect">
                <a:avLst/>
              </a:prstGeom>
              <a:blipFill>
                <a:blip r:embed="rId12"/>
                <a:stretch>
                  <a:fillRect l="-1302" t="-1143" r="-967"/>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C3341CF7-5EEF-4D99-A4D6-A304B51278B0}"/>
              </a:ext>
            </a:extLst>
          </p:cNvPr>
          <p:cNvSpPr/>
          <p:nvPr/>
        </p:nvSpPr>
        <p:spPr>
          <a:xfrm>
            <a:off x="12257286" y="23994169"/>
            <a:ext cx="16633848" cy="6186309"/>
          </a:xfrm>
          <a:prstGeom prst="rect">
            <a:avLst/>
          </a:prstGeom>
        </p:spPr>
        <p:txBody>
          <a:bodyPr wrap="square">
            <a:spAutoFit/>
          </a:bodyPr>
          <a:lstStyle/>
          <a:p>
            <a:r>
              <a:rPr lang="de-DE" sz="4000" b="1" dirty="0">
                <a:solidFill>
                  <a:srgbClr val="CB1028"/>
                </a:solidFill>
                <a:ea typeface="ＭＳ Ｐゴシック" pitchFamily="124" charset="-128"/>
              </a:rPr>
              <a:t>Ergebnisse</a:t>
            </a:r>
          </a:p>
          <a:p>
            <a:pPr marL="457200" indent="-457200" algn="just">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bis auf Abweichungen von einigen Metern untereinander konsistent.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stimmen sie über lange Zeiträume gut mit der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überein,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meist deutlich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Aerosolverteilung abgeleitet. Die Oberkante der Schicht mit hoher Aerosolkonzentration muss allerdings nicht den Höhen entsprechen, die aus den Größen a-d abgeleitet werden. </a:t>
            </a:r>
          </a:p>
          <a:p>
            <a:pPr marL="457200" indent="-457200">
              <a:buFont typeface="Arial" panose="020B0604020202020204" pitchFamily="34" charset="0"/>
              <a:buChar char="•"/>
            </a:pP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id="{300F36BE-D129-4C43-93EB-06AAA8CA1682}"/>
              </a:ext>
            </a:extLst>
          </p:cNvPr>
          <p:cNvSpPr/>
          <p:nvPr/>
        </p:nvSpPr>
        <p:spPr bwMode="auto">
          <a:xfrm>
            <a:off x="880022" y="33047818"/>
            <a:ext cx="28587175" cy="2013454"/>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a:ln>
                  <a:noFill/>
                </a:ln>
                <a:solidFill>
                  <a:srgbClr val="CB1028"/>
                </a:solidFill>
                <a:effectLst/>
                <a:latin typeface="Arial" charset="0"/>
                <a:ea typeface="ＭＳ Ｐゴシック" pitchFamily="124" charset="-128"/>
              </a:rPr>
              <a:t>Fazit</a:t>
            </a:r>
          </a:p>
          <a:p>
            <a:pPr marL="0" marR="0" indent="0" algn="l" defTabSz="914400" rtl="0" eaLnBrk="0" fontAlgn="base" latinLnBrk="0" hangingPunct="0">
              <a:lnSpc>
                <a:spcPct val="100000"/>
              </a:lnSpc>
              <a:spcBef>
                <a:spcPct val="0"/>
              </a:spcBef>
              <a:spcAft>
                <a:spcPct val="0"/>
              </a:spcAft>
              <a:buClrTx/>
              <a:buSzTx/>
              <a:buFontTx/>
              <a:buNone/>
              <a:tabLst/>
            </a:pPr>
            <a:r>
              <a:rPr lang="de-DE" sz="3600" b="1" i="1" dirty="0">
                <a:solidFill>
                  <a:schemeClr val="tx1"/>
                </a:solidFill>
                <a:ea typeface="ＭＳ Ｐゴシック" pitchFamily="124" charset="-128"/>
              </a:rPr>
              <a:t>Die mit den ALPACAs gemessenen Vertikalprofile von Temperatur, relativer Feuchte und Druck können genutzt werden, um die Höhe der Grenzschicht abzuschätzen. </a:t>
            </a:r>
          </a:p>
        </p:txBody>
      </p:sp>
      <p:sp>
        <p:nvSpPr>
          <p:cNvPr id="3" name="Textfeld 2">
            <a:extLst>
              <a:ext uri="{FF2B5EF4-FFF2-40B4-BE49-F238E27FC236}">
                <a16:creationId xmlns:a16="http://schemas.microsoft.com/office/drawing/2014/main" id="{C482370A-031D-490B-BB61-52320A1D9812}"/>
              </a:ext>
            </a:extLst>
          </p:cNvPr>
          <p:cNvSpPr txBox="1"/>
          <p:nvPr/>
        </p:nvSpPr>
        <p:spPr>
          <a:xfrm>
            <a:off x="26802902"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id="{1BDCF4C2-C577-4A16-8F54-B79D596CC1EA}"/>
              </a:ext>
            </a:extLst>
          </p:cNvPr>
          <p:cNvSpPr txBox="1"/>
          <p:nvPr/>
        </p:nvSpPr>
        <p:spPr>
          <a:xfrm>
            <a:off x="26802902"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id="{6334D7CE-714E-44A6-A1F0-EBAEBE3BBE04}"/>
              </a:ext>
            </a:extLst>
          </p:cNvPr>
          <p:cNvSpPr txBox="1"/>
          <p:nvPr/>
        </p:nvSpPr>
        <p:spPr>
          <a:xfrm>
            <a:off x="26802902"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id="{0FF17D11-5160-48B3-AB85-3507E70DDA64}"/>
              </a:ext>
            </a:extLst>
          </p:cNvPr>
          <p:cNvSpPr txBox="1"/>
          <p:nvPr/>
        </p:nvSpPr>
        <p:spPr>
          <a:xfrm>
            <a:off x="26802902"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15" name="Grafik 14">
            <a:extLst>
              <a:ext uri="{FF2B5EF4-FFF2-40B4-BE49-F238E27FC236}">
                <a16:creationId xmlns:a16="http://schemas.microsoft.com/office/drawing/2014/main" id="{1B484F96-BDD7-4ED4-967A-B90E878F9B14}"/>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5992590" y="26859328"/>
            <a:ext cx="3639678" cy="1830523"/>
          </a:xfrm>
          <a:prstGeom prst="rect">
            <a:avLst/>
          </a:prstGeom>
        </p:spPr>
      </p:pic>
      <p:pic>
        <p:nvPicPr>
          <p:cNvPr id="48" name="Grafik 47">
            <a:extLst>
              <a:ext uri="{FF2B5EF4-FFF2-40B4-BE49-F238E27FC236}">
                <a16:creationId xmlns:a16="http://schemas.microsoft.com/office/drawing/2014/main" id="{BB1C5633-6B63-46F0-88FA-CD7E3FD81E07}"/>
              </a:ext>
            </a:extLst>
          </p:cNvPr>
          <p:cNvPicPr>
            <a:picLocks noChangeAspect="1"/>
          </p:cNvPicPr>
          <p:nvPr/>
        </p:nvPicPr>
        <p:blipFill rotWithShape="1">
          <a:blip r:embed="rId14" cstate="email">
            <a:extLst>
              <a:ext uri="{28A0092B-C50C-407E-A947-70E740481C1C}">
                <a14:useLocalDpi xmlns:a14="http://schemas.microsoft.com/office/drawing/2010/main" val="0"/>
              </a:ext>
            </a:extLst>
          </a:blip>
          <a:srcRect t="18801" b="48996"/>
          <a:stretch/>
        </p:blipFill>
        <p:spPr>
          <a:xfrm>
            <a:off x="18903680" y="20537785"/>
            <a:ext cx="9339382" cy="990000"/>
          </a:xfrm>
          <a:prstGeom prst="rect">
            <a:avLst/>
          </a:prstGeom>
        </p:spPr>
      </p:pic>
      <p:pic>
        <p:nvPicPr>
          <p:cNvPr id="50" name="Grafik 49">
            <a:extLst>
              <a:ext uri="{FF2B5EF4-FFF2-40B4-BE49-F238E27FC236}">
                <a16:creationId xmlns:a16="http://schemas.microsoft.com/office/drawing/2014/main" id="{1AFDD656-12D4-4B34-850A-09B0D59EB4C9}"/>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736006" y="21353434"/>
            <a:ext cx="11222783" cy="4500000"/>
          </a:xfrm>
          <a:prstGeom prst="rect">
            <a:avLst/>
          </a:prstGeom>
        </p:spPr>
      </p:pic>
      <p:sp>
        <p:nvSpPr>
          <p:cNvPr id="51" name="Rechteck 50">
            <a:extLst>
              <a:ext uri="{FF2B5EF4-FFF2-40B4-BE49-F238E27FC236}">
                <a16:creationId xmlns:a16="http://schemas.microsoft.com/office/drawing/2014/main" id="{68CFEE92-01D5-463D-9A02-CF06A165DEB3}"/>
              </a:ext>
            </a:extLst>
          </p:cNvPr>
          <p:cNvSpPr/>
          <p:nvPr/>
        </p:nvSpPr>
        <p:spPr bwMode="auto">
          <a:xfrm>
            <a:off x="880022" y="7211363"/>
            <a:ext cx="16890853" cy="5333534"/>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id="{F3575320-5DCA-4F4E-8747-AF1EDBFBCCDE}"/>
              </a:ext>
            </a:extLst>
          </p:cNvPr>
          <p:cNvSpPr/>
          <p:nvPr/>
        </p:nvSpPr>
        <p:spPr bwMode="auto">
          <a:xfrm>
            <a:off x="880022" y="12860622"/>
            <a:ext cx="16890853" cy="8288811"/>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id="{7973F3FC-5E7F-4F70-BBE8-C9FD865385DA}"/>
              </a:ext>
            </a:extLst>
          </p:cNvPr>
          <p:cNvSpPr/>
          <p:nvPr/>
        </p:nvSpPr>
        <p:spPr bwMode="auto">
          <a:xfrm>
            <a:off x="12113270" y="23887221"/>
            <a:ext cx="17353928" cy="7827555"/>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54" name="Bild 15">
            <a:extLst>
              <a:ext uri="{FF2B5EF4-FFF2-40B4-BE49-F238E27FC236}">
                <a16:creationId xmlns:a16="http://schemas.microsoft.com/office/drawing/2014/main" id="{7AF6A7C0-DE86-40DA-BFAB-3795CA0D307B}"/>
              </a:ext>
            </a:extLst>
          </p:cNvPr>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2905358" y="37898337"/>
            <a:ext cx="6997768" cy="4673896"/>
          </a:xfrm>
          <a:prstGeom prst="rect">
            <a:avLst/>
          </a:prstGeom>
        </p:spPr>
      </p:pic>
      <p:sp>
        <p:nvSpPr>
          <p:cNvPr id="55" name="Textfeld 54">
            <a:extLst>
              <a:ext uri="{FF2B5EF4-FFF2-40B4-BE49-F238E27FC236}">
                <a16:creationId xmlns:a16="http://schemas.microsoft.com/office/drawing/2014/main" id="{C0B73B63-FE2C-4364-AE63-291F7E9BEC75}"/>
              </a:ext>
            </a:extLst>
          </p:cNvPr>
          <p:cNvSpPr txBox="1"/>
          <p:nvPr/>
        </p:nvSpPr>
        <p:spPr>
          <a:xfrm>
            <a:off x="18161942" y="21459368"/>
            <a:ext cx="11257443" cy="2246769"/>
          </a:xfrm>
          <a:prstGeom prst="rect">
            <a:avLst/>
          </a:prstGeom>
          <a:noFill/>
        </p:spPr>
        <p:txBody>
          <a:bodyPr wrap="square" rtlCol="0">
            <a:spAutoFit/>
          </a:bodyPr>
          <a:lstStyle/>
          <a:p>
            <a:pPr algn="just"/>
            <a:r>
              <a:rPr lang="de-DE" sz="2800" i="1" u="sng" dirty="0"/>
              <a:t>Abbildung 1</a:t>
            </a:r>
            <a:r>
              <a:rPr lang="de-DE" sz="28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dirty="0"/>
          </a:p>
        </p:txBody>
      </p:sp>
      <p:sp>
        <p:nvSpPr>
          <p:cNvPr id="57" name="Textfeld 56">
            <a:extLst>
              <a:ext uri="{FF2B5EF4-FFF2-40B4-BE49-F238E27FC236}">
                <a16:creationId xmlns:a16="http://schemas.microsoft.com/office/drawing/2014/main" id="{08A6F72A-C1FC-4C0D-A939-FC387DC90072}"/>
              </a:ext>
            </a:extLst>
          </p:cNvPr>
          <p:cNvSpPr txBox="1"/>
          <p:nvPr/>
        </p:nvSpPr>
        <p:spPr>
          <a:xfrm>
            <a:off x="1114446" y="30591793"/>
            <a:ext cx="10679241" cy="954107"/>
          </a:xfrm>
          <a:prstGeom prst="rect">
            <a:avLst/>
          </a:prstGeom>
          <a:noFill/>
        </p:spPr>
        <p:txBody>
          <a:bodyPr wrap="square" rtlCol="0">
            <a:spAutoFit/>
          </a:bodyPr>
          <a:lstStyle/>
          <a:p>
            <a:pPr algn="just"/>
            <a:r>
              <a:rPr lang="de-DE" sz="2800" i="1" u="sng" dirty="0"/>
              <a:t>Abbildung 2:</a:t>
            </a:r>
            <a:r>
              <a:rPr lang="de-DE" sz="2800" i="1" dirty="0"/>
              <a:t> Grenzschichthöhen, die mithilfe der Größen a-d und des </a:t>
            </a:r>
            <a:r>
              <a:rPr lang="de-DE" sz="2800" i="1" dirty="0" err="1"/>
              <a:t>Ceilometers</a:t>
            </a:r>
            <a:r>
              <a:rPr lang="de-DE" sz="2800" i="1" dirty="0"/>
              <a:t> bestimmt wurden.</a:t>
            </a:r>
            <a:endParaRPr lang="de-DE" dirty="0"/>
          </a:p>
        </p:txBody>
      </p:sp>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334</Words>
  <Application>Microsoft Office PowerPoint</Application>
  <PresentationFormat>Benutzerdefiniert</PresentationFormat>
  <Paragraphs>37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Cambria Math</vt:lpstr>
      <vt:lpstr>Verdana</vt:lpstr>
      <vt:lpstr>CEN_CliSAP_Plakatmaster</vt:lpstr>
      <vt:lpstr>PowerPoint-Präsentation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Theresa Lang</cp:lastModifiedBy>
  <cp:revision>53</cp:revision>
  <cp:lastPrinted>2014-06-06T08:10:34Z</cp:lastPrinted>
  <dcterms:created xsi:type="dcterms:W3CDTF">2014-06-05T14:19:47Z</dcterms:created>
  <dcterms:modified xsi:type="dcterms:W3CDTF">2018-09-20T17:57:05Z</dcterms:modified>
</cp:coreProperties>
</file>