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4" r:id="rId2"/>
  </p:sldIdLst>
  <p:sldSz cx="30275213" cy="42803763"/>
  <p:notesSz cx="6794500" cy="9906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167">
          <p15:clr>
            <a:srgbClr val="A4A3A4"/>
          </p15:clr>
        </p15:guide>
        <p15:guide id="2" orient="horz" pos="3599">
          <p15:clr>
            <a:srgbClr val="A4A3A4"/>
          </p15:clr>
        </p15:guide>
        <p15:guide id="3" orient="horz" pos="25874">
          <p15:clr>
            <a:srgbClr val="A4A3A4"/>
          </p15:clr>
        </p15:guide>
        <p15:guide id="4" pos="12242">
          <p15:clr>
            <a:srgbClr val="A4A3A4"/>
          </p15:clr>
        </p15:guide>
        <p15:guide id="5" pos="1104">
          <p15:clr>
            <a:srgbClr val="A4A3A4"/>
          </p15:clr>
        </p15:guide>
        <p15:guide id="6" pos="6578">
          <p15:clr>
            <a:srgbClr val="A4A3A4"/>
          </p15:clr>
        </p15:guide>
        <p15:guide id="7" pos="9646">
          <p15:clr>
            <a:srgbClr val="A4A3A4"/>
          </p15:clr>
        </p15:guide>
        <p15:guide id="8" pos="17954">
          <p15:clr>
            <a:srgbClr val="A4A3A4"/>
          </p15:clr>
        </p15:guide>
        <p15:guide id="9" pos="12480">
          <p15:clr>
            <a:srgbClr val="A4A3A4"/>
          </p15:clr>
        </p15:guide>
        <p15:guide id="10" pos="6816">
          <p15:clr>
            <a:srgbClr val="A4A3A4"/>
          </p15:clr>
        </p15:guide>
        <p15:guide id="11" pos="94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D6D6"/>
    <a:srgbClr val="991324"/>
    <a:srgbClr val="B8CADF"/>
    <a:srgbClr val="141313"/>
    <a:srgbClr val="CAEA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605" autoAdjust="0"/>
  </p:normalViewPr>
  <p:slideViewPr>
    <p:cSldViewPr>
      <p:cViewPr>
        <p:scale>
          <a:sx n="19" d="100"/>
          <a:sy n="19" d="100"/>
        </p:scale>
        <p:origin x="1392" y="8"/>
      </p:cViewPr>
      <p:guideLst>
        <p:guide orient="horz" pos="3167"/>
        <p:guide orient="horz" pos="3599"/>
        <p:guide orient="horz" pos="25874"/>
        <p:guide pos="12242"/>
        <p:guide pos="1104"/>
        <p:guide pos="6578"/>
        <p:guide pos="9646"/>
        <p:guide pos="17954"/>
        <p:guide pos="12480"/>
        <p:guide pos="6816"/>
        <p:guide pos="9407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4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l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8644" y="0"/>
            <a:ext cx="2944284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r">
              <a:defRPr sz="1300"/>
            </a:lvl1pPr>
          </a:lstStyle>
          <a:p>
            <a:pPr>
              <a:defRPr/>
            </a:pPr>
            <a:fld id="{CC0687F8-0D18-3744-9E5B-34CDB2C8D9E2}" type="datetimeFigureOut">
              <a:rPr lang="de-DE"/>
              <a:pPr>
                <a:defRPr/>
              </a:pPr>
              <a:t>16.09.2018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4284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8644" y="9408981"/>
            <a:ext cx="2944284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r">
              <a:defRPr sz="1300"/>
            </a:lvl1pPr>
          </a:lstStyle>
          <a:p>
            <a:pPr>
              <a:defRPr/>
            </a:pPr>
            <a:fld id="{27059A04-727B-594E-9D2B-DB89AAC18A2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41536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284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ea typeface="ＭＳ Ｐゴシック" pitchFamily="124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17" y="0"/>
            <a:ext cx="2944284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ea typeface="ＭＳ Ｐゴシック" pitchFamily="124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84388" y="742950"/>
            <a:ext cx="2625725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34" y="4705350"/>
            <a:ext cx="4982634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700"/>
            <a:ext cx="2944284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939" tIns="47969" rIns="95939" bIns="47969" numCol="1" anchor="b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ea typeface="ＭＳ Ｐゴシック" pitchFamily="124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17" y="9410700"/>
            <a:ext cx="2944284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939" tIns="47969" rIns="95939" bIns="47969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A5B5417-ED1B-374F-8FF2-B46D95F08A1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4334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pitchFamily="124" charset="-128"/>
        <a:cs typeface="ＭＳ Ｐゴシック" charset="0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5pPr>
    <a:lvl6pPr marL="2284273" algn="l" defTabSz="91371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1126" algn="l" defTabSz="91371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7983" algn="l" defTabSz="91371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4836" algn="l" defTabSz="91371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79503" indent="-299809"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99236" indent="-239847"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78930" indent="-239847"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158624" indent="-239847"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638318" indent="-23984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3118013" indent="-23984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597707" indent="-23984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4077401" indent="-23984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fld id="{41527247-27F1-F344-B04C-005D11D0476B}" type="slidenum">
              <a:rPr lang="de-DE" sz="1300">
                <a:solidFill>
                  <a:schemeClr val="tx1"/>
                </a:solidFill>
              </a:rPr>
              <a:pPr/>
              <a:t>1</a:t>
            </a:fld>
            <a:endParaRPr lang="de-DE" sz="1300">
              <a:solidFill>
                <a:schemeClr val="tx1"/>
              </a:solidFill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de-DE">
              <a:ea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4127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 userDrawn="1"/>
        </p:nvGrpSpPr>
        <p:grpSpPr>
          <a:xfrm>
            <a:off x="0" y="6388225"/>
            <a:ext cx="30276000" cy="410847"/>
            <a:chOff x="0" y="6373410"/>
            <a:chExt cx="30276000" cy="410847"/>
          </a:xfrm>
        </p:grpSpPr>
        <p:grpSp>
          <p:nvGrpSpPr>
            <p:cNvPr id="3" name="Gruppieren 2"/>
            <p:cNvGrpSpPr/>
            <p:nvPr userDrawn="1"/>
          </p:nvGrpSpPr>
          <p:grpSpPr>
            <a:xfrm>
              <a:off x="0" y="6486002"/>
              <a:ext cx="30276000" cy="226247"/>
              <a:chOff x="0" y="5729930"/>
              <a:chExt cx="30276000" cy="226247"/>
            </a:xfrm>
          </p:grpSpPr>
          <p:sp>
            <p:nvSpPr>
              <p:cNvPr id="11" name="Rechteck 10"/>
              <p:cNvSpPr/>
              <p:nvPr/>
            </p:nvSpPr>
            <p:spPr>
              <a:xfrm flipV="1">
                <a:off x="0" y="5729930"/>
                <a:ext cx="30276000" cy="108000"/>
              </a:xfrm>
              <a:prstGeom prst="rect">
                <a:avLst/>
              </a:prstGeom>
              <a:solidFill>
                <a:srgbClr val="CD0920"/>
              </a:solidFill>
              <a:ln>
                <a:solidFill>
                  <a:srgbClr val="CD092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/>
              <p:cNvSpPr/>
              <p:nvPr/>
            </p:nvSpPr>
            <p:spPr>
              <a:xfrm flipV="1">
                <a:off x="0" y="5848177"/>
                <a:ext cx="30276000" cy="108000"/>
              </a:xfrm>
              <a:prstGeom prst="rect">
                <a:avLst/>
              </a:prstGeom>
              <a:solidFill>
                <a:srgbClr val="B4B4B4"/>
              </a:solidFill>
              <a:ln>
                <a:solidFill>
                  <a:srgbClr val="B4B4B4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" name="Gruppieren 1"/>
            <p:cNvGrpSpPr/>
            <p:nvPr userDrawn="1"/>
          </p:nvGrpSpPr>
          <p:grpSpPr>
            <a:xfrm>
              <a:off x="0" y="6373410"/>
              <a:ext cx="30276000" cy="410847"/>
              <a:chOff x="0" y="6358595"/>
              <a:chExt cx="30276000" cy="410847"/>
            </a:xfrm>
          </p:grpSpPr>
          <p:sp>
            <p:nvSpPr>
              <p:cNvPr id="12" name="Rechteck 11"/>
              <p:cNvSpPr/>
              <p:nvPr/>
            </p:nvSpPr>
            <p:spPr>
              <a:xfrm flipV="1">
                <a:off x="0" y="6358595"/>
                <a:ext cx="30276000" cy="108000"/>
              </a:xfrm>
              <a:prstGeom prst="rect">
                <a:avLst/>
              </a:prstGeom>
              <a:solidFill>
                <a:srgbClr val="888888"/>
              </a:solidFill>
              <a:ln>
                <a:solidFill>
                  <a:srgbClr val="88888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Rechteck 13"/>
              <p:cNvSpPr/>
              <p:nvPr/>
            </p:nvSpPr>
            <p:spPr>
              <a:xfrm flipV="1">
                <a:off x="0" y="6661442"/>
                <a:ext cx="30276000" cy="108000"/>
              </a:xfrm>
              <a:prstGeom prst="rect">
                <a:avLst/>
              </a:prstGeom>
              <a:solidFill>
                <a:srgbClr val="DCDCDC"/>
              </a:solidFill>
              <a:ln>
                <a:solidFill>
                  <a:srgbClr val="DCDCDC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sldNum="0" hdr="0" ftr="0" dt="0"/>
  <p:txStyles>
    <p:titleStyle>
      <a:lvl1pPr algn="l" defTabSz="416877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>
          <a:solidFill>
            <a:srgbClr val="991324"/>
          </a:solidFill>
          <a:latin typeface="+mj-lt"/>
          <a:ea typeface="+mj-ea"/>
          <a:cs typeface="ＭＳ Ｐゴシック" charset="0"/>
        </a:defRPr>
      </a:lvl1pPr>
      <a:lvl2pPr algn="l" defTabSz="416877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>
          <a:solidFill>
            <a:srgbClr val="991324"/>
          </a:solidFill>
          <a:latin typeface="Arial" charset="0"/>
          <a:ea typeface="ＭＳ Ｐゴシック" pitchFamily="124" charset="-128"/>
          <a:cs typeface="ＭＳ Ｐゴシック" charset="0"/>
        </a:defRPr>
      </a:lvl2pPr>
      <a:lvl3pPr algn="l" defTabSz="416877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>
          <a:solidFill>
            <a:srgbClr val="991324"/>
          </a:solidFill>
          <a:latin typeface="Arial" charset="0"/>
          <a:ea typeface="ＭＳ Ｐゴシック" pitchFamily="124" charset="-128"/>
          <a:cs typeface="ＭＳ Ｐゴシック" charset="0"/>
        </a:defRPr>
      </a:lvl3pPr>
      <a:lvl4pPr algn="l" defTabSz="416877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>
          <a:solidFill>
            <a:srgbClr val="991324"/>
          </a:solidFill>
          <a:latin typeface="Arial" charset="0"/>
          <a:ea typeface="ＭＳ Ｐゴシック" pitchFamily="124" charset="-128"/>
          <a:cs typeface="ＭＳ Ｐゴシック" charset="0"/>
        </a:defRPr>
      </a:lvl4pPr>
      <a:lvl5pPr algn="l" defTabSz="416877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>
          <a:solidFill>
            <a:srgbClr val="991324"/>
          </a:solidFill>
          <a:latin typeface="Arial" charset="0"/>
          <a:ea typeface="ＭＳ Ｐゴシック" pitchFamily="124" charset="-128"/>
          <a:cs typeface="ＭＳ Ｐゴシック" charset="0"/>
        </a:defRPr>
      </a:lvl5pPr>
      <a:lvl6pPr marL="456853" algn="l" defTabSz="416879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 b="1">
          <a:solidFill>
            <a:schemeClr val="bg1"/>
          </a:solidFill>
          <a:latin typeface="Arial" charset="0"/>
          <a:ea typeface="ＭＳ Ｐゴシック" pitchFamily="124" charset="-128"/>
        </a:defRPr>
      </a:lvl6pPr>
      <a:lvl7pPr marL="913710" algn="l" defTabSz="416879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 b="1">
          <a:solidFill>
            <a:schemeClr val="bg1"/>
          </a:solidFill>
          <a:latin typeface="Arial" charset="0"/>
          <a:ea typeface="ＭＳ Ｐゴシック" pitchFamily="124" charset="-128"/>
        </a:defRPr>
      </a:lvl7pPr>
      <a:lvl8pPr marL="1370563" algn="l" defTabSz="416879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 b="1">
          <a:solidFill>
            <a:schemeClr val="bg1"/>
          </a:solidFill>
          <a:latin typeface="Arial" charset="0"/>
          <a:ea typeface="ＭＳ Ｐゴシック" pitchFamily="124" charset="-128"/>
        </a:defRPr>
      </a:lvl8pPr>
      <a:lvl9pPr marL="1827416" algn="l" defTabSz="416879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 b="1">
          <a:solidFill>
            <a:schemeClr val="bg1"/>
          </a:solidFill>
          <a:latin typeface="Arial" charset="0"/>
          <a:ea typeface="ＭＳ Ｐゴシック" pitchFamily="124" charset="-128"/>
        </a:defRPr>
      </a:lvl9pPr>
    </p:titleStyle>
    <p:bodyStyle>
      <a:lvl1pPr marL="842963" indent="-842963" algn="l" defTabSz="4168775" rtl="0" eaLnBrk="1" fontAlgn="base" hangingPunct="1">
        <a:spcBef>
          <a:spcPct val="20000"/>
        </a:spcBef>
        <a:spcAft>
          <a:spcPct val="0"/>
        </a:spcAft>
        <a:defRPr sz="4800" b="1">
          <a:solidFill>
            <a:srgbClr val="141313"/>
          </a:solidFill>
          <a:latin typeface="+mn-lt"/>
          <a:ea typeface="+mn-ea"/>
          <a:cs typeface="ＭＳ Ｐゴシック" charset="0"/>
        </a:defRPr>
      </a:lvl1pPr>
      <a:lvl2pPr marL="2336800" indent="-1303338" algn="l" defTabSz="4168775" rtl="0" eaLnBrk="1" fontAlgn="base" hangingPunct="1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</a:defRPr>
      </a:lvl2pPr>
      <a:lvl3pPr marL="3573463" indent="-1044575" algn="l" defTabSz="4168775" rtl="0" eaLnBrk="1" fontAlgn="base" hangingPunct="1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</a:defRPr>
      </a:lvl3pPr>
      <a:lvl4pPr marL="4808538" indent="-1044575" algn="l" defTabSz="4168775" rtl="0" eaLnBrk="1" fontAlgn="base" hangingPunct="1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</a:defRPr>
      </a:lvl4pPr>
      <a:lvl5pPr marL="6175375" indent="-1174750" algn="l" defTabSz="4168775" rtl="0" eaLnBrk="1" fontAlgn="base" hangingPunct="1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</a:defRPr>
      </a:lvl5pPr>
      <a:lvl6pPr marL="6632322" indent="-1175445" algn="l" defTabSz="4168795" rtl="0" eaLnBrk="1" fontAlgn="base" hangingPunct="1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</a:defRPr>
      </a:lvl6pPr>
      <a:lvl7pPr marL="7089175" indent="-1175445" algn="l" defTabSz="4168795" rtl="0" eaLnBrk="1" fontAlgn="base" hangingPunct="1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</a:defRPr>
      </a:lvl7pPr>
      <a:lvl8pPr marL="7546032" indent="-1175445" algn="l" defTabSz="4168795" rtl="0" eaLnBrk="1" fontAlgn="base" hangingPunct="1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</a:defRPr>
      </a:lvl8pPr>
      <a:lvl9pPr marL="8002881" indent="-1175445" algn="l" defTabSz="4168795" rtl="0" eaLnBrk="1" fontAlgn="base" hangingPunct="1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53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10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563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416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273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126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983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836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emf"/><Relationship Id="rId4" Type="http://schemas.openxmlformats.org/officeDocument/2006/relationships/image" Target="NUL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rafik 35">
            <a:extLst>
              <a:ext uri="{FF2B5EF4-FFF2-40B4-BE49-F238E27FC236}">
                <a16:creationId xmlns:a16="http://schemas.microsoft.com/office/drawing/2014/main" id="{A9D74C3F-3BE3-439D-AB17-89094933385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4710" y="951609"/>
            <a:ext cx="4392488" cy="3348477"/>
          </a:xfrm>
          <a:prstGeom prst="rect">
            <a:avLst/>
          </a:prstGeom>
        </p:spPr>
      </p:pic>
      <p:sp>
        <p:nvSpPr>
          <p:cNvPr id="11" name="Rechteck 7"/>
          <p:cNvSpPr>
            <a:spLocks noChangeArrowheads="1"/>
          </p:cNvSpPr>
          <p:nvPr/>
        </p:nvSpPr>
        <p:spPr bwMode="auto">
          <a:xfrm>
            <a:off x="21043079" y="36667577"/>
            <a:ext cx="7704039" cy="101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69" tIns="45689" rIns="91369" bIns="45689">
            <a:spAutoFit/>
          </a:bodyPr>
          <a:lstStyle/>
          <a:p>
            <a:pPr algn="r"/>
            <a:r>
              <a:rPr lang="de-DE" sz="3000" b="1" dirty="0"/>
              <a:t>www.cen.uni-hamburg.de</a:t>
            </a:r>
          </a:p>
          <a:p>
            <a:pPr algn="r"/>
            <a:endParaRPr lang="de-DE" sz="3000" b="1" dirty="0"/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4118" y="39294783"/>
            <a:ext cx="6998755" cy="2269338"/>
          </a:xfrm>
          <a:prstGeom prst="rect">
            <a:avLst/>
          </a:prstGeom>
        </p:spPr>
      </p:pic>
      <p:cxnSp>
        <p:nvCxnSpPr>
          <p:cNvPr id="25" name="Gerade Verbindung 24"/>
          <p:cNvCxnSpPr/>
          <p:nvPr/>
        </p:nvCxnSpPr>
        <p:spPr bwMode="auto">
          <a:xfrm>
            <a:off x="0" y="37387657"/>
            <a:ext cx="30276000" cy="0"/>
          </a:xfrm>
          <a:prstGeom prst="line">
            <a:avLst/>
          </a:prstGeom>
          <a:ln>
            <a:solidFill>
              <a:srgbClr val="991324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 bwMode="auto">
          <a:xfrm>
            <a:off x="-787" y="35803481"/>
            <a:ext cx="30276000" cy="0"/>
          </a:xfrm>
          <a:prstGeom prst="line">
            <a:avLst/>
          </a:prstGeom>
          <a:ln>
            <a:solidFill>
              <a:srgbClr val="991324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feld 26"/>
          <p:cNvSpPr txBox="1">
            <a:spLocks noChangeArrowheads="1"/>
          </p:cNvSpPr>
          <p:nvPr/>
        </p:nvSpPr>
        <p:spPr bwMode="auto">
          <a:xfrm>
            <a:off x="17801902" y="36091513"/>
            <a:ext cx="11233248" cy="553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69" tIns="45689" rIns="91369" bIns="45689">
            <a:spAutoFit/>
          </a:bodyPr>
          <a:lstStyle>
            <a:lvl1pPr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sz="3000" b="1" dirty="0"/>
              <a:t>Centrum für Erdsystemforschung und Nachhaltigkeit (CEN)</a:t>
            </a:r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1752600" y="881446"/>
            <a:ext cx="26746200" cy="2086387"/>
          </a:xfrm>
          <a:prstGeom prst="rect">
            <a:avLst/>
          </a:prstGeom>
        </p:spPr>
        <p:txBody>
          <a:bodyPr/>
          <a:lstStyle>
            <a:lvl1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+mj-lt"/>
                <a:ea typeface="+mj-ea"/>
                <a:cs typeface="ＭＳ Ｐゴシック" charset="0"/>
              </a:defRPr>
            </a:lvl1pPr>
            <a:lvl2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Arial" charset="0"/>
                <a:ea typeface="ＭＳ Ｐゴシック" pitchFamily="124" charset="-128"/>
                <a:cs typeface="ＭＳ Ｐゴシック" charset="0"/>
              </a:defRPr>
            </a:lvl2pPr>
            <a:lvl3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Arial" charset="0"/>
                <a:ea typeface="ＭＳ Ｐゴシック" pitchFamily="124" charset="-128"/>
                <a:cs typeface="ＭＳ Ｐゴシック" charset="0"/>
              </a:defRPr>
            </a:lvl3pPr>
            <a:lvl4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Arial" charset="0"/>
                <a:ea typeface="ＭＳ Ｐゴシック" pitchFamily="124" charset="-128"/>
                <a:cs typeface="ＭＳ Ｐゴシック" charset="0"/>
              </a:defRPr>
            </a:lvl4pPr>
            <a:lvl5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Arial" charset="0"/>
                <a:ea typeface="ＭＳ Ｐゴシック" pitchFamily="124" charset="-128"/>
                <a:cs typeface="ＭＳ Ｐゴシック" charset="0"/>
              </a:defRPr>
            </a:lvl5pPr>
            <a:lvl6pPr marL="456853" algn="l" defTabSz="416879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bg1"/>
                </a:solidFill>
                <a:latin typeface="Arial" charset="0"/>
                <a:ea typeface="ＭＳ Ｐゴシック" pitchFamily="124" charset="-128"/>
              </a:defRPr>
            </a:lvl6pPr>
            <a:lvl7pPr marL="913710" algn="l" defTabSz="416879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bg1"/>
                </a:solidFill>
                <a:latin typeface="Arial" charset="0"/>
                <a:ea typeface="ＭＳ Ｐゴシック" pitchFamily="124" charset="-128"/>
              </a:defRPr>
            </a:lvl7pPr>
            <a:lvl8pPr marL="1370563" algn="l" defTabSz="416879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bg1"/>
                </a:solidFill>
                <a:latin typeface="Arial" charset="0"/>
                <a:ea typeface="ＭＳ Ｐゴシック" pitchFamily="124" charset="-128"/>
              </a:defRPr>
            </a:lvl8pPr>
            <a:lvl9pPr marL="1827416" algn="l" defTabSz="416879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bg1"/>
                </a:solidFill>
                <a:latin typeface="Arial" charset="0"/>
                <a:ea typeface="ＭＳ Ｐゴシック" pitchFamily="124" charset="-128"/>
              </a:defRPr>
            </a:lvl9pPr>
          </a:lstStyle>
          <a:p>
            <a:pPr>
              <a:lnSpc>
                <a:spcPct val="100000"/>
              </a:lnSpc>
            </a:pPr>
            <a:r>
              <a:rPr lang="de-DE" sz="6600" b="1" dirty="0">
                <a:solidFill>
                  <a:schemeClr val="tx1"/>
                </a:solidFill>
              </a:rPr>
              <a:t>Wie lässt sich die Grenzschichthöhe mit den ALPACAs</a:t>
            </a:r>
          </a:p>
          <a:p>
            <a:pPr>
              <a:lnSpc>
                <a:spcPct val="100000"/>
              </a:lnSpc>
            </a:pPr>
            <a:r>
              <a:rPr lang="de-DE" sz="6600" b="1" dirty="0">
                <a:solidFill>
                  <a:schemeClr val="tx1"/>
                </a:solidFill>
              </a:rPr>
              <a:t>bestimmen?</a:t>
            </a: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>
          <a:xfrm>
            <a:off x="1744118" y="3255865"/>
            <a:ext cx="26746200" cy="1440160"/>
          </a:xfrm>
          <a:prstGeom prst="rect">
            <a:avLst/>
          </a:prstGeom>
        </p:spPr>
        <p:txBody>
          <a:bodyPr/>
          <a:lstStyle>
            <a:lvl1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+mj-lt"/>
                <a:ea typeface="+mj-ea"/>
                <a:cs typeface="ＭＳ Ｐゴシック" charset="0"/>
              </a:defRPr>
            </a:lvl1pPr>
            <a:lvl2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Arial" charset="0"/>
                <a:ea typeface="ＭＳ Ｐゴシック" pitchFamily="124" charset="-128"/>
                <a:cs typeface="ＭＳ Ｐゴシック" charset="0"/>
              </a:defRPr>
            </a:lvl2pPr>
            <a:lvl3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Arial" charset="0"/>
                <a:ea typeface="ＭＳ Ｐゴシック" pitchFamily="124" charset="-128"/>
                <a:cs typeface="ＭＳ Ｐゴシック" charset="0"/>
              </a:defRPr>
            </a:lvl3pPr>
            <a:lvl4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Arial" charset="0"/>
                <a:ea typeface="ＭＳ Ｐゴシック" pitchFamily="124" charset="-128"/>
                <a:cs typeface="ＭＳ Ｐゴシック" charset="0"/>
              </a:defRPr>
            </a:lvl4pPr>
            <a:lvl5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Arial" charset="0"/>
                <a:ea typeface="ＭＳ Ｐゴシック" pitchFamily="124" charset="-128"/>
                <a:cs typeface="ＭＳ Ｐゴシック" charset="0"/>
              </a:defRPr>
            </a:lvl5pPr>
            <a:lvl6pPr marL="456853" algn="l" defTabSz="416879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bg1"/>
                </a:solidFill>
                <a:latin typeface="Arial" charset="0"/>
                <a:ea typeface="ＭＳ Ｐゴシック" pitchFamily="124" charset="-128"/>
              </a:defRPr>
            </a:lvl6pPr>
            <a:lvl7pPr marL="913710" algn="l" defTabSz="416879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bg1"/>
                </a:solidFill>
                <a:latin typeface="Arial" charset="0"/>
                <a:ea typeface="ＭＳ Ｐゴシック" pitchFamily="124" charset="-128"/>
              </a:defRPr>
            </a:lvl7pPr>
            <a:lvl8pPr marL="1370563" algn="l" defTabSz="416879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bg1"/>
                </a:solidFill>
                <a:latin typeface="Arial" charset="0"/>
                <a:ea typeface="ＭＳ Ｐゴシック" pitchFamily="124" charset="-128"/>
              </a:defRPr>
            </a:lvl8pPr>
            <a:lvl9pPr marL="1827416" algn="l" defTabSz="416879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bg1"/>
                </a:solidFill>
                <a:latin typeface="Arial" charset="0"/>
                <a:ea typeface="ＭＳ Ｐゴシック" pitchFamily="12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de-DE" sz="4400" b="1" dirty="0">
                <a:solidFill>
                  <a:schemeClr val="tx1"/>
                </a:solidFill>
              </a:rPr>
              <a:t>Laura Dietrich, Henning </a:t>
            </a:r>
            <a:r>
              <a:rPr lang="de-DE" sz="4400" b="1" dirty="0" err="1">
                <a:solidFill>
                  <a:schemeClr val="tx1"/>
                </a:solidFill>
              </a:rPr>
              <a:t>Dorff</a:t>
            </a:r>
            <a:r>
              <a:rPr lang="de-DE" sz="4400" b="1" dirty="0">
                <a:solidFill>
                  <a:schemeClr val="tx1"/>
                </a:solidFill>
              </a:rPr>
              <a:t>, Jakob Dörr, </a:t>
            </a:r>
          </a:p>
          <a:p>
            <a:pPr>
              <a:lnSpc>
                <a:spcPct val="110000"/>
              </a:lnSpc>
            </a:pPr>
            <a:r>
              <a:rPr lang="de-DE" sz="4400" b="1" dirty="0">
                <a:solidFill>
                  <a:schemeClr val="tx1"/>
                </a:solidFill>
              </a:rPr>
              <a:t>Joscha </a:t>
            </a:r>
            <a:r>
              <a:rPr lang="de-DE" sz="4400" b="1" dirty="0" err="1">
                <a:solidFill>
                  <a:schemeClr val="tx1"/>
                </a:solidFill>
              </a:rPr>
              <a:t>Fregin</a:t>
            </a:r>
            <a:r>
              <a:rPr lang="de-DE" sz="4400" b="1" dirty="0">
                <a:solidFill>
                  <a:schemeClr val="tx1"/>
                </a:solidFill>
              </a:rPr>
              <a:t>, Theresa Lang, Simon Michel </a:t>
            </a:r>
          </a:p>
        </p:txBody>
      </p:sp>
      <p:sp>
        <p:nvSpPr>
          <p:cNvPr id="23" name="Textfeld 22"/>
          <p:cNvSpPr txBox="1">
            <a:spLocks noChangeArrowheads="1"/>
          </p:cNvSpPr>
          <p:nvPr/>
        </p:nvSpPr>
        <p:spPr bwMode="auto">
          <a:xfrm>
            <a:off x="1672110" y="36041634"/>
            <a:ext cx="11233248" cy="553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69" tIns="45689" rIns="91369" bIns="45689">
            <a:spAutoFit/>
          </a:bodyPr>
          <a:lstStyle>
            <a:lvl1pPr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sz="3000" b="1" dirty="0"/>
              <a:t>Meteorologisches Institut, Universität Hamburg</a:t>
            </a:r>
          </a:p>
        </p:txBody>
      </p:sp>
      <p:sp>
        <p:nvSpPr>
          <p:cNvPr id="24" name="Rechteck 7"/>
          <p:cNvSpPr>
            <a:spLocks noChangeArrowheads="1"/>
          </p:cNvSpPr>
          <p:nvPr/>
        </p:nvSpPr>
        <p:spPr bwMode="auto">
          <a:xfrm>
            <a:off x="1672110" y="36660089"/>
            <a:ext cx="7704039" cy="101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69" tIns="45689" rIns="91369" bIns="45689">
            <a:spAutoFit/>
          </a:bodyPr>
          <a:lstStyle/>
          <a:p>
            <a:r>
              <a:rPr lang="de-DE" sz="3000" b="1" dirty="0"/>
              <a:t>www.mi.uni-hamburg.de</a:t>
            </a:r>
          </a:p>
          <a:p>
            <a:endParaRPr lang="de-DE" sz="3000" b="1" dirty="0"/>
          </a:p>
        </p:txBody>
      </p:sp>
      <p:sp>
        <p:nvSpPr>
          <p:cNvPr id="2" name="Rechteck 1"/>
          <p:cNvSpPr/>
          <p:nvPr/>
        </p:nvSpPr>
        <p:spPr bwMode="auto">
          <a:xfrm>
            <a:off x="25578766" y="2384281"/>
            <a:ext cx="1944216" cy="761622"/>
          </a:xfrm>
          <a:prstGeom prst="rect">
            <a:avLst/>
          </a:prstGeom>
          <a:solidFill>
            <a:srgbClr val="D6D6D6"/>
          </a:solidFill>
          <a:ln>
            <a:noFill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pitchFamily="124" charset="-128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21B0CFD-BEFB-4EF4-8BE1-796192787D5F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6029" y="7019640"/>
            <a:ext cx="13875305" cy="42840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8B0E7DFF-3ECF-4453-85B4-8F9334377984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4021" y="11069209"/>
            <a:ext cx="13875305" cy="42840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D5869E4B-C62B-460B-8D9E-34A51B0735F3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4021" y="15137185"/>
            <a:ext cx="13875305" cy="42840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B5704965-19AF-4106-ACA7-83920C944374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4021" y="19169633"/>
            <a:ext cx="13875305" cy="4284000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BEBE852B-C134-48CA-89C5-4BED896CF045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4256" y="23274090"/>
            <a:ext cx="10718282" cy="1286194"/>
          </a:xfrm>
          <a:prstGeom prst="rect">
            <a:avLst/>
          </a:prstGeom>
        </p:spPr>
      </p:pic>
      <p:pic>
        <p:nvPicPr>
          <p:cNvPr id="34" name="Bild 20">
            <a:extLst>
              <a:ext uri="{FF2B5EF4-FFF2-40B4-BE49-F238E27FC236}">
                <a16:creationId xmlns:a16="http://schemas.microsoft.com/office/drawing/2014/main" id="{30C35D4B-54C9-4EFD-B637-C2B14B31D25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858686" y="39881681"/>
            <a:ext cx="3736582" cy="1682440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89186F4D-0C4C-4734-9D8C-2470FAFB8AE6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4246" y="2081025"/>
            <a:ext cx="4266848" cy="3200136"/>
          </a:xfrm>
          <a:prstGeom prst="rect">
            <a:avLst/>
          </a:prstGeom>
          <a:ln>
            <a:noFill/>
          </a:ln>
        </p:spPr>
      </p:pic>
      <p:sp>
        <p:nvSpPr>
          <p:cNvPr id="4" name="Textfeld 3"/>
          <p:cNvSpPr txBox="1"/>
          <p:nvPr/>
        </p:nvSpPr>
        <p:spPr>
          <a:xfrm>
            <a:off x="25612258" y="2398156"/>
            <a:ext cx="2520280" cy="923330"/>
          </a:xfrm>
          <a:prstGeom prst="rect">
            <a:avLst/>
          </a:prstGeom>
          <a:solidFill>
            <a:srgbClr val="D6D6D6"/>
          </a:solidFill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2018</a:t>
            </a:r>
            <a:endParaRPr lang="de-DE" sz="54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ECF76C5-1888-4029-9DF0-1BEAD530C454}"/>
              </a:ext>
            </a:extLst>
          </p:cNvPr>
          <p:cNvSpPr/>
          <p:nvPr/>
        </p:nvSpPr>
        <p:spPr>
          <a:xfrm>
            <a:off x="591990" y="7333442"/>
            <a:ext cx="15135225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4400" b="1" dirty="0">
                <a:solidFill>
                  <a:srgbClr val="CB1028"/>
                </a:solidFill>
                <a:ea typeface="ＭＳ Ｐゴシック" pitchFamily="124" charset="-128"/>
              </a:rPr>
              <a:t>Motivation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0F2F1BC-0D66-45C0-8E9C-5464DBC9DD37}"/>
              </a:ext>
            </a:extLst>
          </p:cNvPr>
          <p:cNvSpPr/>
          <p:nvPr/>
        </p:nvSpPr>
        <p:spPr>
          <a:xfrm>
            <a:off x="615497" y="14264904"/>
            <a:ext cx="15135225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4400" b="1" dirty="0">
                <a:solidFill>
                  <a:srgbClr val="CB1028"/>
                </a:solidFill>
                <a:ea typeface="ＭＳ Ｐゴシック" pitchFamily="124" charset="-128"/>
              </a:rPr>
              <a:t>Methode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C3341CF7-5EEF-4D99-A4D6-A304B51278B0}"/>
              </a:ext>
            </a:extLst>
          </p:cNvPr>
          <p:cNvSpPr/>
          <p:nvPr/>
        </p:nvSpPr>
        <p:spPr>
          <a:xfrm>
            <a:off x="12387757" y="25506586"/>
            <a:ext cx="15135225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4400" b="1" dirty="0">
                <a:solidFill>
                  <a:srgbClr val="CB1028"/>
                </a:solidFill>
                <a:ea typeface="ＭＳ Ｐゴシック" pitchFamily="124" charset="-128"/>
              </a:rPr>
              <a:t>Ergebnisse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300F36BE-D129-4C43-93EB-06AAA8CA1682}"/>
              </a:ext>
            </a:extLst>
          </p:cNvPr>
          <p:cNvSpPr/>
          <p:nvPr/>
        </p:nvSpPr>
        <p:spPr bwMode="auto">
          <a:xfrm>
            <a:off x="1130049" y="33047818"/>
            <a:ext cx="27465219" cy="20134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5400" b="1" i="0" u="none" strike="noStrike" cap="none" normalizeH="0" baseline="0" dirty="0">
                <a:ln>
                  <a:noFill/>
                </a:ln>
                <a:solidFill>
                  <a:srgbClr val="CB1028"/>
                </a:solidFill>
                <a:effectLst/>
                <a:latin typeface="Arial" charset="0"/>
                <a:ea typeface="ＭＳ Ｐゴシック" pitchFamily="124" charset="-128"/>
              </a:rPr>
              <a:t>Fazit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EN_CliSAP_Plakatmaster">
  <a:themeElements>
    <a:clrScheme name="Präsentation1 1">
      <a:dk1>
        <a:srgbClr val="000000"/>
      </a:dk1>
      <a:lt1>
        <a:srgbClr val="FFFFFF"/>
      </a:lt1>
      <a:dk2>
        <a:srgbClr val="FFFFFF"/>
      </a:dk2>
      <a:lt2>
        <a:srgbClr val="414141"/>
      </a:lt2>
      <a:accent1>
        <a:srgbClr val="DBF0FD"/>
      </a:accent1>
      <a:accent2>
        <a:srgbClr val="A2D9F8"/>
      </a:accent2>
      <a:accent3>
        <a:srgbClr val="FFFFFF"/>
      </a:accent3>
      <a:accent4>
        <a:srgbClr val="000000"/>
      </a:accent4>
      <a:accent5>
        <a:srgbClr val="EAF6FE"/>
      </a:accent5>
      <a:accent6>
        <a:srgbClr val="92C4E1"/>
      </a:accent6>
      <a:hlink>
        <a:srgbClr val="007368"/>
      </a:hlink>
      <a:folHlink>
        <a:srgbClr val="DBF0FD"/>
      </a:folHlink>
    </a:clrScheme>
    <a:fontScheme name="Präsentation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pitchFamily="12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pitchFamily="124" charset="-128"/>
          </a:defRPr>
        </a:defPPr>
      </a:lstStyle>
    </a:lnDef>
  </a:objectDefaults>
  <a:extraClrSchemeLst>
    <a:extraClrScheme>
      <a:clrScheme name="Präsentation1 1">
        <a:dk1>
          <a:srgbClr val="000000"/>
        </a:dk1>
        <a:lt1>
          <a:srgbClr val="FFFFFF"/>
        </a:lt1>
        <a:dk2>
          <a:srgbClr val="FFFFFF"/>
        </a:dk2>
        <a:lt2>
          <a:srgbClr val="414141"/>
        </a:lt2>
        <a:accent1>
          <a:srgbClr val="DBF0FD"/>
        </a:accent1>
        <a:accent2>
          <a:srgbClr val="A2D9F8"/>
        </a:accent2>
        <a:accent3>
          <a:srgbClr val="FFFFFF"/>
        </a:accent3>
        <a:accent4>
          <a:srgbClr val="000000"/>
        </a:accent4>
        <a:accent5>
          <a:srgbClr val="EAF6FE"/>
        </a:accent5>
        <a:accent6>
          <a:srgbClr val="92C4E1"/>
        </a:accent6>
        <a:hlink>
          <a:srgbClr val="007368"/>
        </a:hlink>
        <a:folHlink>
          <a:srgbClr val="DBF0F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CEN_CliSAP_Plakatmaster</Template>
  <TotalTime>0</TotalTime>
  <Words>60</Words>
  <Application>Microsoft Office PowerPoint</Application>
  <PresentationFormat>Benutzerdefiniert</PresentationFormat>
  <Paragraphs>14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Verdana</vt:lpstr>
      <vt:lpstr>CEN_CliSAP_Plakatmaster</vt:lpstr>
      <vt:lpstr>PowerPoint-Präsentation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Marco Clemens</dc:creator>
  <cp:lastModifiedBy>Theresa Lang</cp:lastModifiedBy>
  <cp:revision>25</cp:revision>
  <cp:lastPrinted>2014-06-06T08:10:34Z</cp:lastPrinted>
  <dcterms:created xsi:type="dcterms:W3CDTF">2014-06-05T14:19:47Z</dcterms:created>
  <dcterms:modified xsi:type="dcterms:W3CDTF">2018-09-16T16:06:57Z</dcterms:modified>
</cp:coreProperties>
</file>