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4"/>
  </p:notesMasterIdLst>
  <p:sldIdLst>
    <p:sldId id="289" r:id="rId3"/>
    <p:sldId id="291" r:id="rId4"/>
    <p:sldId id="264" r:id="rId5"/>
    <p:sldId id="262" r:id="rId6"/>
    <p:sldId id="263" r:id="rId7"/>
    <p:sldId id="279" r:id="rId8"/>
    <p:sldId id="280" r:id="rId9"/>
    <p:sldId id="281" r:id="rId10"/>
    <p:sldId id="282" r:id="rId11"/>
    <p:sldId id="283" r:id="rId12"/>
    <p:sldId id="270" r:id="rId13"/>
    <p:sldId id="271" r:id="rId14"/>
    <p:sldId id="272" r:id="rId15"/>
    <p:sldId id="273" r:id="rId16"/>
    <p:sldId id="274" r:id="rId17"/>
    <p:sldId id="275" r:id="rId18"/>
    <p:sldId id="276" r:id="rId19"/>
    <p:sldId id="277" r:id="rId20"/>
    <p:sldId id="256" r:id="rId21"/>
    <p:sldId id="257" r:id="rId22"/>
    <p:sldId id="258" r:id="rId23"/>
    <p:sldId id="259" r:id="rId24"/>
    <p:sldId id="260" r:id="rId25"/>
    <p:sldId id="261" r:id="rId26"/>
    <p:sldId id="278" r:id="rId27"/>
    <p:sldId id="284" r:id="rId28"/>
    <p:sldId id="285" r:id="rId29"/>
    <p:sldId id="286" r:id="rId30"/>
    <p:sldId id="287" r:id="rId31"/>
    <p:sldId id="288" r:id="rId32"/>
    <p:sldId id="290"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小组" id="{8DD01C0F-A1A3-4998-ADFF-D24E567F7DBC}">
          <p14:sldIdLst>
            <p14:sldId id="289"/>
            <p14:sldId id="291"/>
          </p14:sldIdLst>
        </p14:section>
        <p14:section name="王兆蕾" id="{CE88933C-C0A8-4D05-A3E3-3896D91E36F6}">
          <p14:sldIdLst>
            <p14:sldId id="264"/>
            <p14:sldId id="262"/>
            <p14:sldId id="263"/>
          </p14:sldIdLst>
        </p14:section>
        <p14:section name="李圣辉" id="{BE8C3C78-56EB-4638-8EE3-E15384D9949E}">
          <p14:sldIdLst>
            <p14:sldId id="279"/>
            <p14:sldId id="280"/>
            <p14:sldId id="281"/>
            <p14:sldId id="282"/>
            <p14:sldId id="283"/>
          </p14:sldIdLst>
        </p14:section>
        <p14:section name="陶久成" id="{E1E3AAE8-5CB4-4059-A88F-E0D4986B6994}">
          <p14:sldIdLst>
            <p14:sldId id="270"/>
            <p14:sldId id="271"/>
            <p14:sldId id="272"/>
            <p14:sldId id="273"/>
            <p14:sldId id="274"/>
            <p14:sldId id="275"/>
            <p14:sldId id="276"/>
            <p14:sldId id="277"/>
          </p14:sldIdLst>
        </p14:section>
        <p14:section name="林奇峰" id="{AA7FFA72-FBEF-43FE-91EA-4B9C9BE18DBC}">
          <p14:sldIdLst>
            <p14:sldId id="256"/>
            <p14:sldId id="257"/>
            <p14:sldId id="258"/>
            <p14:sldId id="259"/>
            <p14:sldId id="260"/>
            <p14:sldId id="261"/>
            <p14:sldId id="278"/>
          </p14:sldIdLst>
        </p14:section>
        <p14:section name="陈子轩" id="{6B5496F0-1116-422B-9398-B00190B23D7F}">
          <p14:sldIdLst>
            <p14:sldId id="284"/>
            <p14:sldId id="285"/>
            <p14:sldId id="286"/>
            <p14:sldId id="287"/>
            <p14:sldId id="288"/>
          </p14:sldIdLst>
        </p14:section>
        <p14:section name="结束" id="{C0EEEFB3-9BD4-42D7-85DD-FA94A9441F47}">
          <p14:sldIdLst>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DC7F7"/>
    <a:srgbClr val="88D8F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72C564-4815-4528-96B4-4AA9D8E8B730}" type="datetimeFigureOut">
              <a:rPr lang="zh-CN" altLang="en-US" smtClean="0"/>
              <a:t>2017/10/23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17BCAD-FA31-4631-B683-782D4F7B81AE}" type="slidenum">
              <a:rPr lang="zh-CN" altLang="en-US" smtClean="0"/>
              <a:t>‹#›</a:t>
            </a:fld>
            <a:endParaRPr lang="zh-CN" altLang="en-US"/>
          </a:p>
        </p:txBody>
      </p:sp>
    </p:spTree>
    <p:extLst>
      <p:ext uri="{BB962C8B-B14F-4D97-AF65-F5344CB8AC3E}">
        <p14:creationId xmlns:p14="http://schemas.microsoft.com/office/powerpoint/2010/main" val="2287993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6E62F-4F12-4DB0-AF47-2E69E6D69B95}" type="slidenum">
              <a:rPr lang="zh-CN" altLang="en-US" smtClean="0"/>
              <a:t>5</a:t>
            </a:fld>
            <a:endParaRPr lang="zh-CN" altLang="en-US"/>
          </a:p>
        </p:txBody>
      </p:sp>
    </p:spTree>
    <p:extLst>
      <p:ext uri="{BB962C8B-B14F-4D97-AF65-F5344CB8AC3E}">
        <p14:creationId xmlns:p14="http://schemas.microsoft.com/office/powerpoint/2010/main" val="4003461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Tree>
    <p:extLst>
      <p:ext uri="{BB962C8B-B14F-4D97-AF65-F5344CB8AC3E}">
        <p14:creationId xmlns:p14="http://schemas.microsoft.com/office/powerpoint/2010/main" val="673966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91949A2B-4629-4648-8793-D5D120245BA5}" type="slidenum">
              <a:rPr lang="en-US" smtClean="0"/>
              <a:t>10</a:t>
            </a:fld>
            <a:endParaRPr lang="en-US"/>
          </a:p>
        </p:txBody>
      </p:sp>
    </p:spTree>
    <p:extLst>
      <p:ext uri="{BB962C8B-B14F-4D97-AF65-F5344CB8AC3E}">
        <p14:creationId xmlns:p14="http://schemas.microsoft.com/office/powerpoint/2010/main" val="43948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Tree>
    <p:extLst>
      <p:ext uri="{BB962C8B-B14F-4D97-AF65-F5344CB8AC3E}">
        <p14:creationId xmlns:p14="http://schemas.microsoft.com/office/powerpoint/2010/main" val="3706270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Tree>
    <p:extLst>
      <p:ext uri="{BB962C8B-B14F-4D97-AF65-F5344CB8AC3E}">
        <p14:creationId xmlns:p14="http://schemas.microsoft.com/office/powerpoint/2010/main" val="1905053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Tree>
    <p:extLst>
      <p:ext uri="{BB962C8B-B14F-4D97-AF65-F5344CB8AC3E}">
        <p14:creationId xmlns:p14="http://schemas.microsoft.com/office/powerpoint/2010/main" val="514136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Tree>
    <p:extLst>
      <p:ext uri="{BB962C8B-B14F-4D97-AF65-F5344CB8AC3E}">
        <p14:creationId xmlns:p14="http://schemas.microsoft.com/office/powerpoint/2010/main" val="426211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Tree>
    <p:extLst>
      <p:ext uri="{BB962C8B-B14F-4D97-AF65-F5344CB8AC3E}">
        <p14:creationId xmlns:p14="http://schemas.microsoft.com/office/powerpoint/2010/main" val="1648400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Tree>
    <p:extLst>
      <p:ext uri="{BB962C8B-B14F-4D97-AF65-F5344CB8AC3E}">
        <p14:creationId xmlns:p14="http://schemas.microsoft.com/office/powerpoint/2010/main" val="4157038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Tree>
    <p:extLst>
      <p:ext uri="{BB962C8B-B14F-4D97-AF65-F5344CB8AC3E}">
        <p14:creationId xmlns:p14="http://schemas.microsoft.com/office/powerpoint/2010/main" val="2588826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C771E59-B0CA-4D0E-A159-F9082E2F3B25}" type="datetimeFigureOut">
              <a:rPr lang="zh-CN" altLang="en-US" smtClean="0"/>
              <a:t>2017/10/23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E09ED3-7853-4058-B87C-ACDA40381E4B}" type="slidenum">
              <a:rPr lang="zh-CN" altLang="en-US" smtClean="0"/>
              <a:t>‹#›</a:t>
            </a:fld>
            <a:endParaRPr lang="zh-CN" altLang="en-US"/>
          </a:p>
        </p:txBody>
      </p:sp>
    </p:spTree>
    <p:extLst>
      <p:ext uri="{BB962C8B-B14F-4D97-AF65-F5344CB8AC3E}">
        <p14:creationId xmlns:p14="http://schemas.microsoft.com/office/powerpoint/2010/main" val="496064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771E59-B0CA-4D0E-A159-F9082E2F3B25}" type="datetimeFigureOut">
              <a:rPr lang="zh-CN" altLang="en-US" smtClean="0"/>
              <a:t>2017/10/23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E09ED3-7853-4058-B87C-ACDA40381E4B}" type="slidenum">
              <a:rPr lang="zh-CN" altLang="en-US" smtClean="0"/>
              <a:t>‹#›</a:t>
            </a:fld>
            <a:endParaRPr lang="zh-CN" altLang="en-US"/>
          </a:p>
        </p:txBody>
      </p:sp>
    </p:spTree>
    <p:extLst>
      <p:ext uri="{BB962C8B-B14F-4D97-AF65-F5344CB8AC3E}">
        <p14:creationId xmlns:p14="http://schemas.microsoft.com/office/powerpoint/2010/main" val="233027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771E59-B0CA-4D0E-A159-F9082E2F3B25}" type="datetimeFigureOut">
              <a:rPr lang="zh-CN" altLang="en-US" smtClean="0"/>
              <a:t>2017/10/23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E09ED3-7853-4058-B87C-ACDA40381E4B}" type="slidenum">
              <a:rPr lang="zh-CN" altLang="en-US" smtClean="0"/>
              <a:t>‹#›</a:t>
            </a:fld>
            <a:endParaRPr lang="zh-CN" altLang="en-US"/>
          </a:p>
        </p:txBody>
      </p:sp>
    </p:spTree>
    <p:extLst>
      <p:ext uri="{BB962C8B-B14F-4D97-AF65-F5344CB8AC3E}">
        <p14:creationId xmlns:p14="http://schemas.microsoft.com/office/powerpoint/2010/main" val="3383055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C771E59-B0CA-4D0E-A159-F9082E2F3B25}" type="datetimeFigureOut">
              <a:rPr lang="zh-CN" altLang="en-US" smtClean="0"/>
              <a:t>2017/10/23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E09ED3-7853-4058-B87C-ACDA40381E4B}" type="slidenum">
              <a:rPr lang="zh-CN" altLang="en-US" smtClean="0"/>
              <a:t>‹#›</a:t>
            </a:fld>
            <a:endParaRPr lang="zh-CN" altLang="en-US"/>
          </a:p>
        </p:txBody>
      </p:sp>
    </p:spTree>
    <p:extLst>
      <p:ext uri="{BB962C8B-B14F-4D97-AF65-F5344CB8AC3E}">
        <p14:creationId xmlns:p14="http://schemas.microsoft.com/office/powerpoint/2010/main" val="25521494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C771E59-B0CA-4D0E-A159-F9082E2F3B25}" type="datetimeFigureOut">
              <a:rPr lang="zh-CN" altLang="en-US" smtClean="0"/>
              <a:t>2017/10/23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E09ED3-7853-4058-B87C-ACDA40381E4B}" type="slidenum">
              <a:rPr lang="zh-CN" altLang="en-US" smtClean="0"/>
              <a:t>‹#›</a:t>
            </a:fld>
            <a:endParaRPr lang="zh-CN" altLang="en-US"/>
          </a:p>
        </p:txBody>
      </p:sp>
    </p:spTree>
    <p:extLst>
      <p:ext uri="{BB962C8B-B14F-4D97-AF65-F5344CB8AC3E}">
        <p14:creationId xmlns:p14="http://schemas.microsoft.com/office/powerpoint/2010/main" val="31572200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C771E59-B0CA-4D0E-A159-F9082E2F3B25}" type="datetimeFigureOut">
              <a:rPr lang="zh-CN" altLang="en-US" smtClean="0"/>
              <a:t>2017/10/23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E09ED3-7853-4058-B87C-ACDA40381E4B}" type="slidenum">
              <a:rPr lang="zh-CN" altLang="en-US" smtClean="0"/>
              <a:t>‹#›</a:t>
            </a:fld>
            <a:endParaRPr lang="zh-CN" altLang="en-US"/>
          </a:p>
        </p:txBody>
      </p:sp>
    </p:spTree>
    <p:extLst>
      <p:ext uri="{BB962C8B-B14F-4D97-AF65-F5344CB8AC3E}">
        <p14:creationId xmlns:p14="http://schemas.microsoft.com/office/powerpoint/2010/main" val="496992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C771E59-B0CA-4D0E-A159-F9082E2F3B25}" type="datetimeFigureOut">
              <a:rPr lang="zh-CN" altLang="en-US" smtClean="0"/>
              <a:t>2017/10/23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E09ED3-7853-4058-B87C-ACDA40381E4B}" type="slidenum">
              <a:rPr lang="zh-CN" altLang="en-US" smtClean="0"/>
              <a:t>‹#›</a:t>
            </a:fld>
            <a:endParaRPr lang="zh-CN" altLang="en-US"/>
          </a:p>
        </p:txBody>
      </p:sp>
    </p:spTree>
    <p:extLst>
      <p:ext uri="{BB962C8B-B14F-4D97-AF65-F5344CB8AC3E}">
        <p14:creationId xmlns:p14="http://schemas.microsoft.com/office/powerpoint/2010/main" val="2776376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C771E59-B0CA-4D0E-A159-F9082E2F3B25}" type="datetimeFigureOut">
              <a:rPr lang="zh-CN" altLang="en-US" smtClean="0"/>
              <a:t>2017/10/23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DE09ED3-7853-4058-B87C-ACDA40381E4B}" type="slidenum">
              <a:rPr lang="zh-CN" altLang="en-US" smtClean="0"/>
              <a:t>‹#›</a:t>
            </a:fld>
            <a:endParaRPr lang="zh-CN" altLang="en-US"/>
          </a:p>
        </p:txBody>
      </p:sp>
    </p:spTree>
    <p:extLst>
      <p:ext uri="{BB962C8B-B14F-4D97-AF65-F5344CB8AC3E}">
        <p14:creationId xmlns:p14="http://schemas.microsoft.com/office/powerpoint/2010/main" val="2571056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C771E59-B0CA-4D0E-A159-F9082E2F3B25}" type="datetimeFigureOut">
              <a:rPr lang="zh-CN" altLang="en-US" smtClean="0"/>
              <a:t>2017/10/23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DE09ED3-7853-4058-B87C-ACDA40381E4B}" type="slidenum">
              <a:rPr lang="zh-CN" altLang="en-US" smtClean="0"/>
              <a:t>‹#›</a:t>
            </a:fld>
            <a:endParaRPr lang="zh-CN" altLang="en-US"/>
          </a:p>
        </p:txBody>
      </p:sp>
    </p:spTree>
    <p:extLst>
      <p:ext uri="{BB962C8B-B14F-4D97-AF65-F5344CB8AC3E}">
        <p14:creationId xmlns:p14="http://schemas.microsoft.com/office/powerpoint/2010/main" val="3200790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771E59-B0CA-4D0E-A159-F9082E2F3B25}" type="datetimeFigureOut">
              <a:rPr lang="zh-CN" altLang="en-US" smtClean="0"/>
              <a:t>2017/10/23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DE09ED3-7853-4058-B87C-ACDA40381E4B}" type="slidenum">
              <a:rPr lang="zh-CN" altLang="en-US" smtClean="0"/>
              <a:t>‹#›</a:t>
            </a:fld>
            <a:endParaRPr lang="zh-CN" altLang="en-US"/>
          </a:p>
        </p:txBody>
      </p:sp>
    </p:spTree>
    <p:extLst>
      <p:ext uri="{BB962C8B-B14F-4D97-AF65-F5344CB8AC3E}">
        <p14:creationId xmlns:p14="http://schemas.microsoft.com/office/powerpoint/2010/main" val="17348839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C771E59-B0CA-4D0E-A159-F9082E2F3B25}" type="datetimeFigureOut">
              <a:rPr lang="zh-CN" altLang="en-US" smtClean="0"/>
              <a:t>2017/10/23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E09ED3-7853-4058-B87C-ACDA40381E4B}" type="slidenum">
              <a:rPr lang="zh-CN" altLang="en-US" smtClean="0"/>
              <a:t>‹#›</a:t>
            </a:fld>
            <a:endParaRPr lang="zh-CN" altLang="en-US"/>
          </a:p>
        </p:txBody>
      </p:sp>
    </p:spTree>
    <p:extLst>
      <p:ext uri="{BB962C8B-B14F-4D97-AF65-F5344CB8AC3E}">
        <p14:creationId xmlns:p14="http://schemas.microsoft.com/office/powerpoint/2010/main" val="823137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771E59-B0CA-4D0E-A159-F9082E2F3B25}" type="datetimeFigureOut">
              <a:rPr lang="zh-CN" altLang="en-US" smtClean="0"/>
              <a:t>2017/10/23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E09ED3-7853-4058-B87C-ACDA40381E4B}" type="slidenum">
              <a:rPr lang="zh-CN" altLang="en-US" smtClean="0"/>
              <a:t>‹#›</a:t>
            </a:fld>
            <a:endParaRPr lang="zh-CN" altLang="en-US"/>
          </a:p>
        </p:txBody>
      </p:sp>
    </p:spTree>
    <p:extLst>
      <p:ext uri="{BB962C8B-B14F-4D97-AF65-F5344CB8AC3E}">
        <p14:creationId xmlns:p14="http://schemas.microsoft.com/office/powerpoint/2010/main" val="408092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C771E59-B0CA-4D0E-A159-F9082E2F3B25}" type="datetimeFigureOut">
              <a:rPr lang="zh-CN" altLang="en-US" smtClean="0"/>
              <a:t>2017/10/23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E09ED3-7853-4058-B87C-ACDA40381E4B}" type="slidenum">
              <a:rPr lang="zh-CN" altLang="en-US" smtClean="0"/>
              <a:t>‹#›</a:t>
            </a:fld>
            <a:endParaRPr lang="zh-CN" altLang="en-US"/>
          </a:p>
        </p:txBody>
      </p:sp>
    </p:spTree>
    <p:extLst>
      <p:ext uri="{BB962C8B-B14F-4D97-AF65-F5344CB8AC3E}">
        <p14:creationId xmlns:p14="http://schemas.microsoft.com/office/powerpoint/2010/main" val="2362019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C771E59-B0CA-4D0E-A159-F9082E2F3B25}" type="datetimeFigureOut">
              <a:rPr lang="zh-CN" altLang="en-US" smtClean="0"/>
              <a:t>2017/10/23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E09ED3-7853-4058-B87C-ACDA40381E4B}" type="slidenum">
              <a:rPr lang="zh-CN" altLang="en-US" smtClean="0"/>
              <a:t>‹#›</a:t>
            </a:fld>
            <a:endParaRPr lang="zh-CN" altLang="en-US"/>
          </a:p>
        </p:txBody>
      </p:sp>
    </p:spTree>
    <p:extLst>
      <p:ext uri="{BB962C8B-B14F-4D97-AF65-F5344CB8AC3E}">
        <p14:creationId xmlns:p14="http://schemas.microsoft.com/office/powerpoint/2010/main" val="16448063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C771E59-B0CA-4D0E-A159-F9082E2F3B25}" type="datetimeFigureOut">
              <a:rPr lang="zh-CN" altLang="en-US" smtClean="0"/>
              <a:t>2017/10/23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E09ED3-7853-4058-B87C-ACDA40381E4B}"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40841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C771E59-B0CA-4D0E-A159-F9082E2F3B25}" type="datetimeFigureOut">
              <a:rPr lang="zh-CN" altLang="en-US" smtClean="0"/>
              <a:t>2017/10/23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E09ED3-7853-4058-B87C-ACDA40381E4B}" type="slidenum">
              <a:rPr lang="zh-CN" altLang="en-US" smtClean="0"/>
              <a:t>‹#›</a:t>
            </a:fld>
            <a:endParaRPr lang="zh-CN" altLang="en-US"/>
          </a:p>
        </p:txBody>
      </p:sp>
    </p:spTree>
    <p:extLst>
      <p:ext uri="{BB962C8B-B14F-4D97-AF65-F5344CB8AC3E}">
        <p14:creationId xmlns:p14="http://schemas.microsoft.com/office/powerpoint/2010/main" val="29234427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C771E59-B0CA-4D0E-A159-F9082E2F3B25}" type="datetimeFigureOut">
              <a:rPr lang="zh-CN" altLang="en-US" smtClean="0"/>
              <a:t>2017/10/23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E09ED3-7853-4058-B87C-ACDA40381E4B}"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526161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C771E59-B0CA-4D0E-A159-F9082E2F3B25}" type="datetimeFigureOut">
              <a:rPr lang="zh-CN" altLang="en-US" smtClean="0"/>
              <a:t>2017/10/23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E09ED3-7853-4058-B87C-ACDA40381E4B}" type="slidenum">
              <a:rPr lang="zh-CN" altLang="en-US" smtClean="0"/>
              <a:t>‹#›</a:t>
            </a:fld>
            <a:endParaRPr lang="zh-CN" altLang="en-US"/>
          </a:p>
        </p:txBody>
      </p:sp>
    </p:spTree>
    <p:extLst>
      <p:ext uri="{BB962C8B-B14F-4D97-AF65-F5344CB8AC3E}">
        <p14:creationId xmlns:p14="http://schemas.microsoft.com/office/powerpoint/2010/main" val="593987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C771E59-B0CA-4D0E-A159-F9082E2F3B25}" type="datetimeFigureOut">
              <a:rPr lang="zh-CN" altLang="en-US" smtClean="0"/>
              <a:t>2017/10/23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E09ED3-7853-4058-B87C-ACDA40381E4B}" type="slidenum">
              <a:rPr lang="zh-CN" altLang="en-US" smtClean="0"/>
              <a:t>‹#›</a:t>
            </a:fld>
            <a:endParaRPr lang="zh-CN" altLang="en-US"/>
          </a:p>
        </p:txBody>
      </p:sp>
    </p:spTree>
    <p:extLst>
      <p:ext uri="{BB962C8B-B14F-4D97-AF65-F5344CB8AC3E}">
        <p14:creationId xmlns:p14="http://schemas.microsoft.com/office/powerpoint/2010/main" val="4226204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C771E59-B0CA-4D0E-A159-F9082E2F3B25}" type="datetimeFigureOut">
              <a:rPr lang="zh-CN" altLang="en-US" smtClean="0"/>
              <a:t>2017/10/23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E09ED3-7853-4058-B87C-ACDA40381E4B}" type="slidenum">
              <a:rPr lang="zh-CN" altLang="en-US" smtClean="0"/>
              <a:t>‹#›</a:t>
            </a:fld>
            <a:endParaRPr lang="zh-CN" altLang="en-US"/>
          </a:p>
        </p:txBody>
      </p:sp>
    </p:spTree>
    <p:extLst>
      <p:ext uri="{BB962C8B-B14F-4D97-AF65-F5344CB8AC3E}">
        <p14:creationId xmlns:p14="http://schemas.microsoft.com/office/powerpoint/2010/main" val="135996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C771E59-B0CA-4D0E-A159-F9082E2F3B25}" type="datetimeFigureOut">
              <a:rPr lang="zh-CN" altLang="en-US" smtClean="0"/>
              <a:t>2017/10/23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E09ED3-7853-4058-B87C-ACDA40381E4B}" type="slidenum">
              <a:rPr lang="zh-CN" altLang="en-US" smtClean="0"/>
              <a:t>‹#›</a:t>
            </a:fld>
            <a:endParaRPr lang="zh-CN" altLang="en-US"/>
          </a:p>
        </p:txBody>
      </p:sp>
    </p:spTree>
    <p:extLst>
      <p:ext uri="{BB962C8B-B14F-4D97-AF65-F5344CB8AC3E}">
        <p14:creationId xmlns:p14="http://schemas.microsoft.com/office/powerpoint/2010/main" val="1978768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C771E59-B0CA-4D0E-A159-F9082E2F3B25}" type="datetimeFigureOut">
              <a:rPr lang="zh-CN" altLang="en-US" smtClean="0"/>
              <a:t>2017/10/23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E09ED3-7853-4058-B87C-ACDA40381E4B}" type="slidenum">
              <a:rPr lang="zh-CN" altLang="en-US" smtClean="0"/>
              <a:t>‹#›</a:t>
            </a:fld>
            <a:endParaRPr lang="zh-CN" altLang="en-US"/>
          </a:p>
        </p:txBody>
      </p:sp>
    </p:spTree>
    <p:extLst>
      <p:ext uri="{BB962C8B-B14F-4D97-AF65-F5344CB8AC3E}">
        <p14:creationId xmlns:p14="http://schemas.microsoft.com/office/powerpoint/2010/main" val="1182048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C771E59-B0CA-4D0E-A159-F9082E2F3B25}" type="datetimeFigureOut">
              <a:rPr lang="zh-CN" altLang="en-US" smtClean="0"/>
              <a:t>2017/10/23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DE09ED3-7853-4058-B87C-ACDA40381E4B}" type="slidenum">
              <a:rPr lang="zh-CN" altLang="en-US" smtClean="0"/>
              <a:t>‹#›</a:t>
            </a:fld>
            <a:endParaRPr lang="zh-CN" altLang="en-US"/>
          </a:p>
        </p:txBody>
      </p:sp>
    </p:spTree>
    <p:extLst>
      <p:ext uri="{BB962C8B-B14F-4D97-AF65-F5344CB8AC3E}">
        <p14:creationId xmlns:p14="http://schemas.microsoft.com/office/powerpoint/2010/main" val="2758291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C771E59-B0CA-4D0E-A159-F9082E2F3B25}" type="datetimeFigureOut">
              <a:rPr lang="zh-CN" altLang="en-US" smtClean="0"/>
              <a:t>2017/10/23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DE09ED3-7853-4058-B87C-ACDA40381E4B}" type="slidenum">
              <a:rPr lang="zh-CN" altLang="en-US" smtClean="0"/>
              <a:t>‹#›</a:t>
            </a:fld>
            <a:endParaRPr lang="zh-CN" altLang="en-US"/>
          </a:p>
        </p:txBody>
      </p:sp>
    </p:spTree>
    <p:extLst>
      <p:ext uri="{BB962C8B-B14F-4D97-AF65-F5344CB8AC3E}">
        <p14:creationId xmlns:p14="http://schemas.microsoft.com/office/powerpoint/2010/main" val="1943892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771E59-B0CA-4D0E-A159-F9082E2F3B25}" type="datetimeFigureOut">
              <a:rPr lang="zh-CN" altLang="en-US" smtClean="0"/>
              <a:t>2017/10/23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DE09ED3-7853-4058-B87C-ACDA40381E4B}" type="slidenum">
              <a:rPr lang="zh-CN" altLang="en-US" smtClean="0"/>
              <a:t>‹#›</a:t>
            </a:fld>
            <a:endParaRPr lang="zh-CN" altLang="en-US"/>
          </a:p>
        </p:txBody>
      </p:sp>
    </p:spTree>
    <p:extLst>
      <p:ext uri="{BB962C8B-B14F-4D97-AF65-F5344CB8AC3E}">
        <p14:creationId xmlns:p14="http://schemas.microsoft.com/office/powerpoint/2010/main" val="2208423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C771E59-B0CA-4D0E-A159-F9082E2F3B25}" type="datetimeFigureOut">
              <a:rPr lang="zh-CN" altLang="en-US" smtClean="0"/>
              <a:t>2017/10/23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E09ED3-7853-4058-B87C-ACDA40381E4B}" type="slidenum">
              <a:rPr lang="zh-CN" altLang="en-US" smtClean="0"/>
              <a:t>‹#›</a:t>
            </a:fld>
            <a:endParaRPr lang="zh-CN" altLang="en-US"/>
          </a:p>
        </p:txBody>
      </p:sp>
    </p:spTree>
    <p:extLst>
      <p:ext uri="{BB962C8B-B14F-4D97-AF65-F5344CB8AC3E}">
        <p14:creationId xmlns:p14="http://schemas.microsoft.com/office/powerpoint/2010/main" val="581740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C771E59-B0CA-4D0E-A159-F9082E2F3B25}" type="datetimeFigureOut">
              <a:rPr lang="zh-CN" altLang="en-US" smtClean="0"/>
              <a:t>2017/10/23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E09ED3-7853-4058-B87C-ACDA40381E4B}" type="slidenum">
              <a:rPr lang="zh-CN" altLang="en-US" smtClean="0"/>
              <a:t>‹#›</a:t>
            </a:fld>
            <a:endParaRPr lang="zh-CN" altLang="en-US"/>
          </a:p>
        </p:txBody>
      </p:sp>
    </p:spTree>
    <p:extLst>
      <p:ext uri="{BB962C8B-B14F-4D97-AF65-F5344CB8AC3E}">
        <p14:creationId xmlns:p14="http://schemas.microsoft.com/office/powerpoint/2010/main" val="61348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771E59-B0CA-4D0E-A159-F9082E2F3B25}" type="datetimeFigureOut">
              <a:rPr lang="zh-CN" altLang="en-US" smtClean="0"/>
              <a:t>2017/10/23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E09ED3-7853-4058-B87C-ACDA40381E4B}" type="slidenum">
              <a:rPr lang="zh-CN" altLang="en-US" smtClean="0"/>
              <a:t>‹#›</a:t>
            </a:fld>
            <a:endParaRPr lang="zh-CN" altLang="en-US"/>
          </a:p>
        </p:txBody>
      </p:sp>
    </p:spTree>
    <p:extLst>
      <p:ext uri="{BB962C8B-B14F-4D97-AF65-F5344CB8AC3E}">
        <p14:creationId xmlns:p14="http://schemas.microsoft.com/office/powerpoint/2010/main" val="185588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771E59-B0CA-4D0E-A159-F9082E2F3B25}" type="datetimeFigureOut">
              <a:rPr lang="zh-CN" altLang="en-US" smtClean="0"/>
              <a:t>2017/10/23</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DE09ED3-7853-4058-B87C-ACDA40381E4B}" type="slidenum">
              <a:rPr lang="zh-CN" altLang="en-US" smtClean="0"/>
              <a:t>‹#›</a:t>
            </a:fld>
            <a:endParaRPr lang="zh-CN" altLang="en-US"/>
          </a:p>
        </p:txBody>
      </p:sp>
    </p:spTree>
    <p:extLst>
      <p:ext uri="{BB962C8B-B14F-4D97-AF65-F5344CB8AC3E}">
        <p14:creationId xmlns:p14="http://schemas.microsoft.com/office/powerpoint/2010/main" val="23001646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 Id="rId9" Type="http://schemas.openxmlformats.org/officeDocument/2006/relationships/image" Target="../media/image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50.png"/><Relationship Id="rId5" Type="http://schemas.openxmlformats.org/officeDocument/2006/relationships/image" Target="../media/image40.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32114" y="1950720"/>
            <a:ext cx="9144000" cy="1045437"/>
          </a:xfrm>
        </p:spPr>
        <p:txBody>
          <a:bodyPr/>
          <a:lstStyle/>
          <a:p>
            <a:pPr algn="ctr"/>
            <a:r>
              <a:rPr lang="en-US" altLang="zh-CN" dirty="0" smtClean="0"/>
              <a:t>Model Checking of PLTL</a:t>
            </a:r>
            <a:endParaRPr lang="zh-CN" altLang="en-US" dirty="0"/>
          </a:p>
        </p:txBody>
      </p:sp>
      <p:sp>
        <p:nvSpPr>
          <p:cNvPr id="4" name="文本框 3"/>
          <p:cNvSpPr txBox="1"/>
          <p:nvPr/>
        </p:nvSpPr>
        <p:spPr>
          <a:xfrm>
            <a:off x="7811588" y="3317966"/>
            <a:ext cx="2908663" cy="2215991"/>
          </a:xfrm>
          <a:prstGeom prst="rect">
            <a:avLst/>
          </a:prstGeom>
          <a:noFill/>
        </p:spPr>
        <p:txBody>
          <a:bodyPr wrap="square" rtlCol="0">
            <a:spAutoFit/>
          </a:bodyPr>
          <a:lstStyle/>
          <a:p>
            <a:r>
              <a:rPr lang="zh-CN" altLang="en-US" sz="2400" dirty="0"/>
              <a:t>王兆蕾 </a:t>
            </a:r>
            <a:r>
              <a:rPr lang="en-US" altLang="zh-CN" sz="2400" dirty="0" smtClean="0"/>
              <a:t>17214688</a:t>
            </a:r>
          </a:p>
          <a:p>
            <a:r>
              <a:rPr lang="zh-CN" altLang="en-US" sz="2400" dirty="0" smtClean="0"/>
              <a:t>李圣辉 </a:t>
            </a:r>
            <a:r>
              <a:rPr lang="en-US" altLang="zh-CN" sz="2400" dirty="0" smtClean="0"/>
              <a:t>17214644</a:t>
            </a:r>
          </a:p>
          <a:p>
            <a:r>
              <a:rPr lang="zh-CN" altLang="en-US" sz="2400" dirty="0" smtClean="0"/>
              <a:t>陶</a:t>
            </a:r>
            <a:r>
              <a:rPr lang="zh-CN" altLang="en-US" sz="2400" dirty="0"/>
              <a:t>久</a:t>
            </a:r>
            <a:r>
              <a:rPr lang="zh-CN" altLang="en-US" sz="2400" dirty="0" smtClean="0"/>
              <a:t>成 </a:t>
            </a:r>
            <a:r>
              <a:rPr lang="en-US" altLang="zh-CN" sz="2400" dirty="0" smtClean="0"/>
              <a:t>17214680</a:t>
            </a:r>
          </a:p>
          <a:p>
            <a:r>
              <a:rPr lang="zh-CN" altLang="en-US" sz="2400" dirty="0"/>
              <a:t>林</a:t>
            </a:r>
            <a:r>
              <a:rPr lang="zh-CN" altLang="en-US" sz="2400" dirty="0" smtClean="0"/>
              <a:t>奇峰</a:t>
            </a:r>
            <a:r>
              <a:rPr lang="en-US" altLang="zh-CN" sz="2400" dirty="0"/>
              <a:t> </a:t>
            </a:r>
            <a:r>
              <a:rPr lang="en-US" altLang="zh-CN" sz="2400" dirty="0" smtClean="0"/>
              <a:t>17214656</a:t>
            </a:r>
          </a:p>
          <a:p>
            <a:r>
              <a:rPr lang="zh-CN" altLang="en-US" sz="2400" dirty="0"/>
              <a:t>陈子</a:t>
            </a:r>
            <a:r>
              <a:rPr lang="zh-CN" altLang="en-US" sz="2400" dirty="0" smtClean="0"/>
              <a:t>轩 </a:t>
            </a:r>
            <a:r>
              <a:rPr lang="en-US" altLang="zh-CN" sz="2400" dirty="0" smtClean="0"/>
              <a:t>17214595</a:t>
            </a:r>
            <a:endParaRPr lang="en-US" altLang="zh-CN" sz="2400" dirty="0"/>
          </a:p>
          <a:p>
            <a:endParaRPr lang="zh-CN" altLang="en-US" dirty="0"/>
          </a:p>
        </p:txBody>
      </p:sp>
    </p:spTree>
    <p:extLst>
      <p:ext uri="{BB962C8B-B14F-4D97-AF65-F5344CB8AC3E}">
        <p14:creationId xmlns:p14="http://schemas.microsoft.com/office/powerpoint/2010/main" val="15659605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DB2003A-148E-415C-8939-322F8B47349F}"/>
              </a:ext>
            </a:extLst>
          </p:cNvPr>
          <p:cNvSpPr>
            <a:spLocks noGrp="1"/>
          </p:cNvSpPr>
          <p:nvPr>
            <p:ph type="title"/>
          </p:nvPr>
        </p:nvSpPr>
        <p:spPr>
          <a:xfrm>
            <a:off x="838200" y="365126"/>
            <a:ext cx="10515600" cy="862784"/>
          </a:xfrm>
          <a:solidFill>
            <a:srgbClr val="8DC7F7"/>
          </a:solidFill>
        </p:spPr>
        <p:txBody>
          <a:bodyPr>
            <a:normAutofit/>
          </a:bodyPr>
          <a:lstStyle/>
          <a:p>
            <a:r>
              <a:rPr lang="en-US" altLang="zh-CN" dirty="0"/>
              <a:t>Basic principle</a:t>
            </a:r>
            <a:r>
              <a:rPr lang="en-US" dirty="0"/>
              <a:t> </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xmlns="" id="{72FEF8E9-365E-4CE9-AB27-7867AA51D2FA}"/>
                  </a:ext>
                </a:extLst>
              </p:cNvPr>
              <p:cNvSpPr txBox="1"/>
              <p:nvPr/>
            </p:nvSpPr>
            <p:spPr>
              <a:xfrm>
                <a:off x="4801934" y="1954609"/>
                <a:ext cx="2894121" cy="584775"/>
              </a:xfrm>
              <a:prstGeom prst="rect">
                <a:avLst/>
              </a:prstGeom>
              <a:solidFill>
                <a:srgbClr val="D9F5FF"/>
              </a:solidFill>
              <a:effectLst>
                <a:glow rad="139700">
                  <a:schemeClr val="accent4">
                    <a:satMod val="175000"/>
                    <a:alpha val="40000"/>
                  </a:schemeClr>
                </a:glow>
              </a:effectLst>
            </p:spPr>
            <p:txBody>
              <a:bodyPr wrap="square" rtlCol="0">
                <a:spAutoFit/>
              </a:bodyPr>
              <a:lstStyle/>
              <a:p>
                <a:r>
                  <a:rPr lang="en-US" sz="3200" dirty="0"/>
                  <a:t>Does </a:t>
                </a:r>
                <a14:m>
                  <m:oMath xmlns:m="http://schemas.openxmlformats.org/officeDocument/2006/math">
                    <m:r>
                      <a:rPr lang="el-GR" sz="3200" i="1">
                        <a:latin typeface="Cambria Math" panose="02040503050406030204" pitchFamily="18" charset="0"/>
                        <a:ea typeface="Cambria Math" panose="02040503050406030204" pitchFamily="18" charset="0"/>
                      </a:rPr>
                      <m:t>𝒜</m:t>
                    </m:r>
                    <m:r>
                      <a:rPr lang="el-GR" sz="3200" i="1">
                        <a:latin typeface="Cambria Math" panose="02040503050406030204" pitchFamily="18" charset="0"/>
                        <a:ea typeface="Cambria Math" panose="02040503050406030204" pitchFamily="18" charset="0"/>
                      </a:rPr>
                      <m:t>⊨ </m:t>
                    </m:r>
                    <m:r>
                      <a:rPr lang="en-US" sz="3200" i="1">
                        <a:latin typeface="Cambria Math" panose="02040503050406030204" pitchFamily="18" charset="0"/>
                        <a:ea typeface="Cambria Math" panose="02040503050406030204" pitchFamily="18" charset="0"/>
                      </a:rPr>
                      <m:t>𝜙</m:t>
                    </m:r>
                  </m:oMath>
                </a14:m>
                <a:r>
                  <a:rPr lang="en-US" sz="3200" dirty="0"/>
                  <a:t> </a:t>
                </a:r>
                <a:r>
                  <a:rPr lang="zh-CN" altLang="en-US" sz="3200" dirty="0"/>
                  <a:t>？</a:t>
                </a:r>
                <a:endParaRPr lang="en-US" sz="3200" dirty="0"/>
              </a:p>
            </p:txBody>
          </p:sp>
        </mc:Choice>
        <mc:Fallback xmlns="">
          <p:sp>
            <p:nvSpPr>
              <p:cNvPr id="3" name="文本框 2">
                <a:extLst>
                  <a:ext uri="{FF2B5EF4-FFF2-40B4-BE49-F238E27FC236}">
                    <a16:creationId xmlns:a16="http://schemas.microsoft.com/office/drawing/2014/main" id="{72FEF8E9-365E-4CE9-AB27-7867AA51D2FA}"/>
                  </a:ext>
                </a:extLst>
              </p:cNvPr>
              <p:cNvSpPr txBox="1">
                <a:spLocks noRot="1" noChangeAspect="1" noMove="1" noResize="1" noEditPoints="1" noAdjustHandles="1" noChangeArrowheads="1" noChangeShapeType="1" noTextEdit="1"/>
              </p:cNvSpPr>
              <p:nvPr/>
            </p:nvSpPr>
            <p:spPr>
              <a:xfrm>
                <a:off x="3277933" y="1954608"/>
                <a:ext cx="2894121" cy="584775"/>
              </a:xfrm>
              <a:prstGeom prst="rect">
                <a:avLst/>
              </a:prstGeom>
              <a:blipFill>
                <a:blip r:embed="rId3"/>
                <a:stretch>
                  <a:fillRect l="-577" b="-6338"/>
                </a:stretch>
              </a:blipFill>
              <a:effectLst>
                <a:glow rad="139700">
                  <a:schemeClr val="accent4">
                    <a:satMod val="175000"/>
                    <a:alpha val="40000"/>
                  </a:schemeClr>
                </a:glow>
              </a:effectLst>
            </p:spPr>
            <p:txBody>
              <a:bodyPr/>
              <a:lstStyle/>
              <a:p>
                <a:r>
                  <a:rPr lang="en-US">
                    <a:noFill/>
                  </a:rPr>
                  <a:t> </a:t>
                </a:r>
              </a:p>
            </p:txBody>
          </p:sp>
        </mc:Fallback>
      </mc:AlternateContent>
      <p:sp>
        <p:nvSpPr>
          <p:cNvPr id="4" name="箭头: 下 3">
            <a:extLst>
              <a:ext uri="{FF2B5EF4-FFF2-40B4-BE49-F238E27FC236}">
                <a16:creationId xmlns:a16="http://schemas.microsoft.com/office/drawing/2014/main" xmlns="" id="{7143A207-E894-468A-801D-24AA951D81B0}"/>
              </a:ext>
            </a:extLst>
          </p:cNvPr>
          <p:cNvSpPr/>
          <p:nvPr/>
        </p:nvSpPr>
        <p:spPr>
          <a:xfrm>
            <a:off x="6027053" y="2660589"/>
            <a:ext cx="443883" cy="8345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xmlns="" id="{27060EEB-19D6-42CD-8502-A1D4149C11EF}"/>
                  </a:ext>
                </a:extLst>
              </p:cNvPr>
              <p:cNvSpPr txBox="1"/>
              <p:nvPr/>
            </p:nvSpPr>
            <p:spPr>
              <a:xfrm>
                <a:off x="2633710" y="3737498"/>
                <a:ext cx="7230569" cy="1461810"/>
              </a:xfrm>
              <a:prstGeom prst="rect">
                <a:avLst/>
              </a:prstGeom>
              <a:solidFill>
                <a:srgbClr val="D5B8EA"/>
              </a:solidFill>
              <a:effectLst>
                <a:outerShdw blurRad="76200" dir="18900000" sy="23000" kx="-1200000" algn="bl" rotWithShape="0">
                  <a:prstClr val="black">
                    <a:alpha val="20000"/>
                  </a:prstClr>
                </a:outerShdw>
              </a:effectLst>
            </p:spPr>
            <p:txBody>
              <a:bodyPr wrap="none" rtlCol="0">
                <a:spAutoFit/>
              </a:bodyPr>
              <a:lstStyle/>
              <a:p>
                <a:r>
                  <a:rPr lang="en-US" sz="2800" dirty="0"/>
                  <a:t>1.Construct automata </a:t>
                </a:r>
                <a14:m>
                  <m:oMath xmlns:m="http://schemas.openxmlformats.org/officeDocument/2006/math">
                    <m:sSub>
                      <m:sSubPr>
                        <m:ctrlPr>
                          <a:rPr lang="el-GR" sz="2800" i="1">
                            <a:latin typeface="Cambria Math" panose="02040503050406030204" pitchFamily="18" charset="0"/>
                            <a:ea typeface="Cambria Math" panose="02040503050406030204" pitchFamily="18" charset="0"/>
                          </a:rPr>
                        </m:ctrlPr>
                      </m:sSubPr>
                      <m:e>
                        <m:r>
                          <a:rPr lang="el-GR" sz="2800" i="1">
                            <a:latin typeface="Cambria Math" panose="02040503050406030204" pitchFamily="18" charset="0"/>
                            <a:ea typeface="Cambria Math" panose="02040503050406030204" pitchFamily="18" charset="0"/>
                          </a:rPr>
                          <m:t>ℬ</m:t>
                        </m:r>
                      </m:e>
                      <m:sub>
                        <m:r>
                          <a:rPr lang="el-GR"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𝜙</m:t>
                        </m:r>
                      </m:sub>
                    </m:sSub>
                  </m:oMath>
                </a14:m>
                <a:r>
                  <a:rPr lang="en-US" sz="2800" dirty="0"/>
                  <a:t> </a:t>
                </a:r>
              </a:p>
              <a:p>
                <a:r>
                  <a:rPr lang="en-US" sz="2800" dirty="0"/>
                  <a:t>2.If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ℒ</m:t>
                        </m:r>
                      </m:e>
                      <m:sup>
                        <m:r>
                          <a:rPr lang="en-US" sz="2800" i="1">
                            <a:latin typeface="Cambria Math" panose="02040503050406030204" pitchFamily="18" charset="0"/>
                            <a:ea typeface="Cambria Math" panose="02040503050406030204" pitchFamily="18" charset="0"/>
                          </a:rPr>
                          <m:t>𝓌</m:t>
                        </m:r>
                      </m:sup>
                    </m:sSup>
                    <m:r>
                      <a:rPr lang="en-US" sz="2800" i="1">
                        <a:latin typeface="Cambria Math" panose="02040503050406030204" pitchFamily="18" charset="0"/>
                      </a:rPr>
                      <m:t>(</m:t>
                    </m:r>
                    <m:sSub>
                      <m:sSubPr>
                        <m:ctrlPr>
                          <a:rPr lang="el-GR" sz="2800" i="1">
                            <a:latin typeface="Cambria Math" panose="02040503050406030204" pitchFamily="18" charset="0"/>
                            <a:ea typeface="Cambria Math" panose="02040503050406030204" pitchFamily="18" charset="0"/>
                          </a:rPr>
                        </m:ctrlPr>
                      </m:sSubPr>
                      <m:e>
                        <m:r>
                          <a:rPr lang="el-GR" sz="2800" i="1">
                            <a:latin typeface="Cambria Math" panose="02040503050406030204" pitchFamily="18" charset="0"/>
                            <a:ea typeface="Cambria Math" panose="02040503050406030204" pitchFamily="18" charset="0"/>
                          </a:rPr>
                          <m:t>ℬ</m:t>
                        </m:r>
                      </m:e>
                      <m:sub>
                        <m:r>
                          <a:rPr lang="el-GR"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𝜙</m:t>
                        </m:r>
                      </m:sub>
                    </m:sSub>
                    <m:r>
                      <a:rPr lang="en-US"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m:t>
                    </m:r>
                  </m:oMath>
                </a14:m>
                <a:r>
                  <a:rPr lang="en-US" sz="2800" dirty="0"/>
                  <a:t>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ℒ</m:t>
                        </m:r>
                      </m:e>
                      <m:sup>
                        <m:r>
                          <a:rPr lang="en-US" sz="2800" i="1">
                            <a:latin typeface="Cambria Math" panose="02040503050406030204" pitchFamily="18" charset="0"/>
                            <a:ea typeface="Cambria Math" panose="02040503050406030204" pitchFamily="18" charset="0"/>
                          </a:rPr>
                          <m:t>𝓌</m:t>
                        </m:r>
                      </m:sup>
                    </m:sSup>
                    <m:r>
                      <a:rPr lang="en-US" sz="2800" i="1">
                        <a:latin typeface="Cambria Math" panose="02040503050406030204" pitchFamily="18" charset="0"/>
                      </a:rPr>
                      <m:t>(</m:t>
                    </m:r>
                    <m:r>
                      <a:rPr lang="el-GR" sz="2800" i="1">
                        <a:latin typeface="Cambria Math" panose="02040503050406030204" pitchFamily="18" charset="0"/>
                        <a:ea typeface="Cambria Math" panose="02040503050406030204" pitchFamily="18" charset="0"/>
                      </a:rPr>
                      <m:t>𝒜</m:t>
                    </m:r>
                    <m:r>
                      <a:rPr lang="en-US" sz="2800" i="1">
                        <a:latin typeface="Cambria Math" panose="02040503050406030204" pitchFamily="18" charset="0"/>
                      </a:rPr>
                      <m:t>)</m:t>
                    </m:r>
                  </m:oMath>
                </a14:m>
                <a:r>
                  <a:rPr lang="en-US" sz="2800" dirty="0"/>
                  <a:t> is empty, then </a:t>
                </a:r>
                <a14:m>
                  <m:oMath xmlns:m="http://schemas.openxmlformats.org/officeDocument/2006/math">
                    <m:r>
                      <a:rPr lang="en-US" sz="2800" i="1">
                        <a:latin typeface="Cambria Math" panose="02040503050406030204" pitchFamily="18" charset="0"/>
                        <a:ea typeface="Cambria Math" panose="02040503050406030204" pitchFamily="18" charset="0"/>
                      </a:rPr>
                      <m:t>𝜙</m:t>
                    </m:r>
                  </m:oMath>
                </a14:m>
                <a:r>
                  <a:rPr lang="en-US" sz="2800" dirty="0"/>
                  <a:t> holds,</a:t>
                </a:r>
              </a:p>
              <a:p>
                <a:r>
                  <a:rPr lang="en-US" sz="2800" dirty="0"/>
                  <a:t>    otherwise we have a counterexample. </a:t>
                </a:r>
              </a:p>
            </p:txBody>
          </p:sp>
        </mc:Choice>
        <mc:Fallback xmlns="">
          <p:sp>
            <p:nvSpPr>
              <p:cNvPr id="8" name="文本框 7">
                <a:extLst>
                  <a:ext uri="{FF2B5EF4-FFF2-40B4-BE49-F238E27FC236}">
                    <a16:creationId xmlns:a16="http://schemas.microsoft.com/office/drawing/2014/main" id="{27060EEB-19D6-42CD-8502-A1D4149C11EF}"/>
                  </a:ext>
                </a:extLst>
              </p:cNvPr>
              <p:cNvSpPr txBox="1">
                <a:spLocks noRot="1" noChangeAspect="1" noMove="1" noResize="1" noEditPoints="1" noAdjustHandles="1" noChangeArrowheads="1" noChangeShapeType="1" noTextEdit="1"/>
              </p:cNvSpPr>
              <p:nvPr/>
            </p:nvSpPr>
            <p:spPr>
              <a:xfrm>
                <a:off x="1109709" y="3737498"/>
                <a:ext cx="7230569" cy="1461810"/>
              </a:xfrm>
              <a:prstGeom prst="rect">
                <a:avLst/>
              </a:prstGeom>
              <a:blipFill>
                <a:blip r:embed="rId4"/>
                <a:stretch>
                  <a:fillRect l="-539" t="-3557" b="-5138"/>
                </a:stretch>
              </a:blipFill>
              <a:effectLst>
                <a:outerShdw blurRad="76200" dir="18900000" sy="23000" kx="-1200000" algn="bl" rotWithShape="0">
                  <a:prstClr val="black">
                    <a:alpha val="20000"/>
                  </a:prstClr>
                </a:outerShdw>
              </a:effectLst>
            </p:spPr>
            <p:txBody>
              <a:bodyPr/>
              <a:lstStyle/>
              <a:p>
                <a:r>
                  <a:rPr lang="en-US">
                    <a:noFill/>
                  </a:rPr>
                  <a:t> </a:t>
                </a:r>
              </a:p>
            </p:txBody>
          </p:sp>
        </mc:Fallback>
      </mc:AlternateContent>
    </p:spTree>
    <p:extLst>
      <p:ext uri="{BB962C8B-B14F-4D97-AF65-F5344CB8AC3E}">
        <p14:creationId xmlns:p14="http://schemas.microsoft.com/office/powerpoint/2010/main" val="2268209937"/>
      </p:ext>
    </p:extLst>
  </p:cSld>
  <p:clrMapOvr>
    <a:masterClrMapping/>
  </p:clrMapOvr>
  <mc:AlternateContent xmlns:mc="http://schemas.openxmlformats.org/markup-compatibility/2006" xmlns:p14="http://schemas.microsoft.com/office/powerpoint/2010/main">
    <mc:Choice Requires="p14">
      <p:transition spd="slow" p14:dur="2000" advTm="366503"/>
    </mc:Choice>
    <mc:Fallback xmlns="">
      <p:transition spd="slow" advTm="366503"/>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35163" y="381000"/>
            <a:ext cx="8280400" cy="533400"/>
          </a:xfrm>
        </p:spPr>
        <p:txBody>
          <a:bodyPr>
            <a:normAutofit fontScale="90000"/>
          </a:bodyPr>
          <a:lstStyle/>
          <a:p>
            <a:r>
              <a:rPr lang="en-US" altLang="zh-CN" sz="3600" dirty="0">
                <a:latin typeface="Arial" panose="020B0604020202020204" pitchFamily="34" charset="0"/>
                <a:cs typeface="Arial" panose="020B0604020202020204" pitchFamily="34" charset="0"/>
              </a:rPr>
              <a:t>Generating Automata    </a:t>
            </a:r>
            <a:r>
              <a:rPr lang="en-US" altLang="zh-CN" sz="2400" dirty="0">
                <a:latin typeface="Arial" panose="020B0604020202020204" pitchFamily="34" charset="0"/>
                <a:cs typeface="Arial" panose="020B0604020202020204" pitchFamily="34" charset="0"/>
              </a:rPr>
              <a:t>17214680 Tao</a:t>
            </a:r>
          </a:p>
        </p:txBody>
      </p:sp>
      <p:sp>
        <p:nvSpPr>
          <p:cNvPr id="4" name="Rectangle 1"/>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eaLnBrk="0" fontAlgn="base" hangingPunct="0">
              <a:spcBef>
                <a:spcPct val="0"/>
              </a:spcBef>
              <a:spcAft>
                <a:spcPct val="0"/>
              </a:spcAft>
            </a:pPr>
            <a:endParaRPr lang="zh-CN" altLang="en-US" dirty="0">
              <a:latin typeface="Arial" panose="020B0604020202020204" pitchFamily="34" charset="0"/>
            </a:endParaRPr>
          </a:p>
        </p:txBody>
      </p:sp>
      <p:sp>
        <p:nvSpPr>
          <p:cNvPr id="13" name="内容占位符 2"/>
          <p:cNvSpPr>
            <a:spLocks noGrp="1"/>
          </p:cNvSpPr>
          <p:nvPr>
            <p:ph idx="1"/>
          </p:nvPr>
        </p:nvSpPr>
        <p:spPr bwMode="auto">
          <a:xfrm>
            <a:off x="1916113" y="1143000"/>
            <a:ext cx="8066088"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rtlCol="0" anchor="t" anchorCtr="0" compatLnSpc="1">
            <a:normAutofit/>
          </a:bodyPr>
          <a:lstStyle>
            <a:lvl1pPr marL="292100" indent="-292100" algn="l" rtl="0" eaLnBrk="0" fontAlgn="base" hangingPunct="0">
              <a:spcBef>
                <a:spcPct val="10000"/>
              </a:spcBef>
              <a:spcAft>
                <a:spcPts val="400"/>
              </a:spcAft>
              <a:buClr>
                <a:srgbClr val="0C7B9C"/>
              </a:buClr>
              <a:buSzPct val="75000"/>
              <a:buFont typeface="Monotype Sorts"/>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panose="020B0604020202020204" pitchFamily="34" charset="0"/>
              <a:buChar char="–"/>
              <a:defRPr sz="24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panose="05000000000000000000" pitchFamily="2" charset="2"/>
              <a:buChar char="u"/>
              <a:defRPr sz="20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150000"/>
              </a:lnSpc>
              <a:buClr>
                <a:srgbClr val="336600"/>
              </a:buClr>
              <a:buFont typeface="Wingdings" panose="05000000000000000000" pitchFamily="2" charset="2"/>
              <a:buChar char="n"/>
            </a:pPr>
            <a:r>
              <a:rPr lang="en-US" altLang="zh-CN" sz="3600" b="1" dirty="0">
                <a:solidFill>
                  <a:srgbClr val="336600"/>
                </a:solidFill>
                <a:latin typeface="Arial" panose="020B0604020202020204" pitchFamily="34" charset="0"/>
                <a:ea typeface="+mj-ea"/>
                <a:cs typeface="Arial" panose="020B0604020202020204" pitchFamily="34" charset="0"/>
              </a:rPr>
              <a:t>Approach</a:t>
            </a:r>
          </a:p>
          <a:p>
            <a:pPr marL="0" indent="0">
              <a:buClr>
                <a:srgbClr val="336600"/>
              </a:buClr>
              <a:buNone/>
            </a:pPr>
            <a:r>
              <a:rPr lang="en-US" altLang="zh-CN" sz="1200" dirty="0">
                <a:latin typeface="Arial" panose="020B0604020202020204" pitchFamily="34" charset="0"/>
                <a:ea typeface="+mj-ea"/>
                <a:cs typeface="Arial" panose="020B0604020202020204" pitchFamily="34" charset="0"/>
              </a:rPr>
              <a:t>  </a:t>
            </a:r>
            <a:r>
              <a:rPr lang="en-US" altLang="zh-CN" sz="1600" dirty="0">
                <a:latin typeface="Arial" panose="020B0604020202020204" pitchFamily="34" charset="0"/>
                <a:ea typeface="+mj-ea"/>
                <a:cs typeface="Arial" panose="020B0604020202020204" pitchFamily="34" charset="0"/>
              </a:rPr>
              <a:t> </a:t>
            </a:r>
          </a:p>
          <a:p>
            <a:pPr lvl="1">
              <a:lnSpc>
                <a:spcPct val="150000"/>
              </a:lnSpc>
              <a:buClrTx/>
              <a:buFont typeface="Wingdings" panose="05000000000000000000" pitchFamily="2" charset="2"/>
              <a:buChar char="l"/>
            </a:pPr>
            <a:r>
              <a:rPr lang="en-US" altLang="zh-CN" sz="2800" b="1" dirty="0">
                <a:latin typeface="Arial" panose="020B0604020202020204" pitchFamily="34" charset="0"/>
                <a:ea typeface="+mj-ea"/>
                <a:cs typeface="Arial" panose="020B0604020202020204" pitchFamily="34" charset="0"/>
              </a:rPr>
              <a:t>PLTL formula rewriting</a:t>
            </a:r>
          </a:p>
          <a:p>
            <a:pPr>
              <a:lnSpc>
                <a:spcPct val="150000"/>
              </a:lnSpc>
              <a:buClrTx/>
              <a:buFont typeface="Wingdings" panose="05000000000000000000" pitchFamily="2" charset="2"/>
              <a:buChar char="l"/>
            </a:pPr>
            <a:endParaRPr lang="en-US" altLang="zh-CN" sz="3200" b="1" dirty="0">
              <a:latin typeface="Arial" panose="020B0604020202020204" pitchFamily="34" charset="0"/>
              <a:ea typeface="+mj-ea"/>
              <a:cs typeface="Arial" panose="020B0604020202020204" pitchFamily="34" charset="0"/>
            </a:endParaRPr>
          </a:p>
          <a:p>
            <a:pPr lvl="1">
              <a:lnSpc>
                <a:spcPct val="150000"/>
              </a:lnSpc>
              <a:buClrTx/>
              <a:buFont typeface="Wingdings" panose="05000000000000000000" pitchFamily="2" charset="2"/>
              <a:buChar char="l"/>
            </a:pPr>
            <a:r>
              <a:rPr lang="en-US" altLang="zh-CN" sz="2800" b="1" dirty="0">
                <a:latin typeface="Arial" panose="020B0604020202020204" pitchFamily="34" charset="0"/>
                <a:ea typeface="+mj-ea"/>
                <a:cs typeface="Arial" panose="020B0604020202020204" pitchFamily="34" charset="0"/>
              </a:rPr>
              <a:t>Core translation</a:t>
            </a:r>
          </a:p>
          <a:p>
            <a:pPr marL="0" indent="0">
              <a:lnSpc>
                <a:spcPct val="150000"/>
              </a:lnSpc>
              <a:buClrTx/>
              <a:buNone/>
            </a:pPr>
            <a:endParaRPr lang="en-US" altLang="zh-CN" sz="3200" b="1" dirty="0">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16689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eaLnBrk="0" fontAlgn="base" hangingPunct="0">
              <a:spcBef>
                <a:spcPct val="0"/>
              </a:spcBef>
              <a:spcAft>
                <a:spcPct val="0"/>
              </a:spcAft>
            </a:pPr>
            <a:endParaRPr lang="zh-CN" altLang="en-US" dirty="0">
              <a:latin typeface="Arial" panose="020B0604020202020204" pitchFamily="34" charset="0"/>
            </a:endParaRPr>
          </a:p>
        </p:txBody>
      </p:sp>
      <p:sp>
        <p:nvSpPr>
          <p:cNvPr id="13" name="内容占位符 2"/>
          <p:cNvSpPr>
            <a:spLocks noGrp="1"/>
          </p:cNvSpPr>
          <p:nvPr>
            <p:ph idx="1"/>
          </p:nvPr>
        </p:nvSpPr>
        <p:spPr bwMode="auto">
          <a:xfrm>
            <a:off x="1916113" y="1143000"/>
            <a:ext cx="8066088"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rtlCol="0" anchor="t" anchorCtr="0" compatLnSpc="1">
            <a:normAutofit/>
          </a:bodyPr>
          <a:lstStyle>
            <a:lvl1pPr marL="292100" indent="-292100" algn="l" rtl="0" eaLnBrk="0" fontAlgn="base" hangingPunct="0">
              <a:spcBef>
                <a:spcPct val="10000"/>
              </a:spcBef>
              <a:spcAft>
                <a:spcPts val="400"/>
              </a:spcAft>
              <a:buClr>
                <a:srgbClr val="0C7B9C"/>
              </a:buClr>
              <a:buSzPct val="75000"/>
              <a:buFont typeface="Monotype Sorts"/>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panose="020B0604020202020204" pitchFamily="34" charset="0"/>
              <a:buChar char="–"/>
              <a:defRPr sz="24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panose="05000000000000000000" pitchFamily="2" charset="2"/>
              <a:buChar char="u"/>
              <a:defRPr sz="20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buClr>
                <a:srgbClr val="336600"/>
              </a:buClr>
              <a:buFont typeface="Wingdings" panose="05000000000000000000" pitchFamily="2" charset="2"/>
              <a:buChar char="n"/>
            </a:pPr>
            <a:r>
              <a:rPr lang="en-US" altLang="zh-CN" sz="3600" b="1" dirty="0">
                <a:solidFill>
                  <a:srgbClr val="336600"/>
                </a:solidFill>
                <a:latin typeface="Arial" panose="020B0604020202020204" pitchFamily="34" charset="0"/>
                <a:ea typeface="+mj-ea"/>
                <a:cs typeface="Arial" panose="020B0604020202020204" pitchFamily="34" charset="0"/>
              </a:rPr>
              <a:t>PLTL formula rewriting</a:t>
            </a:r>
          </a:p>
          <a:p>
            <a:pPr>
              <a:buClr>
                <a:srgbClr val="336600"/>
              </a:buClr>
              <a:buFont typeface="Wingdings" panose="05000000000000000000" pitchFamily="2" charset="2"/>
              <a:buChar char="n"/>
            </a:pPr>
            <a:endParaRPr lang="en-US" altLang="zh-CN" sz="3600" b="1" dirty="0">
              <a:solidFill>
                <a:srgbClr val="336600"/>
              </a:solidFill>
              <a:latin typeface="Arial" panose="020B0604020202020204" pitchFamily="34" charset="0"/>
              <a:ea typeface="+mj-ea"/>
              <a:cs typeface="Arial" panose="020B0604020202020204" pitchFamily="34" charset="0"/>
            </a:endParaRPr>
          </a:p>
          <a:p>
            <a:pPr lvl="1">
              <a:buClrTx/>
              <a:buFont typeface="Wingdings" panose="05000000000000000000" pitchFamily="2" charset="2"/>
              <a:buChar char="l"/>
            </a:pPr>
            <a:r>
              <a:rPr lang="en-US" altLang="zh-CN" sz="2800" dirty="0">
                <a:latin typeface="Arial" panose="020B0604020202020204" pitchFamily="34" charset="0"/>
                <a:ea typeface="+mj-ea"/>
                <a:cs typeface="Arial" panose="020B0604020202020204" pitchFamily="34" charset="0"/>
              </a:rPr>
              <a:t>Negation normal form</a:t>
            </a:r>
          </a:p>
          <a:p>
            <a:pPr marL="1257300" lvl="2" indent="-342900">
              <a:buClrTx/>
            </a:pPr>
            <a:r>
              <a:rPr lang="en-US" altLang="zh-CN" sz="2400" dirty="0">
                <a:ea typeface="宋体" panose="02010600030101010101" pitchFamily="2" charset="-122"/>
              </a:rPr>
              <a:t>¬</a:t>
            </a:r>
            <a:r>
              <a:rPr lang="en-US" altLang="zh-CN" sz="2400" b="1" dirty="0">
                <a:ea typeface="宋体" panose="02010600030101010101" pitchFamily="2" charset="-122"/>
              </a:rPr>
              <a:t>G</a:t>
            </a:r>
            <a:r>
              <a:rPr lang="en-US" altLang="zh-CN" sz="2400" dirty="0">
                <a:ea typeface="宋体" panose="02010600030101010101" pitchFamily="2" charset="-122"/>
              </a:rPr>
              <a:t> </a:t>
            </a:r>
            <a:r>
              <a:rPr lang="en-US" altLang="zh-CN" sz="2400" dirty="0">
                <a:ea typeface="宋体" panose="02010600030101010101" pitchFamily="2" charset="-122"/>
                <a:sym typeface="Symbol" panose="05050102010706020507" pitchFamily="18" charset="2"/>
              </a:rPr>
              <a:t></a:t>
            </a:r>
            <a:r>
              <a:rPr lang="en-US" altLang="zh-CN" sz="2400" dirty="0">
                <a:ea typeface="宋体" panose="02010600030101010101" pitchFamily="2" charset="-122"/>
              </a:rPr>
              <a:t> = </a:t>
            </a:r>
            <a:r>
              <a:rPr lang="en-US" altLang="zh-CN" sz="2400" b="1" dirty="0">
                <a:ea typeface="宋体" panose="02010600030101010101" pitchFamily="2" charset="-122"/>
              </a:rPr>
              <a:t>F</a:t>
            </a:r>
            <a:r>
              <a:rPr lang="en-US" altLang="zh-CN" sz="2400" dirty="0">
                <a:ea typeface="宋体" panose="02010600030101010101" pitchFamily="2" charset="-122"/>
              </a:rPr>
              <a:t> ¬</a:t>
            </a:r>
            <a:r>
              <a:rPr lang="en-US" altLang="zh-CN" sz="2400" dirty="0">
                <a:ea typeface="宋体" panose="02010600030101010101" pitchFamily="2" charset="-122"/>
                <a:sym typeface="Symbol" panose="05050102010706020507" pitchFamily="18" charset="2"/>
              </a:rPr>
              <a:t></a:t>
            </a:r>
            <a:endParaRPr lang="en-US" altLang="zh-CN" sz="2400" dirty="0">
              <a:ea typeface="宋体" panose="02010600030101010101" pitchFamily="2" charset="-122"/>
            </a:endParaRPr>
          </a:p>
          <a:p>
            <a:pPr marL="1257300" lvl="2" indent="-342900">
              <a:buClrTx/>
            </a:pPr>
            <a:r>
              <a:rPr lang="en-US" altLang="zh-CN" sz="2400" dirty="0">
                <a:ea typeface="宋体" panose="02010600030101010101" pitchFamily="2" charset="-122"/>
              </a:rPr>
              <a:t>¬¬</a:t>
            </a:r>
            <a:r>
              <a:rPr lang="en-US" altLang="zh-CN" sz="2400" dirty="0">
                <a:ea typeface="宋体" panose="02010600030101010101" pitchFamily="2" charset="-122"/>
                <a:sym typeface="Symbol" panose="05050102010706020507" pitchFamily="18" charset="2"/>
              </a:rPr>
              <a:t> = </a:t>
            </a:r>
            <a:endParaRPr lang="en-US" altLang="zh-CN" sz="2400" dirty="0">
              <a:ea typeface="宋体" panose="02010600030101010101" pitchFamily="2" charset="-122"/>
            </a:endParaRPr>
          </a:p>
          <a:p>
            <a:pPr marL="1257300" lvl="2" indent="-342900">
              <a:buClrTx/>
            </a:pPr>
            <a:r>
              <a:rPr lang="en-US" altLang="zh-CN" sz="2400" dirty="0">
                <a:ea typeface="宋体" panose="02010600030101010101" pitchFamily="2" charset="-122"/>
              </a:rPr>
              <a:t>¬</a:t>
            </a:r>
            <a:r>
              <a:rPr lang="en-US" altLang="zh-CN" sz="2400" b="1" dirty="0">
                <a:ea typeface="宋体" panose="02010600030101010101" pitchFamily="2" charset="-122"/>
              </a:rPr>
              <a:t>F</a:t>
            </a:r>
            <a:r>
              <a:rPr lang="en-US" altLang="zh-CN" sz="2400" dirty="0">
                <a:ea typeface="宋体" panose="02010600030101010101" pitchFamily="2" charset="-122"/>
              </a:rPr>
              <a:t> </a:t>
            </a:r>
            <a:r>
              <a:rPr lang="en-US" altLang="zh-CN" sz="2400" dirty="0">
                <a:ea typeface="宋体" panose="02010600030101010101" pitchFamily="2" charset="-122"/>
                <a:sym typeface="Symbol" panose="05050102010706020507" pitchFamily="18" charset="2"/>
              </a:rPr>
              <a:t></a:t>
            </a:r>
            <a:r>
              <a:rPr lang="en-US" altLang="zh-CN" sz="2400" dirty="0">
                <a:ea typeface="宋体" panose="02010600030101010101" pitchFamily="2" charset="-122"/>
              </a:rPr>
              <a:t> = </a:t>
            </a:r>
            <a:r>
              <a:rPr lang="en-US" altLang="zh-CN" sz="2400" b="1" dirty="0">
                <a:ea typeface="宋体" panose="02010600030101010101" pitchFamily="2" charset="-122"/>
              </a:rPr>
              <a:t>G</a:t>
            </a:r>
            <a:r>
              <a:rPr lang="en-US" altLang="zh-CN" sz="2400" dirty="0">
                <a:ea typeface="宋体" panose="02010600030101010101" pitchFamily="2" charset="-122"/>
              </a:rPr>
              <a:t> ¬</a:t>
            </a:r>
            <a:r>
              <a:rPr lang="en-US" altLang="zh-CN" sz="2400" dirty="0">
                <a:ea typeface="宋体" panose="02010600030101010101" pitchFamily="2" charset="-122"/>
                <a:sym typeface="Symbol" panose="05050102010706020507" pitchFamily="18" charset="2"/>
              </a:rPr>
              <a:t></a:t>
            </a:r>
            <a:endParaRPr lang="en-US" altLang="zh-CN" sz="2400" dirty="0">
              <a:ea typeface="宋体" panose="02010600030101010101" pitchFamily="2" charset="-122"/>
            </a:endParaRPr>
          </a:p>
          <a:p>
            <a:pPr marL="1257300" lvl="2" indent="-342900">
              <a:buClrTx/>
            </a:pPr>
            <a:r>
              <a:rPr lang="en-US" altLang="zh-CN" sz="2400" dirty="0">
                <a:ea typeface="宋体" panose="02010600030101010101" pitchFamily="2" charset="-122"/>
              </a:rPr>
              <a:t>¬(</a:t>
            </a:r>
            <a:r>
              <a:rPr lang="en-US" altLang="zh-CN" sz="2400" dirty="0">
                <a:ea typeface="宋体" panose="02010600030101010101" pitchFamily="2" charset="-122"/>
                <a:sym typeface="Symbol" panose="05050102010706020507" pitchFamily="18" charset="2"/>
              </a:rPr>
              <a:t></a:t>
            </a:r>
            <a:r>
              <a:rPr lang="en-US" altLang="zh-CN" sz="2400" dirty="0">
                <a:ea typeface="宋体" panose="02010600030101010101" pitchFamily="2" charset="-122"/>
              </a:rPr>
              <a:t> </a:t>
            </a:r>
            <a:r>
              <a:rPr lang="en-US" altLang="zh-CN" sz="2400" b="1" dirty="0">
                <a:ea typeface="宋体" panose="02010600030101010101" pitchFamily="2" charset="-122"/>
              </a:rPr>
              <a:t>U</a:t>
            </a:r>
            <a:r>
              <a:rPr lang="en-US" altLang="zh-CN" sz="2400" dirty="0">
                <a:ea typeface="宋体" panose="02010600030101010101" pitchFamily="2" charset="-122"/>
              </a:rPr>
              <a:t> </a:t>
            </a:r>
            <a:r>
              <a:rPr lang="en-US" altLang="zh-CN" sz="2400" dirty="0">
                <a:ea typeface="宋体" panose="02010600030101010101" pitchFamily="2" charset="-122"/>
                <a:sym typeface="Symbol" panose="05050102010706020507" pitchFamily="18" charset="2"/>
              </a:rPr>
              <a:t>)</a:t>
            </a:r>
            <a:r>
              <a:rPr lang="en-US" altLang="zh-CN" sz="2400" dirty="0">
                <a:ea typeface="宋体" panose="02010600030101010101" pitchFamily="2" charset="-122"/>
              </a:rPr>
              <a:t> = (¬</a:t>
            </a:r>
            <a:r>
              <a:rPr lang="en-US" altLang="zh-CN" sz="2400" dirty="0">
                <a:ea typeface="宋体" panose="02010600030101010101" pitchFamily="2" charset="-122"/>
                <a:sym typeface="Symbol" panose="05050102010706020507" pitchFamily="18" charset="2"/>
              </a:rPr>
              <a:t>)</a:t>
            </a:r>
            <a:r>
              <a:rPr lang="en-US" altLang="zh-CN" sz="2400" dirty="0">
                <a:ea typeface="宋体" panose="02010600030101010101" pitchFamily="2" charset="-122"/>
              </a:rPr>
              <a:t> </a:t>
            </a:r>
            <a:r>
              <a:rPr lang="en-US" altLang="zh-CN" sz="2400" b="1" dirty="0">
                <a:ea typeface="宋体" panose="02010600030101010101" pitchFamily="2" charset="-122"/>
              </a:rPr>
              <a:t>V</a:t>
            </a:r>
            <a:r>
              <a:rPr lang="en-US" altLang="zh-CN" sz="2400" dirty="0">
                <a:ea typeface="宋体" panose="02010600030101010101" pitchFamily="2" charset="-122"/>
              </a:rPr>
              <a:t> (¬</a:t>
            </a:r>
            <a:r>
              <a:rPr lang="en-US" altLang="zh-CN" sz="2400" dirty="0">
                <a:ea typeface="宋体" panose="02010600030101010101" pitchFamily="2" charset="-122"/>
                <a:sym typeface="Symbol" panose="05050102010706020507" pitchFamily="18" charset="2"/>
              </a:rPr>
              <a:t></a:t>
            </a:r>
            <a:r>
              <a:rPr lang="en-US" altLang="zh-CN" sz="2400" dirty="0">
                <a:ea typeface="宋体" panose="02010600030101010101" pitchFamily="2" charset="-122"/>
              </a:rPr>
              <a:t>)</a:t>
            </a:r>
          </a:p>
          <a:p>
            <a:pPr marL="1257300" lvl="2" indent="-342900">
              <a:buClrTx/>
            </a:pPr>
            <a:r>
              <a:rPr lang="en-US" altLang="zh-CN" sz="2400" dirty="0">
                <a:ea typeface="宋体" panose="02010600030101010101" pitchFamily="2" charset="-122"/>
              </a:rPr>
              <a:t>¬(</a:t>
            </a:r>
            <a:r>
              <a:rPr lang="en-US" altLang="zh-CN" sz="2400" dirty="0">
                <a:ea typeface="宋体" panose="02010600030101010101" pitchFamily="2" charset="-122"/>
                <a:sym typeface="Symbol" panose="05050102010706020507" pitchFamily="18" charset="2"/>
              </a:rPr>
              <a:t></a:t>
            </a:r>
            <a:r>
              <a:rPr lang="en-US" altLang="zh-CN" sz="2400" dirty="0">
                <a:ea typeface="宋体" panose="02010600030101010101" pitchFamily="2" charset="-122"/>
              </a:rPr>
              <a:t> </a:t>
            </a:r>
            <a:r>
              <a:rPr lang="en-US" altLang="zh-CN" sz="2400" b="1" dirty="0">
                <a:ea typeface="宋体" panose="02010600030101010101" pitchFamily="2" charset="-122"/>
              </a:rPr>
              <a:t>V</a:t>
            </a:r>
            <a:r>
              <a:rPr lang="en-US" altLang="zh-CN" sz="2400" dirty="0">
                <a:ea typeface="宋体" panose="02010600030101010101" pitchFamily="2" charset="-122"/>
              </a:rPr>
              <a:t> </a:t>
            </a:r>
            <a:r>
              <a:rPr lang="en-US" altLang="zh-CN" sz="2400" dirty="0">
                <a:ea typeface="宋体" panose="02010600030101010101" pitchFamily="2" charset="-122"/>
                <a:sym typeface="Symbol" panose="05050102010706020507" pitchFamily="18" charset="2"/>
              </a:rPr>
              <a:t>)</a:t>
            </a:r>
            <a:r>
              <a:rPr lang="en-US" altLang="zh-CN" sz="2400" dirty="0">
                <a:ea typeface="宋体" panose="02010600030101010101" pitchFamily="2" charset="-122"/>
              </a:rPr>
              <a:t> = (¬</a:t>
            </a:r>
            <a:r>
              <a:rPr lang="en-US" altLang="zh-CN" sz="2400" dirty="0">
                <a:ea typeface="宋体" panose="02010600030101010101" pitchFamily="2" charset="-122"/>
                <a:sym typeface="Symbol" panose="05050102010706020507" pitchFamily="18" charset="2"/>
              </a:rPr>
              <a:t>)</a:t>
            </a:r>
            <a:r>
              <a:rPr lang="en-US" altLang="zh-CN" sz="2400" dirty="0">
                <a:ea typeface="宋体" panose="02010600030101010101" pitchFamily="2" charset="-122"/>
              </a:rPr>
              <a:t> </a:t>
            </a:r>
            <a:r>
              <a:rPr lang="en-US" altLang="zh-CN" sz="2400" b="1" dirty="0">
                <a:ea typeface="宋体" panose="02010600030101010101" pitchFamily="2" charset="-122"/>
              </a:rPr>
              <a:t>U</a:t>
            </a:r>
            <a:r>
              <a:rPr lang="en-US" altLang="zh-CN" sz="2400" dirty="0">
                <a:ea typeface="宋体" panose="02010600030101010101" pitchFamily="2" charset="-122"/>
              </a:rPr>
              <a:t> (¬</a:t>
            </a:r>
            <a:r>
              <a:rPr lang="en-US" altLang="zh-CN" sz="2400" dirty="0">
                <a:ea typeface="宋体" panose="02010600030101010101" pitchFamily="2" charset="-122"/>
                <a:sym typeface="Symbol" panose="05050102010706020507" pitchFamily="18" charset="2"/>
              </a:rPr>
              <a:t></a:t>
            </a:r>
            <a:r>
              <a:rPr lang="en-US" altLang="zh-CN" sz="2400" dirty="0">
                <a:ea typeface="宋体" panose="02010600030101010101" pitchFamily="2" charset="-122"/>
              </a:rPr>
              <a:t>)</a:t>
            </a:r>
          </a:p>
          <a:p>
            <a:pPr marL="1257300" lvl="2" indent="-342900">
              <a:buClrTx/>
            </a:pPr>
            <a:endParaRPr lang="en-US" altLang="zh-CN" sz="2400" dirty="0">
              <a:latin typeface="Arial" panose="020B0604020202020204" pitchFamily="34" charset="0"/>
              <a:ea typeface="+mj-ea"/>
              <a:cs typeface="Arial" panose="020B0604020202020204" pitchFamily="34" charset="0"/>
            </a:endParaRPr>
          </a:p>
          <a:p>
            <a:pPr lvl="1">
              <a:buClr>
                <a:schemeClr val="tx1"/>
              </a:buClr>
              <a:buFont typeface="Wingdings" panose="05000000000000000000" pitchFamily="2" charset="2"/>
              <a:buChar char="l"/>
            </a:pPr>
            <a:r>
              <a:rPr lang="en-US" altLang="zh-CN" sz="2800" dirty="0">
                <a:latin typeface="Arial" panose="020B0604020202020204" pitchFamily="34" charset="0"/>
                <a:ea typeface="+mj-ea"/>
                <a:cs typeface="Arial" panose="020B0604020202020204" pitchFamily="34" charset="0"/>
              </a:rPr>
              <a:t>Release operator(R or V)</a:t>
            </a:r>
          </a:p>
          <a:p>
            <a:pPr lvl="2">
              <a:buClrTx/>
            </a:pPr>
            <a:r>
              <a:rPr lang="en-US" altLang="zh-CN" sz="2400" dirty="0">
                <a:ea typeface="宋体" panose="02010600030101010101" pitchFamily="2" charset="-122"/>
                <a:sym typeface="Symbol" panose="05050102010706020507" pitchFamily="18" charset="2"/>
              </a:rPr>
              <a:t></a:t>
            </a:r>
            <a:r>
              <a:rPr lang="en-US" altLang="zh-CN" sz="2400" dirty="0">
                <a:ea typeface="宋体" panose="02010600030101010101" pitchFamily="2" charset="-122"/>
              </a:rPr>
              <a:t> V </a:t>
            </a:r>
            <a:r>
              <a:rPr lang="en-US" altLang="zh-CN" sz="2400" dirty="0">
                <a:ea typeface="宋体" panose="02010600030101010101" pitchFamily="2" charset="-122"/>
                <a:sym typeface="Symbol" panose="05050102010706020507" pitchFamily="18" charset="2"/>
              </a:rPr>
              <a:t></a:t>
            </a:r>
            <a:endParaRPr lang="en-US" altLang="zh-CN" sz="2400" dirty="0">
              <a:ea typeface="宋体" panose="02010600030101010101" pitchFamily="2" charset="-122"/>
            </a:endParaRPr>
          </a:p>
        </p:txBody>
      </p:sp>
      <p:sp>
        <p:nvSpPr>
          <p:cNvPr id="6" name="标题 1"/>
          <p:cNvSpPr txBox="1">
            <a:spLocks/>
          </p:cNvSpPr>
          <p:nvPr/>
        </p:nvSpPr>
        <p:spPr bwMode="auto">
          <a:xfrm>
            <a:off x="1935163" y="381000"/>
            <a:ext cx="8280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b" anchorCtr="0" compatLnSpc="1"/>
          <a:lstStyle>
            <a:lvl1pPr algn="l" rtl="0" eaLnBrk="0" fontAlgn="base" hangingPunct="0">
              <a:lnSpc>
                <a:spcPts val="3600"/>
              </a:lnSpc>
              <a:spcBef>
                <a:spcPct val="0"/>
              </a:spcBef>
              <a:spcAft>
                <a:spcPct val="0"/>
              </a:spcAft>
              <a:defRPr sz="3200" b="1">
                <a:solidFill>
                  <a:schemeClr val="tx1"/>
                </a:solidFill>
                <a:latin typeface="+mj-lt"/>
                <a:ea typeface="+mj-ea"/>
                <a:cs typeface="+mj-cs"/>
              </a:defRPr>
            </a:lvl1pPr>
            <a:lvl2pPr algn="l" rtl="0" eaLnBrk="0" fontAlgn="base" hangingPunct="0">
              <a:lnSpc>
                <a:spcPts val="3600"/>
              </a:lnSpc>
              <a:spcBef>
                <a:spcPct val="0"/>
              </a:spcBef>
              <a:spcAft>
                <a:spcPct val="0"/>
              </a:spcAft>
              <a:defRPr sz="3200" b="1">
                <a:solidFill>
                  <a:schemeClr val="tx1"/>
                </a:solidFill>
                <a:latin typeface="Tahoma" panose="020B0604030504040204" pitchFamily="34" charset="0"/>
              </a:defRPr>
            </a:lvl2pPr>
            <a:lvl3pPr algn="l" rtl="0" eaLnBrk="0" fontAlgn="base" hangingPunct="0">
              <a:lnSpc>
                <a:spcPts val="3600"/>
              </a:lnSpc>
              <a:spcBef>
                <a:spcPct val="0"/>
              </a:spcBef>
              <a:spcAft>
                <a:spcPct val="0"/>
              </a:spcAft>
              <a:defRPr sz="3200" b="1">
                <a:solidFill>
                  <a:schemeClr val="tx1"/>
                </a:solidFill>
                <a:latin typeface="Tahoma" panose="020B0604030504040204" pitchFamily="34" charset="0"/>
              </a:defRPr>
            </a:lvl3pPr>
            <a:lvl4pPr algn="l" rtl="0" eaLnBrk="0" fontAlgn="base" hangingPunct="0">
              <a:lnSpc>
                <a:spcPts val="3600"/>
              </a:lnSpc>
              <a:spcBef>
                <a:spcPct val="0"/>
              </a:spcBef>
              <a:spcAft>
                <a:spcPct val="0"/>
              </a:spcAft>
              <a:defRPr sz="3200" b="1">
                <a:solidFill>
                  <a:schemeClr val="tx1"/>
                </a:solidFill>
                <a:latin typeface="Tahoma" panose="020B0604030504040204" pitchFamily="34" charset="0"/>
              </a:defRPr>
            </a:lvl4pPr>
            <a:lvl5pPr algn="l" rtl="0" eaLnBrk="0" fontAlgn="base" hangingPunct="0">
              <a:lnSpc>
                <a:spcPts val="3600"/>
              </a:lnSpc>
              <a:spcBef>
                <a:spcPct val="0"/>
              </a:spcBef>
              <a:spcAft>
                <a:spcPct val="0"/>
              </a:spcAft>
              <a:defRPr sz="3200" b="1">
                <a:solidFill>
                  <a:schemeClr val="tx1"/>
                </a:solidFill>
                <a:latin typeface="Tahoma" panose="020B0604030504040204" pitchFamily="34" charset="0"/>
              </a:defRPr>
            </a:lvl5pPr>
            <a:lvl6pPr marL="457200" algn="l" rtl="0" eaLnBrk="0" fontAlgn="base" hangingPunct="0">
              <a:lnSpc>
                <a:spcPts val="3600"/>
              </a:lnSpc>
              <a:spcBef>
                <a:spcPct val="0"/>
              </a:spcBef>
              <a:spcAft>
                <a:spcPct val="0"/>
              </a:spcAft>
              <a:defRPr sz="3200" b="1">
                <a:solidFill>
                  <a:schemeClr val="tx1"/>
                </a:solidFill>
                <a:latin typeface="Tahoma" panose="020B0604030504040204" pitchFamily="34" charset="0"/>
              </a:defRPr>
            </a:lvl6pPr>
            <a:lvl7pPr marL="914400" algn="l" rtl="0" eaLnBrk="0" fontAlgn="base" hangingPunct="0">
              <a:lnSpc>
                <a:spcPts val="3600"/>
              </a:lnSpc>
              <a:spcBef>
                <a:spcPct val="0"/>
              </a:spcBef>
              <a:spcAft>
                <a:spcPct val="0"/>
              </a:spcAft>
              <a:defRPr sz="3200" b="1">
                <a:solidFill>
                  <a:schemeClr val="tx1"/>
                </a:solidFill>
                <a:latin typeface="Tahoma" panose="020B0604030504040204" pitchFamily="34" charset="0"/>
              </a:defRPr>
            </a:lvl7pPr>
            <a:lvl8pPr marL="1371600" algn="l" rtl="0" eaLnBrk="0" fontAlgn="base" hangingPunct="0">
              <a:lnSpc>
                <a:spcPts val="3600"/>
              </a:lnSpc>
              <a:spcBef>
                <a:spcPct val="0"/>
              </a:spcBef>
              <a:spcAft>
                <a:spcPct val="0"/>
              </a:spcAft>
              <a:defRPr sz="3200" b="1">
                <a:solidFill>
                  <a:schemeClr val="tx1"/>
                </a:solidFill>
                <a:latin typeface="Tahoma" panose="020B0604030504040204" pitchFamily="34" charset="0"/>
              </a:defRPr>
            </a:lvl8pPr>
            <a:lvl9pPr marL="1828800" algn="l" rtl="0" eaLnBrk="0" fontAlgn="base" hangingPunct="0">
              <a:lnSpc>
                <a:spcPts val="3600"/>
              </a:lnSpc>
              <a:spcBef>
                <a:spcPct val="0"/>
              </a:spcBef>
              <a:spcAft>
                <a:spcPct val="0"/>
              </a:spcAft>
              <a:defRPr sz="3200" b="1">
                <a:solidFill>
                  <a:schemeClr val="tx1"/>
                </a:solidFill>
                <a:latin typeface="Tahoma" panose="020B0604030504040204" pitchFamily="34" charset="0"/>
              </a:defRPr>
            </a:lvl9pPr>
          </a:lstStyle>
          <a:p>
            <a:r>
              <a:rPr lang="en-US" altLang="zh-CN" sz="3600" kern="0">
                <a:latin typeface="Arial" panose="020B0604020202020204" pitchFamily="34" charset="0"/>
                <a:cs typeface="Arial" panose="020B0604020202020204" pitchFamily="34" charset="0"/>
              </a:rPr>
              <a:t>Generating Automata    </a:t>
            </a:r>
            <a:r>
              <a:rPr lang="en-US" altLang="zh-CN" sz="2400" kern="0">
                <a:latin typeface="Arial" panose="020B0604020202020204" pitchFamily="34" charset="0"/>
                <a:cs typeface="Arial" panose="020B0604020202020204" pitchFamily="34" charset="0"/>
              </a:rPr>
              <a:t>17214680 Tao</a:t>
            </a:r>
            <a:endParaRPr lang="en-US" altLang="zh-CN" sz="2400" kern="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74697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eaLnBrk="0" fontAlgn="base" hangingPunct="0">
              <a:spcBef>
                <a:spcPct val="0"/>
              </a:spcBef>
              <a:spcAft>
                <a:spcPct val="0"/>
              </a:spcAft>
            </a:pPr>
            <a:endParaRPr lang="zh-CN" altLang="en-US" dirty="0">
              <a:latin typeface="Arial" panose="020B0604020202020204" pitchFamily="34" charset="0"/>
            </a:endParaRPr>
          </a:p>
        </p:txBody>
      </p:sp>
      <p:sp>
        <p:nvSpPr>
          <p:cNvPr id="13" name="内容占位符 2"/>
          <p:cNvSpPr>
            <a:spLocks noGrp="1"/>
          </p:cNvSpPr>
          <p:nvPr>
            <p:ph idx="1"/>
          </p:nvPr>
        </p:nvSpPr>
        <p:spPr bwMode="auto">
          <a:xfrm>
            <a:off x="1916113" y="1143000"/>
            <a:ext cx="8066088"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rtlCol="0" anchor="t" anchorCtr="0" compatLnSpc="1">
            <a:normAutofit/>
          </a:bodyPr>
          <a:lstStyle>
            <a:lvl1pPr marL="292100" indent="-292100" algn="l" rtl="0" eaLnBrk="0" fontAlgn="base" hangingPunct="0">
              <a:spcBef>
                <a:spcPct val="10000"/>
              </a:spcBef>
              <a:spcAft>
                <a:spcPts val="400"/>
              </a:spcAft>
              <a:buClr>
                <a:srgbClr val="0C7B9C"/>
              </a:buClr>
              <a:buSzPct val="75000"/>
              <a:buFont typeface="Monotype Sorts"/>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panose="020B0604020202020204" pitchFamily="34" charset="0"/>
              <a:buChar char="–"/>
              <a:defRPr sz="24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panose="05000000000000000000" pitchFamily="2" charset="2"/>
              <a:buChar char="u"/>
              <a:defRPr sz="20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buClr>
                <a:srgbClr val="336600"/>
              </a:buClr>
              <a:buFont typeface="Wingdings" panose="05000000000000000000" pitchFamily="2" charset="2"/>
              <a:buChar char="n"/>
            </a:pPr>
            <a:r>
              <a:rPr lang="en-US" altLang="zh-CN" sz="3600" b="1" dirty="0">
                <a:solidFill>
                  <a:srgbClr val="336600"/>
                </a:solidFill>
                <a:latin typeface="Arial" panose="020B0604020202020204" pitchFamily="34" charset="0"/>
                <a:ea typeface="+mj-ea"/>
                <a:cs typeface="Arial" panose="020B0604020202020204" pitchFamily="34" charset="0"/>
              </a:rPr>
              <a:t>PLTL formula rewriting</a:t>
            </a:r>
          </a:p>
          <a:p>
            <a:pPr>
              <a:buClr>
                <a:srgbClr val="336600"/>
              </a:buClr>
              <a:buFont typeface="Wingdings" panose="05000000000000000000" pitchFamily="2" charset="2"/>
              <a:buChar char="n"/>
            </a:pPr>
            <a:endParaRPr lang="en-US" altLang="zh-CN" sz="3600" b="1" dirty="0">
              <a:solidFill>
                <a:srgbClr val="336600"/>
              </a:solidFill>
              <a:latin typeface="Arial" panose="020B0604020202020204" pitchFamily="34" charset="0"/>
              <a:ea typeface="+mj-ea"/>
              <a:cs typeface="Arial" panose="020B0604020202020204" pitchFamily="34" charset="0"/>
            </a:endParaRPr>
          </a:p>
          <a:p>
            <a:pPr lvl="1">
              <a:buClrTx/>
              <a:buFont typeface="Wingdings" panose="05000000000000000000" pitchFamily="2" charset="2"/>
              <a:buChar char="l"/>
            </a:pPr>
            <a:r>
              <a:rPr lang="en-US" altLang="zh-CN" sz="2800" dirty="0">
                <a:latin typeface="Arial" panose="020B0604020202020204" pitchFamily="34" charset="0"/>
                <a:ea typeface="+mj-ea"/>
                <a:cs typeface="Arial" panose="020B0604020202020204" pitchFamily="34" charset="0"/>
              </a:rPr>
              <a:t>Some rules</a:t>
            </a:r>
          </a:p>
          <a:p>
            <a:pPr marL="1257300" lvl="2" indent="-342900">
              <a:buClrTx/>
            </a:pPr>
            <a:r>
              <a:rPr lang="en-US" altLang="zh-CN" sz="2400" dirty="0">
                <a:latin typeface="Arial" panose="020B0604020202020204" pitchFamily="34" charset="0"/>
                <a:ea typeface="+mj-ea"/>
                <a:cs typeface="Arial" panose="020B0604020202020204" pitchFamily="34" charset="0"/>
              </a:rPr>
              <a:t>α</a:t>
            </a:r>
            <a:r>
              <a:rPr lang="en-US" altLang="zh-CN" sz="2400" dirty="0">
                <a:ea typeface="宋体" panose="02010600030101010101" pitchFamily="2" charset="-122"/>
                <a:sym typeface="Symbol" panose="05050102010706020507" pitchFamily="18" charset="2"/>
              </a:rPr>
              <a:t> β=</a:t>
            </a:r>
            <a:r>
              <a:rPr lang="en-US" altLang="zh-CN" sz="2400" dirty="0">
                <a:ea typeface="宋体" panose="02010600030101010101" pitchFamily="2" charset="-122"/>
              </a:rPr>
              <a:t>¬(¬αV¬β)                   α</a:t>
            </a:r>
            <a:r>
              <a:rPr lang="zh-CN" altLang="en-US" sz="2400" dirty="0">
                <a:ea typeface="宋体" panose="02010600030101010101" pitchFamily="2" charset="-122"/>
              </a:rPr>
              <a:t>→</a:t>
            </a:r>
            <a:r>
              <a:rPr lang="en-US" altLang="zh-CN" sz="2400" dirty="0">
                <a:ea typeface="宋体" panose="02010600030101010101" pitchFamily="2" charset="-122"/>
              </a:rPr>
              <a:t>β=¬αVβ</a:t>
            </a:r>
          </a:p>
          <a:p>
            <a:pPr marL="1257300" lvl="2" indent="-342900">
              <a:buClrTx/>
            </a:pPr>
            <a:r>
              <a:rPr lang="en-US" altLang="zh-CN" sz="2400" dirty="0">
                <a:latin typeface="Arial" panose="020B0604020202020204" pitchFamily="34" charset="0"/>
                <a:cs typeface="Arial" panose="020B0604020202020204" pitchFamily="34" charset="0"/>
              </a:rPr>
              <a:t>α</a:t>
            </a:r>
            <a:r>
              <a:rPr lang="en-US" altLang="zh-CN" sz="2400" dirty="0">
                <a:ea typeface="宋体" panose="02010600030101010101" pitchFamily="2" charset="-122"/>
                <a:sym typeface="Symbol" panose="05050102010706020507" pitchFamily="18" charset="2"/>
              </a:rPr>
              <a:t> ↔β=</a:t>
            </a:r>
            <a:r>
              <a:rPr lang="en-US" altLang="zh-CN" sz="2400" dirty="0">
                <a:ea typeface="宋体" panose="02010600030101010101" pitchFamily="2" charset="-122"/>
              </a:rPr>
              <a:t>(¬αVβ)</a:t>
            </a:r>
            <a:r>
              <a:rPr lang="en-US" altLang="zh-CN" sz="2400" dirty="0">
                <a:ea typeface="宋体" panose="02010600030101010101" pitchFamily="2" charset="-122"/>
                <a:sym typeface="Symbol" panose="05050102010706020507" pitchFamily="18" charset="2"/>
              </a:rPr>
              <a:t>  =</a:t>
            </a:r>
            <a:r>
              <a:rPr lang="en-US" altLang="zh-CN" sz="2400" dirty="0">
                <a:ea typeface="宋体" panose="02010600030101010101" pitchFamily="2" charset="-122"/>
              </a:rPr>
              <a:t>(αV¬β)    </a:t>
            </a:r>
            <a:r>
              <a:rPr lang="en-US" altLang="zh-CN" sz="2400" dirty="0">
                <a:latin typeface="Arial" panose="020B0604020202020204" pitchFamily="34" charset="0"/>
                <a:cs typeface="Arial" panose="020B0604020202020204" pitchFamily="34" charset="0"/>
              </a:rPr>
              <a:t>α</a:t>
            </a:r>
            <a:r>
              <a:rPr lang="en-US" altLang="zh-CN" sz="2400" dirty="0">
                <a:ea typeface="宋体" panose="02010600030101010101" pitchFamily="2" charset="-122"/>
                <a:sym typeface="Symbol" panose="05050102010706020507" pitchFamily="18" charset="2"/>
              </a:rPr>
              <a:t>Rβ=</a:t>
            </a:r>
            <a:r>
              <a:rPr lang="en-US" altLang="zh-CN" sz="2400" dirty="0">
                <a:ea typeface="宋体" panose="02010600030101010101" pitchFamily="2" charset="-122"/>
              </a:rPr>
              <a:t>¬(¬α</a:t>
            </a:r>
            <a:r>
              <a:rPr lang="en-US" altLang="zh-CN" sz="2400" b="1" dirty="0">
                <a:ea typeface="宋体" panose="02010600030101010101" pitchFamily="2" charset="-122"/>
              </a:rPr>
              <a:t>U</a:t>
            </a:r>
            <a:r>
              <a:rPr lang="en-US" altLang="zh-CN" sz="2400" dirty="0">
                <a:ea typeface="宋体" panose="02010600030101010101" pitchFamily="2" charset="-122"/>
              </a:rPr>
              <a:t>¬β)</a:t>
            </a:r>
          </a:p>
          <a:p>
            <a:pPr marL="1257300" lvl="2" indent="-342900">
              <a:buClrTx/>
            </a:pPr>
            <a:r>
              <a:rPr lang="en-US" altLang="zh-CN" sz="2400" b="1" dirty="0">
                <a:latin typeface="Arial" panose="020B0604020202020204" pitchFamily="34" charset="0"/>
                <a:ea typeface="宋体" panose="02010600030101010101" pitchFamily="2" charset="-122"/>
                <a:cs typeface="Arial" panose="020B0604020202020204" pitchFamily="34" charset="0"/>
              </a:rPr>
              <a:t>G</a:t>
            </a:r>
            <a:r>
              <a:rPr lang="en-US" altLang="zh-CN" sz="2400" dirty="0">
                <a:latin typeface="Arial" panose="020B0604020202020204" pitchFamily="34" charset="0"/>
                <a:ea typeface="宋体" panose="02010600030101010101" pitchFamily="2" charset="-122"/>
                <a:cs typeface="Arial" panose="020B0604020202020204" pitchFamily="34" charset="0"/>
              </a:rPr>
              <a:t>α=false</a:t>
            </a:r>
            <a:r>
              <a:rPr lang="en-US" altLang="zh-CN" sz="2400" b="1" dirty="0">
                <a:latin typeface="Arial" panose="020B0604020202020204" pitchFamily="34" charset="0"/>
                <a:ea typeface="宋体" panose="02010600030101010101" pitchFamily="2" charset="-122"/>
                <a:cs typeface="Arial" panose="020B0604020202020204" pitchFamily="34" charset="0"/>
              </a:rPr>
              <a:t>R</a:t>
            </a:r>
            <a:r>
              <a:rPr lang="en-US" altLang="zh-CN" sz="2400" dirty="0">
                <a:latin typeface="Arial" panose="020B0604020202020204" pitchFamily="34" charset="0"/>
                <a:ea typeface="宋体" panose="02010600030101010101" pitchFamily="2" charset="-122"/>
                <a:cs typeface="Arial" panose="020B0604020202020204" pitchFamily="34" charset="0"/>
              </a:rPr>
              <a:t>α                      </a:t>
            </a:r>
            <a:r>
              <a:rPr lang="en-US" altLang="zh-CN" sz="2400" b="1" dirty="0">
                <a:latin typeface="Arial" panose="020B0604020202020204" pitchFamily="34" charset="0"/>
                <a:ea typeface="宋体" panose="02010600030101010101" pitchFamily="2" charset="-122"/>
                <a:cs typeface="Arial" panose="020B0604020202020204" pitchFamily="34" charset="0"/>
              </a:rPr>
              <a:t>F</a:t>
            </a:r>
            <a:r>
              <a:rPr lang="en-US" altLang="zh-CN" sz="2400" dirty="0">
                <a:latin typeface="Arial" panose="020B0604020202020204" pitchFamily="34" charset="0"/>
                <a:ea typeface="宋体" panose="02010600030101010101" pitchFamily="2" charset="-122"/>
                <a:cs typeface="Arial" panose="020B0604020202020204" pitchFamily="34" charset="0"/>
              </a:rPr>
              <a:t>α=true</a:t>
            </a:r>
            <a:r>
              <a:rPr lang="en-US" altLang="zh-CN" sz="2400" b="1" dirty="0">
                <a:latin typeface="Arial" panose="020B0604020202020204" pitchFamily="34" charset="0"/>
                <a:ea typeface="宋体" panose="02010600030101010101" pitchFamily="2" charset="-122"/>
                <a:cs typeface="Arial" panose="020B0604020202020204" pitchFamily="34" charset="0"/>
              </a:rPr>
              <a:t>U</a:t>
            </a:r>
            <a:r>
              <a:rPr lang="en-US" altLang="zh-CN" sz="2400" dirty="0">
                <a:latin typeface="Arial" panose="020B0604020202020204" pitchFamily="34" charset="0"/>
                <a:ea typeface="宋体" panose="02010600030101010101" pitchFamily="2" charset="-122"/>
                <a:cs typeface="Arial" panose="020B0604020202020204" pitchFamily="34" charset="0"/>
              </a:rPr>
              <a:t>α</a:t>
            </a:r>
            <a:endParaRPr lang="en-US" altLang="zh-CN" sz="2400" dirty="0">
              <a:latin typeface="Arial" panose="020B0604020202020204" pitchFamily="34" charset="0"/>
              <a:cs typeface="Arial" panose="020B0604020202020204" pitchFamily="34" charset="0"/>
            </a:endParaRPr>
          </a:p>
          <a:p>
            <a:pPr lvl="2">
              <a:lnSpc>
                <a:spcPct val="90000"/>
              </a:lnSpc>
              <a:buClrTx/>
              <a:buNone/>
            </a:pPr>
            <a:endParaRPr lang="en-US" altLang="zh-CN" sz="2400" dirty="0">
              <a:latin typeface="Arial" panose="020B0604020202020204" pitchFamily="34" charset="0"/>
              <a:ea typeface="+mj-ea"/>
              <a:cs typeface="Arial" panose="020B0604020202020204" pitchFamily="34" charset="0"/>
            </a:endParaRPr>
          </a:p>
          <a:p>
            <a:pPr lvl="1">
              <a:buClr>
                <a:schemeClr val="tx1"/>
              </a:buClr>
              <a:buFont typeface="Wingdings" panose="05000000000000000000" pitchFamily="2" charset="2"/>
              <a:buChar char="l"/>
            </a:pPr>
            <a:r>
              <a:rPr lang="en-US" altLang="zh-CN" sz="2800" dirty="0">
                <a:latin typeface="Arial" panose="020B0604020202020204" pitchFamily="34" charset="0"/>
                <a:ea typeface="+mj-ea"/>
                <a:cs typeface="Arial" panose="020B0604020202020204" pitchFamily="34" charset="0"/>
              </a:rPr>
              <a:t>Example</a:t>
            </a:r>
          </a:p>
          <a:p>
            <a:pPr lvl="2">
              <a:buClrTx/>
            </a:pPr>
            <a:r>
              <a:rPr lang="el-GR" altLang="zh-CN" sz="2400" dirty="0">
                <a:ea typeface="宋体" panose="02010600030101010101" pitchFamily="2" charset="-122"/>
                <a:sym typeface="Symbol" panose="05050102010706020507" pitchFamily="18" charset="2"/>
              </a:rPr>
              <a:t>Φ</a:t>
            </a:r>
            <a:r>
              <a:rPr lang="en-US" altLang="zh-CN" sz="2400" dirty="0">
                <a:ea typeface="宋体" panose="02010600030101010101" pitchFamily="2" charset="-122"/>
                <a:sym typeface="Symbol" panose="05050102010706020507" pitchFamily="18" charset="2"/>
              </a:rPr>
              <a:t> = (A </a:t>
            </a:r>
            <a:r>
              <a:rPr lang="en-US" altLang="zh-CN" sz="2400" b="1" dirty="0">
                <a:ea typeface="宋体" panose="02010600030101010101" pitchFamily="2" charset="-122"/>
                <a:sym typeface="Symbol" panose="05050102010706020507" pitchFamily="18" charset="2"/>
              </a:rPr>
              <a:t>U</a:t>
            </a:r>
            <a:r>
              <a:rPr lang="en-US" altLang="zh-CN" sz="2400" dirty="0">
                <a:ea typeface="宋体" panose="02010600030101010101" pitchFamily="2" charset="-122"/>
                <a:sym typeface="Symbol" panose="05050102010706020507" pitchFamily="18" charset="2"/>
              </a:rPr>
              <a:t> B)→</a:t>
            </a:r>
            <a:r>
              <a:rPr lang="en-US" altLang="zh-CN" sz="2400" b="1" dirty="0">
                <a:ea typeface="宋体" panose="02010600030101010101" pitchFamily="2" charset="-122"/>
                <a:sym typeface="Symbol" panose="05050102010706020507" pitchFamily="18" charset="2"/>
              </a:rPr>
              <a:t>F</a:t>
            </a:r>
            <a:r>
              <a:rPr lang="en-US" altLang="zh-CN" sz="2400" dirty="0">
                <a:ea typeface="宋体" panose="02010600030101010101" pitchFamily="2" charset="-122"/>
                <a:sym typeface="Symbol" panose="05050102010706020507" pitchFamily="18" charset="2"/>
              </a:rPr>
              <a:t> C </a:t>
            </a:r>
          </a:p>
          <a:p>
            <a:pPr lvl="2">
              <a:buClrTx/>
            </a:pPr>
            <a:r>
              <a:rPr lang="en-US" altLang="zh-CN" sz="2400" dirty="0">
                <a:ea typeface="宋体" panose="02010600030101010101" pitchFamily="2" charset="-122"/>
                <a:sym typeface="Symbol" panose="05050102010706020507" pitchFamily="18" charset="2"/>
              </a:rPr>
              <a:t>=</a:t>
            </a:r>
            <a:r>
              <a:rPr lang="en-US" altLang="zh-CN" sz="2400" dirty="0">
                <a:ea typeface="宋体" panose="02010600030101010101" pitchFamily="2" charset="-122"/>
              </a:rPr>
              <a:t>¬(A </a:t>
            </a:r>
            <a:r>
              <a:rPr lang="en-US" altLang="zh-CN" sz="2400" b="1" dirty="0">
                <a:ea typeface="宋体" panose="02010600030101010101" pitchFamily="2" charset="-122"/>
              </a:rPr>
              <a:t>U</a:t>
            </a:r>
            <a:r>
              <a:rPr lang="en-US" altLang="zh-CN" sz="2400" dirty="0">
                <a:ea typeface="宋体" panose="02010600030101010101" pitchFamily="2" charset="-122"/>
              </a:rPr>
              <a:t> B)V(</a:t>
            </a:r>
            <a:r>
              <a:rPr lang="en-US" altLang="zh-CN" sz="2400" b="1" dirty="0">
                <a:ea typeface="宋体" panose="02010600030101010101" pitchFamily="2" charset="-122"/>
              </a:rPr>
              <a:t>F</a:t>
            </a:r>
            <a:r>
              <a:rPr lang="en-US" altLang="zh-CN" sz="2400" dirty="0">
                <a:ea typeface="宋体" panose="02010600030101010101" pitchFamily="2" charset="-122"/>
              </a:rPr>
              <a:t> C) = ¬(A </a:t>
            </a:r>
            <a:r>
              <a:rPr lang="en-US" altLang="zh-CN" sz="2400" b="1" dirty="0">
                <a:ea typeface="宋体" panose="02010600030101010101" pitchFamily="2" charset="-122"/>
              </a:rPr>
              <a:t>U</a:t>
            </a:r>
            <a:r>
              <a:rPr lang="en-US" altLang="zh-CN" sz="2400" dirty="0">
                <a:ea typeface="宋体" panose="02010600030101010101" pitchFamily="2" charset="-122"/>
              </a:rPr>
              <a:t> B)V(True </a:t>
            </a:r>
            <a:r>
              <a:rPr lang="en-US" altLang="zh-CN" sz="2400" b="1" dirty="0">
                <a:ea typeface="宋体" panose="02010600030101010101" pitchFamily="2" charset="-122"/>
              </a:rPr>
              <a:t>U</a:t>
            </a:r>
            <a:r>
              <a:rPr lang="en-US" altLang="zh-CN" sz="2400" dirty="0">
                <a:ea typeface="宋体" panose="02010600030101010101" pitchFamily="2" charset="-122"/>
              </a:rPr>
              <a:t> C)</a:t>
            </a:r>
          </a:p>
          <a:p>
            <a:pPr lvl="2">
              <a:buClrTx/>
              <a:buNone/>
            </a:pPr>
            <a:r>
              <a:rPr lang="en-US" altLang="zh-CN" sz="2400" dirty="0">
                <a:ea typeface="宋体" panose="02010600030101010101" pitchFamily="2" charset="-122"/>
              </a:rPr>
              <a:t>   = ((¬A)</a:t>
            </a:r>
            <a:r>
              <a:rPr lang="en-US" altLang="zh-CN" sz="2400" b="1" dirty="0">
                <a:ea typeface="宋体" panose="02010600030101010101" pitchFamily="2" charset="-122"/>
              </a:rPr>
              <a:t>R</a:t>
            </a:r>
            <a:r>
              <a:rPr lang="en-US" altLang="zh-CN" sz="2400" dirty="0">
                <a:ea typeface="宋体" panose="02010600030101010101" pitchFamily="2" charset="-122"/>
              </a:rPr>
              <a:t>(¬B))V(True </a:t>
            </a:r>
            <a:r>
              <a:rPr lang="en-US" altLang="zh-CN" sz="2400" b="1" dirty="0">
                <a:ea typeface="宋体" panose="02010600030101010101" pitchFamily="2" charset="-122"/>
              </a:rPr>
              <a:t>U</a:t>
            </a:r>
            <a:r>
              <a:rPr lang="en-US" altLang="zh-CN" sz="2400" dirty="0">
                <a:ea typeface="宋体" panose="02010600030101010101" pitchFamily="2" charset="-122"/>
              </a:rPr>
              <a:t> C) </a:t>
            </a:r>
          </a:p>
        </p:txBody>
      </p:sp>
      <p:sp>
        <p:nvSpPr>
          <p:cNvPr id="6" name="标题 1"/>
          <p:cNvSpPr>
            <a:spLocks noGrp="1"/>
          </p:cNvSpPr>
          <p:nvPr>
            <p:ph type="title"/>
          </p:nvPr>
        </p:nvSpPr>
        <p:spPr>
          <a:xfrm>
            <a:off x="1935163" y="381000"/>
            <a:ext cx="8280400" cy="533400"/>
          </a:xfrm>
        </p:spPr>
        <p:txBody>
          <a:bodyPr>
            <a:normAutofit fontScale="90000"/>
          </a:bodyPr>
          <a:lstStyle/>
          <a:p>
            <a:r>
              <a:rPr lang="en-US" altLang="zh-CN" sz="3600" dirty="0">
                <a:latin typeface="Arial" panose="020B0604020202020204" pitchFamily="34" charset="0"/>
                <a:cs typeface="Arial" panose="020B0604020202020204" pitchFamily="34" charset="0"/>
              </a:rPr>
              <a:t>Generating Automata    </a:t>
            </a:r>
            <a:r>
              <a:rPr lang="en-US" altLang="zh-CN" sz="2400" dirty="0">
                <a:latin typeface="Arial" panose="020B0604020202020204" pitchFamily="34" charset="0"/>
                <a:cs typeface="Arial" panose="020B0604020202020204" pitchFamily="34" charset="0"/>
              </a:rPr>
              <a:t>17214680 Tao</a:t>
            </a:r>
          </a:p>
        </p:txBody>
      </p:sp>
    </p:spTree>
    <p:extLst>
      <p:ext uri="{BB962C8B-B14F-4D97-AF65-F5344CB8AC3E}">
        <p14:creationId xmlns:p14="http://schemas.microsoft.com/office/powerpoint/2010/main" val="5276951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eaLnBrk="0" fontAlgn="base" hangingPunct="0">
              <a:spcBef>
                <a:spcPct val="0"/>
              </a:spcBef>
              <a:spcAft>
                <a:spcPct val="0"/>
              </a:spcAft>
            </a:pPr>
            <a:endParaRPr lang="zh-CN" altLang="en-US" dirty="0">
              <a:latin typeface="Arial" panose="020B0604020202020204" pitchFamily="34" charset="0"/>
            </a:endParaRPr>
          </a:p>
        </p:txBody>
      </p:sp>
      <p:sp>
        <p:nvSpPr>
          <p:cNvPr id="7" name="内容占位符 2"/>
          <p:cNvSpPr txBox="1">
            <a:spLocks/>
          </p:cNvSpPr>
          <p:nvPr/>
        </p:nvSpPr>
        <p:spPr bwMode="auto">
          <a:xfrm>
            <a:off x="1916113" y="1143000"/>
            <a:ext cx="8066088"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292100" indent="-292100" algn="l" rtl="0" eaLnBrk="0" fontAlgn="base" hangingPunct="0">
              <a:spcBef>
                <a:spcPct val="10000"/>
              </a:spcBef>
              <a:spcAft>
                <a:spcPts val="400"/>
              </a:spcAft>
              <a:buClr>
                <a:srgbClr val="0C7B9C"/>
              </a:buClr>
              <a:buSzPct val="75000"/>
              <a:buFont typeface="Monotype Sorts"/>
              <a:buChar char="l"/>
              <a:defRPr sz="2800" kern="12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panose="020B0604020202020204" pitchFamily="34" charset="0"/>
              <a:buChar char="–"/>
              <a:defRPr sz="2400" kern="1200">
                <a:solidFill>
                  <a:schemeClr val="tx1"/>
                </a:solidFill>
                <a:latin typeface="+mn-lt"/>
                <a:ea typeface="+mn-ea"/>
                <a:cs typeface="+mn-cs"/>
              </a:defRPr>
            </a:lvl2pPr>
            <a:lvl3pPr marL="914400" indent="-228600" algn="l" rtl="0" eaLnBrk="0" fontAlgn="base" hangingPunct="0">
              <a:spcBef>
                <a:spcPct val="10000"/>
              </a:spcBef>
              <a:spcAft>
                <a:spcPts val="400"/>
              </a:spcAft>
              <a:buClr>
                <a:srgbClr val="0C7B9C"/>
              </a:buClr>
              <a:buSzPct val="70000"/>
              <a:buFont typeface="Wingdings" panose="05000000000000000000" pitchFamily="2" charset="2"/>
              <a:buChar char="u"/>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lnSpc>
                <a:spcPct val="90000"/>
              </a:lnSpc>
              <a:spcBef>
                <a:spcPct val="20000"/>
              </a:spcBef>
              <a:spcAft>
                <a:spcPct val="0"/>
              </a:spcAft>
              <a:buSzPct val="100000"/>
              <a:buFont typeface="Arial" panose="020B0604020202020204" pitchFamily="34" charset="0"/>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lnSpc>
                <a:spcPct val="90000"/>
              </a:lnSpc>
              <a:spcBef>
                <a:spcPct val="20000"/>
              </a:spcBef>
              <a:spcAft>
                <a:spcPct val="0"/>
              </a:spcAft>
              <a:buSzPct val="100000"/>
              <a:buFont typeface="Arial" panose="020B0604020202020204" pitchFamily="34" charset="0"/>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lnSpc>
                <a:spcPct val="90000"/>
              </a:lnSpc>
              <a:spcBef>
                <a:spcPct val="20000"/>
              </a:spcBef>
              <a:spcAft>
                <a:spcPct val="0"/>
              </a:spcAft>
              <a:buSzPct val="100000"/>
              <a:buFont typeface="Arial" panose="020B0604020202020204" pitchFamily="34" charset="0"/>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lnSpc>
                <a:spcPct val="90000"/>
              </a:lnSpc>
              <a:spcBef>
                <a:spcPct val="20000"/>
              </a:spcBef>
              <a:spcAft>
                <a:spcPct val="0"/>
              </a:spcAft>
              <a:buSzPct val="100000"/>
              <a:buFont typeface="Arial" panose="020B0604020202020204" pitchFamily="34" charset="0"/>
              <a:buChar char="•"/>
              <a:defRPr sz="2000" kern="1200">
                <a:solidFill>
                  <a:schemeClr val="tx1"/>
                </a:solidFill>
                <a:latin typeface="Times New Roman" panose="02020603050405020304" pitchFamily="18" charset="0"/>
                <a:ea typeface="+mn-ea"/>
                <a:cs typeface="+mn-cs"/>
              </a:defRPr>
            </a:lvl9pPr>
          </a:lstStyle>
          <a:p>
            <a:pPr>
              <a:buClr>
                <a:srgbClr val="336600"/>
              </a:buClr>
              <a:buFont typeface="Wingdings" panose="05000000000000000000" pitchFamily="2" charset="2"/>
              <a:buChar char="n"/>
            </a:pPr>
            <a:r>
              <a:rPr lang="en-US" altLang="zh-CN" sz="3600" b="1" dirty="0">
                <a:solidFill>
                  <a:srgbClr val="336600"/>
                </a:solidFill>
                <a:latin typeface="Arial" panose="020B0604020202020204" pitchFamily="34" charset="0"/>
                <a:ea typeface="+mj-ea"/>
                <a:cs typeface="Arial" panose="020B0604020202020204" pitchFamily="34" charset="0"/>
              </a:rPr>
              <a:t>Core Translation</a:t>
            </a:r>
          </a:p>
          <a:p>
            <a:pPr>
              <a:buClr>
                <a:srgbClr val="336600"/>
              </a:buClr>
              <a:buFont typeface="Wingdings" panose="05000000000000000000" pitchFamily="2" charset="2"/>
              <a:buChar char="n"/>
            </a:pPr>
            <a:endParaRPr lang="en-US" altLang="zh-CN" sz="3600" b="1" dirty="0">
              <a:solidFill>
                <a:srgbClr val="336600"/>
              </a:solidFill>
              <a:latin typeface="Arial" panose="020B0604020202020204" pitchFamily="34" charset="0"/>
              <a:ea typeface="+mj-ea"/>
              <a:cs typeface="Arial" panose="020B0604020202020204" pitchFamily="34" charset="0"/>
            </a:endParaRPr>
          </a:p>
          <a:p>
            <a:pPr lvl="1">
              <a:buClrTx/>
              <a:buFont typeface="Wingdings" panose="05000000000000000000" pitchFamily="2" charset="2"/>
              <a:buChar char="l"/>
            </a:pPr>
            <a:r>
              <a:rPr lang="en-US" altLang="zh-CN" sz="2800" dirty="0">
                <a:latin typeface="Arial" panose="020B0604020202020204" pitchFamily="34" charset="0"/>
                <a:ea typeface="+mj-ea"/>
                <a:cs typeface="Arial" panose="020B0604020202020204" pitchFamily="34" charset="0"/>
              </a:rPr>
              <a:t>Generalized </a:t>
            </a:r>
            <a:r>
              <a:rPr lang="en-US" altLang="zh-CN" sz="2800" dirty="0" err="1">
                <a:latin typeface="Arial" panose="020B0604020202020204" pitchFamily="34" charset="0"/>
                <a:ea typeface="+mj-ea"/>
                <a:cs typeface="Arial" panose="020B0604020202020204" pitchFamily="34" charset="0"/>
              </a:rPr>
              <a:t>Büchi</a:t>
            </a:r>
            <a:r>
              <a:rPr lang="en-US" altLang="zh-CN" sz="2800" dirty="0">
                <a:latin typeface="Arial" panose="020B0604020202020204" pitchFamily="34" charset="0"/>
                <a:ea typeface="+mj-ea"/>
                <a:cs typeface="Arial" panose="020B0604020202020204" pitchFamily="34" charset="0"/>
              </a:rPr>
              <a:t> Automata</a:t>
            </a:r>
          </a:p>
          <a:p>
            <a:pPr marL="1257300" lvl="2" indent="-342900">
              <a:lnSpc>
                <a:spcPct val="90000"/>
              </a:lnSpc>
              <a:buClrTx/>
            </a:pPr>
            <a:r>
              <a:rPr lang="en-US" altLang="zh-CN" sz="2400" dirty="0">
                <a:ea typeface="宋体" panose="02010600030101010101" pitchFamily="2" charset="-122"/>
              </a:rPr>
              <a:t>4-tuple</a:t>
            </a:r>
            <a:r>
              <a:rPr lang="en-US" altLang="zh-CN" sz="2400" dirty="0">
                <a:ea typeface="宋体" panose="02010600030101010101" pitchFamily="2" charset="-122"/>
                <a:sym typeface="Symbol" panose="05050102010706020507" pitchFamily="18" charset="2"/>
              </a:rPr>
              <a:t></a:t>
            </a:r>
            <a:r>
              <a:rPr lang="en-US" altLang="zh-CN" sz="2400" dirty="0">
                <a:ea typeface="宋体" panose="02010600030101010101" pitchFamily="2" charset="-122"/>
              </a:rPr>
              <a:t>S, I,</a:t>
            </a:r>
            <a:r>
              <a:rPr lang="en-US" altLang="zh-CN" sz="2400" dirty="0">
                <a:ea typeface="宋体" panose="02010600030101010101" pitchFamily="2" charset="-122"/>
                <a:sym typeface="Symbol" panose="05050102010706020507" pitchFamily="18" charset="2"/>
              </a:rPr>
              <a:t>, </a:t>
            </a:r>
            <a:r>
              <a:rPr lang="en-US" altLang="zh-CN" sz="2400" dirty="0">
                <a:latin typeface="Edwardian Script ITC" panose="030303020407070D0804" pitchFamily="66" charset="0"/>
                <a:ea typeface="宋体" panose="02010600030101010101" pitchFamily="2" charset="-122"/>
                <a:sym typeface="Symbol" panose="05050102010706020507" pitchFamily="18" charset="2"/>
              </a:rPr>
              <a:t>F    </a:t>
            </a:r>
            <a:r>
              <a:rPr lang="en-US" altLang="zh-CN" sz="2400" dirty="0">
                <a:ea typeface="宋体" panose="02010600030101010101" pitchFamily="2" charset="-122"/>
                <a:sym typeface="Symbol" panose="05050102010706020507" pitchFamily="18" charset="2"/>
              </a:rPr>
              <a:t> </a:t>
            </a:r>
            <a:endParaRPr lang="en-US" altLang="zh-CN" sz="2400" dirty="0">
              <a:ea typeface="宋体" panose="02010600030101010101" pitchFamily="2" charset="-122"/>
            </a:endParaRPr>
          </a:p>
          <a:p>
            <a:pPr marL="1257300" lvl="2" indent="-342900">
              <a:lnSpc>
                <a:spcPct val="90000"/>
              </a:lnSpc>
              <a:buClrTx/>
            </a:pPr>
            <a:r>
              <a:rPr lang="en-US" altLang="zh-CN" sz="2400" dirty="0">
                <a:ea typeface="宋体" panose="02010600030101010101" pitchFamily="2" charset="-122"/>
                <a:sym typeface="Symbol" panose="05050102010706020507" pitchFamily="18" charset="2"/>
              </a:rPr>
              <a:t>S is a finite set of states</a:t>
            </a:r>
            <a:endParaRPr lang="en-US" altLang="zh-CN" sz="2400" dirty="0">
              <a:ea typeface="宋体" panose="02010600030101010101" pitchFamily="2" charset="-122"/>
            </a:endParaRPr>
          </a:p>
          <a:p>
            <a:pPr marL="1257300" lvl="2" indent="-342900">
              <a:lnSpc>
                <a:spcPct val="90000"/>
              </a:lnSpc>
              <a:buClrTx/>
            </a:pPr>
            <a:r>
              <a:rPr lang="en-US" altLang="zh-CN" sz="2400" dirty="0">
                <a:ea typeface="宋体" panose="02010600030101010101" pitchFamily="2" charset="-122"/>
                <a:sym typeface="Symbol" panose="05050102010706020507" pitchFamily="18" charset="2"/>
              </a:rPr>
              <a:t>I S is a set of initial states</a:t>
            </a:r>
            <a:endParaRPr lang="en-US" altLang="zh-CN" sz="2400" dirty="0">
              <a:ea typeface="宋体" panose="02010600030101010101" pitchFamily="2" charset="-122"/>
            </a:endParaRPr>
          </a:p>
          <a:p>
            <a:pPr marL="1257300" lvl="2" indent="-342900">
              <a:lnSpc>
                <a:spcPct val="90000"/>
              </a:lnSpc>
              <a:buClrTx/>
            </a:pPr>
            <a:r>
              <a:rPr lang="en-US" altLang="zh-CN" sz="2400" dirty="0">
                <a:ea typeface="宋体" panose="02010600030101010101" pitchFamily="2" charset="-122"/>
                <a:sym typeface="Symbol" panose="05050102010706020507" pitchFamily="18" charset="2"/>
              </a:rPr>
              <a:t>  S S is a transition relation</a:t>
            </a:r>
          </a:p>
          <a:p>
            <a:pPr marL="1257300" lvl="2" indent="-342900">
              <a:lnSpc>
                <a:spcPct val="90000"/>
              </a:lnSpc>
              <a:buClrTx/>
            </a:pPr>
            <a:r>
              <a:rPr lang="en-US" altLang="zh-CN" sz="2400" dirty="0">
                <a:latin typeface="Edwardian Script ITC" panose="030303020407070D0804" pitchFamily="66" charset="0"/>
                <a:ea typeface="宋体" panose="02010600030101010101" pitchFamily="2" charset="-122"/>
                <a:sym typeface="Symbol" panose="05050102010706020507" pitchFamily="18" charset="2"/>
              </a:rPr>
              <a:t>F</a:t>
            </a:r>
            <a:r>
              <a:rPr lang="en-US" altLang="zh-CN" sz="2400" dirty="0">
                <a:ea typeface="宋体" panose="02010600030101010101" pitchFamily="2" charset="-122"/>
                <a:sym typeface="Symbol" panose="05050102010706020507" pitchFamily="18" charset="2"/>
              </a:rPr>
              <a:t>  = {F</a:t>
            </a:r>
            <a:r>
              <a:rPr lang="en-US" altLang="zh-CN" sz="2400" baseline="-25000" dirty="0">
                <a:ea typeface="宋体" panose="02010600030101010101" pitchFamily="2" charset="-122"/>
                <a:sym typeface="Symbol" panose="05050102010706020507" pitchFamily="18" charset="2"/>
              </a:rPr>
              <a:t>1</a:t>
            </a:r>
            <a:r>
              <a:rPr lang="en-US" altLang="zh-CN" sz="2400" dirty="0">
                <a:ea typeface="宋体" panose="02010600030101010101" pitchFamily="2" charset="-122"/>
                <a:sym typeface="Symbol" panose="05050102010706020507" pitchFamily="18" charset="2"/>
              </a:rPr>
              <a:t>, …, </a:t>
            </a:r>
            <a:r>
              <a:rPr lang="en-US" altLang="zh-CN" sz="2400" dirty="0" err="1">
                <a:ea typeface="宋体" panose="02010600030101010101" pitchFamily="2" charset="-122"/>
                <a:sym typeface="Symbol" panose="05050102010706020507" pitchFamily="18" charset="2"/>
              </a:rPr>
              <a:t>F</a:t>
            </a:r>
            <a:r>
              <a:rPr lang="en-US" altLang="zh-CN" sz="2400" baseline="-25000" dirty="0" err="1">
                <a:ea typeface="宋体" panose="02010600030101010101" pitchFamily="2" charset="-122"/>
                <a:sym typeface="Symbol" panose="05050102010706020507" pitchFamily="18" charset="2"/>
              </a:rPr>
              <a:t>n</a:t>
            </a:r>
            <a:r>
              <a:rPr lang="en-US" altLang="zh-CN" sz="2400" dirty="0">
                <a:ea typeface="宋体" panose="02010600030101010101" pitchFamily="2" charset="-122"/>
                <a:sym typeface="Symbol" panose="05050102010706020507" pitchFamily="18" charset="2"/>
              </a:rPr>
              <a:t>} 2</a:t>
            </a:r>
            <a:r>
              <a:rPr lang="en-US" altLang="zh-CN" sz="2400" baseline="30000" dirty="0">
                <a:ea typeface="宋体" panose="02010600030101010101" pitchFamily="2" charset="-122"/>
                <a:sym typeface="Symbol" panose="05050102010706020507" pitchFamily="18" charset="2"/>
              </a:rPr>
              <a:t>S</a:t>
            </a:r>
            <a:r>
              <a:rPr lang="en-US" altLang="zh-CN" sz="2400" dirty="0">
                <a:ea typeface="宋体" panose="02010600030101010101" pitchFamily="2" charset="-122"/>
                <a:sym typeface="Symbol" panose="05050102010706020507" pitchFamily="18" charset="2"/>
              </a:rPr>
              <a:t> is a set of sets of accepting states</a:t>
            </a:r>
          </a:p>
          <a:p>
            <a:pPr lvl="2" indent="0">
              <a:lnSpc>
                <a:spcPct val="90000"/>
              </a:lnSpc>
              <a:buClrTx/>
              <a:buNone/>
            </a:pPr>
            <a:endParaRPr lang="en-US" altLang="zh-CN" sz="2400" dirty="0">
              <a:latin typeface="Arial" panose="020B0604020202020204" pitchFamily="34" charset="0"/>
              <a:ea typeface="+mj-ea"/>
              <a:cs typeface="Arial" panose="020B0604020202020204" pitchFamily="34" charset="0"/>
            </a:endParaRPr>
          </a:p>
        </p:txBody>
      </p:sp>
      <p:sp>
        <p:nvSpPr>
          <p:cNvPr id="6" name="标题 1"/>
          <p:cNvSpPr>
            <a:spLocks noGrp="1"/>
          </p:cNvSpPr>
          <p:nvPr>
            <p:ph type="title"/>
          </p:nvPr>
        </p:nvSpPr>
        <p:spPr>
          <a:xfrm>
            <a:off x="1935163" y="381000"/>
            <a:ext cx="8280400" cy="533400"/>
          </a:xfrm>
        </p:spPr>
        <p:txBody>
          <a:bodyPr>
            <a:normAutofit fontScale="90000"/>
          </a:bodyPr>
          <a:lstStyle/>
          <a:p>
            <a:r>
              <a:rPr lang="en-US" altLang="zh-CN" sz="3600" dirty="0">
                <a:latin typeface="Arial" panose="020B0604020202020204" pitchFamily="34" charset="0"/>
                <a:cs typeface="Arial" panose="020B0604020202020204" pitchFamily="34" charset="0"/>
              </a:rPr>
              <a:t>Generating Automata    </a:t>
            </a:r>
            <a:r>
              <a:rPr lang="en-US" altLang="zh-CN" sz="2400" dirty="0">
                <a:latin typeface="Arial" panose="020B0604020202020204" pitchFamily="34" charset="0"/>
                <a:cs typeface="Arial" panose="020B0604020202020204" pitchFamily="34" charset="0"/>
              </a:rPr>
              <a:t>17214680 Tao</a:t>
            </a:r>
          </a:p>
        </p:txBody>
      </p:sp>
    </p:spTree>
    <p:extLst>
      <p:ext uri="{BB962C8B-B14F-4D97-AF65-F5344CB8AC3E}">
        <p14:creationId xmlns:p14="http://schemas.microsoft.com/office/powerpoint/2010/main" val="22139747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eaLnBrk="0" fontAlgn="base" hangingPunct="0">
              <a:spcBef>
                <a:spcPct val="0"/>
              </a:spcBef>
              <a:spcAft>
                <a:spcPct val="0"/>
              </a:spcAft>
            </a:pPr>
            <a:endParaRPr lang="zh-CN" altLang="en-US" dirty="0">
              <a:latin typeface="Arial" panose="020B0604020202020204" pitchFamily="34" charset="0"/>
            </a:endParaRPr>
          </a:p>
        </p:txBody>
      </p:sp>
      <p:sp>
        <p:nvSpPr>
          <p:cNvPr id="7" name="内容占位符 2"/>
          <p:cNvSpPr txBox="1">
            <a:spLocks/>
          </p:cNvSpPr>
          <p:nvPr/>
        </p:nvSpPr>
        <p:spPr bwMode="auto">
          <a:xfrm>
            <a:off x="1916113" y="1143000"/>
            <a:ext cx="8066088"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292100" indent="-292100" algn="l" rtl="0" eaLnBrk="0" fontAlgn="base" hangingPunct="0">
              <a:spcBef>
                <a:spcPct val="10000"/>
              </a:spcBef>
              <a:spcAft>
                <a:spcPts val="400"/>
              </a:spcAft>
              <a:buClr>
                <a:srgbClr val="0C7B9C"/>
              </a:buClr>
              <a:buSzPct val="75000"/>
              <a:buFont typeface="Monotype Sorts"/>
              <a:buChar char="l"/>
              <a:defRPr sz="2800" kern="12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panose="020B0604020202020204" pitchFamily="34" charset="0"/>
              <a:buChar char="–"/>
              <a:defRPr sz="2400" kern="1200">
                <a:solidFill>
                  <a:schemeClr val="tx1"/>
                </a:solidFill>
                <a:latin typeface="+mn-lt"/>
                <a:ea typeface="+mn-ea"/>
                <a:cs typeface="+mn-cs"/>
              </a:defRPr>
            </a:lvl2pPr>
            <a:lvl3pPr marL="914400" indent="-228600" algn="l" rtl="0" eaLnBrk="0" fontAlgn="base" hangingPunct="0">
              <a:spcBef>
                <a:spcPct val="10000"/>
              </a:spcBef>
              <a:spcAft>
                <a:spcPts val="400"/>
              </a:spcAft>
              <a:buClr>
                <a:srgbClr val="0C7B9C"/>
              </a:buClr>
              <a:buSzPct val="70000"/>
              <a:buFont typeface="Wingdings" panose="05000000000000000000" pitchFamily="2" charset="2"/>
              <a:buChar char="u"/>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lnSpc>
                <a:spcPct val="90000"/>
              </a:lnSpc>
              <a:spcBef>
                <a:spcPct val="20000"/>
              </a:spcBef>
              <a:spcAft>
                <a:spcPct val="0"/>
              </a:spcAft>
              <a:buSzPct val="100000"/>
              <a:buFont typeface="Arial" panose="020B0604020202020204" pitchFamily="34" charset="0"/>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lnSpc>
                <a:spcPct val="90000"/>
              </a:lnSpc>
              <a:spcBef>
                <a:spcPct val="20000"/>
              </a:spcBef>
              <a:spcAft>
                <a:spcPct val="0"/>
              </a:spcAft>
              <a:buSzPct val="100000"/>
              <a:buFont typeface="Arial" panose="020B0604020202020204" pitchFamily="34" charset="0"/>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lnSpc>
                <a:spcPct val="90000"/>
              </a:lnSpc>
              <a:spcBef>
                <a:spcPct val="20000"/>
              </a:spcBef>
              <a:spcAft>
                <a:spcPct val="0"/>
              </a:spcAft>
              <a:buSzPct val="100000"/>
              <a:buFont typeface="Arial" panose="020B0604020202020204" pitchFamily="34" charset="0"/>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lnSpc>
                <a:spcPct val="90000"/>
              </a:lnSpc>
              <a:spcBef>
                <a:spcPct val="20000"/>
              </a:spcBef>
              <a:spcAft>
                <a:spcPct val="0"/>
              </a:spcAft>
              <a:buSzPct val="100000"/>
              <a:buFont typeface="Arial" panose="020B0604020202020204" pitchFamily="34" charset="0"/>
              <a:buChar char="•"/>
              <a:defRPr sz="2000" kern="1200">
                <a:solidFill>
                  <a:schemeClr val="tx1"/>
                </a:solidFill>
                <a:latin typeface="Times New Roman" panose="02020603050405020304" pitchFamily="18" charset="0"/>
                <a:ea typeface="+mn-ea"/>
                <a:cs typeface="+mn-cs"/>
              </a:defRPr>
            </a:lvl9pPr>
          </a:lstStyle>
          <a:p>
            <a:pPr>
              <a:buClr>
                <a:srgbClr val="336600"/>
              </a:buClr>
              <a:buFont typeface="Wingdings" panose="05000000000000000000" pitchFamily="2" charset="2"/>
              <a:buChar char="n"/>
            </a:pPr>
            <a:r>
              <a:rPr lang="en-US" altLang="zh-CN" sz="3600" b="1" dirty="0">
                <a:solidFill>
                  <a:srgbClr val="336600"/>
                </a:solidFill>
                <a:latin typeface="Arial" panose="020B0604020202020204" pitchFamily="34" charset="0"/>
                <a:ea typeface="+mj-ea"/>
                <a:cs typeface="Arial" panose="020B0604020202020204" pitchFamily="34" charset="0"/>
              </a:rPr>
              <a:t>Core Translation</a:t>
            </a:r>
          </a:p>
          <a:p>
            <a:pPr>
              <a:buClr>
                <a:srgbClr val="336600"/>
              </a:buClr>
              <a:buFont typeface="Wingdings" panose="05000000000000000000" pitchFamily="2" charset="2"/>
              <a:buChar char="n"/>
            </a:pPr>
            <a:endParaRPr lang="en-US" altLang="zh-CN" sz="3600" b="1" dirty="0">
              <a:solidFill>
                <a:srgbClr val="336600"/>
              </a:solidFill>
              <a:latin typeface="Arial" panose="020B0604020202020204" pitchFamily="34" charset="0"/>
              <a:ea typeface="+mj-ea"/>
              <a:cs typeface="Arial" panose="020B0604020202020204" pitchFamily="34" charset="0"/>
            </a:endParaRPr>
          </a:p>
          <a:p>
            <a:pPr>
              <a:buClrTx/>
              <a:buFont typeface="Wingdings" panose="05000000000000000000" pitchFamily="2" charset="2"/>
              <a:buChar char="l"/>
            </a:pPr>
            <a:r>
              <a:rPr lang="en-US" altLang="zh-CN" dirty="0">
                <a:latin typeface="Arial" panose="020B0604020202020204" pitchFamily="34" charset="0"/>
                <a:ea typeface="+mj-ea"/>
                <a:cs typeface="Arial" panose="020B0604020202020204" pitchFamily="34" charset="0"/>
              </a:rPr>
              <a:t>Node</a:t>
            </a:r>
          </a:p>
          <a:p>
            <a:pPr>
              <a:buClrTx/>
              <a:buFont typeface="Wingdings" panose="05000000000000000000" pitchFamily="2" charset="2"/>
              <a:buChar char="u"/>
            </a:pPr>
            <a:r>
              <a:rPr lang="en-US" altLang="zh-CN" sz="2400" dirty="0">
                <a:ea typeface="宋体" panose="02010600030101010101" pitchFamily="2" charset="-122"/>
                <a:sym typeface="Symbol" panose="05050102010706020507" pitchFamily="18" charset="2"/>
              </a:rPr>
              <a:t>Old : past </a:t>
            </a:r>
            <a:r>
              <a:rPr lang="en-US" altLang="zh-CN" sz="2400" dirty="0"/>
              <a:t>properties </a:t>
            </a:r>
            <a:endParaRPr lang="en-US" altLang="zh-CN" sz="2400" dirty="0">
              <a:ea typeface="宋体" panose="02010600030101010101" pitchFamily="2" charset="-122"/>
              <a:sym typeface="Symbol" panose="05050102010706020507" pitchFamily="18" charset="2"/>
            </a:endParaRPr>
          </a:p>
          <a:p>
            <a:pPr>
              <a:buClrTx/>
              <a:buFont typeface="Wingdings" panose="05000000000000000000" pitchFamily="2" charset="2"/>
              <a:buChar char="u"/>
            </a:pPr>
            <a:r>
              <a:rPr lang="en-US" altLang="zh-CN" sz="2400" dirty="0">
                <a:ea typeface="宋体" panose="02010600030101010101" pitchFamily="2" charset="-122"/>
                <a:sym typeface="Symbol" panose="05050102010706020507" pitchFamily="18" charset="2"/>
              </a:rPr>
              <a:t>New : present properties</a:t>
            </a:r>
          </a:p>
          <a:p>
            <a:pPr>
              <a:buClrTx/>
              <a:buFont typeface="Wingdings" panose="05000000000000000000" pitchFamily="2" charset="2"/>
              <a:buChar char="u"/>
            </a:pPr>
            <a:r>
              <a:rPr lang="en-US" altLang="zh-CN" sz="2400" dirty="0">
                <a:ea typeface="宋体" panose="02010600030101010101" pitchFamily="2" charset="-122"/>
                <a:sym typeface="Symbol" panose="05050102010706020507" pitchFamily="18" charset="2"/>
              </a:rPr>
              <a:t>Next : future properties</a:t>
            </a:r>
          </a:p>
          <a:p>
            <a:pPr>
              <a:buClrTx/>
              <a:buFont typeface="Wingdings" panose="05000000000000000000" pitchFamily="2" charset="2"/>
              <a:buChar char="u"/>
            </a:pPr>
            <a:r>
              <a:rPr lang="en-US" altLang="zh-CN" sz="2400" dirty="0">
                <a:ea typeface="宋体" panose="02010600030101010101" pitchFamily="2" charset="-122"/>
                <a:sym typeface="Symbol" panose="05050102010706020507" pitchFamily="18" charset="2"/>
              </a:rPr>
              <a:t>Incoming : r in it, there is an </a:t>
            </a:r>
          </a:p>
          <a:p>
            <a:pPr marL="0" indent="0">
              <a:buClrTx/>
              <a:buNone/>
            </a:pPr>
            <a:r>
              <a:rPr lang="en-US" altLang="zh-CN" sz="2400" dirty="0">
                <a:ea typeface="宋体" panose="02010600030101010101" pitchFamily="2" charset="-122"/>
                <a:sym typeface="Symbol" panose="05050102010706020507" pitchFamily="18" charset="2"/>
              </a:rPr>
              <a:t>    edge form r to current state</a:t>
            </a:r>
          </a:p>
          <a:p>
            <a:pPr marL="0" indent="0">
              <a:buClrTx/>
              <a:buNone/>
            </a:pPr>
            <a:r>
              <a:rPr lang="en-US" altLang="zh-CN" sz="2400" dirty="0">
                <a:ea typeface="宋体" panose="02010600030101010101" pitchFamily="2" charset="-122"/>
                <a:sym typeface="Symbol" panose="05050102010706020507" pitchFamily="18" charset="2"/>
              </a:rPr>
              <a:t>    q. </a:t>
            </a:r>
          </a:p>
          <a:p>
            <a:pPr lvl="2" indent="0">
              <a:lnSpc>
                <a:spcPct val="90000"/>
              </a:lnSpc>
              <a:buClrTx/>
              <a:buNone/>
            </a:pPr>
            <a:endParaRPr lang="en-US" altLang="zh-CN" sz="2400" dirty="0">
              <a:latin typeface="Arial" panose="020B0604020202020204" pitchFamily="34" charset="0"/>
              <a:ea typeface="+mj-ea"/>
              <a:cs typeface="Arial" panose="020B0604020202020204" pitchFamily="34" charset="0"/>
            </a:endParaRPr>
          </a:p>
        </p:txBody>
      </p:sp>
      <p:pic>
        <p:nvPicPr>
          <p:cNvPr id="3" name="图片 2"/>
          <p:cNvPicPr>
            <a:picLocks noChangeAspect="1"/>
          </p:cNvPicPr>
          <p:nvPr/>
        </p:nvPicPr>
        <p:blipFill>
          <a:blip r:embed="rId3"/>
          <a:stretch>
            <a:fillRect/>
          </a:stretch>
        </p:blipFill>
        <p:spPr>
          <a:xfrm>
            <a:off x="5928521" y="1600201"/>
            <a:ext cx="4371975" cy="5400675"/>
          </a:xfrm>
          <a:prstGeom prst="rect">
            <a:avLst/>
          </a:prstGeom>
        </p:spPr>
      </p:pic>
      <p:sp>
        <p:nvSpPr>
          <p:cNvPr id="8" name="标题 1"/>
          <p:cNvSpPr>
            <a:spLocks noGrp="1"/>
          </p:cNvSpPr>
          <p:nvPr>
            <p:ph type="title"/>
          </p:nvPr>
        </p:nvSpPr>
        <p:spPr>
          <a:xfrm>
            <a:off x="1935163" y="381000"/>
            <a:ext cx="8280400" cy="533400"/>
          </a:xfrm>
        </p:spPr>
        <p:txBody>
          <a:bodyPr>
            <a:normAutofit fontScale="90000"/>
          </a:bodyPr>
          <a:lstStyle/>
          <a:p>
            <a:r>
              <a:rPr lang="en-US" altLang="zh-CN" sz="3600" dirty="0">
                <a:latin typeface="Arial" panose="020B0604020202020204" pitchFamily="34" charset="0"/>
                <a:cs typeface="Arial" panose="020B0604020202020204" pitchFamily="34" charset="0"/>
              </a:rPr>
              <a:t>Generating Automata    </a:t>
            </a:r>
            <a:r>
              <a:rPr lang="en-US" altLang="zh-CN" sz="2400" dirty="0">
                <a:latin typeface="Arial" panose="020B0604020202020204" pitchFamily="34" charset="0"/>
                <a:cs typeface="Arial" panose="020B0604020202020204" pitchFamily="34" charset="0"/>
              </a:rPr>
              <a:t>17214680 Tao</a:t>
            </a:r>
          </a:p>
        </p:txBody>
      </p:sp>
    </p:spTree>
    <p:extLst>
      <p:ext uri="{BB962C8B-B14F-4D97-AF65-F5344CB8AC3E}">
        <p14:creationId xmlns:p14="http://schemas.microsoft.com/office/powerpoint/2010/main" val="332415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eaLnBrk="0" fontAlgn="base" hangingPunct="0">
              <a:spcBef>
                <a:spcPct val="0"/>
              </a:spcBef>
              <a:spcAft>
                <a:spcPct val="0"/>
              </a:spcAft>
            </a:pPr>
            <a:endParaRPr lang="zh-CN" altLang="en-US" dirty="0">
              <a:latin typeface="Arial" panose="020B0604020202020204" pitchFamily="34" charset="0"/>
            </a:endParaRPr>
          </a:p>
        </p:txBody>
      </p:sp>
      <p:sp>
        <p:nvSpPr>
          <p:cNvPr id="7" name="内容占位符 2"/>
          <p:cNvSpPr txBox="1">
            <a:spLocks/>
          </p:cNvSpPr>
          <p:nvPr/>
        </p:nvSpPr>
        <p:spPr bwMode="auto">
          <a:xfrm>
            <a:off x="1916113" y="1143000"/>
            <a:ext cx="8066088"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292100" indent="-292100" algn="l" rtl="0" eaLnBrk="0" fontAlgn="base" hangingPunct="0">
              <a:spcBef>
                <a:spcPct val="10000"/>
              </a:spcBef>
              <a:spcAft>
                <a:spcPts val="400"/>
              </a:spcAft>
              <a:buClr>
                <a:srgbClr val="0C7B9C"/>
              </a:buClr>
              <a:buSzPct val="75000"/>
              <a:buFont typeface="Monotype Sorts"/>
              <a:buChar char="l"/>
              <a:defRPr sz="2800" kern="12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panose="020B0604020202020204" pitchFamily="34" charset="0"/>
              <a:buChar char="–"/>
              <a:defRPr sz="2400" kern="1200">
                <a:solidFill>
                  <a:schemeClr val="tx1"/>
                </a:solidFill>
                <a:latin typeface="+mn-lt"/>
                <a:ea typeface="+mn-ea"/>
                <a:cs typeface="+mn-cs"/>
              </a:defRPr>
            </a:lvl2pPr>
            <a:lvl3pPr marL="914400" indent="-228600" algn="l" rtl="0" eaLnBrk="0" fontAlgn="base" hangingPunct="0">
              <a:spcBef>
                <a:spcPct val="10000"/>
              </a:spcBef>
              <a:spcAft>
                <a:spcPts val="400"/>
              </a:spcAft>
              <a:buClr>
                <a:srgbClr val="0C7B9C"/>
              </a:buClr>
              <a:buSzPct val="70000"/>
              <a:buFont typeface="Wingdings" panose="05000000000000000000" pitchFamily="2" charset="2"/>
              <a:buChar char="u"/>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lnSpc>
                <a:spcPct val="90000"/>
              </a:lnSpc>
              <a:spcBef>
                <a:spcPct val="20000"/>
              </a:spcBef>
              <a:spcAft>
                <a:spcPct val="0"/>
              </a:spcAft>
              <a:buSzPct val="100000"/>
              <a:buFont typeface="Arial" panose="020B0604020202020204" pitchFamily="34" charset="0"/>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lnSpc>
                <a:spcPct val="90000"/>
              </a:lnSpc>
              <a:spcBef>
                <a:spcPct val="20000"/>
              </a:spcBef>
              <a:spcAft>
                <a:spcPct val="0"/>
              </a:spcAft>
              <a:buSzPct val="100000"/>
              <a:buFont typeface="Arial" panose="020B0604020202020204" pitchFamily="34" charset="0"/>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lnSpc>
                <a:spcPct val="90000"/>
              </a:lnSpc>
              <a:spcBef>
                <a:spcPct val="20000"/>
              </a:spcBef>
              <a:spcAft>
                <a:spcPct val="0"/>
              </a:spcAft>
              <a:buSzPct val="100000"/>
              <a:buFont typeface="Arial" panose="020B0604020202020204" pitchFamily="34" charset="0"/>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lnSpc>
                <a:spcPct val="90000"/>
              </a:lnSpc>
              <a:spcBef>
                <a:spcPct val="20000"/>
              </a:spcBef>
              <a:spcAft>
                <a:spcPct val="0"/>
              </a:spcAft>
              <a:buSzPct val="100000"/>
              <a:buFont typeface="Arial" panose="020B0604020202020204" pitchFamily="34" charset="0"/>
              <a:buChar char="•"/>
              <a:defRPr sz="2000" kern="1200">
                <a:solidFill>
                  <a:schemeClr val="tx1"/>
                </a:solidFill>
                <a:latin typeface="Times New Roman" panose="02020603050405020304" pitchFamily="18" charset="0"/>
                <a:ea typeface="+mn-ea"/>
                <a:cs typeface="+mn-cs"/>
              </a:defRPr>
            </a:lvl9pPr>
          </a:lstStyle>
          <a:p>
            <a:pPr>
              <a:buClr>
                <a:srgbClr val="336600"/>
              </a:buClr>
              <a:buFont typeface="Wingdings" panose="05000000000000000000" pitchFamily="2" charset="2"/>
              <a:buChar char="n"/>
            </a:pPr>
            <a:r>
              <a:rPr lang="en-US" altLang="zh-CN" sz="3600" b="1" dirty="0">
                <a:solidFill>
                  <a:srgbClr val="336600"/>
                </a:solidFill>
                <a:latin typeface="Arial" panose="020B0604020202020204" pitchFamily="34" charset="0"/>
                <a:ea typeface="+mj-ea"/>
                <a:cs typeface="Arial" panose="020B0604020202020204" pitchFamily="34" charset="0"/>
              </a:rPr>
              <a:t>Core Translation</a:t>
            </a:r>
          </a:p>
          <a:p>
            <a:pPr>
              <a:buClr>
                <a:srgbClr val="336600"/>
              </a:buClr>
              <a:buFont typeface="Wingdings" panose="05000000000000000000" pitchFamily="2" charset="2"/>
              <a:buChar char="n"/>
            </a:pPr>
            <a:endParaRPr lang="en-US" altLang="zh-CN" sz="3600" b="1" dirty="0">
              <a:solidFill>
                <a:srgbClr val="336600"/>
              </a:solidFill>
              <a:latin typeface="Arial" panose="020B0604020202020204" pitchFamily="34" charset="0"/>
              <a:ea typeface="+mj-ea"/>
              <a:cs typeface="Arial" panose="020B0604020202020204" pitchFamily="34" charset="0"/>
            </a:endParaRPr>
          </a:p>
          <a:p>
            <a:pPr lvl="1">
              <a:buClrTx/>
              <a:buFont typeface="Wingdings" panose="05000000000000000000" pitchFamily="2" charset="2"/>
              <a:buChar char="l"/>
            </a:pPr>
            <a:r>
              <a:rPr lang="en-US" altLang="zh-CN" sz="2800" dirty="0">
                <a:latin typeface="Arial" panose="020B0604020202020204" pitchFamily="34" charset="0"/>
                <a:ea typeface="+mj-ea"/>
                <a:cs typeface="Arial" panose="020B0604020202020204" pitchFamily="34" charset="0"/>
              </a:rPr>
              <a:t>Expansion</a:t>
            </a:r>
          </a:p>
          <a:p>
            <a:pPr lvl="2">
              <a:lnSpc>
                <a:spcPct val="90000"/>
              </a:lnSpc>
              <a:buClr>
                <a:schemeClr val="tx1"/>
              </a:buClr>
            </a:pPr>
            <a:r>
              <a:rPr lang="en-US" altLang="zh-CN" sz="2400" dirty="0">
                <a:ea typeface="宋体" panose="02010600030101010101" pitchFamily="2" charset="-122"/>
              </a:rPr>
              <a:t>Select a formula from the </a:t>
            </a:r>
            <a:r>
              <a:rPr lang="en-US" altLang="zh-CN" sz="2400" i="1" dirty="0">
                <a:ea typeface="宋体" panose="02010600030101010101" pitchFamily="2" charset="-122"/>
              </a:rPr>
              <a:t>New </a:t>
            </a:r>
            <a:r>
              <a:rPr lang="en-US" altLang="zh-CN" sz="2400" dirty="0">
                <a:ea typeface="宋体" panose="02010600030101010101" pitchFamily="2" charset="-122"/>
              </a:rPr>
              <a:t>field</a:t>
            </a:r>
          </a:p>
          <a:p>
            <a:pPr lvl="2">
              <a:lnSpc>
                <a:spcPct val="90000"/>
              </a:lnSpc>
              <a:buClrTx/>
            </a:pPr>
            <a:r>
              <a:rPr lang="en-US" altLang="zh-CN" sz="2400" dirty="0">
                <a:ea typeface="宋体" panose="02010600030101010101" pitchFamily="2" charset="-122"/>
              </a:rPr>
              <a:t>If it is a literal, add it to the </a:t>
            </a:r>
            <a:r>
              <a:rPr lang="en-US" altLang="zh-CN" sz="2400" i="1" dirty="0">
                <a:ea typeface="宋体" panose="02010600030101010101" pitchFamily="2" charset="-122"/>
              </a:rPr>
              <a:t>Old </a:t>
            </a:r>
            <a:r>
              <a:rPr lang="en-US" altLang="zh-CN" sz="2400" dirty="0">
                <a:ea typeface="宋体" panose="02010600030101010101" pitchFamily="2" charset="-122"/>
              </a:rPr>
              <a:t>field</a:t>
            </a:r>
          </a:p>
          <a:p>
            <a:pPr lvl="2">
              <a:lnSpc>
                <a:spcPct val="90000"/>
              </a:lnSpc>
              <a:buClrTx/>
            </a:pPr>
            <a:r>
              <a:rPr lang="en-US" altLang="zh-CN" sz="2400" dirty="0">
                <a:ea typeface="宋体" panose="02010600030101010101" pitchFamily="2" charset="-122"/>
              </a:rPr>
              <a:t>Otherwise</a:t>
            </a:r>
          </a:p>
          <a:p>
            <a:pPr lvl="2" indent="0">
              <a:lnSpc>
                <a:spcPct val="90000"/>
              </a:lnSpc>
              <a:buClrTx/>
              <a:buNone/>
            </a:pPr>
            <a:endParaRPr lang="en-US" altLang="zh-CN" sz="2400" dirty="0">
              <a:latin typeface="Arial" panose="020B0604020202020204" pitchFamily="34" charset="0"/>
              <a:ea typeface="+mj-ea"/>
              <a:cs typeface="Arial" panose="020B0604020202020204" pitchFamily="34" charset="0"/>
            </a:endParaRPr>
          </a:p>
        </p:txBody>
      </p:sp>
      <p:pic>
        <p:nvPicPr>
          <p:cNvPr id="5" name="图片 4"/>
          <p:cNvPicPr>
            <a:picLocks noChangeAspect="1"/>
          </p:cNvPicPr>
          <p:nvPr/>
        </p:nvPicPr>
        <p:blipFill>
          <a:blip r:embed="rId3"/>
          <a:stretch>
            <a:fillRect/>
          </a:stretch>
        </p:blipFill>
        <p:spPr>
          <a:xfrm>
            <a:off x="4076700" y="5088321"/>
            <a:ext cx="4610100" cy="1485900"/>
          </a:xfrm>
          <a:prstGeom prst="rect">
            <a:avLst/>
          </a:prstGeom>
        </p:spPr>
      </p:pic>
      <p:sp>
        <p:nvSpPr>
          <p:cNvPr id="6" name="矩形 5"/>
          <p:cNvSpPr/>
          <p:nvPr/>
        </p:nvSpPr>
        <p:spPr>
          <a:xfrm>
            <a:off x="3789363" y="4122004"/>
            <a:ext cx="4572000" cy="830997"/>
          </a:xfrm>
          <a:prstGeom prst="rect">
            <a:avLst/>
          </a:prstGeom>
        </p:spPr>
        <p:txBody>
          <a:bodyPr>
            <a:spAutoFit/>
          </a:bodyPr>
          <a:lstStyle/>
          <a:p>
            <a:pPr lvl="1" algn="ctr"/>
            <a:r>
              <a:rPr lang="en-US" altLang="zh-CN" sz="2400" dirty="0">
                <a:latin typeface="Times New Roman" panose="02020603050405020304" pitchFamily="18" charset="0"/>
                <a:ea typeface="宋体" panose="02010600030101010101" pitchFamily="2" charset="-122"/>
                <a:sym typeface="Symbol" panose="05050102010706020507" pitchFamily="18" charset="2"/>
              </a:rPr>
              <a:t> U    (  X( U ))</a:t>
            </a:r>
          </a:p>
          <a:p>
            <a:pPr lvl="1" algn="ctr"/>
            <a:r>
              <a:rPr lang="en-US" altLang="zh-CN" sz="2400" dirty="0">
                <a:latin typeface="Times New Roman" panose="02020603050405020304" pitchFamily="18" charset="0"/>
                <a:ea typeface="宋体" panose="02010600030101010101" pitchFamily="2" charset="-122"/>
                <a:sym typeface="Symbol" panose="05050102010706020507" pitchFamily="18" charset="2"/>
              </a:rPr>
              <a:t> V    (  X( V ))</a:t>
            </a:r>
            <a:endParaRPr lang="en-US" altLang="zh-CN" sz="2400" dirty="0">
              <a:latin typeface="Times New Roman" panose="02020603050405020304" pitchFamily="18" charset="0"/>
              <a:ea typeface="宋体" panose="02010600030101010101" pitchFamily="2" charset="-122"/>
            </a:endParaRPr>
          </a:p>
        </p:txBody>
      </p:sp>
      <p:sp>
        <p:nvSpPr>
          <p:cNvPr id="8" name="标题 1"/>
          <p:cNvSpPr>
            <a:spLocks noGrp="1"/>
          </p:cNvSpPr>
          <p:nvPr>
            <p:ph type="title"/>
          </p:nvPr>
        </p:nvSpPr>
        <p:spPr>
          <a:xfrm>
            <a:off x="1935163" y="381000"/>
            <a:ext cx="8280400" cy="533400"/>
          </a:xfrm>
        </p:spPr>
        <p:txBody>
          <a:bodyPr>
            <a:normAutofit fontScale="90000"/>
          </a:bodyPr>
          <a:lstStyle/>
          <a:p>
            <a:r>
              <a:rPr lang="en-US" altLang="zh-CN" sz="3600" dirty="0">
                <a:latin typeface="Arial" panose="020B0604020202020204" pitchFamily="34" charset="0"/>
                <a:cs typeface="Arial" panose="020B0604020202020204" pitchFamily="34" charset="0"/>
              </a:rPr>
              <a:t>Generating Automata    </a:t>
            </a:r>
            <a:r>
              <a:rPr lang="en-US" altLang="zh-CN" sz="2400" dirty="0">
                <a:latin typeface="Arial" panose="020B0604020202020204" pitchFamily="34" charset="0"/>
                <a:cs typeface="Arial" panose="020B0604020202020204" pitchFamily="34" charset="0"/>
              </a:rPr>
              <a:t>17214680 Tao</a:t>
            </a:r>
          </a:p>
        </p:txBody>
      </p:sp>
    </p:spTree>
    <p:extLst>
      <p:ext uri="{BB962C8B-B14F-4D97-AF65-F5344CB8AC3E}">
        <p14:creationId xmlns:p14="http://schemas.microsoft.com/office/powerpoint/2010/main" val="1473449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eaLnBrk="0" fontAlgn="base" hangingPunct="0">
              <a:spcBef>
                <a:spcPct val="0"/>
              </a:spcBef>
              <a:spcAft>
                <a:spcPct val="0"/>
              </a:spcAft>
            </a:pPr>
            <a:endParaRPr lang="zh-CN" altLang="en-US" dirty="0">
              <a:latin typeface="Arial" panose="020B0604020202020204" pitchFamily="34" charset="0"/>
            </a:endParaRPr>
          </a:p>
        </p:txBody>
      </p:sp>
      <p:sp>
        <p:nvSpPr>
          <p:cNvPr id="7" name="内容占位符 2"/>
          <p:cNvSpPr txBox="1">
            <a:spLocks/>
          </p:cNvSpPr>
          <p:nvPr/>
        </p:nvSpPr>
        <p:spPr bwMode="auto">
          <a:xfrm>
            <a:off x="1914443" y="1143000"/>
            <a:ext cx="8066088"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292100" indent="-292100" algn="l" rtl="0" eaLnBrk="0" fontAlgn="base" hangingPunct="0">
              <a:spcBef>
                <a:spcPct val="10000"/>
              </a:spcBef>
              <a:spcAft>
                <a:spcPts val="400"/>
              </a:spcAft>
              <a:buClr>
                <a:srgbClr val="0C7B9C"/>
              </a:buClr>
              <a:buSzPct val="75000"/>
              <a:buFont typeface="Monotype Sorts"/>
              <a:buChar char="l"/>
              <a:defRPr sz="2800" kern="12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panose="020B0604020202020204" pitchFamily="34" charset="0"/>
              <a:buChar char="–"/>
              <a:defRPr sz="2400" kern="1200">
                <a:solidFill>
                  <a:schemeClr val="tx1"/>
                </a:solidFill>
                <a:latin typeface="+mn-lt"/>
                <a:ea typeface="+mn-ea"/>
                <a:cs typeface="+mn-cs"/>
              </a:defRPr>
            </a:lvl2pPr>
            <a:lvl3pPr marL="914400" indent="-228600" algn="l" rtl="0" eaLnBrk="0" fontAlgn="base" hangingPunct="0">
              <a:spcBef>
                <a:spcPct val="10000"/>
              </a:spcBef>
              <a:spcAft>
                <a:spcPts val="400"/>
              </a:spcAft>
              <a:buClr>
                <a:srgbClr val="0C7B9C"/>
              </a:buClr>
              <a:buSzPct val="70000"/>
              <a:buFont typeface="Wingdings" panose="05000000000000000000" pitchFamily="2" charset="2"/>
              <a:buChar char="u"/>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lnSpc>
                <a:spcPct val="90000"/>
              </a:lnSpc>
              <a:spcBef>
                <a:spcPct val="20000"/>
              </a:spcBef>
              <a:spcAft>
                <a:spcPct val="0"/>
              </a:spcAft>
              <a:buSzPct val="100000"/>
              <a:buFont typeface="Arial" panose="020B0604020202020204" pitchFamily="34" charset="0"/>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lnSpc>
                <a:spcPct val="90000"/>
              </a:lnSpc>
              <a:spcBef>
                <a:spcPct val="20000"/>
              </a:spcBef>
              <a:spcAft>
                <a:spcPct val="0"/>
              </a:spcAft>
              <a:buSzPct val="100000"/>
              <a:buFont typeface="Arial" panose="020B0604020202020204" pitchFamily="34" charset="0"/>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lnSpc>
                <a:spcPct val="90000"/>
              </a:lnSpc>
              <a:spcBef>
                <a:spcPct val="20000"/>
              </a:spcBef>
              <a:spcAft>
                <a:spcPct val="0"/>
              </a:spcAft>
              <a:buSzPct val="100000"/>
              <a:buFont typeface="Arial" panose="020B0604020202020204" pitchFamily="34" charset="0"/>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lnSpc>
                <a:spcPct val="90000"/>
              </a:lnSpc>
              <a:spcBef>
                <a:spcPct val="20000"/>
              </a:spcBef>
              <a:spcAft>
                <a:spcPct val="0"/>
              </a:spcAft>
              <a:buSzPct val="100000"/>
              <a:buFont typeface="Arial" panose="020B0604020202020204" pitchFamily="34" charset="0"/>
              <a:buChar char="•"/>
              <a:defRPr sz="2000" kern="1200">
                <a:solidFill>
                  <a:schemeClr val="tx1"/>
                </a:solidFill>
                <a:latin typeface="Times New Roman" panose="02020603050405020304" pitchFamily="18" charset="0"/>
                <a:ea typeface="+mn-ea"/>
                <a:cs typeface="+mn-cs"/>
              </a:defRPr>
            </a:lvl9pPr>
          </a:lstStyle>
          <a:p>
            <a:pPr>
              <a:buClr>
                <a:srgbClr val="336600"/>
              </a:buClr>
              <a:buFont typeface="Wingdings" panose="05000000000000000000" pitchFamily="2" charset="2"/>
              <a:buChar char="n"/>
            </a:pPr>
            <a:r>
              <a:rPr lang="en-US" altLang="zh-CN" sz="3600" b="1" dirty="0">
                <a:solidFill>
                  <a:srgbClr val="336600"/>
                </a:solidFill>
                <a:latin typeface="Arial" panose="020B0604020202020204" pitchFamily="34" charset="0"/>
                <a:ea typeface="+mj-ea"/>
                <a:cs typeface="Arial" panose="020B0604020202020204" pitchFamily="34" charset="0"/>
              </a:rPr>
              <a:t>Core Translation</a:t>
            </a:r>
          </a:p>
          <a:p>
            <a:pPr>
              <a:buClr>
                <a:srgbClr val="336600"/>
              </a:buClr>
              <a:buFont typeface="Wingdings" panose="05000000000000000000" pitchFamily="2" charset="2"/>
              <a:buChar char="n"/>
            </a:pPr>
            <a:endParaRPr lang="en-US" altLang="zh-CN" sz="3600" b="1" dirty="0">
              <a:solidFill>
                <a:srgbClr val="336600"/>
              </a:solidFill>
              <a:latin typeface="Arial" panose="020B0604020202020204" pitchFamily="34" charset="0"/>
              <a:ea typeface="+mj-ea"/>
              <a:cs typeface="Arial" panose="020B0604020202020204" pitchFamily="34" charset="0"/>
            </a:endParaRPr>
          </a:p>
        </p:txBody>
      </p:sp>
      <p:sp>
        <p:nvSpPr>
          <p:cNvPr id="40" name="Rectangle 3"/>
          <p:cNvSpPr>
            <a:spLocks noChangeArrowheads="1"/>
          </p:cNvSpPr>
          <p:nvPr/>
        </p:nvSpPr>
        <p:spPr bwMode="auto">
          <a:xfrm>
            <a:off x="2209800" y="2590800"/>
            <a:ext cx="1447800" cy="6096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i="1">
                <a:latin typeface="Times New Roman" panose="02020603050405020304" pitchFamily="18" charset="0"/>
                <a:ea typeface="宋体" panose="02010600030101010101" pitchFamily="2" charset="-122"/>
              </a:rPr>
              <a:t>F</a:t>
            </a:r>
            <a:r>
              <a:rPr lang="en-US" altLang="zh-CN" sz="2400">
                <a:latin typeface="Times New Roman" panose="02020603050405020304" pitchFamily="18" charset="0"/>
                <a:ea typeface="宋体" panose="02010600030101010101" pitchFamily="2" charset="-122"/>
              </a:rPr>
              <a:t> p</a:t>
            </a:r>
            <a:endParaRPr lang="en-US" altLang="zh-CN" sz="2400">
              <a:latin typeface="Times New Roman" panose="02020603050405020304" pitchFamily="18" charset="0"/>
              <a:ea typeface="宋体" panose="02010600030101010101" pitchFamily="2" charset="-122"/>
              <a:sym typeface="Symbol" panose="05050102010706020507" pitchFamily="18" charset="2"/>
            </a:endParaRPr>
          </a:p>
        </p:txBody>
      </p:sp>
      <p:sp>
        <p:nvSpPr>
          <p:cNvPr id="41" name="Rectangle 4"/>
          <p:cNvSpPr>
            <a:spLocks noChangeArrowheads="1"/>
          </p:cNvSpPr>
          <p:nvPr/>
        </p:nvSpPr>
        <p:spPr bwMode="auto">
          <a:xfrm>
            <a:off x="1752600" y="3352800"/>
            <a:ext cx="2438400" cy="6096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latin typeface="Times New Roman" panose="02020603050405020304" pitchFamily="18" charset="0"/>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T</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U</a:t>
            </a:r>
            <a:r>
              <a:rPr lang="en-US" altLang="zh-CN" sz="2400">
                <a:latin typeface="Times New Roman" panose="02020603050405020304" pitchFamily="18" charset="0"/>
                <a:ea typeface="宋体" panose="02010600030101010101" pitchFamily="2" charset="-122"/>
              </a:rPr>
              <a:t> p)</a:t>
            </a:r>
          </a:p>
        </p:txBody>
      </p:sp>
      <p:sp>
        <p:nvSpPr>
          <p:cNvPr id="42" name="Rectangle 5"/>
          <p:cNvSpPr>
            <a:spLocks noChangeArrowheads="1"/>
          </p:cNvSpPr>
          <p:nvPr/>
        </p:nvSpPr>
        <p:spPr bwMode="auto">
          <a:xfrm>
            <a:off x="4450064" y="2743200"/>
            <a:ext cx="1905000" cy="1219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latin typeface="Times New Roman" panose="02020603050405020304" pitchFamily="18" charset="0"/>
                <a:ea typeface="宋体" panose="02010600030101010101" pitchFamily="2" charset="-122"/>
              </a:rPr>
              <a:t>Old:{}</a:t>
            </a:r>
          </a:p>
          <a:p>
            <a:r>
              <a:rPr lang="en-US" altLang="zh-CN" sz="2400">
                <a:latin typeface="Times New Roman" panose="02020603050405020304" pitchFamily="18" charset="0"/>
                <a:ea typeface="宋体" panose="02010600030101010101" pitchFamily="2" charset="-122"/>
              </a:rPr>
              <a:t>New:{</a:t>
            </a:r>
            <a:r>
              <a:rPr lang="en-US" altLang="zh-CN" sz="2400" b="1">
                <a:latin typeface="Times New Roman" panose="02020603050405020304" pitchFamily="18" charset="0"/>
                <a:ea typeface="宋体" panose="02010600030101010101" pitchFamily="2" charset="-122"/>
              </a:rPr>
              <a:t>T</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U</a:t>
            </a:r>
            <a:r>
              <a:rPr lang="en-US" altLang="zh-CN" sz="2400">
                <a:latin typeface="Times New Roman" panose="02020603050405020304" pitchFamily="18" charset="0"/>
                <a:ea typeface="宋体" panose="02010600030101010101" pitchFamily="2" charset="-122"/>
              </a:rPr>
              <a:t> p</a:t>
            </a:r>
            <a:r>
              <a:rPr lang="en-US" altLang="zh-CN" sz="2400" b="1">
                <a:latin typeface="Times New Roman" panose="02020603050405020304" pitchFamily="18" charset="0"/>
                <a:ea typeface="宋体" panose="02010600030101010101" pitchFamily="2" charset="-122"/>
              </a:rPr>
              <a:t>}</a:t>
            </a:r>
          </a:p>
          <a:p>
            <a:r>
              <a:rPr lang="en-US" altLang="zh-CN" sz="2400">
                <a:latin typeface="Times New Roman" panose="02020603050405020304" pitchFamily="18" charset="0"/>
                <a:ea typeface="宋体" panose="02010600030101010101" pitchFamily="2" charset="-122"/>
              </a:rPr>
              <a:t>Next:{}</a:t>
            </a:r>
          </a:p>
        </p:txBody>
      </p:sp>
      <p:sp>
        <p:nvSpPr>
          <p:cNvPr id="43" name="Rectangle 6"/>
          <p:cNvSpPr>
            <a:spLocks noChangeArrowheads="1"/>
          </p:cNvSpPr>
          <p:nvPr/>
        </p:nvSpPr>
        <p:spPr bwMode="auto">
          <a:xfrm>
            <a:off x="3429000" y="4419600"/>
            <a:ext cx="1905000" cy="1219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latin typeface="Times New Roman" panose="02020603050405020304" pitchFamily="18" charset="0"/>
                <a:ea typeface="宋体" panose="02010600030101010101" pitchFamily="2" charset="-122"/>
              </a:rPr>
              <a:t>Old:{</a:t>
            </a:r>
            <a:r>
              <a:rPr lang="en-US" altLang="zh-CN" sz="2400" b="1">
                <a:latin typeface="Times New Roman" panose="02020603050405020304" pitchFamily="18" charset="0"/>
                <a:ea typeface="宋体" panose="02010600030101010101" pitchFamily="2" charset="-122"/>
              </a:rPr>
              <a:t>T</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U</a:t>
            </a:r>
            <a:r>
              <a:rPr lang="en-US" altLang="zh-CN" sz="2400">
                <a:latin typeface="Times New Roman" panose="02020603050405020304" pitchFamily="18" charset="0"/>
                <a:ea typeface="宋体" panose="02010600030101010101" pitchFamily="2" charset="-122"/>
              </a:rPr>
              <a:t> p}</a:t>
            </a:r>
          </a:p>
          <a:p>
            <a:r>
              <a:rPr lang="en-US" altLang="zh-CN" sz="2400">
                <a:latin typeface="Times New Roman" panose="02020603050405020304" pitchFamily="18" charset="0"/>
                <a:ea typeface="宋体" panose="02010600030101010101" pitchFamily="2" charset="-122"/>
              </a:rPr>
              <a:t>New:{</a:t>
            </a:r>
            <a:r>
              <a:rPr lang="en-US" altLang="zh-CN" sz="2400" b="1">
                <a:latin typeface="Times New Roman" panose="02020603050405020304" pitchFamily="18" charset="0"/>
                <a:ea typeface="宋体" panose="02010600030101010101" pitchFamily="2" charset="-122"/>
              </a:rPr>
              <a:t>T}</a:t>
            </a:r>
          </a:p>
          <a:p>
            <a:r>
              <a:rPr lang="en-US" altLang="zh-CN" sz="2400">
                <a:latin typeface="Times New Roman" panose="02020603050405020304" pitchFamily="18" charset="0"/>
                <a:ea typeface="宋体" panose="02010600030101010101" pitchFamily="2" charset="-122"/>
              </a:rPr>
              <a:t>Next:{</a:t>
            </a:r>
            <a:r>
              <a:rPr lang="en-US" altLang="zh-CN" sz="2400" b="1">
                <a:latin typeface="Times New Roman" panose="02020603050405020304" pitchFamily="18" charset="0"/>
                <a:ea typeface="宋体" panose="02010600030101010101" pitchFamily="2" charset="-122"/>
              </a:rPr>
              <a:t>T</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U</a:t>
            </a:r>
            <a:r>
              <a:rPr lang="en-US" altLang="zh-CN" sz="2400">
                <a:latin typeface="Times New Roman" panose="02020603050405020304" pitchFamily="18" charset="0"/>
                <a:ea typeface="宋体" panose="02010600030101010101" pitchFamily="2" charset="-122"/>
              </a:rPr>
              <a:t> p}</a:t>
            </a:r>
          </a:p>
        </p:txBody>
      </p:sp>
      <p:sp>
        <p:nvSpPr>
          <p:cNvPr id="44" name="Rectangle 7"/>
          <p:cNvSpPr>
            <a:spLocks noChangeArrowheads="1"/>
          </p:cNvSpPr>
          <p:nvPr/>
        </p:nvSpPr>
        <p:spPr bwMode="auto">
          <a:xfrm>
            <a:off x="5867400" y="4419600"/>
            <a:ext cx="1981200" cy="1219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latin typeface="Times New Roman" panose="02020603050405020304" pitchFamily="18" charset="0"/>
                <a:ea typeface="宋体" panose="02010600030101010101" pitchFamily="2" charset="-122"/>
              </a:rPr>
              <a:t>Old:{</a:t>
            </a:r>
            <a:r>
              <a:rPr lang="en-US" altLang="zh-CN" sz="2400" b="1">
                <a:latin typeface="Times New Roman" panose="02020603050405020304" pitchFamily="18" charset="0"/>
                <a:ea typeface="宋体" panose="02010600030101010101" pitchFamily="2" charset="-122"/>
              </a:rPr>
              <a:t>T</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U</a:t>
            </a:r>
            <a:r>
              <a:rPr lang="en-US" altLang="zh-CN" sz="2400">
                <a:latin typeface="Times New Roman" panose="02020603050405020304" pitchFamily="18" charset="0"/>
                <a:ea typeface="宋体" panose="02010600030101010101" pitchFamily="2" charset="-122"/>
              </a:rPr>
              <a:t> p}</a:t>
            </a:r>
          </a:p>
          <a:p>
            <a:r>
              <a:rPr lang="en-US" altLang="zh-CN" sz="2400">
                <a:latin typeface="Times New Roman" panose="02020603050405020304" pitchFamily="18" charset="0"/>
                <a:ea typeface="宋体" panose="02010600030101010101" pitchFamily="2" charset="-122"/>
              </a:rPr>
              <a:t>New:{p</a:t>
            </a:r>
            <a:r>
              <a:rPr lang="en-US" altLang="zh-CN" sz="2400" b="1">
                <a:latin typeface="Times New Roman" panose="02020603050405020304" pitchFamily="18" charset="0"/>
                <a:ea typeface="宋体" panose="02010600030101010101" pitchFamily="2" charset="-122"/>
              </a:rPr>
              <a:t>}</a:t>
            </a:r>
          </a:p>
          <a:p>
            <a:r>
              <a:rPr lang="en-US" altLang="zh-CN" sz="2400">
                <a:latin typeface="Times New Roman" panose="02020603050405020304" pitchFamily="18" charset="0"/>
                <a:ea typeface="宋体" panose="02010600030101010101" pitchFamily="2" charset="-122"/>
              </a:rPr>
              <a:t>Next:{}</a:t>
            </a:r>
          </a:p>
        </p:txBody>
      </p:sp>
      <p:sp>
        <p:nvSpPr>
          <p:cNvPr id="45" name="Rectangle 8"/>
          <p:cNvSpPr>
            <a:spLocks noChangeArrowheads="1"/>
          </p:cNvSpPr>
          <p:nvPr/>
        </p:nvSpPr>
        <p:spPr bwMode="auto">
          <a:xfrm>
            <a:off x="3429000" y="4419600"/>
            <a:ext cx="2209800" cy="1219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latin typeface="Times New Roman" panose="02020603050405020304" pitchFamily="18" charset="0"/>
                <a:ea typeface="宋体" panose="02010600030101010101" pitchFamily="2" charset="-122"/>
              </a:rPr>
              <a:t>Old_1:{</a:t>
            </a:r>
            <a:r>
              <a:rPr lang="en-US" altLang="zh-CN" sz="2400" b="1" dirty="0">
                <a:latin typeface="Times New Roman" panose="02020603050405020304" pitchFamily="18" charset="0"/>
                <a:ea typeface="宋体" panose="02010600030101010101" pitchFamily="2" charset="-122"/>
              </a:rPr>
              <a:t>T</a:t>
            </a: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U</a:t>
            </a:r>
            <a:r>
              <a:rPr lang="en-US" altLang="zh-CN" sz="2400" dirty="0">
                <a:latin typeface="Times New Roman" panose="02020603050405020304" pitchFamily="18" charset="0"/>
                <a:ea typeface="宋体" panose="02010600030101010101" pitchFamily="2" charset="-122"/>
              </a:rPr>
              <a:t> p}</a:t>
            </a:r>
          </a:p>
          <a:p>
            <a:r>
              <a:rPr lang="en-US" altLang="zh-CN" sz="2400" dirty="0">
                <a:latin typeface="Times New Roman" panose="02020603050405020304" pitchFamily="18" charset="0"/>
                <a:ea typeface="宋体" panose="02010600030101010101" pitchFamily="2" charset="-122"/>
              </a:rPr>
              <a:t>New_1:{T</a:t>
            </a:r>
            <a:r>
              <a:rPr lang="en-US" altLang="zh-CN" sz="2400" b="1" dirty="0">
                <a:latin typeface="Times New Roman" panose="02020603050405020304" pitchFamily="18" charset="0"/>
                <a:ea typeface="宋体" panose="02010600030101010101" pitchFamily="2" charset="-122"/>
              </a:rPr>
              <a:t>}</a:t>
            </a:r>
          </a:p>
          <a:p>
            <a:r>
              <a:rPr lang="en-US" altLang="zh-CN" sz="2400" dirty="0">
                <a:latin typeface="Times New Roman" panose="02020603050405020304" pitchFamily="18" charset="0"/>
                <a:ea typeface="宋体" panose="02010600030101010101" pitchFamily="2" charset="-122"/>
              </a:rPr>
              <a:t>Next_1:{</a:t>
            </a:r>
            <a:r>
              <a:rPr lang="en-US" altLang="zh-CN" sz="2400" b="1" dirty="0">
                <a:latin typeface="Times New Roman" panose="02020603050405020304" pitchFamily="18" charset="0"/>
                <a:ea typeface="宋体" panose="02010600030101010101" pitchFamily="2" charset="-122"/>
              </a:rPr>
              <a:t>T</a:t>
            </a: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U</a:t>
            </a:r>
            <a:r>
              <a:rPr lang="en-US" altLang="zh-CN" sz="2400" dirty="0">
                <a:latin typeface="Times New Roman" panose="02020603050405020304" pitchFamily="18" charset="0"/>
                <a:ea typeface="宋体" panose="02010600030101010101" pitchFamily="2" charset="-122"/>
              </a:rPr>
              <a:t> p}</a:t>
            </a:r>
          </a:p>
        </p:txBody>
      </p:sp>
      <p:sp>
        <p:nvSpPr>
          <p:cNvPr id="47" name="Rectangle 10"/>
          <p:cNvSpPr>
            <a:spLocks noChangeArrowheads="1"/>
          </p:cNvSpPr>
          <p:nvPr/>
        </p:nvSpPr>
        <p:spPr bwMode="auto">
          <a:xfrm>
            <a:off x="5867400" y="4419600"/>
            <a:ext cx="1981200" cy="1219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latin typeface="Times New Roman" panose="02020603050405020304" pitchFamily="18" charset="0"/>
                <a:ea typeface="宋体" panose="02010600030101010101" pitchFamily="2" charset="-122"/>
              </a:rPr>
              <a:t>Old_2:{</a:t>
            </a:r>
            <a:r>
              <a:rPr lang="en-US" altLang="zh-CN" sz="2400" b="1" dirty="0">
                <a:latin typeface="Times New Roman" panose="02020603050405020304" pitchFamily="18" charset="0"/>
                <a:ea typeface="宋体" panose="02010600030101010101" pitchFamily="2" charset="-122"/>
              </a:rPr>
              <a:t>T</a:t>
            </a: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U</a:t>
            </a:r>
            <a:r>
              <a:rPr lang="en-US" altLang="zh-CN" sz="2400" dirty="0">
                <a:latin typeface="Times New Roman" panose="02020603050405020304" pitchFamily="18" charset="0"/>
                <a:ea typeface="宋体" panose="02010600030101010101" pitchFamily="2" charset="-122"/>
              </a:rPr>
              <a:t> p}</a:t>
            </a:r>
          </a:p>
          <a:p>
            <a:r>
              <a:rPr lang="en-US" altLang="zh-CN" sz="2400" dirty="0">
                <a:latin typeface="Times New Roman" panose="02020603050405020304" pitchFamily="18" charset="0"/>
                <a:ea typeface="宋体" panose="02010600030101010101" pitchFamily="2" charset="-122"/>
              </a:rPr>
              <a:t>New_2:{p</a:t>
            </a:r>
            <a:r>
              <a:rPr lang="en-US" altLang="zh-CN" sz="2400" b="1" dirty="0">
                <a:latin typeface="Times New Roman" panose="02020603050405020304" pitchFamily="18" charset="0"/>
                <a:ea typeface="宋体" panose="02010600030101010101" pitchFamily="2" charset="-122"/>
              </a:rPr>
              <a:t>}</a:t>
            </a:r>
          </a:p>
          <a:p>
            <a:r>
              <a:rPr lang="en-US" altLang="zh-CN" sz="2400" dirty="0">
                <a:latin typeface="Times New Roman" panose="02020603050405020304" pitchFamily="18" charset="0"/>
                <a:ea typeface="宋体" panose="02010600030101010101" pitchFamily="2" charset="-122"/>
              </a:rPr>
              <a:t>Next_2:{}</a:t>
            </a:r>
          </a:p>
        </p:txBody>
      </p:sp>
      <p:sp>
        <p:nvSpPr>
          <p:cNvPr id="68" name="Rectangle 31"/>
          <p:cNvSpPr>
            <a:spLocks noChangeArrowheads="1"/>
          </p:cNvSpPr>
          <p:nvPr/>
        </p:nvSpPr>
        <p:spPr bwMode="auto">
          <a:xfrm>
            <a:off x="6577342" y="3385645"/>
            <a:ext cx="3886200" cy="6096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dirty="0">
                <a:latin typeface="Times New Roman" panose="02020603050405020304" pitchFamily="18" charset="0"/>
                <a:ea typeface="宋体" panose="02010600030101010101" pitchFamily="2" charset="-122"/>
              </a:rPr>
              <a:t>T</a:t>
            </a: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U</a:t>
            </a:r>
            <a:r>
              <a:rPr lang="en-US" altLang="zh-CN" sz="2400" dirty="0">
                <a:latin typeface="Times New Roman" panose="02020603050405020304" pitchFamily="18" charset="0"/>
                <a:ea typeface="宋体" panose="02010600030101010101" pitchFamily="2" charset="-122"/>
              </a:rPr>
              <a:t> p = p</a:t>
            </a:r>
            <a:r>
              <a:rPr lang="en-US" altLang="zh-CN" sz="2400" dirty="0">
                <a:latin typeface="Times New Roman" panose="02020603050405020304" pitchFamily="18" charset="0"/>
                <a:ea typeface="宋体" panose="02010600030101010101" pitchFamily="2" charset="-122"/>
                <a:sym typeface="Symbol" panose="05050102010706020507" pitchFamily="18" charset="2"/>
              </a:rPr>
              <a:t> 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T</a:t>
            </a:r>
            <a:r>
              <a:rPr lang="en-US" altLang="zh-CN" sz="2400" dirty="0">
                <a:latin typeface="Times New Roman" panose="02020603050405020304" pitchFamily="18" charset="0"/>
                <a:ea typeface="宋体" panose="02010600030101010101" pitchFamily="2" charset="-122"/>
                <a:sym typeface="Symbol" panose="05050102010706020507" pitchFamily="18" charset="2"/>
              </a:rPr>
              <a:t>  </a:t>
            </a:r>
            <a:r>
              <a:rPr lang="en-US" altLang="zh-CN" sz="2400" i="1" dirty="0">
                <a:latin typeface="Times New Roman" panose="02020603050405020304" pitchFamily="18" charset="0"/>
                <a:ea typeface="宋体" panose="02010600030101010101" pitchFamily="2" charset="-122"/>
                <a:sym typeface="Symbol" panose="05050102010706020507" pitchFamily="18" charset="2"/>
              </a:rPr>
              <a:t>X</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T</a:t>
            </a:r>
            <a:r>
              <a:rPr lang="en-US" altLang="zh-CN" sz="2400" dirty="0">
                <a:latin typeface="Times New Roman" panose="02020603050405020304" pitchFamily="18" charset="0"/>
                <a:ea typeface="宋体" panose="02010600030101010101" pitchFamily="2" charset="-122"/>
                <a:sym typeface="Symbol" panose="05050102010706020507" pitchFamily="18" charset="2"/>
              </a:rPr>
              <a:t> </a:t>
            </a:r>
            <a:r>
              <a:rPr lang="en-US" altLang="zh-CN" sz="2400" i="1" dirty="0">
                <a:latin typeface="Times New Roman" panose="02020603050405020304" pitchFamily="18" charset="0"/>
                <a:ea typeface="宋体" panose="02010600030101010101" pitchFamily="2" charset="-122"/>
                <a:sym typeface="Symbol" panose="05050102010706020507" pitchFamily="18" charset="2"/>
              </a:rPr>
              <a:t>U</a:t>
            </a:r>
            <a:r>
              <a:rPr lang="en-US" altLang="zh-CN" sz="2400" dirty="0">
                <a:latin typeface="Times New Roman" panose="02020603050405020304" pitchFamily="18" charset="0"/>
                <a:ea typeface="宋体" panose="02010600030101010101" pitchFamily="2" charset="-122"/>
                <a:sym typeface="Symbol" panose="05050102010706020507" pitchFamily="18" charset="2"/>
              </a:rPr>
              <a:t> p))</a:t>
            </a:r>
          </a:p>
        </p:txBody>
      </p:sp>
      <p:sp>
        <p:nvSpPr>
          <p:cNvPr id="14" name="标题 1"/>
          <p:cNvSpPr>
            <a:spLocks noGrp="1"/>
          </p:cNvSpPr>
          <p:nvPr>
            <p:ph type="title"/>
          </p:nvPr>
        </p:nvSpPr>
        <p:spPr>
          <a:xfrm>
            <a:off x="1935163" y="381000"/>
            <a:ext cx="8280400" cy="533400"/>
          </a:xfrm>
        </p:spPr>
        <p:txBody>
          <a:bodyPr>
            <a:normAutofit fontScale="90000"/>
          </a:bodyPr>
          <a:lstStyle/>
          <a:p>
            <a:r>
              <a:rPr lang="en-US" altLang="zh-CN" sz="3600" dirty="0">
                <a:latin typeface="Arial" panose="020B0604020202020204" pitchFamily="34" charset="0"/>
                <a:cs typeface="Arial" panose="020B0604020202020204" pitchFamily="34" charset="0"/>
              </a:rPr>
              <a:t>Generating Automata    </a:t>
            </a:r>
            <a:r>
              <a:rPr lang="en-US" altLang="zh-CN" sz="2400" dirty="0">
                <a:latin typeface="Arial" panose="020B0604020202020204" pitchFamily="34" charset="0"/>
                <a:cs typeface="Arial" panose="020B0604020202020204" pitchFamily="34" charset="0"/>
              </a:rPr>
              <a:t>17214680 Tao</a:t>
            </a:r>
          </a:p>
        </p:txBody>
      </p:sp>
    </p:spTree>
    <p:extLst>
      <p:ext uri="{BB962C8B-B14F-4D97-AF65-F5344CB8AC3E}">
        <p14:creationId xmlns:p14="http://schemas.microsoft.com/office/powerpoint/2010/main" val="41004074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eaLnBrk="0" fontAlgn="base" hangingPunct="0">
              <a:spcBef>
                <a:spcPct val="0"/>
              </a:spcBef>
              <a:spcAft>
                <a:spcPct val="0"/>
              </a:spcAft>
            </a:pPr>
            <a:endParaRPr lang="zh-CN" altLang="en-US" dirty="0">
              <a:latin typeface="Arial" panose="020B0604020202020204" pitchFamily="34" charset="0"/>
            </a:endParaRPr>
          </a:p>
        </p:txBody>
      </p:sp>
      <p:sp>
        <p:nvSpPr>
          <p:cNvPr id="7" name="内容占位符 2"/>
          <p:cNvSpPr txBox="1">
            <a:spLocks/>
          </p:cNvSpPr>
          <p:nvPr/>
        </p:nvSpPr>
        <p:spPr bwMode="auto">
          <a:xfrm>
            <a:off x="1916113" y="1143000"/>
            <a:ext cx="8066088"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292100" indent="-292100" algn="l" rtl="0" eaLnBrk="0" fontAlgn="base" hangingPunct="0">
              <a:spcBef>
                <a:spcPct val="10000"/>
              </a:spcBef>
              <a:spcAft>
                <a:spcPts val="400"/>
              </a:spcAft>
              <a:buClr>
                <a:srgbClr val="0C7B9C"/>
              </a:buClr>
              <a:buSzPct val="75000"/>
              <a:buFont typeface="Monotype Sorts"/>
              <a:buChar char="l"/>
              <a:defRPr sz="2800" kern="12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panose="020B0604020202020204" pitchFamily="34" charset="0"/>
              <a:buChar char="–"/>
              <a:defRPr sz="2400" kern="1200">
                <a:solidFill>
                  <a:schemeClr val="tx1"/>
                </a:solidFill>
                <a:latin typeface="+mn-lt"/>
                <a:ea typeface="+mn-ea"/>
                <a:cs typeface="+mn-cs"/>
              </a:defRPr>
            </a:lvl2pPr>
            <a:lvl3pPr marL="914400" indent="-228600" algn="l" rtl="0" eaLnBrk="0" fontAlgn="base" hangingPunct="0">
              <a:spcBef>
                <a:spcPct val="10000"/>
              </a:spcBef>
              <a:spcAft>
                <a:spcPts val="400"/>
              </a:spcAft>
              <a:buClr>
                <a:srgbClr val="0C7B9C"/>
              </a:buClr>
              <a:buSzPct val="70000"/>
              <a:buFont typeface="Wingdings" panose="05000000000000000000" pitchFamily="2" charset="2"/>
              <a:buChar char="u"/>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lnSpc>
                <a:spcPct val="90000"/>
              </a:lnSpc>
              <a:spcBef>
                <a:spcPct val="20000"/>
              </a:spcBef>
              <a:spcAft>
                <a:spcPct val="0"/>
              </a:spcAft>
              <a:buSzPct val="100000"/>
              <a:buFont typeface="Arial" panose="020B0604020202020204" pitchFamily="34" charset="0"/>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lnSpc>
                <a:spcPct val="90000"/>
              </a:lnSpc>
              <a:spcBef>
                <a:spcPct val="20000"/>
              </a:spcBef>
              <a:spcAft>
                <a:spcPct val="0"/>
              </a:spcAft>
              <a:buSzPct val="100000"/>
              <a:buFont typeface="Arial" panose="020B0604020202020204" pitchFamily="34" charset="0"/>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lnSpc>
                <a:spcPct val="90000"/>
              </a:lnSpc>
              <a:spcBef>
                <a:spcPct val="20000"/>
              </a:spcBef>
              <a:spcAft>
                <a:spcPct val="0"/>
              </a:spcAft>
              <a:buSzPct val="100000"/>
              <a:buFont typeface="Arial" panose="020B0604020202020204" pitchFamily="34" charset="0"/>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lnSpc>
                <a:spcPct val="90000"/>
              </a:lnSpc>
              <a:spcBef>
                <a:spcPct val="20000"/>
              </a:spcBef>
              <a:spcAft>
                <a:spcPct val="0"/>
              </a:spcAft>
              <a:buSzPct val="100000"/>
              <a:buFont typeface="Arial" panose="020B0604020202020204" pitchFamily="34" charset="0"/>
              <a:buChar char="•"/>
              <a:defRPr sz="2000" kern="1200">
                <a:solidFill>
                  <a:schemeClr val="tx1"/>
                </a:solidFill>
                <a:latin typeface="Times New Roman" panose="02020603050405020304" pitchFamily="18" charset="0"/>
                <a:ea typeface="+mn-ea"/>
                <a:cs typeface="+mn-cs"/>
              </a:defRPr>
            </a:lvl9pPr>
          </a:lstStyle>
          <a:p>
            <a:pPr>
              <a:buClr>
                <a:srgbClr val="336600"/>
              </a:buClr>
              <a:buFont typeface="Wingdings" panose="05000000000000000000" pitchFamily="2" charset="2"/>
              <a:buChar char="n"/>
            </a:pPr>
            <a:r>
              <a:rPr lang="en-US" altLang="zh-CN" sz="3600" b="1" dirty="0">
                <a:solidFill>
                  <a:srgbClr val="336600"/>
                </a:solidFill>
                <a:latin typeface="Arial" panose="020B0604020202020204" pitchFamily="34" charset="0"/>
                <a:ea typeface="+mj-ea"/>
                <a:cs typeface="Arial" panose="020B0604020202020204" pitchFamily="34" charset="0"/>
              </a:rPr>
              <a:t>Core Translation</a:t>
            </a:r>
          </a:p>
          <a:p>
            <a:pPr>
              <a:buClr>
                <a:srgbClr val="336600"/>
              </a:buClr>
              <a:buFont typeface="Wingdings" panose="05000000000000000000" pitchFamily="2" charset="2"/>
              <a:buChar char="n"/>
            </a:pPr>
            <a:endParaRPr lang="en-US" altLang="zh-CN" sz="3600" b="1" dirty="0">
              <a:solidFill>
                <a:srgbClr val="336600"/>
              </a:solidFill>
              <a:latin typeface="Arial" panose="020B0604020202020204" pitchFamily="34" charset="0"/>
              <a:ea typeface="+mj-ea"/>
              <a:cs typeface="Arial" panose="020B0604020202020204" pitchFamily="34" charset="0"/>
            </a:endParaRPr>
          </a:p>
          <a:p>
            <a:pPr lvl="1">
              <a:buClrTx/>
              <a:buFont typeface="Wingdings" panose="05000000000000000000" pitchFamily="2" charset="2"/>
              <a:buChar char="l"/>
            </a:pPr>
            <a:r>
              <a:rPr lang="en-US" altLang="zh-CN" sz="2800" dirty="0">
                <a:latin typeface="Arial" panose="020B0604020202020204" pitchFamily="34" charset="0"/>
                <a:ea typeface="+mj-ea"/>
                <a:cs typeface="Arial" panose="020B0604020202020204" pitchFamily="34" charset="0"/>
              </a:rPr>
              <a:t>Recursion</a:t>
            </a:r>
          </a:p>
          <a:p>
            <a:pPr lvl="2">
              <a:buClrTx/>
              <a:buSzPct val="75000"/>
            </a:pPr>
            <a:r>
              <a:rPr lang="en-US" altLang="zh-CN" sz="2400" dirty="0">
                <a:ea typeface="宋体" panose="02010600030101010101" pitchFamily="2" charset="-122"/>
              </a:rPr>
              <a:t>Expand new sub-formulas</a:t>
            </a:r>
          </a:p>
          <a:p>
            <a:pPr lvl="2">
              <a:buClrTx/>
              <a:buSzPct val="75000"/>
            </a:pPr>
            <a:r>
              <a:rPr lang="en-US" altLang="zh-CN" sz="2400" dirty="0">
                <a:ea typeface="宋体" panose="02010600030101010101" pitchFamily="2" charset="-122"/>
              </a:rPr>
              <a:t>Reclaim expanded node q</a:t>
            </a:r>
          </a:p>
          <a:p>
            <a:pPr lvl="2">
              <a:buClrTx/>
              <a:buSzPct val="75000"/>
            </a:pPr>
            <a:endParaRPr lang="en-US" altLang="zh-CN" sz="2800" dirty="0">
              <a:latin typeface="Arial" panose="020B0604020202020204" pitchFamily="34" charset="0"/>
              <a:ea typeface="+mj-ea"/>
              <a:cs typeface="Arial" panose="020B0604020202020204" pitchFamily="34" charset="0"/>
            </a:endParaRPr>
          </a:p>
          <a:p>
            <a:pPr lvl="1">
              <a:buClrTx/>
              <a:buFont typeface="Wingdings" panose="05000000000000000000" pitchFamily="2" charset="2"/>
              <a:buChar char="l"/>
            </a:pPr>
            <a:r>
              <a:rPr lang="en-US" altLang="zh-CN" sz="2800" dirty="0">
                <a:latin typeface="Arial" panose="020B0604020202020204" pitchFamily="34" charset="0"/>
                <a:cs typeface="Arial" panose="020B0604020202020204" pitchFamily="34" charset="0"/>
              </a:rPr>
              <a:t>Reference</a:t>
            </a:r>
          </a:p>
          <a:p>
            <a:pPr lvl="2">
              <a:buClrTx/>
            </a:pPr>
            <a:r>
              <a:rPr lang="en-US" altLang="zh-CN" sz="1200" dirty="0" err="1"/>
              <a:t>Gerth</a:t>
            </a:r>
            <a:r>
              <a:rPr lang="en-US" altLang="zh-CN" sz="1200" dirty="0"/>
              <a:t> R, </a:t>
            </a:r>
            <a:r>
              <a:rPr lang="en-US" altLang="zh-CN" sz="1200" dirty="0" err="1"/>
              <a:t>Peled</a:t>
            </a:r>
            <a:r>
              <a:rPr lang="en-US" altLang="zh-CN" sz="1200" dirty="0"/>
              <a:t> D, </a:t>
            </a:r>
            <a:r>
              <a:rPr lang="en-US" altLang="zh-CN" sz="1200" dirty="0" err="1"/>
              <a:t>Vardi</a:t>
            </a:r>
            <a:r>
              <a:rPr lang="en-US" altLang="zh-CN" sz="1200" dirty="0"/>
              <a:t> M Y, et al. Simple on-the-fly automatic verification of linear temporal logic[C]// Fifteenth </a:t>
            </a:r>
            <a:r>
              <a:rPr lang="en-US" altLang="zh-CN" sz="1200" dirty="0" err="1"/>
              <a:t>Ifip</a:t>
            </a:r>
            <a:r>
              <a:rPr lang="en-US" altLang="zh-CN" sz="1200" dirty="0"/>
              <a:t> Wg6.1 International Symposium on Protocol Specification, Testing and Verification Xv. Chapman &amp; Hall, Ltd. 1995:3-18.</a:t>
            </a:r>
          </a:p>
          <a:p>
            <a:pPr lvl="2">
              <a:buClrTx/>
            </a:pPr>
            <a:r>
              <a:rPr lang="en-US" altLang="zh-CN" sz="1200" dirty="0" err="1">
                <a:latin typeface="Arial" panose="020B0604020202020204" pitchFamily="34" charset="0"/>
                <a:cs typeface="Arial" panose="020B0604020202020204" pitchFamily="34" charset="0"/>
              </a:rPr>
              <a:t>Vardi</a:t>
            </a:r>
            <a:r>
              <a:rPr lang="en-US" altLang="zh-CN" sz="1200" dirty="0">
                <a:latin typeface="Arial" panose="020B0604020202020204" pitchFamily="34" charset="0"/>
                <a:cs typeface="Arial" panose="020B0604020202020204" pitchFamily="34" charset="0"/>
              </a:rPr>
              <a:t> M Y. An automata-theoretic approach to linear temporal logic[C]// Viii Banff Higher Order Workshop Conference on Logics for Concurrency : Structure Versus Automata: Structure Versus Automata. Springer-</a:t>
            </a:r>
            <a:r>
              <a:rPr lang="en-US" altLang="zh-CN" sz="1200" dirty="0" err="1">
                <a:latin typeface="Arial" panose="020B0604020202020204" pitchFamily="34" charset="0"/>
                <a:cs typeface="Arial" panose="020B0604020202020204" pitchFamily="34" charset="0"/>
              </a:rPr>
              <a:t>Verlag</a:t>
            </a:r>
            <a:r>
              <a:rPr lang="en-US" altLang="zh-CN" sz="1200" dirty="0">
                <a:latin typeface="Arial" panose="020B0604020202020204" pitchFamily="34" charset="0"/>
                <a:cs typeface="Arial" panose="020B0604020202020204" pitchFamily="34" charset="0"/>
              </a:rPr>
              <a:t> New York, Inc. 1996:238-266.</a:t>
            </a:r>
          </a:p>
          <a:p>
            <a:pPr marL="457200" lvl="1" indent="0">
              <a:buClrTx/>
              <a:buNone/>
            </a:pPr>
            <a:endParaRPr lang="en-US" altLang="zh-CN" sz="2800" dirty="0">
              <a:latin typeface="Arial" panose="020B0604020202020204" pitchFamily="34" charset="0"/>
              <a:ea typeface="+mj-ea"/>
              <a:cs typeface="Arial" panose="020B0604020202020204" pitchFamily="34" charset="0"/>
            </a:endParaRPr>
          </a:p>
        </p:txBody>
      </p:sp>
      <p:sp>
        <p:nvSpPr>
          <p:cNvPr id="6" name="标题 1"/>
          <p:cNvSpPr>
            <a:spLocks noGrp="1"/>
          </p:cNvSpPr>
          <p:nvPr>
            <p:ph type="title"/>
          </p:nvPr>
        </p:nvSpPr>
        <p:spPr>
          <a:xfrm>
            <a:off x="1935163" y="381000"/>
            <a:ext cx="8280400" cy="533400"/>
          </a:xfrm>
        </p:spPr>
        <p:txBody>
          <a:bodyPr>
            <a:normAutofit fontScale="90000"/>
          </a:bodyPr>
          <a:lstStyle/>
          <a:p>
            <a:r>
              <a:rPr lang="en-US" altLang="zh-CN" sz="3600" dirty="0">
                <a:latin typeface="Arial" panose="020B0604020202020204" pitchFamily="34" charset="0"/>
                <a:cs typeface="Arial" panose="020B0604020202020204" pitchFamily="34" charset="0"/>
              </a:rPr>
              <a:t>Generating Automata    </a:t>
            </a:r>
            <a:r>
              <a:rPr lang="en-US" altLang="zh-CN" sz="2400" dirty="0">
                <a:latin typeface="Arial" panose="020B0604020202020204" pitchFamily="34" charset="0"/>
                <a:cs typeface="Arial" panose="020B0604020202020204" pitchFamily="34" charset="0"/>
              </a:rPr>
              <a:t>17214680 Tao</a:t>
            </a:r>
          </a:p>
        </p:txBody>
      </p:sp>
    </p:spTree>
    <p:extLst>
      <p:ext uri="{BB962C8B-B14F-4D97-AF65-F5344CB8AC3E}">
        <p14:creationId xmlns:p14="http://schemas.microsoft.com/office/powerpoint/2010/main" val="15694160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1373844" y="0"/>
            <a:ext cx="9444312" cy="6858000"/>
          </a:xfrm>
          <a:prstGeom prst="rect">
            <a:avLst/>
          </a:prstGeom>
        </p:spPr>
      </p:pic>
    </p:spTree>
    <p:extLst>
      <p:ext uri="{BB962C8B-B14F-4D97-AF65-F5344CB8AC3E}">
        <p14:creationId xmlns:p14="http://schemas.microsoft.com/office/powerpoint/2010/main" val="36114070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el-GR" altLang="zh-CN" sz="3200" i="1" dirty="0"/>
              <a:t>ω</a:t>
            </a:r>
            <a:r>
              <a:rPr lang="en-US" altLang="zh-CN" sz="3200" i="1" dirty="0"/>
              <a:t>-regular </a:t>
            </a:r>
            <a:r>
              <a:rPr lang="en-US" altLang="zh-CN" sz="3200" i="1" dirty="0" smtClean="0"/>
              <a:t>expressions</a:t>
            </a:r>
          </a:p>
          <a:p>
            <a:r>
              <a:rPr lang="en-US" altLang="zh-CN" sz="3200" i="1" dirty="0"/>
              <a:t>ω</a:t>
            </a:r>
            <a:r>
              <a:rPr lang="en-US" altLang="zh-CN" sz="3200" dirty="0"/>
              <a:t>-regular expression </a:t>
            </a:r>
            <a:r>
              <a:rPr lang="en-US" altLang="zh-CN" sz="3200" dirty="0" smtClean="0"/>
              <a:t>and </a:t>
            </a:r>
            <a:r>
              <a:rPr lang="en-US" altLang="zh-CN" sz="3200" dirty="0" err="1" smtClean="0"/>
              <a:t>Büchi</a:t>
            </a:r>
            <a:r>
              <a:rPr lang="en-US" altLang="zh-CN" sz="3200" dirty="0" smtClean="0"/>
              <a:t> Automaton</a:t>
            </a:r>
          </a:p>
          <a:p>
            <a:r>
              <a:rPr lang="en-US" altLang="zh-CN" sz="3200" dirty="0">
                <a:latin typeface="Arial" panose="020B0604020202020204" pitchFamily="34" charset="0"/>
                <a:cs typeface="Arial" panose="020B0604020202020204" pitchFamily="34" charset="0"/>
              </a:rPr>
              <a:t>Generating Automata</a:t>
            </a:r>
            <a:r>
              <a:rPr lang="en-US" altLang="zh-CN" sz="3200" dirty="0" smtClean="0"/>
              <a:t> </a:t>
            </a:r>
          </a:p>
          <a:p>
            <a:r>
              <a:rPr lang="en-US" altLang="zh-CN" sz="3200" dirty="0" smtClean="0"/>
              <a:t>How to construct automata A and B</a:t>
            </a:r>
          </a:p>
          <a:p>
            <a:r>
              <a:rPr lang="en-US" altLang="zh-CN" sz="3200" dirty="0"/>
              <a:t>State Explosion Problem</a:t>
            </a:r>
            <a:endParaRPr lang="zh-CN" altLang="en-US" sz="3200" dirty="0"/>
          </a:p>
        </p:txBody>
      </p:sp>
      <p:sp>
        <p:nvSpPr>
          <p:cNvPr id="4" name="文本框 3"/>
          <p:cNvSpPr txBox="1"/>
          <p:nvPr/>
        </p:nvSpPr>
        <p:spPr>
          <a:xfrm>
            <a:off x="677334" y="941696"/>
            <a:ext cx="5955478" cy="923330"/>
          </a:xfrm>
          <a:prstGeom prst="rect">
            <a:avLst/>
          </a:prstGeom>
          <a:noFill/>
        </p:spPr>
        <p:txBody>
          <a:bodyPr wrap="square" rtlCol="0">
            <a:spAutoFit/>
          </a:bodyPr>
          <a:lstStyle/>
          <a:p>
            <a:r>
              <a:rPr lang="en-US" altLang="zh-CN" sz="5400" dirty="0">
                <a:solidFill>
                  <a:schemeClr val="accent1"/>
                </a:solidFill>
                <a:latin typeface="+mj-lt"/>
                <a:ea typeface="+mj-ea"/>
                <a:cs typeface="+mj-cs"/>
              </a:rPr>
              <a:t>Outline</a:t>
            </a:r>
            <a:endParaRPr lang="zh-CN" altLang="en-US" sz="5400" dirty="0">
              <a:solidFill>
                <a:schemeClr val="accent1"/>
              </a:solidFill>
              <a:latin typeface="+mj-lt"/>
              <a:ea typeface="+mj-ea"/>
              <a:cs typeface="+mj-cs"/>
            </a:endParaRPr>
          </a:p>
        </p:txBody>
      </p:sp>
    </p:spTree>
    <p:extLst>
      <p:ext uri="{BB962C8B-B14F-4D97-AF65-F5344CB8AC3E}">
        <p14:creationId xmlns:p14="http://schemas.microsoft.com/office/powerpoint/2010/main" val="1434868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356256" y="0"/>
            <a:ext cx="9479488" cy="6858000"/>
          </a:xfrm>
          <a:prstGeom prst="rect">
            <a:avLst/>
          </a:prstGeom>
        </p:spPr>
      </p:pic>
    </p:spTree>
    <p:extLst>
      <p:ext uri="{BB962C8B-B14F-4D97-AF65-F5344CB8AC3E}">
        <p14:creationId xmlns:p14="http://schemas.microsoft.com/office/powerpoint/2010/main" val="41857245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rotWithShape="1">
          <a:blip r:embed="rId2"/>
          <a:srcRect l="279" t="127" r="-1" b="-1"/>
          <a:stretch/>
        </p:blipFill>
        <p:spPr>
          <a:xfrm>
            <a:off x="1402080" y="8708"/>
            <a:ext cx="9414110" cy="6849291"/>
          </a:xfrm>
          <a:prstGeom prst="rect">
            <a:avLst/>
          </a:prstGeom>
        </p:spPr>
      </p:pic>
      <p:pic>
        <p:nvPicPr>
          <p:cNvPr id="5" name="图片 4"/>
          <p:cNvPicPr>
            <a:picLocks noChangeAspect="1"/>
          </p:cNvPicPr>
          <p:nvPr/>
        </p:nvPicPr>
        <p:blipFill>
          <a:blip r:embed="rId3"/>
          <a:stretch>
            <a:fillRect/>
          </a:stretch>
        </p:blipFill>
        <p:spPr>
          <a:xfrm>
            <a:off x="1379186" y="0"/>
            <a:ext cx="9433628" cy="6858000"/>
          </a:xfrm>
          <a:prstGeom prst="rect">
            <a:avLst/>
          </a:prstGeom>
        </p:spPr>
      </p:pic>
    </p:spTree>
    <p:extLst>
      <p:ext uri="{BB962C8B-B14F-4D97-AF65-F5344CB8AC3E}">
        <p14:creationId xmlns:p14="http://schemas.microsoft.com/office/powerpoint/2010/main" val="9256517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rotWithShape="1">
          <a:blip r:embed="rId2"/>
          <a:srcRect l="519" t="381"/>
          <a:stretch/>
        </p:blipFill>
        <p:spPr>
          <a:xfrm>
            <a:off x="1428206" y="26126"/>
            <a:ext cx="9384608" cy="6831874"/>
          </a:xfrm>
          <a:prstGeom prst="rect">
            <a:avLst/>
          </a:prstGeom>
        </p:spPr>
      </p:pic>
    </p:spTree>
    <p:extLst>
      <p:ext uri="{BB962C8B-B14F-4D97-AF65-F5344CB8AC3E}">
        <p14:creationId xmlns:p14="http://schemas.microsoft.com/office/powerpoint/2010/main" val="30272255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363124" y="0"/>
            <a:ext cx="9465752" cy="6858000"/>
          </a:xfrm>
          <a:prstGeom prst="rect">
            <a:avLst/>
          </a:prstGeom>
        </p:spPr>
      </p:pic>
    </p:spTree>
    <p:extLst>
      <p:ext uri="{BB962C8B-B14F-4D97-AF65-F5344CB8AC3E}">
        <p14:creationId xmlns:p14="http://schemas.microsoft.com/office/powerpoint/2010/main" val="32243007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372378" y="0"/>
            <a:ext cx="9447244" cy="6858000"/>
          </a:xfrm>
          <a:prstGeom prst="rect">
            <a:avLst/>
          </a:prstGeom>
        </p:spPr>
      </p:pic>
      <p:pic>
        <p:nvPicPr>
          <p:cNvPr id="5" name="图片 4"/>
          <p:cNvPicPr>
            <a:picLocks noChangeAspect="1"/>
          </p:cNvPicPr>
          <p:nvPr/>
        </p:nvPicPr>
        <p:blipFill>
          <a:blip r:embed="rId3"/>
          <a:stretch>
            <a:fillRect/>
          </a:stretch>
        </p:blipFill>
        <p:spPr>
          <a:xfrm>
            <a:off x="1517002" y="152400"/>
            <a:ext cx="9462796" cy="6858000"/>
          </a:xfrm>
          <a:prstGeom prst="rect">
            <a:avLst/>
          </a:prstGeom>
        </p:spPr>
      </p:pic>
    </p:spTree>
    <p:extLst>
      <p:ext uri="{BB962C8B-B14F-4D97-AF65-F5344CB8AC3E}">
        <p14:creationId xmlns:p14="http://schemas.microsoft.com/office/powerpoint/2010/main" val="390028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380640" y="0"/>
            <a:ext cx="9430719" cy="6858000"/>
          </a:xfrm>
          <a:prstGeom prst="rect">
            <a:avLst/>
          </a:prstGeom>
        </p:spPr>
      </p:pic>
    </p:spTree>
    <p:extLst>
      <p:ext uri="{BB962C8B-B14F-4D97-AF65-F5344CB8AC3E}">
        <p14:creationId xmlns:p14="http://schemas.microsoft.com/office/powerpoint/2010/main" val="40192025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28ED237-DC36-463F-AA4D-C04C20F119EE}"/>
              </a:ext>
            </a:extLst>
          </p:cNvPr>
          <p:cNvSpPr>
            <a:spLocks noGrp="1"/>
          </p:cNvSpPr>
          <p:nvPr>
            <p:ph type="ctrTitle"/>
          </p:nvPr>
        </p:nvSpPr>
        <p:spPr>
          <a:xfrm>
            <a:off x="1524000" y="1122363"/>
            <a:ext cx="9144000" cy="1089209"/>
          </a:xfrm>
        </p:spPr>
        <p:txBody>
          <a:bodyPr/>
          <a:lstStyle/>
          <a:p>
            <a:r>
              <a:rPr lang="en-US" altLang="zh-CN" dirty="0"/>
              <a:t>State Explosion Problem</a:t>
            </a:r>
            <a:endParaRPr lang="zh-CN" altLang="en-US" dirty="0"/>
          </a:p>
        </p:txBody>
      </p:sp>
      <p:sp>
        <p:nvSpPr>
          <p:cNvPr id="3" name="副标题 2">
            <a:extLst>
              <a:ext uri="{FF2B5EF4-FFF2-40B4-BE49-F238E27FC236}">
                <a16:creationId xmlns="" xmlns:a16="http://schemas.microsoft.com/office/drawing/2014/main" id="{A350358E-7C7D-4A63-AEAF-E26F5C88D50C}"/>
              </a:ext>
            </a:extLst>
          </p:cNvPr>
          <p:cNvSpPr>
            <a:spLocks noGrp="1"/>
          </p:cNvSpPr>
          <p:nvPr>
            <p:ph type="subTitle" idx="1"/>
          </p:nvPr>
        </p:nvSpPr>
        <p:spPr/>
        <p:txBody>
          <a:bodyPr/>
          <a:lstStyle/>
          <a:p>
            <a:r>
              <a:rPr lang="en-US" altLang="zh-CN" dirty="0"/>
              <a:t>Software Engineering</a:t>
            </a:r>
          </a:p>
          <a:p>
            <a:r>
              <a:rPr lang="en-US" altLang="zh-CN" dirty="0"/>
              <a:t>Chen </a:t>
            </a:r>
            <a:r>
              <a:rPr lang="en-US" altLang="zh-CN" dirty="0" err="1"/>
              <a:t>Zixuan</a:t>
            </a:r>
            <a:endParaRPr lang="en-US" altLang="zh-CN" dirty="0"/>
          </a:p>
          <a:p>
            <a:r>
              <a:rPr lang="en-US" altLang="zh-CN" dirty="0"/>
              <a:t>17214595</a:t>
            </a:r>
            <a:endParaRPr lang="zh-CN" altLang="en-US" dirty="0"/>
          </a:p>
        </p:txBody>
      </p:sp>
    </p:spTree>
    <p:extLst>
      <p:ext uri="{BB962C8B-B14F-4D97-AF65-F5344CB8AC3E}">
        <p14:creationId xmlns:p14="http://schemas.microsoft.com/office/powerpoint/2010/main" val="3962333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3AE4B51-2CDC-47AE-84B5-3A5017BBB099}"/>
              </a:ext>
            </a:extLst>
          </p:cNvPr>
          <p:cNvSpPr>
            <a:spLocks noGrp="1"/>
          </p:cNvSpPr>
          <p:nvPr>
            <p:ph type="title"/>
          </p:nvPr>
        </p:nvSpPr>
        <p:spPr/>
        <p:txBody>
          <a:bodyPr/>
          <a:lstStyle/>
          <a:p>
            <a:pPr algn="ctr"/>
            <a:r>
              <a:rPr lang="en-US" altLang="zh-CN" dirty="0"/>
              <a:t>What is the state explosion problem?</a:t>
            </a:r>
            <a:endParaRPr lang="zh-CN" altLang="en-US" dirty="0"/>
          </a:p>
        </p:txBody>
      </p:sp>
      <p:sp>
        <p:nvSpPr>
          <p:cNvPr id="3" name="内容占位符 2">
            <a:extLst>
              <a:ext uri="{FF2B5EF4-FFF2-40B4-BE49-F238E27FC236}">
                <a16:creationId xmlns="" xmlns:a16="http://schemas.microsoft.com/office/drawing/2014/main" id="{82385FD7-662E-4B6C-B60A-7DE2DD639AF8}"/>
              </a:ext>
            </a:extLst>
          </p:cNvPr>
          <p:cNvSpPr>
            <a:spLocks noGrp="1"/>
          </p:cNvSpPr>
          <p:nvPr>
            <p:ph idx="1"/>
          </p:nvPr>
        </p:nvSpPr>
        <p:spPr/>
        <p:txBody>
          <a:bodyPr>
            <a:normAutofit/>
          </a:bodyPr>
          <a:lstStyle/>
          <a:p>
            <a:r>
              <a:rPr lang="en-US" altLang="zh-CN" dirty="0"/>
              <a:t>Model checking is an algorithm that checks all reachable states and loops exhaustively in an explicit construction of the automaton. But in practice, the number of states of almost any automata of interest is huge, especially when an automaton is built by some synchronizing components.</a:t>
            </a:r>
          </a:p>
          <a:p>
            <a:r>
              <a:rPr lang="en-US" altLang="zh-CN" dirty="0"/>
              <a:t> Since a model has numerous </a:t>
            </a:r>
            <a:r>
              <a:rPr lang="en-US" altLang="zh-CN" dirty="0" smtClean="0"/>
              <a:t>states, it is </a:t>
            </a:r>
            <a:r>
              <a:rPr lang="en-US" altLang="zh-CN" dirty="0"/>
              <a:t>impossible to check all its states exhaustively, the state explosion problem occurs.</a:t>
            </a:r>
            <a:endParaRPr lang="zh-CN" altLang="en-US" dirty="0"/>
          </a:p>
        </p:txBody>
      </p:sp>
    </p:spTree>
    <p:extLst>
      <p:ext uri="{BB962C8B-B14F-4D97-AF65-F5344CB8AC3E}">
        <p14:creationId xmlns:p14="http://schemas.microsoft.com/office/powerpoint/2010/main" val="12819893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7E828FA-38B7-420A-B803-360BFAA9132A}"/>
              </a:ext>
            </a:extLst>
          </p:cNvPr>
          <p:cNvSpPr>
            <a:spLocks noGrp="1"/>
          </p:cNvSpPr>
          <p:nvPr>
            <p:ph type="title"/>
          </p:nvPr>
        </p:nvSpPr>
        <p:spPr/>
        <p:txBody>
          <a:bodyPr/>
          <a:lstStyle/>
          <a:p>
            <a:pPr algn="ctr"/>
            <a:r>
              <a:rPr lang="en-US" altLang="zh-CN" dirty="0"/>
              <a:t>The size of automata</a:t>
            </a:r>
            <a:endParaRPr lang="zh-CN" altLang="en-US" dirty="0"/>
          </a:p>
        </p:txBody>
      </p:sp>
      <p:sp>
        <p:nvSpPr>
          <p:cNvPr id="3" name="内容占位符 2">
            <a:extLst>
              <a:ext uri="{FF2B5EF4-FFF2-40B4-BE49-F238E27FC236}">
                <a16:creationId xmlns="" xmlns:a16="http://schemas.microsoft.com/office/drawing/2014/main" id="{0DB726FE-AE36-4534-AD4D-6B0C7720BD39}"/>
              </a:ext>
            </a:extLst>
          </p:cNvPr>
          <p:cNvSpPr>
            <a:spLocks noGrp="1"/>
          </p:cNvSpPr>
          <p:nvPr>
            <p:ph idx="1"/>
          </p:nvPr>
        </p:nvSpPr>
        <p:spPr/>
        <p:txBody>
          <a:bodyPr/>
          <a:lstStyle/>
          <a:p>
            <a:r>
              <a:rPr lang="en-US" altLang="zh-CN" dirty="0"/>
              <a:t>The size of automata depends on the values of its variables and its </a:t>
            </a:r>
            <a:r>
              <a:rPr lang="en-US" altLang="zh-CN" dirty="0" smtClean="0"/>
              <a:t>synchronous </a:t>
            </a:r>
            <a:r>
              <a:rPr lang="en-US" altLang="zh-CN" dirty="0"/>
              <a:t>components.</a:t>
            </a:r>
          </a:p>
          <a:p>
            <a:r>
              <a:rPr lang="en-US" altLang="zh-CN" dirty="0"/>
              <a:t>For each automaton </a:t>
            </a:r>
            <a:r>
              <a:rPr lang="en-US" altLang="zh-CN" dirty="0">
                <a:latin typeface="Segoe Print" panose="02000600000000000000" pitchFamily="2" charset="0"/>
              </a:rPr>
              <a:t>A</a:t>
            </a:r>
            <a:r>
              <a:rPr lang="en-US" altLang="zh-CN" baseline="-25000" dirty="0"/>
              <a:t>i</a:t>
            </a:r>
            <a:r>
              <a:rPr lang="en-US" altLang="zh-CN" dirty="0"/>
              <a:t>, the size of </a:t>
            </a:r>
            <a:r>
              <a:rPr lang="en-US" altLang="zh-CN" dirty="0">
                <a:latin typeface="Segoe Print" panose="02000600000000000000" pitchFamily="2" charset="0"/>
              </a:rPr>
              <a:t>A</a:t>
            </a:r>
            <a:r>
              <a:rPr lang="en-US" altLang="zh-CN" baseline="-25000" dirty="0"/>
              <a:t>i</a:t>
            </a:r>
            <a:r>
              <a:rPr lang="en-US" altLang="zh-CN" dirty="0"/>
              <a:t>, which is denoted as |</a:t>
            </a:r>
            <a:r>
              <a:rPr lang="en-US" altLang="zh-CN" dirty="0">
                <a:latin typeface="Segoe Print" panose="02000600000000000000" pitchFamily="2" charset="0"/>
              </a:rPr>
              <a:t>A</a:t>
            </a:r>
            <a:r>
              <a:rPr lang="en-US" altLang="zh-CN" baseline="-25000" dirty="0"/>
              <a:t>i</a:t>
            </a:r>
            <a:r>
              <a:rPr lang="en-US" altLang="zh-CN" dirty="0"/>
              <a:t>| is related to the values of its variables. For example, an automaton has </a:t>
            </a:r>
            <a:r>
              <a:rPr lang="en-US" altLang="zh-CN" dirty="0">
                <a:latin typeface="Segoe Print" panose="02000600000000000000" pitchFamily="2" charset="0"/>
              </a:rPr>
              <a:t>m</a:t>
            </a:r>
            <a:r>
              <a:rPr lang="en-US" altLang="zh-CN" dirty="0"/>
              <a:t> control states and </a:t>
            </a:r>
            <a:r>
              <a:rPr lang="en-US" altLang="zh-CN" dirty="0">
                <a:latin typeface="Segoe Print" panose="02000600000000000000" pitchFamily="2" charset="0"/>
              </a:rPr>
              <a:t>n</a:t>
            </a:r>
            <a:r>
              <a:rPr lang="en-US" altLang="zh-CN" dirty="0"/>
              <a:t> merely </a:t>
            </a:r>
            <a:r>
              <a:rPr lang="en-US" altLang="zh-CN" dirty="0" err="1"/>
              <a:t>boolean</a:t>
            </a:r>
            <a:r>
              <a:rPr lang="en-US" altLang="zh-CN" dirty="0"/>
              <a:t> state variables, the result of |</a:t>
            </a:r>
            <a:r>
              <a:rPr lang="en-US" altLang="zh-CN" dirty="0">
                <a:latin typeface="Segoe Print" panose="02000600000000000000" pitchFamily="2" charset="0"/>
              </a:rPr>
              <a:t>A</a:t>
            </a:r>
            <a:r>
              <a:rPr lang="en-US" altLang="zh-CN" baseline="-25000" dirty="0"/>
              <a:t>i</a:t>
            </a:r>
            <a:r>
              <a:rPr lang="en-US" altLang="zh-CN" dirty="0"/>
              <a:t>| is equal to </a:t>
            </a:r>
            <a:r>
              <a:rPr lang="en-US" altLang="zh-CN" dirty="0">
                <a:latin typeface="Segoe Print" panose="02000600000000000000" pitchFamily="2" charset="0"/>
              </a:rPr>
              <a:t>m</a:t>
            </a:r>
            <a:r>
              <a:rPr lang="en-US" altLang="zh-CN" dirty="0">
                <a:sym typeface="Wingdings 2" panose="05020102010507070707" pitchFamily="18" charset="2"/>
              </a:rPr>
              <a:t>×2</a:t>
            </a:r>
            <a:r>
              <a:rPr lang="en-US" altLang="zh-CN" baseline="30000" dirty="0">
                <a:latin typeface="Segoe Print" panose="02000600000000000000" pitchFamily="2" charset="0"/>
              </a:rPr>
              <a:t>n</a:t>
            </a:r>
            <a:r>
              <a:rPr lang="en-US" altLang="zh-CN" dirty="0"/>
              <a:t>. </a:t>
            </a:r>
          </a:p>
          <a:p>
            <a:r>
              <a:rPr lang="en-US" altLang="zh-CN" dirty="0"/>
              <a:t>The number of states of the automata </a:t>
            </a:r>
            <a:r>
              <a:rPr lang="en-US" altLang="zh-CN" dirty="0">
                <a:latin typeface="Segoe Print" panose="02000600000000000000" pitchFamily="2" charset="0"/>
              </a:rPr>
              <a:t>A </a:t>
            </a:r>
            <a:r>
              <a:rPr lang="en-US" altLang="zh-CN" dirty="0"/>
              <a:t>(as</a:t>
            </a:r>
            <a:r>
              <a:rPr lang="en-US" altLang="zh-CN" dirty="0">
                <a:latin typeface="Segoe Print" panose="02000600000000000000" pitchFamily="2" charset="0"/>
              </a:rPr>
              <a:t> A</a:t>
            </a:r>
            <a:r>
              <a:rPr lang="en-US" altLang="zh-CN" dirty="0"/>
              <a:t> is built by synchronizing the components </a:t>
            </a:r>
            <a:r>
              <a:rPr lang="en-US" altLang="zh-CN" dirty="0">
                <a:latin typeface="Segoe Print" panose="02000600000000000000" pitchFamily="2" charset="0"/>
              </a:rPr>
              <a:t>A</a:t>
            </a:r>
            <a:r>
              <a:rPr lang="en-US" altLang="zh-CN" baseline="-25000" dirty="0"/>
              <a:t>1</a:t>
            </a:r>
            <a:r>
              <a:rPr lang="en-US" altLang="zh-CN" dirty="0">
                <a:sym typeface="Wingdings 2" panose="05020102010507070707" pitchFamily="18" charset="2"/>
              </a:rPr>
              <a:t>, </a:t>
            </a:r>
            <a:r>
              <a:rPr lang="en-US" altLang="zh-CN" dirty="0">
                <a:latin typeface="Segoe Print" panose="02000600000000000000" pitchFamily="2" charset="0"/>
              </a:rPr>
              <a:t>A</a:t>
            </a:r>
            <a:r>
              <a:rPr lang="en-US" altLang="zh-CN" baseline="-25000" dirty="0"/>
              <a:t>2</a:t>
            </a:r>
            <a:r>
              <a:rPr lang="en-US" altLang="zh-CN" dirty="0">
                <a:sym typeface="Wingdings 2" panose="05020102010507070707" pitchFamily="18" charset="2"/>
              </a:rPr>
              <a:t>,, </a:t>
            </a:r>
            <a:r>
              <a:rPr lang="en-US" altLang="zh-CN" dirty="0">
                <a:latin typeface="Segoe Print" panose="02000600000000000000" pitchFamily="2" charset="0"/>
              </a:rPr>
              <a:t>A</a:t>
            </a:r>
            <a:r>
              <a:rPr lang="en-US" altLang="zh-CN" baseline="-25000" dirty="0"/>
              <a:t>n</a:t>
            </a:r>
            <a:r>
              <a:rPr lang="en-US" altLang="zh-CN" dirty="0"/>
              <a:t>) is in the order of |</a:t>
            </a:r>
            <a:r>
              <a:rPr lang="en-US" altLang="zh-CN" dirty="0">
                <a:latin typeface="Segoe Print" panose="02000600000000000000" pitchFamily="2" charset="0"/>
              </a:rPr>
              <a:t>A</a:t>
            </a:r>
            <a:r>
              <a:rPr lang="en-US" altLang="zh-CN" baseline="-25000" dirty="0"/>
              <a:t>1</a:t>
            </a:r>
            <a:r>
              <a:rPr lang="en-US" altLang="zh-CN" dirty="0"/>
              <a:t>|</a:t>
            </a:r>
            <a:r>
              <a:rPr lang="en-US" altLang="zh-CN" dirty="0">
                <a:sym typeface="Wingdings 2" panose="05020102010507070707" pitchFamily="18" charset="2"/>
              </a:rPr>
              <a:t>×</a:t>
            </a:r>
            <a:r>
              <a:rPr lang="en-US" altLang="zh-CN" dirty="0"/>
              <a:t>|</a:t>
            </a:r>
            <a:r>
              <a:rPr lang="en-US" altLang="zh-CN" dirty="0">
                <a:latin typeface="Segoe Print" panose="02000600000000000000" pitchFamily="2" charset="0"/>
              </a:rPr>
              <a:t>A</a:t>
            </a:r>
            <a:r>
              <a:rPr lang="en-US" altLang="zh-CN" baseline="-25000" dirty="0"/>
              <a:t>2</a:t>
            </a:r>
            <a:r>
              <a:rPr lang="en-US" altLang="zh-CN" dirty="0"/>
              <a:t>|</a:t>
            </a:r>
            <a:r>
              <a:rPr lang="en-US" altLang="zh-CN" dirty="0">
                <a:sym typeface="Wingdings 2" panose="05020102010507070707" pitchFamily="18" charset="2"/>
              </a:rPr>
              <a:t>××</a:t>
            </a:r>
            <a:r>
              <a:rPr lang="en-US" altLang="zh-CN" dirty="0"/>
              <a:t>|</a:t>
            </a:r>
            <a:r>
              <a:rPr lang="en-US" altLang="zh-CN" dirty="0">
                <a:latin typeface="Segoe Print" panose="02000600000000000000" pitchFamily="2" charset="0"/>
              </a:rPr>
              <a:t>A</a:t>
            </a:r>
            <a:r>
              <a:rPr lang="en-US" altLang="zh-CN" baseline="-25000" dirty="0"/>
              <a:t>n</a:t>
            </a:r>
            <a:r>
              <a:rPr lang="en-US" altLang="zh-CN" dirty="0"/>
              <a:t>|</a:t>
            </a:r>
            <a:endParaRPr lang="zh-CN" altLang="en-US" dirty="0"/>
          </a:p>
        </p:txBody>
      </p:sp>
    </p:spTree>
    <p:extLst>
      <p:ext uri="{BB962C8B-B14F-4D97-AF65-F5344CB8AC3E}">
        <p14:creationId xmlns:p14="http://schemas.microsoft.com/office/powerpoint/2010/main" val="3074887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E3F3C04-7F9D-47CA-8A03-058A57059989}"/>
              </a:ext>
            </a:extLst>
          </p:cNvPr>
          <p:cNvSpPr>
            <a:spLocks noGrp="1"/>
          </p:cNvSpPr>
          <p:nvPr>
            <p:ph type="title"/>
          </p:nvPr>
        </p:nvSpPr>
        <p:spPr/>
        <p:txBody>
          <a:bodyPr/>
          <a:lstStyle/>
          <a:p>
            <a:pPr algn="ctr"/>
            <a:r>
              <a:rPr lang="en-US" altLang="zh-CN" dirty="0"/>
              <a:t>Some unexpected situation</a:t>
            </a:r>
            <a:endParaRPr lang="zh-CN" altLang="en-US" dirty="0"/>
          </a:p>
        </p:txBody>
      </p:sp>
      <p:sp>
        <p:nvSpPr>
          <p:cNvPr id="3" name="内容占位符 2">
            <a:extLst>
              <a:ext uri="{FF2B5EF4-FFF2-40B4-BE49-F238E27FC236}">
                <a16:creationId xmlns="" xmlns:a16="http://schemas.microsoft.com/office/drawing/2014/main" id="{0414D916-58F2-4612-93C7-259729FE165C}"/>
              </a:ext>
            </a:extLst>
          </p:cNvPr>
          <p:cNvSpPr>
            <a:spLocks noGrp="1"/>
          </p:cNvSpPr>
          <p:nvPr>
            <p:ph idx="1"/>
          </p:nvPr>
        </p:nvSpPr>
        <p:spPr/>
        <p:txBody>
          <a:bodyPr>
            <a:normAutofit fontScale="92500" lnSpcReduction="10000"/>
          </a:bodyPr>
          <a:lstStyle/>
          <a:p>
            <a:r>
              <a:rPr lang="en-US" altLang="zh-CN" dirty="0"/>
              <a:t>Though the book gives some methods to figure out the value of the size of </a:t>
            </a:r>
            <a:r>
              <a:rPr lang="en-US" altLang="zh-CN" dirty="0" smtClean="0"/>
              <a:t>automata, </a:t>
            </a:r>
            <a:r>
              <a:rPr lang="en-US" altLang="zh-CN" dirty="0"/>
              <a:t>but in practice some unexpected situations still occur </a:t>
            </a:r>
            <a:r>
              <a:rPr lang="en-US" altLang="zh-CN" dirty="0" smtClean="0"/>
              <a:t>so that </a:t>
            </a:r>
            <a:r>
              <a:rPr lang="en-US" altLang="zh-CN" dirty="0"/>
              <a:t>such methods don’t work.</a:t>
            </a:r>
          </a:p>
          <a:p>
            <a:r>
              <a:rPr lang="en-US" altLang="zh-CN" dirty="0"/>
              <a:t>For each </a:t>
            </a:r>
            <a:r>
              <a:rPr lang="en-US" altLang="zh-CN" dirty="0" smtClean="0"/>
              <a:t>automaton </a:t>
            </a:r>
            <a:r>
              <a:rPr lang="en-US" altLang="zh-CN" dirty="0">
                <a:latin typeface="Segoe Print" panose="02000600000000000000" pitchFamily="2" charset="0"/>
              </a:rPr>
              <a:t>A</a:t>
            </a:r>
            <a:r>
              <a:rPr lang="en-US" altLang="zh-CN" baseline="-25000" dirty="0"/>
              <a:t>i</a:t>
            </a:r>
            <a:r>
              <a:rPr lang="en-US" altLang="zh-CN" dirty="0"/>
              <a:t>, when it requires </a:t>
            </a:r>
            <a:r>
              <a:rPr lang="en-US" altLang="zh-CN" b="1" i="1" dirty="0"/>
              <a:t>global states</a:t>
            </a:r>
            <a:r>
              <a:rPr lang="en-US" altLang="zh-CN" dirty="0"/>
              <a:t> to record values that are not an </a:t>
            </a:r>
            <a:r>
              <a:rPr lang="en-US" altLang="zh-CN" b="1" i="1" dirty="0"/>
              <a:t>explicit range and type</a:t>
            </a:r>
            <a:r>
              <a:rPr lang="en-US" altLang="zh-CN" dirty="0"/>
              <a:t> so that the automaton would have infinite number of states. </a:t>
            </a:r>
          </a:p>
          <a:p>
            <a:r>
              <a:rPr lang="en-US" altLang="zh-CN" dirty="0"/>
              <a:t> To the automata </a:t>
            </a:r>
            <a:r>
              <a:rPr lang="en-US" altLang="zh-CN" dirty="0">
                <a:latin typeface="Segoe Print" panose="02000600000000000000" pitchFamily="2" charset="0"/>
              </a:rPr>
              <a:t>A</a:t>
            </a:r>
            <a:r>
              <a:rPr lang="en-US" altLang="zh-CN" dirty="0"/>
              <a:t>, if it is built by </a:t>
            </a:r>
            <a:r>
              <a:rPr lang="en-US" altLang="zh-CN" b="1" i="1" dirty="0"/>
              <a:t>asynchronous</a:t>
            </a:r>
            <a:r>
              <a:rPr lang="en-US" altLang="zh-CN" dirty="0"/>
              <a:t> components (</a:t>
            </a:r>
            <a:r>
              <a:rPr lang="en-US" altLang="zh-CN" dirty="0">
                <a:latin typeface="Segoe Print" panose="02000600000000000000" pitchFamily="2" charset="0"/>
              </a:rPr>
              <a:t>A</a:t>
            </a:r>
            <a:r>
              <a:rPr lang="en-US" altLang="zh-CN" baseline="-25000" dirty="0"/>
              <a:t>1</a:t>
            </a:r>
            <a:r>
              <a:rPr lang="en-US" altLang="zh-CN" dirty="0">
                <a:sym typeface="Wingdings 2" panose="05020102010507070707" pitchFamily="18" charset="2"/>
              </a:rPr>
              <a:t>,</a:t>
            </a:r>
            <a:r>
              <a:rPr lang="en-US" altLang="zh-CN" dirty="0">
                <a:latin typeface="Segoe Print" panose="02000600000000000000" pitchFamily="2" charset="0"/>
              </a:rPr>
              <a:t>A</a:t>
            </a:r>
            <a:r>
              <a:rPr lang="en-US" altLang="zh-CN" baseline="-25000" dirty="0"/>
              <a:t>2</a:t>
            </a:r>
            <a:r>
              <a:rPr lang="en-US" altLang="zh-CN" dirty="0">
                <a:sym typeface="Wingdings 2" panose="05020102010507070707" pitchFamily="18" charset="2"/>
              </a:rPr>
              <a:t>,,</a:t>
            </a:r>
            <a:r>
              <a:rPr lang="en-US" altLang="zh-CN" dirty="0">
                <a:latin typeface="Segoe Print" panose="02000600000000000000" pitchFamily="2" charset="0"/>
              </a:rPr>
              <a:t>A</a:t>
            </a:r>
            <a:r>
              <a:rPr lang="en-US" altLang="zh-CN" baseline="-25000" dirty="0"/>
              <a:t>n</a:t>
            </a:r>
            <a:r>
              <a:rPr lang="en-US" altLang="zh-CN" dirty="0"/>
              <a:t>), the size of </a:t>
            </a:r>
            <a:r>
              <a:rPr lang="en-US" altLang="zh-CN" dirty="0">
                <a:latin typeface="Segoe Print" panose="02000600000000000000" pitchFamily="2" charset="0"/>
              </a:rPr>
              <a:t>A </a:t>
            </a:r>
            <a:r>
              <a:rPr lang="en-US" altLang="zh-CN" dirty="0"/>
              <a:t>isn’t in the order of |</a:t>
            </a:r>
            <a:r>
              <a:rPr lang="en-US" altLang="zh-CN" dirty="0">
                <a:latin typeface="Segoe Print" panose="02000600000000000000" pitchFamily="2" charset="0"/>
              </a:rPr>
              <a:t>A</a:t>
            </a:r>
            <a:r>
              <a:rPr lang="en-US" altLang="zh-CN" baseline="-25000" dirty="0"/>
              <a:t>1</a:t>
            </a:r>
            <a:r>
              <a:rPr lang="en-US" altLang="zh-CN" dirty="0"/>
              <a:t>|</a:t>
            </a:r>
            <a:r>
              <a:rPr lang="en-US" altLang="zh-CN" dirty="0">
                <a:sym typeface="Wingdings 2" panose="05020102010507070707" pitchFamily="18" charset="2"/>
              </a:rPr>
              <a:t>×</a:t>
            </a:r>
            <a:r>
              <a:rPr lang="en-US" altLang="zh-CN" dirty="0"/>
              <a:t>|</a:t>
            </a:r>
            <a:r>
              <a:rPr lang="en-US" altLang="zh-CN" dirty="0">
                <a:latin typeface="Segoe Print" panose="02000600000000000000" pitchFamily="2" charset="0"/>
              </a:rPr>
              <a:t>A</a:t>
            </a:r>
            <a:r>
              <a:rPr lang="en-US" altLang="zh-CN" baseline="-25000" dirty="0"/>
              <a:t>2</a:t>
            </a:r>
            <a:r>
              <a:rPr lang="en-US" altLang="zh-CN" dirty="0"/>
              <a:t>|</a:t>
            </a:r>
            <a:r>
              <a:rPr lang="en-US" altLang="zh-CN" dirty="0">
                <a:sym typeface="Wingdings 2" panose="05020102010507070707" pitchFamily="18" charset="2"/>
              </a:rPr>
              <a:t>××</a:t>
            </a:r>
            <a:r>
              <a:rPr lang="en-US" altLang="zh-CN" dirty="0"/>
              <a:t>|</a:t>
            </a:r>
            <a:r>
              <a:rPr lang="en-US" altLang="zh-CN" dirty="0">
                <a:latin typeface="Segoe Print" panose="02000600000000000000" pitchFamily="2" charset="0"/>
              </a:rPr>
              <a:t>A</a:t>
            </a:r>
            <a:r>
              <a:rPr lang="en-US" altLang="zh-CN" baseline="-25000" dirty="0"/>
              <a:t>n</a:t>
            </a:r>
            <a:r>
              <a:rPr lang="en-US" altLang="zh-CN" dirty="0"/>
              <a:t>|. Because their states are changed asynchronously, we don’t know what time do an automaton </a:t>
            </a:r>
            <a:r>
              <a:rPr lang="en-US" altLang="zh-CN" dirty="0">
                <a:latin typeface="Segoe Print" panose="02000600000000000000" pitchFamily="2" charset="0"/>
              </a:rPr>
              <a:t>A</a:t>
            </a:r>
            <a:r>
              <a:rPr lang="en-US" altLang="zh-CN" baseline="-25000" dirty="0"/>
              <a:t>i</a:t>
            </a:r>
            <a:r>
              <a:rPr lang="en-US" altLang="zh-CN" dirty="0"/>
              <a:t> change its state (though we can use some constraints such as promise function in </a:t>
            </a:r>
            <a:r>
              <a:rPr lang="en-US" altLang="zh-CN" dirty="0" err="1"/>
              <a:t>javascript</a:t>
            </a:r>
            <a:r>
              <a:rPr lang="en-US" altLang="zh-CN" dirty="0"/>
              <a:t> to make them change its state synchronously).</a:t>
            </a:r>
            <a:endParaRPr lang="zh-CN" altLang="en-US" dirty="0"/>
          </a:p>
        </p:txBody>
      </p:sp>
    </p:spTree>
    <p:extLst>
      <p:ext uri="{BB962C8B-B14F-4D97-AF65-F5344CB8AC3E}">
        <p14:creationId xmlns:p14="http://schemas.microsoft.com/office/powerpoint/2010/main" val="3599847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3035" y="2054589"/>
            <a:ext cx="10515600" cy="1325563"/>
          </a:xfrm>
        </p:spPr>
        <p:txBody>
          <a:bodyPr>
            <a:normAutofit/>
          </a:bodyPr>
          <a:lstStyle/>
          <a:p>
            <a:pPr algn="ctr"/>
            <a:r>
              <a:rPr lang="el-GR" altLang="zh-CN" sz="6000" i="1" dirty="0"/>
              <a:t>ω</a:t>
            </a:r>
            <a:r>
              <a:rPr lang="en-US" altLang="zh-CN" sz="6000" i="1" dirty="0"/>
              <a:t>-regular expressions</a:t>
            </a:r>
            <a:endParaRPr lang="zh-CN" altLang="en-US" sz="6000" dirty="0"/>
          </a:p>
        </p:txBody>
      </p:sp>
      <p:sp>
        <p:nvSpPr>
          <p:cNvPr id="5" name="文本框 4"/>
          <p:cNvSpPr txBox="1"/>
          <p:nvPr/>
        </p:nvSpPr>
        <p:spPr>
          <a:xfrm>
            <a:off x="7611292" y="3796937"/>
            <a:ext cx="3309257" cy="1569660"/>
          </a:xfrm>
          <a:prstGeom prst="rect">
            <a:avLst/>
          </a:prstGeom>
          <a:noFill/>
        </p:spPr>
        <p:txBody>
          <a:bodyPr wrap="square" rtlCol="0">
            <a:spAutoFit/>
          </a:bodyPr>
          <a:lstStyle/>
          <a:p>
            <a:r>
              <a:rPr lang="zh-CN" altLang="en-US" sz="3200" dirty="0" smtClean="0"/>
              <a:t>王兆蕾</a:t>
            </a:r>
            <a:endParaRPr lang="en-US" altLang="zh-CN" sz="3200" dirty="0" smtClean="0"/>
          </a:p>
          <a:p>
            <a:r>
              <a:rPr lang="en-US" altLang="zh-CN" sz="3200" dirty="0" smtClean="0"/>
              <a:t>Grace</a:t>
            </a:r>
          </a:p>
          <a:p>
            <a:r>
              <a:rPr lang="en-US" altLang="zh-CN" sz="3200" dirty="0" smtClean="0"/>
              <a:t>17214688</a:t>
            </a:r>
            <a:endParaRPr lang="zh-CN" altLang="en-US" sz="3200" dirty="0"/>
          </a:p>
        </p:txBody>
      </p:sp>
    </p:spTree>
    <p:extLst>
      <p:ext uri="{BB962C8B-B14F-4D97-AF65-F5344CB8AC3E}">
        <p14:creationId xmlns:p14="http://schemas.microsoft.com/office/powerpoint/2010/main" val="1831241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3036AF6-5AFE-4560-AF9C-B4B78AA2C19F}"/>
              </a:ext>
            </a:extLst>
          </p:cNvPr>
          <p:cNvSpPr>
            <a:spLocks noGrp="1"/>
          </p:cNvSpPr>
          <p:nvPr>
            <p:ph type="title"/>
          </p:nvPr>
        </p:nvSpPr>
        <p:spPr/>
        <p:txBody>
          <a:bodyPr/>
          <a:lstStyle/>
          <a:p>
            <a:pPr algn="ctr"/>
            <a:r>
              <a:rPr lang="en-US" altLang="zh-CN" dirty="0"/>
              <a:t>How to alleviate state explosion problem</a:t>
            </a:r>
            <a:endParaRPr lang="zh-CN" altLang="en-US" dirty="0"/>
          </a:p>
        </p:txBody>
      </p:sp>
      <p:sp>
        <p:nvSpPr>
          <p:cNvPr id="3" name="内容占位符 2">
            <a:extLst>
              <a:ext uri="{FF2B5EF4-FFF2-40B4-BE49-F238E27FC236}">
                <a16:creationId xmlns="" xmlns:a16="http://schemas.microsoft.com/office/drawing/2014/main" id="{DBB912F6-34F0-4068-9423-0BEF1367EE31}"/>
              </a:ext>
            </a:extLst>
          </p:cNvPr>
          <p:cNvSpPr>
            <a:spLocks noGrp="1"/>
          </p:cNvSpPr>
          <p:nvPr>
            <p:ph idx="1"/>
          </p:nvPr>
        </p:nvSpPr>
        <p:spPr/>
        <p:txBody>
          <a:bodyPr>
            <a:normAutofit fontScale="85000" lnSpcReduction="20000"/>
          </a:bodyPr>
          <a:lstStyle/>
          <a:p>
            <a:r>
              <a:rPr lang="en-US" altLang="zh-CN" dirty="0"/>
              <a:t>There are some methods to reduce state space in order to alleviate state explosion problem.</a:t>
            </a:r>
          </a:p>
          <a:p>
            <a:r>
              <a:rPr lang="en-US" altLang="zh-CN" b="1" i="1" dirty="0"/>
              <a:t>Transparent construction-time reduction</a:t>
            </a:r>
            <a:r>
              <a:rPr lang="en-US" altLang="zh-CN" b="1" dirty="0"/>
              <a:t> </a:t>
            </a:r>
            <a:r>
              <a:rPr lang="en-US" altLang="zh-CN" dirty="0"/>
              <a:t>and </a:t>
            </a:r>
            <a:r>
              <a:rPr lang="en-US" altLang="zh-CN" b="1" i="1" dirty="0"/>
              <a:t>Guided construction-time </a:t>
            </a:r>
            <a:r>
              <a:rPr lang="en-US" altLang="zh-CN" b="1" i="1" dirty="0" smtClean="0"/>
              <a:t>reduction</a:t>
            </a:r>
            <a:r>
              <a:rPr lang="en-US" altLang="zh-CN" dirty="0"/>
              <a:t>. Both of them construct an equivalent reduced state space instead of full state space.</a:t>
            </a:r>
          </a:p>
          <a:p>
            <a:r>
              <a:rPr lang="en-US" altLang="zh-CN" b="1" i="1" dirty="0"/>
              <a:t>Preprocessing the model</a:t>
            </a:r>
            <a:r>
              <a:rPr lang="en-US" altLang="zh-CN" dirty="0"/>
              <a:t>. State explosion can be alleviated also by modifying the system description before starting the construction of the state space, or by taking the needs of state space methods into account already when modelling the system.</a:t>
            </a:r>
          </a:p>
          <a:p>
            <a:r>
              <a:rPr lang="en-US" altLang="zh-CN" b="1" i="1" dirty="0"/>
              <a:t>Packed state spaces</a:t>
            </a:r>
            <a:r>
              <a:rPr lang="en-US" altLang="zh-CN" dirty="0"/>
              <a:t>. A packed state space is a nonstandard, dense way of storing the state space or a part of it. The packed state space may contain full or incomplete information on the interleaved (or even true concurrency) behavior of the system. The symmetry method, the unfolding method, and BDDs are examples of packed state space methods that preserve full information. </a:t>
            </a:r>
            <a:endParaRPr lang="zh-CN" altLang="en-US" dirty="0"/>
          </a:p>
        </p:txBody>
      </p:sp>
    </p:spTree>
    <p:extLst>
      <p:ext uri="{BB962C8B-B14F-4D97-AF65-F5344CB8AC3E}">
        <p14:creationId xmlns:p14="http://schemas.microsoft.com/office/powerpoint/2010/main" val="2150007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681718" y="2967335"/>
            <a:ext cx="4828566" cy="1323439"/>
          </a:xfrm>
          <a:prstGeom prst="rect">
            <a:avLst/>
          </a:prstGeom>
          <a:noFill/>
        </p:spPr>
        <p:txBody>
          <a:bodyPr wrap="none" lIns="91440" tIns="45720" rIns="91440" bIns="45720">
            <a:spAutoFit/>
          </a:bodyPr>
          <a:lstStyle/>
          <a:p>
            <a:pPr algn="ctr"/>
            <a:r>
              <a:rPr lang="en-US" altLang="zh-CN" sz="8000" b="0" cap="none" spc="0" dirty="0" smtClean="0">
                <a:ln w="0"/>
                <a:solidFill>
                  <a:schemeClr val="accent1"/>
                </a:solidFill>
                <a:effectLst>
                  <a:outerShdw blurRad="38100" dist="25400" dir="5400000" algn="ctr" rotWithShape="0">
                    <a:srgbClr val="6E747A">
                      <a:alpha val="43000"/>
                    </a:srgbClr>
                  </a:outerShdw>
                </a:effectLst>
              </a:rPr>
              <a:t>Thank You</a:t>
            </a:r>
            <a:endParaRPr lang="zh-CN" altLang="en-US" sz="80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811402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l-GR" altLang="zh-CN" i="1" dirty="0" smtClean="0"/>
              <a:t>ω</a:t>
            </a:r>
            <a:r>
              <a:rPr lang="en-US" altLang="zh-CN" i="1" dirty="0" smtClean="0"/>
              <a:t>-regular expressions</a:t>
            </a:r>
            <a:endParaRPr lang="zh-CN" altLang="en-US" i="1" dirty="0"/>
          </a:p>
        </p:txBody>
      </p:sp>
      <p:sp>
        <p:nvSpPr>
          <p:cNvPr id="3" name="内容占位符 2"/>
          <p:cNvSpPr>
            <a:spLocks noGrp="1"/>
          </p:cNvSpPr>
          <p:nvPr>
            <p:ph idx="1"/>
          </p:nvPr>
        </p:nvSpPr>
        <p:spPr>
          <a:xfrm>
            <a:off x="838200" y="1620570"/>
            <a:ext cx="10515600" cy="4556393"/>
          </a:xfrm>
        </p:spPr>
        <p:txBody>
          <a:bodyPr/>
          <a:lstStyle/>
          <a:p>
            <a:r>
              <a:rPr lang="en-US" altLang="zh-CN" dirty="0" smtClean="0"/>
              <a:t>Use to describe </a:t>
            </a:r>
            <a:r>
              <a:rPr lang="en-US" altLang="zh-CN" dirty="0" smtClean="0">
                <a:solidFill>
                  <a:srgbClr val="FF0000"/>
                </a:solidFill>
              </a:rPr>
              <a:t>the form of executions </a:t>
            </a:r>
            <a:r>
              <a:rPr lang="en-US" altLang="zh-CN" dirty="0" smtClean="0"/>
              <a:t>satisfying </a:t>
            </a:r>
            <a:r>
              <a:rPr lang="el-GR" altLang="zh-CN" dirty="0" smtClean="0"/>
              <a:t>φ</a:t>
            </a:r>
            <a:r>
              <a:rPr lang="en-US" altLang="zh-CN" dirty="0" smtClean="0"/>
              <a:t> or not satisfying </a:t>
            </a:r>
            <a:r>
              <a:rPr lang="el-GR" altLang="zh-CN" dirty="0" smtClean="0"/>
              <a:t>φ</a:t>
            </a:r>
            <a:r>
              <a:rPr lang="en-US" altLang="zh-CN" dirty="0" smtClean="0"/>
              <a:t>, </a:t>
            </a:r>
            <a:r>
              <a:rPr lang="en-US" altLang="zh-CN" dirty="0" smtClean="0">
                <a:solidFill>
                  <a:srgbClr val="FF0000"/>
                </a:solidFill>
              </a:rPr>
              <a:t>especially for infinite </a:t>
            </a:r>
            <a:r>
              <a:rPr lang="en-US" altLang="zh-CN" dirty="0" smtClean="0"/>
              <a:t>positions.</a:t>
            </a:r>
          </a:p>
          <a:p>
            <a:pPr marL="0" indent="0">
              <a:buNone/>
            </a:pPr>
            <a:endParaRPr lang="en-US" altLang="zh-CN" dirty="0" smtClean="0"/>
          </a:p>
          <a:p>
            <a:r>
              <a:rPr lang="en-US" altLang="zh-CN" dirty="0" smtClean="0"/>
              <a:t>The </a:t>
            </a:r>
            <a:r>
              <a:rPr lang="en-US" altLang="zh-CN" dirty="0" smtClean="0">
                <a:solidFill>
                  <a:srgbClr val="FF0000"/>
                </a:solidFill>
              </a:rPr>
              <a:t>extension</a:t>
            </a:r>
            <a:r>
              <a:rPr lang="en-US" altLang="zh-CN" dirty="0" smtClean="0"/>
              <a:t> of </a:t>
            </a:r>
            <a:r>
              <a:rPr lang="en-US" altLang="zh-CN" i="1" dirty="0" smtClean="0"/>
              <a:t>regular expression.</a:t>
            </a:r>
          </a:p>
          <a:p>
            <a:pPr marL="0" indent="0">
              <a:buNone/>
            </a:pPr>
            <a:endParaRPr lang="en-US" altLang="zh-CN" i="1" dirty="0" smtClean="0"/>
          </a:p>
          <a:p>
            <a:r>
              <a:rPr lang="en-US" altLang="zh-CN" dirty="0" smtClean="0"/>
              <a:t>Symbols:</a:t>
            </a:r>
          </a:p>
          <a:p>
            <a:pPr marL="0" indent="0">
              <a:buNone/>
            </a:pPr>
            <a:r>
              <a:rPr lang="en-US" altLang="zh-CN" dirty="0"/>
              <a:t> </a:t>
            </a:r>
            <a:r>
              <a:rPr lang="en-US" altLang="zh-CN" dirty="0" smtClean="0"/>
              <a:t>      +  represent  union (the possible choice).</a:t>
            </a:r>
          </a:p>
          <a:p>
            <a:pPr marL="0" indent="0">
              <a:buNone/>
            </a:pPr>
            <a:r>
              <a:rPr lang="en-US" altLang="zh-CN" dirty="0"/>
              <a:t> </a:t>
            </a:r>
            <a:r>
              <a:rPr lang="en-US" altLang="zh-CN" dirty="0" smtClean="0"/>
              <a:t>      *  represent  an </a:t>
            </a:r>
            <a:r>
              <a:rPr lang="en-US" altLang="zh-CN" dirty="0" smtClean="0">
                <a:solidFill>
                  <a:srgbClr val="FF0000"/>
                </a:solidFill>
              </a:rPr>
              <a:t>arbitrary but finite </a:t>
            </a:r>
            <a:r>
              <a:rPr lang="en-US" altLang="zh-CN" dirty="0" smtClean="0"/>
              <a:t>number of repetitions.</a:t>
            </a:r>
          </a:p>
          <a:p>
            <a:pPr marL="0" indent="0">
              <a:buNone/>
            </a:pPr>
            <a:r>
              <a:rPr lang="en-US" altLang="zh-CN" dirty="0"/>
              <a:t> </a:t>
            </a:r>
            <a:r>
              <a:rPr lang="en-US" altLang="zh-CN" dirty="0" smtClean="0"/>
              <a:t>      </a:t>
            </a:r>
            <a:r>
              <a:rPr lang="el-GR" altLang="zh-CN" dirty="0" smtClean="0"/>
              <a:t>ω</a:t>
            </a:r>
            <a:r>
              <a:rPr lang="en-US" altLang="zh-CN" dirty="0" smtClean="0"/>
              <a:t> means an </a:t>
            </a:r>
            <a:r>
              <a:rPr lang="en-US" altLang="zh-CN" dirty="0" smtClean="0">
                <a:solidFill>
                  <a:srgbClr val="FF0000"/>
                </a:solidFill>
              </a:rPr>
              <a:t>infinite</a:t>
            </a:r>
            <a:r>
              <a:rPr lang="en-US" altLang="zh-CN" dirty="0" smtClean="0"/>
              <a:t> number of repetitions.    </a:t>
            </a:r>
            <a:r>
              <a:rPr lang="en-US" altLang="zh-CN" dirty="0" smtClean="0">
                <a:solidFill>
                  <a:srgbClr val="FF0000"/>
                </a:solidFill>
              </a:rPr>
              <a:t>New </a:t>
            </a:r>
            <a:r>
              <a:rPr lang="en-US" altLang="zh-CN" dirty="0" smtClean="0"/>
              <a:t>symbols</a:t>
            </a:r>
          </a:p>
          <a:p>
            <a:pPr marL="0" indent="0">
              <a:buNone/>
            </a:pPr>
            <a:endParaRPr lang="en-US" altLang="zh-CN" dirty="0" smtClean="0"/>
          </a:p>
        </p:txBody>
      </p:sp>
    </p:spTree>
    <p:extLst>
      <p:ext uri="{BB962C8B-B14F-4D97-AF65-F5344CB8AC3E}">
        <p14:creationId xmlns:p14="http://schemas.microsoft.com/office/powerpoint/2010/main" val="26411787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l-GR" altLang="zh-CN" i="1" dirty="0" smtClean="0"/>
              <a:t>ω</a:t>
            </a:r>
            <a:r>
              <a:rPr lang="en-US" altLang="zh-CN" i="1" dirty="0" smtClean="0"/>
              <a:t>-regular expressions</a:t>
            </a:r>
            <a:endParaRPr lang="zh-CN" altLang="en-US" dirty="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nvPr>
        </p:nvGraphicFramePr>
        <p:xfrm>
          <a:off x="5359400" y="1507160"/>
          <a:ext cx="1711960" cy="828296"/>
        </p:xfrm>
        <a:graphic>
          <a:graphicData uri="http://schemas.openxmlformats.org/presentationml/2006/ole">
            <mc:AlternateContent xmlns:mc="http://schemas.openxmlformats.org/markup-compatibility/2006">
              <mc:Choice xmlns:v="urn:schemas-microsoft-com:vml" Requires="v">
                <p:oleObj spid="_x0000_s1098" name="Equation" r:id="rId4" imgW="380835" imgH="304668" progId="Equation.DSMT4">
                  <p:embed/>
                </p:oleObj>
              </mc:Choice>
              <mc:Fallback>
                <p:oleObj name="Equation" r:id="rId4" imgW="380835" imgH="304668"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9400" y="1507160"/>
                        <a:ext cx="1711960" cy="828296"/>
                      </a:xfrm>
                      <a:prstGeom prst="rect">
                        <a:avLst/>
                      </a:prstGeom>
                      <a:noFill/>
                    </p:spPr>
                  </p:pic>
                </p:oleObj>
              </mc:Fallback>
            </mc:AlternateContent>
          </a:graphicData>
        </a:graphic>
      </p:graphicFrame>
      <p:sp>
        <p:nvSpPr>
          <p:cNvPr id="21" name="文本框 20"/>
          <p:cNvSpPr txBox="1"/>
          <p:nvPr/>
        </p:nvSpPr>
        <p:spPr>
          <a:xfrm>
            <a:off x="609600" y="1754688"/>
            <a:ext cx="4886960" cy="584775"/>
          </a:xfrm>
          <a:prstGeom prst="rect">
            <a:avLst/>
          </a:prstGeom>
          <a:noFill/>
        </p:spPr>
        <p:txBody>
          <a:bodyPr wrap="square" rtlCol="0">
            <a:spAutoFit/>
          </a:bodyPr>
          <a:lstStyle/>
          <a:p>
            <a:pPr marL="457200" indent="-457200">
              <a:buFont typeface="Arial" panose="020B0604020202020204" pitchFamily="34" charset="0"/>
              <a:buChar char="•"/>
            </a:pPr>
            <a:r>
              <a:rPr lang="en-US" altLang="zh-CN" sz="3200" dirty="0" smtClean="0"/>
              <a:t>Example :     the formula </a:t>
            </a:r>
            <a:endParaRPr lang="zh-CN" altLang="en-US" sz="3200" dirty="0"/>
          </a:p>
        </p:txBody>
      </p:sp>
      <p:sp>
        <p:nvSpPr>
          <p:cNvPr id="23" name="Rectangle 18"/>
          <p:cNvSpPr>
            <a:spLocks noChangeArrowheads="1"/>
          </p:cNvSpPr>
          <p:nvPr/>
        </p:nvSpPr>
        <p:spPr bwMode="auto">
          <a:xfrm>
            <a:off x="13335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 name="对象 23"/>
          <p:cNvGraphicFramePr>
            <a:graphicFrameLocks noChangeAspect="1"/>
          </p:cNvGraphicFramePr>
          <p:nvPr>
            <p:extLst/>
          </p:nvPr>
        </p:nvGraphicFramePr>
        <p:xfrm>
          <a:off x="7292340" y="2552159"/>
          <a:ext cx="1874520" cy="586843"/>
        </p:xfrm>
        <a:graphic>
          <a:graphicData uri="http://schemas.openxmlformats.org/presentationml/2006/ole">
            <mc:AlternateContent xmlns:mc="http://schemas.openxmlformats.org/markup-compatibility/2006">
              <mc:Choice xmlns:v="urn:schemas-microsoft-com:vml" Requires="v">
                <p:oleObj spid="_x0000_s1099" name="Equation" r:id="rId6" imgW="723586" imgH="228501" progId="Equation.DSMT4">
                  <p:embed/>
                </p:oleObj>
              </mc:Choice>
              <mc:Fallback>
                <p:oleObj name="Equation" r:id="rId6" imgW="723586" imgH="228501"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92340" y="2552159"/>
                        <a:ext cx="1874520" cy="586843"/>
                      </a:xfrm>
                      <a:prstGeom prst="rect">
                        <a:avLst/>
                      </a:prstGeom>
                      <a:noFill/>
                    </p:spPr>
                  </p:pic>
                </p:oleObj>
              </mc:Fallback>
            </mc:AlternateContent>
          </a:graphicData>
        </a:graphic>
      </p:graphicFrame>
      <p:graphicFrame>
        <p:nvGraphicFramePr>
          <p:cNvPr id="26" name="对象 25"/>
          <p:cNvGraphicFramePr>
            <a:graphicFrameLocks noChangeAspect="1"/>
          </p:cNvGraphicFramePr>
          <p:nvPr>
            <p:extLst/>
          </p:nvPr>
        </p:nvGraphicFramePr>
        <p:xfrm>
          <a:off x="7292340" y="3432186"/>
          <a:ext cx="2682240" cy="568287"/>
        </p:xfrm>
        <a:graphic>
          <a:graphicData uri="http://schemas.openxmlformats.org/presentationml/2006/ole">
            <mc:AlternateContent xmlns:mc="http://schemas.openxmlformats.org/markup-compatibility/2006">
              <mc:Choice xmlns:v="urn:schemas-microsoft-com:vml" Requires="v">
                <p:oleObj spid="_x0000_s1100" name="Equation" r:id="rId8" imgW="1066800" imgH="228600" progId="Equation.DSMT4">
                  <p:embed/>
                </p:oleObj>
              </mc:Choice>
              <mc:Fallback>
                <p:oleObj name="Equation" r:id="rId8" imgW="106680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92340" y="3432186"/>
                        <a:ext cx="2682240" cy="568287"/>
                      </a:xfrm>
                      <a:prstGeom prst="rect">
                        <a:avLst/>
                      </a:prstGeom>
                      <a:noFill/>
                    </p:spPr>
                  </p:pic>
                </p:oleObj>
              </mc:Fallback>
            </mc:AlternateContent>
          </a:graphicData>
        </a:graphic>
      </p:graphicFrame>
      <p:sp>
        <p:nvSpPr>
          <p:cNvPr id="27" name="文本框 26"/>
          <p:cNvSpPr txBox="1"/>
          <p:nvPr/>
        </p:nvSpPr>
        <p:spPr>
          <a:xfrm>
            <a:off x="1098526" y="2606725"/>
            <a:ext cx="6193814" cy="523220"/>
          </a:xfrm>
          <a:prstGeom prst="rect">
            <a:avLst/>
          </a:prstGeom>
          <a:noFill/>
        </p:spPr>
        <p:txBody>
          <a:bodyPr wrap="square" rtlCol="0">
            <a:spAutoFit/>
          </a:bodyPr>
          <a:lstStyle/>
          <a:p>
            <a:r>
              <a:rPr lang="en-US" altLang="zh-CN" sz="2800" dirty="0" smtClean="0"/>
              <a:t>The executions </a:t>
            </a:r>
            <a:r>
              <a:rPr lang="en-US" altLang="zh-CN" sz="2800" dirty="0" smtClean="0">
                <a:solidFill>
                  <a:srgbClr val="FF0000"/>
                </a:solidFill>
              </a:rPr>
              <a:t>satisfy ф</a:t>
            </a:r>
            <a:r>
              <a:rPr lang="en-US" altLang="zh-CN" sz="2800" dirty="0" smtClean="0"/>
              <a:t> have the form :</a:t>
            </a:r>
          </a:p>
        </p:txBody>
      </p:sp>
      <p:sp>
        <p:nvSpPr>
          <p:cNvPr id="29" name="文本框 28"/>
          <p:cNvSpPr txBox="1"/>
          <p:nvPr/>
        </p:nvSpPr>
        <p:spPr>
          <a:xfrm>
            <a:off x="1141701" y="3477491"/>
            <a:ext cx="6216702" cy="523220"/>
          </a:xfrm>
          <a:prstGeom prst="rect">
            <a:avLst/>
          </a:prstGeom>
          <a:noFill/>
        </p:spPr>
        <p:txBody>
          <a:bodyPr wrap="none" rtlCol="0">
            <a:spAutoFit/>
          </a:bodyPr>
          <a:lstStyle/>
          <a:p>
            <a:r>
              <a:rPr lang="en-US" altLang="zh-CN" sz="2800" dirty="0" smtClean="0"/>
              <a:t>executions </a:t>
            </a:r>
            <a:r>
              <a:rPr lang="en-US" altLang="zh-CN" sz="2800" dirty="0" smtClean="0">
                <a:solidFill>
                  <a:srgbClr val="FF0000"/>
                </a:solidFill>
              </a:rPr>
              <a:t>don’t satisfy ф</a:t>
            </a:r>
            <a:r>
              <a:rPr lang="en-US" altLang="zh-CN" sz="2800" dirty="0" smtClean="0"/>
              <a:t> have the form :</a:t>
            </a:r>
            <a:endParaRPr lang="zh-CN" altLang="en-US" sz="2800" dirty="0"/>
          </a:p>
        </p:txBody>
      </p:sp>
      <p:sp>
        <p:nvSpPr>
          <p:cNvPr id="32" name="文本框 31"/>
          <p:cNvSpPr txBox="1"/>
          <p:nvPr/>
        </p:nvSpPr>
        <p:spPr>
          <a:xfrm>
            <a:off x="609600" y="4171737"/>
            <a:ext cx="8935720" cy="2246769"/>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smtClean="0"/>
              <a:t>Model checking </a:t>
            </a:r>
            <a:r>
              <a:rPr lang="en-US" altLang="zh-CN" sz="2800" dirty="0" smtClean="0">
                <a:solidFill>
                  <a:srgbClr val="FF0000"/>
                </a:solidFill>
              </a:rPr>
              <a:t>PLTL</a:t>
            </a:r>
            <a:r>
              <a:rPr lang="en-US" altLang="zh-CN" sz="2800" dirty="0" smtClean="0"/>
              <a:t> associate</a:t>
            </a:r>
            <a:r>
              <a:rPr lang="en-US" altLang="zh-CN" sz="2800" dirty="0"/>
              <a:t> </a:t>
            </a:r>
            <a:r>
              <a:rPr lang="en-US" altLang="zh-CN" sz="2800" dirty="0" smtClean="0"/>
              <a:t>with each PLTL</a:t>
            </a:r>
            <a:r>
              <a:rPr lang="en-US" altLang="zh-CN" sz="2800" dirty="0" smtClean="0">
                <a:solidFill>
                  <a:srgbClr val="FF0000"/>
                </a:solidFill>
              </a:rPr>
              <a:t> formula </a:t>
            </a:r>
            <a:r>
              <a:rPr lang="el-GR" altLang="zh-CN" sz="2800" dirty="0" smtClean="0">
                <a:solidFill>
                  <a:srgbClr val="FF0000"/>
                </a:solidFill>
              </a:rPr>
              <a:t>φ</a:t>
            </a:r>
            <a:r>
              <a:rPr lang="en-US" altLang="zh-CN" sz="2800" dirty="0" smtClean="0">
                <a:solidFill>
                  <a:srgbClr val="FF0000"/>
                </a:solidFill>
              </a:rPr>
              <a:t> </a:t>
            </a:r>
            <a:r>
              <a:rPr lang="en-US" altLang="zh-CN" sz="2800" dirty="0" smtClean="0"/>
              <a:t>an </a:t>
            </a:r>
            <a:r>
              <a:rPr lang="el-GR" altLang="zh-CN" sz="2800" dirty="0" smtClean="0"/>
              <a:t>ω</a:t>
            </a:r>
            <a:r>
              <a:rPr lang="en-US" altLang="zh-CN" sz="2800" dirty="0" smtClean="0"/>
              <a:t>-regular expression </a:t>
            </a:r>
            <a:r>
              <a:rPr lang="el-GR" altLang="zh-CN" sz="2800" dirty="0" smtClean="0">
                <a:solidFill>
                  <a:srgbClr val="FF0000"/>
                </a:solidFill>
              </a:rPr>
              <a:t>ε</a:t>
            </a:r>
            <a:r>
              <a:rPr lang="en-US" altLang="zh-CN" sz="2800" dirty="0" smtClean="0">
                <a:solidFill>
                  <a:srgbClr val="FF0000"/>
                </a:solidFill>
              </a:rPr>
              <a:t>, describing the form imposed on an execution </a:t>
            </a:r>
            <a:r>
              <a:rPr lang="en-US" altLang="zh-CN" sz="2800" dirty="0" smtClean="0">
                <a:solidFill>
                  <a:srgbClr val="0000FF"/>
                </a:solidFill>
              </a:rPr>
              <a:t>by its satisfaction of </a:t>
            </a:r>
            <a:r>
              <a:rPr lang="el-GR" altLang="zh-CN" sz="2800" dirty="0" smtClean="0">
                <a:solidFill>
                  <a:srgbClr val="0000FF"/>
                </a:solidFill>
              </a:rPr>
              <a:t>φ</a:t>
            </a:r>
            <a:r>
              <a:rPr lang="en-US" altLang="zh-CN" sz="2800" dirty="0" smtClean="0"/>
              <a:t>. The </a:t>
            </a:r>
            <a:r>
              <a:rPr lang="en-US" altLang="zh-CN" sz="2800" dirty="0" smtClean="0">
                <a:solidFill>
                  <a:srgbClr val="FF0000"/>
                </a:solidFill>
              </a:rPr>
              <a:t>"does A |= </a:t>
            </a:r>
            <a:r>
              <a:rPr lang="az-Cyrl-AZ" altLang="zh-CN" sz="2800" dirty="0" smtClean="0">
                <a:solidFill>
                  <a:srgbClr val="FF0000"/>
                </a:solidFill>
              </a:rPr>
              <a:t>ф</a:t>
            </a:r>
            <a:r>
              <a:rPr lang="en-US" altLang="zh-CN" sz="2800" dirty="0" smtClean="0">
                <a:solidFill>
                  <a:srgbClr val="FF0000"/>
                </a:solidFill>
              </a:rPr>
              <a:t> ?" </a:t>
            </a:r>
            <a:r>
              <a:rPr lang="en-US" altLang="zh-CN" sz="2800" dirty="0" smtClean="0"/>
              <a:t>question then reduces to a </a:t>
            </a:r>
            <a:r>
              <a:rPr lang="en-US" altLang="zh-CN" sz="2800" dirty="0" smtClean="0">
                <a:solidFill>
                  <a:srgbClr val="FF0000"/>
                </a:solidFill>
              </a:rPr>
              <a:t>"are all the executions of A of the form described by </a:t>
            </a:r>
            <a:r>
              <a:rPr lang="el-GR" altLang="zh-CN" sz="2800" dirty="0" smtClean="0">
                <a:solidFill>
                  <a:srgbClr val="FF0000"/>
                </a:solidFill>
              </a:rPr>
              <a:t>ε</a:t>
            </a:r>
            <a:r>
              <a:rPr lang="en-US" altLang="zh-CN" sz="2800" dirty="0">
                <a:solidFill>
                  <a:srgbClr val="FF0000"/>
                </a:solidFill>
              </a:rPr>
              <a:t> </a:t>
            </a:r>
            <a:r>
              <a:rPr lang="en-US" altLang="zh-CN" sz="2800" dirty="0" smtClean="0">
                <a:solidFill>
                  <a:srgbClr val="FF0000"/>
                </a:solidFill>
              </a:rPr>
              <a:t>?"</a:t>
            </a:r>
            <a:r>
              <a:rPr lang="en-US" altLang="zh-CN" sz="2800" dirty="0" smtClean="0"/>
              <a:t>question.</a:t>
            </a:r>
            <a:endParaRPr lang="zh-CN" altLang="en-US" sz="2800" dirty="0"/>
          </a:p>
        </p:txBody>
      </p:sp>
    </p:spTree>
    <p:extLst>
      <p:ext uri="{BB962C8B-B14F-4D97-AF65-F5344CB8AC3E}">
        <p14:creationId xmlns:p14="http://schemas.microsoft.com/office/powerpoint/2010/main" val="1262055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xmlns="" id="{CA848DAC-1059-4849-B6DA-CB44E0F97861}"/>
              </a:ext>
            </a:extLst>
          </p:cNvPr>
          <p:cNvSpPr/>
          <p:nvPr/>
        </p:nvSpPr>
        <p:spPr>
          <a:xfrm>
            <a:off x="2385135" y="763479"/>
            <a:ext cx="7031114" cy="3355759"/>
          </a:xfrm>
          <a:prstGeom prst="roundRect">
            <a:avLst/>
          </a:prstGeom>
          <a:solidFill>
            <a:srgbClr val="D9F5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xmlns="" id="{94E25CAA-C815-414D-804B-6A4E64DEEDC6}"/>
              </a:ext>
            </a:extLst>
          </p:cNvPr>
          <p:cNvSpPr>
            <a:spLocks noGrp="1"/>
          </p:cNvSpPr>
          <p:nvPr>
            <p:ph type="ctrTitle"/>
          </p:nvPr>
        </p:nvSpPr>
        <p:spPr>
          <a:xfrm>
            <a:off x="2493886" y="917174"/>
            <a:ext cx="6858000" cy="2696592"/>
          </a:xfrm>
        </p:spPr>
        <p:txBody>
          <a:bodyPr>
            <a:normAutofit/>
          </a:bodyPr>
          <a:lstStyle/>
          <a:p>
            <a:r>
              <a:rPr lang="en-US" altLang="zh-CN" i="1" dirty="0"/>
              <a:t>ω</a:t>
            </a:r>
            <a:r>
              <a:rPr lang="en-US" dirty="0"/>
              <a:t>-regular expression </a:t>
            </a:r>
            <a:br>
              <a:rPr lang="en-US" dirty="0"/>
            </a:br>
            <a:r>
              <a:rPr lang="en-US" altLang="zh-CN" dirty="0"/>
              <a:t>and</a:t>
            </a:r>
            <a:br>
              <a:rPr lang="en-US" altLang="zh-CN" dirty="0"/>
            </a:br>
            <a:r>
              <a:rPr lang="en-US" dirty="0" err="1"/>
              <a:t>Büchi</a:t>
            </a:r>
            <a:r>
              <a:rPr lang="en-US" dirty="0"/>
              <a:t> Automaton </a:t>
            </a:r>
          </a:p>
        </p:txBody>
      </p:sp>
      <p:sp>
        <p:nvSpPr>
          <p:cNvPr id="5" name="文本框 4">
            <a:extLst>
              <a:ext uri="{FF2B5EF4-FFF2-40B4-BE49-F238E27FC236}">
                <a16:creationId xmlns:a16="http://schemas.microsoft.com/office/drawing/2014/main" xmlns="" id="{C08265F8-00D9-4C17-A38D-F3BA3180127E}"/>
              </a:ext>
            </a:extLst>
          </p:cNvPr>
          <p:cNvSpPr txBox="1"/>
          <p:nvPr/>
        </p:nvSpPr>
        <p:spPr>
          <a:xfrm>
            <a:off x="3778927" y="4423853"/>
            <a:ext cx="4551246" cy="523220"/>
          </a:xfrm>
          <a:prstGeom prst="rect">
            <a:avLst/>
          </a:prstGeom>
          <a:noFill/>
        </p:spPr>
        <p:txBody>
          <a:bodyPr wrap="none" rtlCol="0">
            <a:spAutoFit/>
          </a:bodyPr>
          <a:lstStyle/>
          <a:p>
            <a:r>
              <a:rPr lang="en-US" sz="2800" dirty="0"/>
              <a:t>Li </a:t>
            </a:r>
            <a:r>
              <a:rPr lang="en-US" sz="2800" dirty="0" err="1"/>
              <a:t>Shenghui</a:t>
            </a:r>
            <a:r>
              <a:rPr lang="en-US" sz="2800" dirty="0"/>
              <a:t> 17214644 </a:t>
            </a:r>
            <a:r>
              <a:rPr lang="zh-CN" altLang="en-US" sz="2800" dirty="0"/>
              <a:t>李圣辉</a:t>
            </a:r>
            <a:endParaRPr lang="en-US" sz="2800" dirty="0"/>
          </a:p>
        </p:txBody>
      </p:sp>
    </p:spTree>
    <p:extLst>
      <p:ext uri="{BB962C8B-B14F-4D97-AF65-F5344CB8AC3E}">
        <p14:creationId xmlns:p14="http://schemas.microsoft.com/office/powerpoint/2010/main" val="617256589"/>
      </p:ext>
    </p:extLst>
  </p:cSld>
  <p:clrMapOvr>
    <a:masterClrMapping/>
  </p:clrMapOvr>
  <mc:AlternateContent xmlns:mc="http://schemas.openxmlformats.org/markup-compatibility/2006" xmlns:p14="http://schemas.microsoft.com/office/powerpoint/2010/main">
    <mc:Choice Requires="p14">
      <p:transition spd="slow" p14:dur="2000" advTm="1703"/>
    </mc:Choice>
    <mc:Fallback xmlns="">
      <p:transition spd="slow" advTm="1703"/>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DB2003A-148E-415C-8939-322F8B47349F}"/>
              </a:ext>
            </a:extLst>
          </p:cNvPr>
          <p:cNvSpPr>
            <a:spLocks noGrp="1"/>
          </p:cNvSpPr>
          <p:nvPr>
            <p:ph type="title"/>
          </p:nvPr>
        </p:nvSpPr>
        <p:spPr>
          <a:xfrm>
            <a:off x="637902" y="96237"/>
            <a:ext cx="10515600" cy="863899"/>
          </a:xfrm>
          <a:solidFill>
            <a:srgbClr val="8DC7F7"/>
          </a:solidFill>
        </p:spPr>
        <p:txBody>
          <a:bodyPr>
            <a:normAutofit/>
          </a:bodyPr>
          <a:lstStyle/>
          <a:p>
            <a:r>
              <a:rPr lang="en-US" dirty="0" err="1"/>
              <a:t>Büchi</a:t>
            </a:r>
            <a:r>
              <a:rPr lang="en-US" dirty="0"/>
              <a:t> Automaton </a:t>
            </a:r>
          </a:p>
        </p:txBody>
      </p:sp>
      <p:sp>
        <p:nvSpPr>
          <p:cNvPr id="5" name="文本框 4">
            <a:extLst>
              <a:ext uri="{FF2B5EF4-FFF2-40B4-BE49-F238E27FC236}">
                <a16:creationId xmlns:a16="http://schemas.microsoft.com/office/drawing/2014/main" xmlns="" id="{C909AA4B-ED13-4D32-9A7B-7C3E5CCE4AEC}"/>
              </a:ext>
            </a:extLst>
          </p:cNvPr>
          <p:cNvSpPr txBox="1"/>
          <p:nvPr/>
        </p:nvSpPr>
        <p:spPr>
          <a:xfrm>
            <a:off x="1905740" y="976506"/>
            <a:ext cx="8495930" cy="461665"/>
          </a:xfrm>
          <a:prstGeom prst="rect">
            <a:avLst/>
          </a:prstGeom>
          <a:solidFill>
            <a:srgbClr val="D5B8EA"/>
          </a:solidFill>
        </p:spPr>
        <p:txBody>
          <a:bodyPr wrap="square" rtlCol="0">
            <a:spAutoFit/>
          </a:bodyPr>
          <a:lstStyle/>
          <a:p>
            <a:r>
              <a:rPr lang="en-US" altLang="zh-CN" sz="2400" dirty="0"/>
              <a:t>Definition (</a:t>
            </a:r>
            <a:r>
              <a:rPr lang="en-US" sz="2400" dirty="0" err="1"/>
              <a:t>Büchi</a:t>
            </a:r>
            <a:r>
              <a:rPr lang="en-US" sz="2400" dirty="0"/>
              <a:t> automaton</a:t>
            </a:r>
            <a:r>
              <a:rPr lang="en-US" altLang="zh-CN" sz="2400" dirty="0"/>
              <a:t>)</a:t>
            </a:r>
            <a:endParaRPr lang="en-US"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xmlns="" id="{E3D19AEA-42FF-40C7-B1FD-B0B4D22EAB8D}"/>
                  </a:ext>
                </a:extLst>
              </p:cNvPr>
              <p:cNvSpPr txBox="1"/>
              <p:nvPr/>
            </p:nvSpPr>
            <p:spPr>
              <a:xfrm>
                <a:off x="1905740" y="1425475"/>
                <a:ext cx="8495930" cy="2308324"/>
              </a:xfrm>
              <a:prstGeom prst="rect">
                <a:avLst/>
              </a:prstGeom>
              <a:solidFill>
                <a:srgbClr val="F1E8F8"/>
              </a:solidFill>
            </p:spPr>
            <p:txBody>
              <a:bodyPr wrap="square" rtlCol="0">
                <a:spAutoFit/>
              </a:bodyPr>
              <a:lstStyle/>
              <a:p>
                <a:r>
                  <a:rPr lang="en-US" sz="2400" dirty="0"/>
                  <a:t>A (non-deterministic) </a:t>
                </a:r>
                <a:r>
                  <a:rPr lang="en-US" sz="2400" dirty="0" err="1"/>
                  <a:t>Büchi</a:t>
                </a:r>
                <a:r>
                  <a:rPr lang="en-US" sz="2400" dirty="0"/>
                  <a:t> automaton over an alphabet Σ consists of a</a:t>
                </a:r>
              </a:p>
              <a:p>
                <a:pPr marL="342900" indent="-342900">
                  <a:buFont typeface="Wingdings" panose="05000000000000000000" pitchFamily="2" charset="2"/>
                  <a:buChar char="q"/>
                </a:pPr>
                <a:r>
                  <a:rPr lang="en-US" sz="2400" dirty="0"/>
                  <a:t>Finite, non-empty set of </a:t>
                </a:r>
                <a:r>
                  <a:rPr lang="en-US" sz="2400" dirty="0">
                    <a:solidFill>
                      <a:schemeClr val="tx2"/>
                    </a:solidFill>
                  </a:rPr>
                  <a:t>locations</a:t>
                </a:r>
                <a:r>
                  <a:rPr lang="en-US" sz="2400" dirty="0"/>
                  <a:t> Q</a:t>
                </a:r>
              </a:p>
              <a:p>
                <a:pPr marL="342900" indent="-342900">
                  <a:buFont typeface="Wingdings" panose="05000000000000000000" pitchFamily="2" charset="2"/>
                  <a:buChar char="q"/>
                </a:pPr>
                <a:r>
                  <a:rPr lang="en-US" sz="2400" dirty="0"/>
                  <a:t>A non-empty set of </a:t>
                </a:r>
                <a:r>
                  <a:rPr lang="en-US" sz="2400" dirty="0">
                    <a:solidFill>
                      <a:schemeClr val="tx2"/>
                    </a:solidFill>
                  </a:rPr>
                  <a:t>initial/start </a:t>
                </a:r>
                <a:r>
                  <a:rPr lang="en-US" sz="2400" dirty="0"/>
                  <a:t>locations </a:t>
                </a:r>
                <a14:m>
                  <m:oMath xmlns:m="http://schemas.openxmlformats.org/officeDocument/2006/math">
                    <m:r>
                      <a:rPr lang="en-US" sz="2400" i="1">
                        <a:latin typeface="Cambria Math" panose="02040503050406030204" pitchFamily="18" charset="0"/>
                      </a:rPr>
                      <m:t>𝐼</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𝑄</m:t>
                    </m:r>
                  </m:oMath>
                </a14:m>
                <a:r>
                  <a:rPr lang="en-US" sz="2400" dirty="0"/>
                  <a:t> </a:t>
                </a:r>
                <a:endParaRPr lang="en-US" sz="2000" dirty="0"/>
              </a:p>
              <a:p>
                <a:pPr marL="342900" indent="-342900">
                  <a:buFont typeface="Wingdings" panose="05000000000000000000" pitchFamily="2" charset="2"/>
                  <a:buChar char="q"/>
                </a:pPr>
                <a:r>
                  <a:rPr lang="en-US" sz="2400" dirty="0"/>
                  <a:t>A set of </a:t>
                </a:r>
                <a:r>
                  <a:rPr lang="en-US" sz="2400" dirty="0">
                    <a:solidFill>
                      <a:srgbClr val="FF0000"/>
                    </a:solidFill>
                  </a:rPr>
                  <a:t>accepting</a:t>
                </a:r>
                <a:r>
                  <a:rPr lang="en-US" sz="2400" dirty="0"/>
                  <a:t> </a:t>
                </a:r>
                <a:r>
                  <a:rPr lang="en-US" sz="2400" dirty="0">
                    <a:solidFill>
                      <a:srgbClr val="FF0000"/>
                    </a:solidFill>
                  </a:rPr>
                  <a:t>locations</a:t>
                </a:r>
                <a:r>
                  <a:rPr lang="en-US" sz="2400" dirty="0"/>
                  <a:t> F={</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1</m:t>
                        </m:r>
                      </m:sub>
                    </m:sSub>
                    <m:r>
                      <a:rPr lang="en-US" sz="2400" i="1">
                        <a:latin typeface="Cambria Math" panose="02040503050406030204" pitchFamily="18" charset="0"/>
                      </a:rPr>
                      <m:t>,</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2</m:t>
                        </m:r>
                      </m:sub>
                    </m:sSub>
                  </m:oMath>
                </a14:m>
                <a:r>
                  <a:rPr lang="en-US" sz="2400" dirty="0"/>
                  <a:t>……}</a:t>
                </a:r>
                <a:r>
                  <a:rPr lang="en-US" sz="2400" dirty="0">
                    <a:ea typeface="Cambria Math" panose="020405030504060302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𝑄</m:t>
                    </m:r>
                  </m:oMath>
                </a14:m>
                <a:r>
                  <a:rPr lang="en-US" sz="2400" dirty="0"/>
                  <a:t> </a:t>
                </a:r>
              </a:p>
              <a:p>
                <a:pPr marL="342900" indent="-342900">
                  <a:buFont typeface="Wingdings" panose="05000000000000000000" pitchFamily="2" charset="2"/>
                  <a:buChar char="q"/>
                </a:pPr>
                <a:r>
                  <a:rPr lang="en-US" sz="2400" dirty="0"/>
                  <a:t>A transition relation </a:t>
                </a:r>
                <a:r>
                  <a:rPr lang="el-GR" sz="2000" i="1" dirty="0"/>
                  <a:t>δ ⊆ </a:t>
                </a:r>
                <a:r>
                  <a:rPr lang="en-US" sz="2000" i="1" dirty="0"/>
                  <a:t>Q × </a:t>
                </a:r>
                <a:r>
                  <a:rPr lang="el-GR" sz="2000" dirty="0"/>
                  <a:t>Σ </a:t>
                </a:r>
                <a:r>
                  <a:rPr lang="el-GR" sz="2000" i="1" dirty="0"/>
                  <a:t>× </a:t>
                </a:r>
                <a:r>
                  <a:rPr lang="en-US" sz="2000" i="1" dirty="0"/>
                  <a:t>Q</a:t>
                </a:r>
                <a:r>
                  <a:rPr lang="en-US" sz="2400" dirty="0"/>
                  <a:t> </a:t>
                </a:r>
              </a:p>
            </p:txBody>
          </p:sp>
        </mc:Choice>
        <mc:Fallback xmlns="">
          <p:sp>
            <p:nvSpPr>
              <p:cNvPr id="6" name="文本框 5">
                <a:extLst>
                  <a:ext uri="{FF2B5EF4-FFF2-40B4-BE49-F238E27FC236}">
                    <a16:creationId xmlns:a16="http://schemas.microsoft.com/office/drawing/2014/main" id="{E3D19AEA-42FF-40C7-B1FD-B0B4D22EAB8D}"/>
                  </a:ext>
                </a:extLst>
              </p:cNvPr>
              <p:cNvSpPr txBox="1">
                <a:spLocks noRot="1" noChangeAspect="1" noMove="1" noResize="1" noEditPoints="1" noAdjustHandles="1" noChangeArrowheads="1" noChangeShapeType="1" noTextEdit="1"/>
              </p:cNvSpPr>
              <p:nvPr/>
            </p:nvSpPr>
            <p:spPr>
              <a:xfrm>
                <a:off x="381740" y="1425475"/>
                <a:ext cx="8495930" cy="2308324"/>
              </a:xfrm>
              <a:prstGeom prst="rect">
                <a:avLst/>
              </a:prstGeom>
              <a:blipFill>
                <a:blip r:embed="rId3"/>
                <a:stretch>
                  <a:fillRect l="-1149" t="-2116" r="-933" b="-5291"/>
                </a:stretch>
              </a:blipFill>
            </p:spPr>
            <p:txBody>
              <a:bodyPr/>
              <a:lstStyle/>
              <a:p>
                <a:r>
                  <a:rPr lang="en-US">
                    <a:noFill/>
                  </a:rPr>
                  <a:t> </a:t>
                </a:r>
              </a:p>
            </p:txBody>
          </p:sp>
        </mc:Fallback>
      </mc:AlternateContent>
      <p:pic>
        <p:nvPicPr>
          <p:cNvPr id="10" name="图片 9">
            <a:extLst>
              <a:ext uri="{FF2B5EF4-FFF2-40B4-BE49-F238E27FC236}">
                <a16:creationId xmlns:a16="http://schemas.microsoft.com/office/drawing/2014/main" xmlns="" id="{8BE59164-BEEC-4BCF-B2E5-3F2CC80777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740" y="4199138"/>
            <a:ext cx="8495930" cy="2530136"/>
          </a:xfrm>
          <a:prstGeom prst="rect">
            <a:avLst/>
          </a:prstGeom>
        </p:spPr>
      </p:pic>
      <p:sp>
        <p:nvSpPr>
          <p:cNvPr id="7" name="文本框 6">
            <a:extLst>
              <a:ext uri="{FF2B5EF4-FFF2-40B4-BE49-F238E27FC236}">
                <a16:creationId xmlns:a16="http://schemas.microsoft.com/office/drawing/2014/main" xmlns="" id="{758219D4-18D4-48C2-83EB-720500F8AFD9}"/>
              </a:ext>
            </a:extLst>
          </p:cNvPr>
          <p:cNvSpPr txBox="1"/>
          <p:nvPr/>
        </p:nvSpPr>
        <p:spPr>
          <a:xfrm>
            <a:off x="1905740" y="3737474"/>
            <a:ext cx="8495930" cy="461665"/>
          </a:xfrm>
          <a:prstGeom prst="rect">
            <a:avLst/>
          </a:prstGeom>
          <a:solidFill>
            <a:srgbClr val="FFE389"/>
          </a:solidFill>
        </p:spPr>
        <p:txBody>
          <a:bodyPr wrap="square" rtlCol="0">
            <a:spAutoFit/>
          </a:bodyPr>
          <a:lstStyle/>
          <a:p>
            <a:r>
              <a:rPr lang="en-US" altLang="zh-CN" sz="2400" dirty="0"/>
              <a:t>Example</a:t>
            </a:r>
            <a:endParaRPr lang="en-US" dirty="0"/>
          </a:p>
        </p:txBody>
      </p:sp>
    </p:spTree>
    <p:custDataLst>
      <p:tags r:id="rId1"/>
    </p:custDataLst>
    <p:extLst>
      <p:ext uri="{BB962C8B-B14F-4D97-AF65-F5344CB8AC3E}">
        <p14:creationId xmlns:p14="http://schemas.microsoft.com/office/powerpoint/2010/main" val="3734292668"/>
      </p:ext>
    </p:extLst>
  </p:cSld>
  <p:clrMapOvr>
    <a:masterClrMapping/>
  </p:clrMapOvr>
  <mc:AlternateContent xmlns:mc="http://schemas.openxmlformats.org/markup-compatibility/2006" xmlns:p14="http://schemas.microsoft.com/office/powerpoint/2010/main">
    <mc:Choice Requires="p14">
      <p:transition spd="slow" p14:dur="2000" advTm="561"/>
    </mc:Choice>
    <mc:Fallback xmlns="">
      <p:transition spd="slow" advTm="56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DB2003A-148E-415C-8939-322F8B47349F}"/>
              </a:ext>
            </a:extLst>
          </p:cNvPr>
          <p:cNvSpPr>
            <a:spLocks noGrp="1"/>
          </p:cNvSpPr>
          <p:nvPr>
            <p:ph type="title"/>
          </p:nvPr>
        </p:nvSpPr>
        <p:spPr>
          <a:xfrm>
            <a:off x="89263" y="626"/>
            <a:ext cx="10515600" cy="863897"/>
          </a:xfrm>
          <a:solidFill>
            <a:srgbClr val="8DC7F7"/>
          </a:solidFill>
        </p:spPr>
        <p:txBody>
          <a:bodyPr>
            <a:normAutofit/>
          </a:bodyPr>
          <a:lstStyle/>
          <a:p>
            <a:r>
              <a:rPr lang="en-US" dirty="0"/>
              <a:t>Acceptance </a:t>
            </a:r>
          </a:p>
        </p:txBody>
      </p:sp>
      <p:sp>
        <p:nvSpPr>
          <p:cNvPr id="5" name="文本框 4">
            <a:extLst>
              <a:ext uri="{FF2B5EF4-FFF2-40B4-BE49-F238E27FC236}">
                <a16:creationId xmlns:a16="http://schemas.microsoft.com/office/drawing/2014/main" xmlns="" id="{C909AA4B-ED13-4D32-9A7B-7C3E5CCE4AEC}"/>
              </a:ext>
            </a:extLst>
          </p:cNvPr>
          <p:cNvSpPr txBox="1"/>
          <p:nvPr/>
        </p:nvSpPr>
        <p:spPr>
          <a:xfrm>
            <a:off x="2101048" y="864524"/>
            <a:ext cx="7981025" cy="461665"/>
          </a:xfrm>
          <a:prstGeom prst="rect">
            <a:avLst/>
          </a:prstGeom>
          <a:solidFill>
            <a:srgbClr val="D5B8EA"/>
          </a:solidFill>
        </p:spPr>
        <p:txBody>
          <a:bodyPr wrap="square" rtlCol="0">
            <a:spAutoFit/>
          </a:bodyPr>
          <a:lstStyle/>
          <a:p>
            <a:r>
              <a:rPr lang="en-US" altLang="zh-CN" sz="2400" dirty="0"/>
              <a:t>Definition (Run and Accepted Run)</a:t>
            </a:r>
            <a:endParaRPr lang="en-US" sz="2000"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xmlns="" id="{E3D19AEA-42FF-40C7-B1FD-B0B4D22EAB8D}"/>
                  </a:ext>
                </a:extLst>
              </p:cNvPr>
              <p:cNvSpPr txBox="1"/>
              <p:nvPr/>
            </p:nvSpPr>
            <p:spPr>
              <a:xfrm>
                <a:off x="2109927" y="1326190"/>
                <a:ext cx="7981025" cy="1631216"/>
              </a:xfrm>
              <a:prstGeom prst="rect">
                <a:avLst/>
              </a:prstGeom>
              <a:solidFill>
                <a:srgbClr val="F1E8F8"/>
              </a:solidFill>
            </p:spPr>
            <p:txBody>
              <a:bodyPr wrap="square" rtlCol="0">
                <a:spAutoFit/>
              </a:bodyPr>
              <a:lstStyle/>
              <a:p>
                <a:r>
                  <a:rPr lang="en-US" sz="2000" dirty="0"/>
                  <a:t>An infinite word w=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0</m:t>
                        </m:r>
                      </m:sub>
                    </m:sSub>
                    <m:r>
                      <a:rPr lang="en-US" sz="2000" i="1">
                        <a:latin typeface="Cambria Math" panose="02040503050406030204" pitchFamily="18" charset="0"/>
                      </a:rPr>
                      <m:t> </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𝑘</m:t>
                        </m:r>
                      </m:sub>
                    </m:sSub>
                  </m:oMath>
                </a14:m>
                <a:r>
                  <a:rPr lang="en-US" sz="2000" dirty="0"/>
                  <a:t> …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 </a:t>
                </a:r>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ea typeface="Cambria Math" panose="02040503050406030204" pitchFamily="18" charset="0"/>
                          </a:rPr>
                          <m:t>∑</m:t>
                        </m:r>
                      </m:e>
                      <m:sup>
                        <m:r>
                          <m:rPr>
                            <m:sty m:val="p"/>
                          </m:rPr>
                          <a:rPr lang="en-US" altLang="zh-CN" sz="2000" i="1" dirty="0">
                            <a:latin typeface="Cambria Math" panose="02040503050406030204" pitchFamily="18" charset="0"/>
                          </a:rPr>
                          <m:t>ω</m:t>
                        </m:r>
                      </m:sup>
                    </m:sSup>
                  </m:oMath>
                </a14:m>
                <a:r>
                  <a:rPr lang="en-US" sz="2000" dirty="0"/>
                  <a:t> </a:t>
                </a:r>
                <a:r>
                  <a:rPr lang="en-US" altLang="zh-CN" sz="2000" dirty="0"/>
                  <a:t>is a run of a </a:t>
                </a:r>
                <a:r>
                  <a:rPr lang="en-US" sz="2000" dirty="0" err="1"/>
                  <a:t>Büchi</a:t>
                </a:r>
                <a:r>
                  <a:rPr lang="en-US" sz="2000" dirty="0"/>
                  <a:t> automaton if</a:t>
                </a:r>
              </a:p>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𝑞</m:t>
                          </m:r>
                        </m:e>
                        <m:sub>
                          <m:r>
                            <a:rPr lang="en-US" sz="2000" i="1">
                              <a:latin typeface="Cambria Math" panose="02040503050406030204" pitchFamily="18" charset="0"/>
                            </a:rPr>
                            <m:t>𝑖</m:t>
                          </m:r>
                          <m:r>
                            <a:rPr lang="en-US" sz="2000" i="1">
                              <a:latin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𝛿</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𝑞</m:t>
                          </m:r>
                        </m:e>
                        <m:sub>
                          <m:r>
                            <a:rPr lang="en-US" sz="2000" i="1">
                              <a:latin typeface="Cambria Math" panose="02040503050406030204" pitchFamily="18" charset="0"/>
                              <a:ea typeface="Cambria Math" panose="02040503050406030204" pitchFamily="18" charset="0"/>
                            </a:rPr>
                            <m:t>𝑖</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𝑎</m:t>
                          </m:r>
                        </m:e>
                        <m:sub>
                          <m:r>
                            <a:rPr lang="en-US" sz="2000" i="1">
                              <a:latin typeface="Cambria Math" panose="02040503050406030204" pitchFamily="18" charset="0"/>
                              <a:ea typeface="Cambria Math" panose="02040503050406030204" pitchFamily="18" charset="0"/>
                            </a:rPr>
                            <m:t>𝑖</m:t>
                          </m:r>
                        </m:sub>
                      </m:sSub>
                      <m:r>
                        <a:rPr lang="en-US" sz="2000" i="1">
                          <a:latin typeface="Cambria Math" panose="02040503050406030204" pitchFamily="18" charset="0"/>
                          <a:ea typeface="Cambria Math" panose="02040503050406030204" pitchFamily="18" charset="0"/>
                        </a:rPr>
                        <m:t>)</m:t>
                      </m:r>
                    </m:oMath>
                  </m:oMathPara>
                </a14:m>
                <a:endParaRPr lang="en-US" sz="2000" dirty="0"/>
              </a:p>
              <a:p>
                <a:r>
                  <a:rPr lang="en-US" sz="2000" dirty="0"/>
                  <a:t>For some initial location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𝑞</m:t>
                        </m:r>
                      </m:e>
                      <m:sub>
                        <m:r>
                          <a:rPr lang="en-US" sz="2000" i="1">
                            <a:latin typeface="Cambria Math" panose="02040503050406030204" pitchFamily="18" charset="0"/>
                          </a:rPr>
                          <m:t>0</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𝐼</m:t>
                    </m:r>
                  </m:oMath>
                </a14:m>
                <a:r>
                  <a:rPr lang="en-US" sz="2000" dirty="0"/>
                  <a:t>.</a:t>
                </a:r>
              </a:p>
              <a:p>
                <a:r>
                  <a:rPr lang="en-US" sz="2000" dirty="0"/>
                  <a:t>A </a:t>
                </a:r>
                <a:r>
                  <a:rPr lang="en-US" sz="2000" dirty="0" err="1"/>
                  <a:t>Büchi</a:t>
                </a:r>
                <a:r>
                  <a:rPr lang="en-US" sz="2000" dirty="0"/>
                  <a:t> automaton accepts a run w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 </a:t>
                </a:r>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ea typeface="Cambria Math" panose="02040503050406030204" pitchFamily="18" charset="0"/>
                          </a:rPr>
                          <m:t>∑</m:t>
                        </m:r>
                      </m:e>
                      <m:sup>
                        <m:r>
                          <m:rPr>
                            <m:sty m:val="p"/>
                          </m:rPr>
                          <a:rPr lang="en-US" altLang="zh-CN" sz="2000" i="1" dirty="0">
                            <a:latin typeface="Cambria Math" panose="02040503050406030204" pitchFamily="18" charset="0"/>
                          </a:rPr>
                          <m:t>ω</m:t>
                        </m:r>
                      </m:sup>
                    </m:sSup>
                  </m:oMath>
                </a14:m>
                <a:r>
                  <a:rPr lang="en-US" sz="2000" dirty="0"/>
                  <a:t>, if some accepting location</a:t>
                </a:r>
              </a:p>
              <a:p>
                <a:r>
                  <a:rPr lang="en-US" sz="2000" dirty="0"/>
                  <a:t>f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 F i</a:t>
                </a:r>
                <a:r>
                  <a:rPr lang="en-US" altLang="zh-CN" sz="2000" dirty="0"/>
                  <a:t>s</a:t>
                </a:r>
                <a:r>
                  <a:rPr lang="en-US" sz="2000" dirty="0"/>
                  <a:t> infinitely often visited.</a:t>
                </a:r>
              </a:p>
            </p:txBody>
          </p:sp>
        </mc:Choice>
        <mc:Fallback xmlns="">
          <p:sp>
            <p:nvSpPr>
              <p:cNvPr id="6" name="文本框 5">
                <a:extLst>
                  <a:ext uri="{FF2B5EF4-FFF2-40B4-BE49-F238E27FC236}">
                    <a16:creationId xmlns:a16="http://schemas.microsoft.com/office/drawing/2014/main" id="{E3D19AEA-42FF-40C7-B1FD-B0B4D22EAB8D}"/>
                  </a:ext>
                </a:extLst>
              </p:cNvPr>
              <p:cNvSpPr txBox="1">
                <a:spLocks noRot="1" noChangeAspect="1" noMove="1" noResize="1" noEditPoints="1" noAdjustHandles="1" noChangeArrowheads="1" noChangeShapeType="1" noTextEdit="1"/>
              </p:cNvSpPr>
              <p:nvPr/>
            </p:nvSpPr>
            <p:spPr>
              <a:xfrm>
                <a:off x="585926" y="1326190"/>
                <a:ext cx="7981025" cy="1631216"/>
              </a:xfrm>
              <a:prstGeom prst="rect">
                <a:avLst/>
              </a:prstGeom>
              <a:blipFill>
                <a:blip r:embed="rId3"/>
                <a:stretch>
                  <a:fillRect l="-764" t="-2247" b="-5993"/>
                </a:stretch>
              </a:blipFill>
            </p:spPr>
            <p:txBody>
              <a:bodyPr/>
              <a:lstStyle/>
              <a:p>
                <a:r>
                  <a:rPr lang="en-US">
                    <a:noFill/>
                  </a:rPr>
                  <a:t> </a:t>
                </a:r>
              </a:p>
            </p:txBody>
          </p:sp>
        </mc:Fallback>
      </mc:AlternateContent>
      <p:pic>
        <p:nvPicPr>
          <p:cNvPr id="10" name="图片 9">
            <a:extLst>
              <a:ext uri="{FF2B5EF4-FFF2-40B4-BE49-F238E27FC236}">
                <a16:creationId xmlns:a16="http://schemas.microsoft.com/office/drawing/2014/main" xmlns="" id="{8BE59164-BEEC-4BCF-B2E5-3F2CC80777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1048" y="3295236"/>
            <a:ext cx="7981025" cy="2000054"/>
          </a:xfrm>
          <a:prstGeom prst="rect">
            <a:avLst/>
          </a:prstGeom>
        </p:spPr>
      </p:pic>
      <p:sp>
        <p:nvSpPr>
          <p:cNvPr id="7" name="文本框 6">
            <a:extLst>
              <a:ext uri="{FF2B5EF4-FFF2-40B4-BE49-F238E27FC236}">
                <a16:creationId xmlns:a16="http://schemas.microsoft.com/office/drawing/2014/main" xmlns="" id="{758219D4-18D4-48C2-83EB-720500F8AFD9}"/>
              </a:ext>
            </a:extLst>
          </p:cNvPr>
          <p:cNvSpPr txBox="1"/>
          <p:nvPr/>
        </p:nvSpPr>
        <p:spPr>
          <a:xfrm>
            <a:off x="2109927" y="2957406"/>
            <a:ext cx="7981024" cy="400110"/>
          </a:xfrm>
          <a:prstGeom prst="rect">
            <a:avLst/>
          </a:prstGeom>
          <a:solidFill>
            <a:srgbClr val="FFE389"/>
          </a:solidFill>
        </p:spPr>
        <p:txBody>
          <a:bodyPr wrap="square" rtlCol="0">
            <a:spAutoFit/>
          </a:bodyPr>
          <a:lstStyle/>
          <a:p>
            <a:r>
              <a:rPr lang="en-US" altLang="zh-CN" sz="2000" dirty="0"/>
              <a:t>Example: which language is accepted?</a:t>
            </a:r>
            <a:endParaRPr lang="en-US" dirty="0"/>
          </a:p>
        </p:txBody>
      </p:sp>
      <mc:AlternateContent xmlns:mc="http://schemas.openxmlformats.org/markup-compatibility/2006" xmlns:a14="http://schemas.microsoft.com/office/drawing/2010/main">
        <mc:Choice Requires="a14">
          <p:sp>
            <p:nvSpPr>
              <p:cNvPr id="11" name="矩形: 圆角 10">
                <a:extLst>
                  <a:ext uri="{FF2B5EF4-FFF2-40B4-BE49-F238E27FC236}">
                    <a16:creationId xmlns:a16="http://schemas.microsoft.com/office/drawing/2014/main" xmlns="" id="{C29A3EFD-957A-4E40-A34D-A5BE4FE599EB}"/>
                  </a:ext>
                </a:extLst>
              </p:cNvPr>
              <p:cNvSpPr/>
              <p:nvPr/>
            </p:nvSpPr>
            <p:spPr>
              <a:xfrm>
                <a:off x="5687627" y="5408876"/>
                <a:ext cx="4403325" cy="956414"/>
              </a:xfrm>
              <a:prstGeom prst="roundRect">
                <a:avLst/>
              </a:prstGeom>
              <a:solidFill>
                <a:srgbClr val="D9F5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Solution: </a:t>
                </a:r>
                <a14:m>
                  <m:oMath xmlns:m="http://schemas.openxmlformats.org/officeDocument/2006/math">
                    <m:sSup>
                      <m:sSupPr>
                        <m:ctrlPr>
                          <a:rPr lang="en-US" sz="3200" i="1">
                            <a:solidFill>
                              <a:srgbClr val="FF0000"/>
                            </a:solidFill>
                            <a:latin typeface="Cambria Math" panose="02040503050406030204" pitchFamily="18" charset="0"/>
                          </a:rPr>
                        </m:ctrlPr>
                      </m:sSupPr>
                      <m:e>
                        <m:d>
                          <m:dPr>
                            <m:ctrlPr>
                              <a:rPr lang="en-US" sz="3200" i="1">
                                <a:solidFill>
                                  <a:srgbClr val="FF0000"/>
                                </a:solidFill>
                                <a:latin typeface="Cambria Math" panose="02040503050406030204" pitchFamily="18" charset="0"/>
                              </a:rPr>
                            </m:ctrlPr>
                          </m:dPr>
                          <m:e>
                            <m:r>
                              <a:rPr lang="en-US" sz="3200" i="1">
                                <a:solidFill>
                                  <a:srgbClr val="FF0000"/>
                                </a:solidFill>
                                <a:latin typeface="Cambria Math" panose="02040503050406030204" pitchFamily="18" charset="0"/>
                              </a:rPr>
                              <m:t>𝑎</m:t>
                            </m:r>
                            <m:r>
                              <a:rPr lang="en-US" sz="3200" i="1">
                                <a:solidFill>
                                  <a:srgbClr val="FF0000"/>
                                </a:solidFill>
                                <a:latin typeface="Cambria Math" panose="02040503050406030204" pitchFamily="18" charset="0"/>
                              </a:rPr>
                              <m:t>+</m:t>
                            </m:r>
                            <m:r>
                              <a:rPr lang="en-US" sz="3200" i="1">
                                <a:solidFill>
                                  <a:srgbClr val="FF0000"/>
                                </a:solidFill>
                                <a:latin typeface="Cambria Math" panose="02040503050406030204" pitchFamily="18" charset="0"/>
                              </a:rPr>
                              <m:t>𝑏</m:t>
                            </m:r>
                          </m:e>
                        </m:d>
                      </m:e>
                      <m:sup>
                        <m:r>
                          <a:rPr lang="en-US" sz="3200" i="1">
                            <a:solidFill>
                              <a:srgbClr val="FF0000"/>
                            </a:solidFill>
                            <a:latin typeface="Cambria Math" panose="02040503050406030204" pitchFamily="18" charset="0"/>
                          </a:rPr>
                          <m:t>∗</m:t>
                        </m:r>
                      </m:sup>
                    </m:sSup>
                    <m:sSup>
                      <m:sSupPr>
                        <m:ctrlPr>
                          <a:rPr lang="en-US" sz="3200" i="1">
                            <a:solidFill>
                              <a:srgbClr val="FF0000"/>
                            </a:solidFill>
                            <a:latin typeface="Cambria Math" panose="02040503050406030204" pitchFamily="18" charset="0"/>
                          </a:rPr>
                        </m:ctrlPr>
                      </m:sSupPr>
                      <m:e>
                        <m:r>
                          <a:rPr lang="en-US" sz="3200" i="1">
                            <a:solidFill>
                              <a:srgbClr val="FF0000"/>
                            </a:solidFill>
                            <a:latin typeface="Cambria Math" panose="02040503050406030204" pitchFamily="18" charset="0"/>
                          </a:rPr>
                          <m:t>(</m:t>
                        </m:r>
                        <m:r>
                          <a:rPr lang="en-US" sz="3200" i="1">
                            <a:solidFill>
                              <a:srgbClr val="FF0000"/>
                            </a:solidFill>
                            <a:latin typeface="Cambria Math" panose="02040503050406030204" pitchFamily="18" charset="0"/>
                          </a:rPr>
                          <m:t>𝑎𝑏</m:t>
                        </m:r>
                        <m:r>
                          <a:rPr lang="en-US" sz="3200" i="1">
                            <a:solidFill>
                              <a:srgbClr val="FF0000"/>
                            </a:solidFill>
                            <a:latin typeface="Cambria Math" panose="02040503050406030204" pitchFamily="18" charset="0"/>
                          </a:rPr>
                          <m:t>)</m:t>
                        </m:r>
                      </m:e>
                      <m:sup>
                        <m:r>
                          <m:rPr>
                            <m:sty m:val="p"/>
                          </m:rPr>
                          <a:rPr lang="en-US" altLang="zh-CN" sz="3200" i="1">
                            <a:solidFill>
                              <a:srgbClr val="FF0000"/>
                            </a:solidFill>
                            <a:latin typeface="Cambria Math" panose="02040503050406030204" pitchFamily="18" charset="0"/>
                          </a:rPr>
                          <m:t>ω</m:t>
                        </m:r>
                      </m:sup>
                    </m:sSup>
                  </m:oMath>
                </a14:m>
                <a:endParaRPr lang="en-US" sz="3200" dirty="0"/>
              </a:p>
            </p:txBody>
          </p:sp>
        </mc:Choice>
        <mc:Fallback xmlns="">
          <p:sp>
            <p:nvSpPr>
              <p:cNvPr id="11" name="矩形: 圆角 10">
                <a:extLst>
                  <a:ext uri="{FF2B5EF4-FFF2-40B4-BE49-F238E27FC236}">
                    <a16:creationId xmlns:a16="http://schemas.microsoft.com/office/drawing/2014/main" id="{C29A3EFD-957A-4E40-A34D-A5BE4FE599EB}"/>
                  </a:ext>
                </a:extLst>
              </p:cNvPr>
              <p:cNvSpPr>
                <a:spLocks noRot="1" noChangeAspect="1" noMove="1" noResize="1" noEditPoints="1" noAdjustHandles="1" noChangeArrowheads="1" noChangeShapeType="1" noTextEdit="1"/>
              </p:cNvSpPr>
              <p:nvPr/>
            </p:nvSpPr>
            <p:spPr>
              <a:xfrm>
                <a:off x="4163626" y="5408876"/>
                <a:ext cx="4403325" cy="956414"/>
              </a:xfrm>
              <a:prstGeom prst="roundRect">
                <a:avLst/>
              </a:prstGeom>
              <a:blipFill>
                <a:blip r:embed="rId5"/>
                <a:stretch>
                  <a:fillRect l="-1793" b="-6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圆角 7">
                <a:extLst>
                  <a:ext uri="{FF2B5EF4-FFF2-40B4-BE49-F238E27FC236}">
                    <a16:creationId xmlns:a16="http://schemas.microsoft.com/office/drawing/2014/main" xmlns="" id="{2F60B813-6401-4EC2-9F0E-722F0808F258}"/>
                  </a:ext>
                </a:extLst>
              </p:cNvPr>
              <p:cNvSpPr/>
              <p:nvPr/>
            </p:nvSpPr>
            <p:spPr>
              <a:xfrm>
                <a:off x="2101047" y="5408876"/>
                <a:ext cx="3409026" cy="956414"/>
              </a:xfrm>
              <a:prstGeom prst="roundRect">
                <a:avLst/>
              </a:prstGeom>
              <a:solidFill>
                <a:srgbClr val="D9F5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sz="3200" i="1">
                              <a:solidFill>
                                <a:srgbClr val="FF0000"/>
                              </a:solidFill>
                              <a:latin typeface="Cambria Math" panose="02040503050406030204" pitchFamily="18" charset="0"/>
                            </a:rPr>
                          </m:ctrlPr>
                        </m:sSupPr>
                        <m:e>
                          <m:d>
                            <m:dPr>
                              <m:ctrlPr>
                                <a:rPr lang="en-US" sz="3200" i="1">
                                  <a:solidFill>
                                    <a:srgbClr val="FF0000"/>
                                  </a:solidFill>
                                  <a:latin typeface="Cambria Math" panose="02040503050406030204" pitchFamily="18" charset="0"/>
                                </a:rPr>
                              </m:ctrlPr>
                            </m:dPr>
                            <m:e>
                              <m:r>
                                <a:rPr lang="en-US" sz="3200" i="1">
                                  <a:solidFill>
                                    <a:srgbClr val="FF0000"/>
                                  </a:solidFill>
                                  <a:latin typeface="Cambria Math" panose="02040503050406030204" pitchFamily="18" charset="0"/>
                                </a:rPr>
                                <m:t>𝑎</m:t>
                              </m:r>
                              <m:r>
                                <a:rPr lang="en-US" sz="3200" i="1">
                                  <a:solidFill>
                                    <a:srgbClr val="FF0000"/>
                                  </a:solidFill>
                                  <a:latin typeface="Cambria Math" panose="02040503050406030204" pitchFamily="18" charset="0"/>
                                </a:rPr>
                                <m:t>+</m:t>
                              </m:r>
                              <m:r>
                                <a:rPr lang="en-US" sz="3200" i="1">
                                  <a:solidFill>
                                    <a:srgbClr val="FF0000"/>
                                  </a:solidFill>
                                  <a:latin typeface="Cambria Math" panose="02040503050406030204" pitchFamily="18" charset="0"/>
                                </a:rPr>
                                <m:t>𝑏</m:t>
                              </m:r>
                            </m:e>
                          </m:d>
                        </m:e>
                        <m:sup>
                          <m:r>
                            <a:rPr lang="en-US" sz="3200" i="1">
                              <a:solidFill>
                                <a:srgbClr val="FF0000"/>
                              </a:solidFill>
                              <a:latin typeface="Cambria Math" panose="02040503050406030204" pitchFamily="18" charset="0"/>
                            </a:rPr>
                            <m:t>𝑤</m:t>
                          </m:r>
                        </m:sup>
                      </m:sSup>
                    </m:oMath>
                  </m:oMathPara>
                </a14:m>
                <a:endParaRPr lang="en-US" sz="3200" dirty="0"/>
              </a:p>
            </p:txBody>
          </p:sp>
        </mc:Choice>
        <mc:Fallback xmlns="">
          <p:sp>
            <p:nvSpPr>
              <p:cNvPr id="8" name="矩形: 圆角 7">
                <a:extLst>
                  <a:ext uri="{FF2B5EF4-FFF2-40B4-BE49-F238E27FC236}">
                    <a16:creationId xmlns:a16="http://schemas.microsoft.com/office/drawing/2014/main" id="{2F60B813-6401-4EC2-9F0E-722F0808F258}"/>
                  </a:ext>
                </a:extLst>
              </p:cNvPr>
              <p:cNvSpPr>
                <a:spLocks noRot="1" noChangeAspect="1" noMove="1" noResize="1" noEditPoints="1" noAdjustHandles="1" noChangeArrowheads="1" noChangeShapeType="1" noTextEdit="1"/>
              </p:cNvSpPr>
              <p:nvPr/>
            </p:nvSpPr>
            <p:spPr>
              <a:xfrm>
                <a:off x="577047" y="5408876"/>
                <a:ext cx="3409026" cy="956414"/>
              </a:xfrm>
              <a:prstGeom prst="roundRect">
                <a:avLst/>
              </a:prstGeom>
              <a:blipFill>
                <a:blip r:embed="rId6"/>
                <a:stretch>
                  <a:fillRect/>
                </a:stretch>
              </a:blipFill>
            </p:spPr>
            <p:txBody>
              <a:bodyPr/>
              <a:lstStyle/>
              <a:p>
                <a:r>
                  <a:rPr lang="zh-CN" altLang="en-US">
                    <a:noFill/>
                  </a:rPr>
                  <a:t> </a:t>
                </a:r>
              </a:p>
            </p:txBody>
          </p:sp>
        </mc:Fallback>
      </mc:AlternateContent>
      <p:sp>
        <p:nvSpPr>
          <p:cNvPr id="12" name="乘号 11">
            <a:extLst>
              <a:ext uri="{FF2B5EF4-FFF2-40B4-BE49-F238E27FC236}">
                <a16:creationId xmlns:a16="http://schemas.microsoft.com/office/drawing/2014/main" xmlns="" id="{EF8201A8-267C-41AB-A16C-83FA5E4B0E37}"/>
              </a:ext>
            </a:extLst>
          </p:cNvPr>
          <p:cNvSpPr/>
          <p:nvPr/>
        </p:nvSpPr>
        <p:spPr>
          <a:xfrm>
            <a:off x="1956194" y="5500691"/>
            <a:ext cx="1077281" cy="77278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ustDataLst>
      <p:tags r:id="rId1"/>
    </p:custDataLst>
    <p:extLst>
      <p:ext uri="{BB962C8B-B14F-4D97-AF65-F5344CB8AC3E}">
        <p14:creationId xmlns:p14="http://schemas.microsoft.com/office/powerpoint/2010/main" val="783824811"/>
      </p:ext>
    </p:extLst>
  </p:cSld>
  <p:clrMapOvr>
    <a:masterClrMapping/>
  </p:clrMapOvr>
  <mc:AlternateContent xmlns:mc="http://schemas.openxmlformats.org/markup-compatibility/2006" xmlns:p14="http://schemas.microsoft.com/office/powerpoint/2010/main">
    <mc:Choice Requires="p14">
      <p:transition spd="slow" p14:dur="2000" advTm="631"/>
    </mc:Choice>
    <mc:Fallback xmlns="">
      <p:transition spd="slow" advTm="63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DB2003A-148E-415C-8939-322F8B47349F}"/>
              </a:ext>
            </a:extLst>
          </p:cNvPr>
          <p:cNvSpPr>
            <a:spLocks noGrp="1"/>
          </p:cNvSpPr>
          <p:nvPr>
            <p:ph type="title"/>
          </p:nvPr>
        </p:nvSpPr>
        <p:spPr>
          <a:xfrm>
            <a:off x="838200" y="365126"/>
            <a:ext cx="10515600" cy="784405"/>
          </a:xfrm>
          <a:solidFill>
            <a:srgbClr val="8DC7F7"/>
          </a:solidFill>
        </p:spPr>
        <p:txBody>
          <a:bodyPr>
            <a:normAutofit/>
          </a:bodyPr>
          <a:lstStyle/>
          <a:p>
            <a:r>
              <a:rPr lang="en-US" dirty="0"/>
              <a:t>Examples </a:t>
            </a:r>
          </a:p>
        </p:txBody>
      </p:sp>
      <p:pic>
        <p:nvPicPr>
          <p:cNvPr id="9" name="图片 8">
            <a:extLst>
              <a:ext uri="{FF2B5EF4-FFF2-40B4-BE49-F238E27FC236}">
                <a16:creationId xmlns:a16="http://schemas.microsoft.com/office/drawing/2014/main" xmlns="" id="{7BA2687B-5FD1-4979-B022-D7EEBBE9DB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452" y="1619115"/>
            <a:ext cx="8629096" cy="1851702"/>
          </a:xfrm>
          <a:prstGeom prst="rect">
            <a:avLst/>
          </a:prstGeom>
        </p:spPr>
      </p:pic>
      <p:pic>
        <p:nvPicPr>
          <p:cNvPr id="12" name="图片 11">
            <a:extLst>
              <a:ext uri="{FF2B5EF4-FFF2-40B4-BE49-F238E27FC236}">
                <a16:creationId xmlns:a16="http://schemas.microsoft.com/office/drawing/2014/main" xmlns="" id="{A6E6A578-ECD5-4B9C-8403-F672EE7B58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8432" y="4091353"/>
            <a:ext cx="6036445" cy="1983888"/>
          </a:xfrm>
          <a:prstGeom prst="rect">
            <a:avLst/>
          </a:prstGeom>
        </p:spPr>
      </p:pic>
    </p:spTree>
    <p:extLst>
      <p:ext uri="{BB962C8B-B14F-4D97-AF65-F5344CB8AC3E}">
        <p14:creationId xmlns:p14="http://schemas.microsoft.com/office/powerpoint/2010/main" val="2842348405"/>
      </p:ext>
    </p:extLst>
  </p:cSld>
  <p:clrMapOvr>
    <a:masterClrMapping/>
  </p:clrMapOvr>
  <mc:AlternateContent xmlns:mc="http://schemas.openxmlformats.org/markup-compatibility/2006" xmlns:p14="http://schemas.microsoft.com/office/powerpoint/2010/main">
    <mc:Choice Requires="p14">
      <p:transition spd="slow" p14:dur="2000" advTm="10710"/>
    </mc:Choice>
    <mc:Fallback xmlns="">
      <p:transition spd="slow" advTm="10710"/>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2"/>
</p:tagLst>
</file>

<file path=ppt/tags/tag2.xml><?xml version="1.0" encoding="utf-8"?>
<p:tagLst xmlns:a="http://schemas.openxmlformats.org/drawingml/2006/main" xmlns:r="http://schemas.openxmlformats.org/officeDocument/2006/relationships" xmlns:p="http://schemas.openxmlformats.org/presentationml/2006/main">
  <p:tag name="TIMING" val="|0.4|0|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225</TotalTime>
  <Words>1273</Words>
  <Application>Microsoft Office PowerPoint</Application>
  <PresentationFormat>宽屏</PresentationFormat>
  <Paragraphs>167</Paragraphs>
  <Slides>31</Slides>
  <Notes>10</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1</vt:i4>
      </vt:variant>
      <vt:variant>
        <vt:lpstr>幻灯片标题</vt:lpstr>
      </vt:variant>
      <vt:variant>
        <vt:i4>31</vt:i4>
      </vt:variant>
    </vt:vector>
  </HeadingPairs>
  <TitlesOfParts>
    <vt:vector size="50" baseType="lpstr">
      <vt:lpstr>Monotype Sorts</vt:lpstr>
      <vt:lpstr>方正姚体</vt:lpstr>
      <vt:lpstr>华文新魏</vt:lpstr>
      <vt:lpstr>宋体</vt:lpstr>
      <vt:lpstr>Arial</vt:lpstr>
      <vt:lpstr>Calibri</vt:lpstr>
      <vt:lpstr>Calibri Light</vt:lpstr>
      <vt:lpstr>Cambria Math</vt:lpstr>
      <vt:lpstr>Edwardian Script ITC</vt:lpstr>
      <vt:lpstr>Segoe Print</vt:lpstr>
      <vt:lpstr>Symbol</vt:lpstr>
      <vt:lpstr>Times New Roman</vt:lpstr>
      <vt:lpstr>Trebuchet MS</vt:lpstr>
      <vt:lpstr>Wingdings</vt:lpstr>
      <vt:lpstr>Wingdings 2</vt:lpstr>
      <vt:lpstr>Wingdings 3</vt:lpstr>
      <vt:lpstr>Office 主题</vt:lpstr>
      <vt:lpstr>平面</vt:lpstr>
      <vt:lpstr>Equation</vt:lpstr>
      <vt:lpstr>Model Checking of PLTL</vt:lpstr>
      <vt:lpstr>PowerPoint 演示文稿</vt:lpstr>
      <vt:lpstr>ω-regular expressions</vt:lpstr>
      <vt:lpstr>ω-regular expressions</vt:lpstr>
      <vt:lpstr>ω-regular expressions</vt:lpstr>
      <vt:lpstr>ω-regular expression  and Büchi Automaton </vt:lpstr>
      <vt:lpstr>Büchi Automaton </vt:lpstr>
      <vt:lpstr>Acceptance </vt:lpstr>
      <vt:lpstr>Examples </vt:lpstr>
      <vt:lpstr>Basic principle </vt:lpstr>
      <vt:lpstr>Generating Automata    17214680 Tao</vt:lpstr>
      <vt:lpstr>PowerPoint 演示文稿</vt:lpstr>
      <vt:lpstr>Generating Automata    17214680 Tao</vt:lpstr>
      <vt:lpstr>Generating Automata    17214680 Tao</vt:lpstr>
      <vt:lpstr>Generating Automata    17214680 Tao</vt:lpstr>
      <vt:lpstr>Generating Automata    17214680 Tao</vt:lpstr>
      <vt:lpstr>Generating Automata    17214680 Tao</vt:lpstr>
      <vt:lpstr>Generating Automata    17214680 Tao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State Explosion Problem</vt:lpstr>
      <vt:lpstr>What is the state explosion problem?</vt:lpstr>
      <vt:lpstr>The size of automata</vt:lpstr>
      <vt:lpstr>Some unexpected situation</vt:lpstr>
      <vt:lpstr>How to alleviate state explosion problem</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林奇峰</dc:creator>
  <cp:lastModifiedBy>林奇峰</cp:lastModifiedBy>
  <cp:revision>18</cp:revision>
  <dcterms:created xsi:type="dcterms:W3CDTF">2017-10-16T11:26:24Z</dcterms:created>
  <dcterms:modified xsi:type="dcterms:W3CDTF">2017-10-23T14:27:33Z</dcterms:modified>
</cp:coreProperties>
</file>