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041-E2B5-4625-89F2-01BA5E108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F31B-EA6B-4852-AF1C-E5BA40131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ACDB-50AF-4C0F-BD73-BF732ECD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DE52-0A88-4AF3-AF86-5619614D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923A-E5E3-4F42-AD81-38A3A967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3D97-2EC2-4ECB-ABA8-929C6B28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D781F-8E9A-4C0D-8F31-80F74A81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8F2B-FCC3-4FB6-B6DE-72A2485E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4AF8-7FB4-40F1-B8C6-E21FAACA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E54B-FD87-4681-AE92-460ACA03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C9227-BF2F-40DB-8A7E-629B4FD7D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95C1-05D9-4876-AE6C-0B307431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2907-C559-4738-9D77-30E354A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C2AE-761E-4340-A5A0-50D7697B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F7A0-0285-4141-A8A5-FA122A0F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5C4-8193-42FD-8FD0-AD84EC71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D53B-D8A5-4428-89C7-1FA6A60D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AC15-74E2-44BF-B9D5-C3E96CEB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BA4C-B40E-4802-B76D-0943BA04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0A0B-C009-4603-A88C-5CA49F90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4455-8A6A-468D-9C7E-EAE54308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5CEF-03D8-4A7D-AEE0-CC7ABC4B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E822-2BBB-40DE-9C29-1B0FB483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5F29-5936-4047-A1EB-C32846E7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5E27-FF1A-4261-AD6A-D890EAA6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43F8-942A-4AF6-A1CC-84145DE8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7568-7115-4A75-A256-773F6F6DB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B855-2B74-4B4D-B125-908B3C68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FDADD-AF92-4593-B180-6ABFEDE6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9254-EF59-4147-AE69-69245671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BB7A-FD6D-4115-ABE5-2F71E72A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6A7E-0722-4A9D-BF42-6570AA74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7424-7B97-46F6-813D-316197D8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6081-1C10-45B8-93F9-2890C250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1FC57-776D-4005-B146-C1157BA1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26247-C8A1-4890-8AAB-171FCF3A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EADA7-1A21-4320-8756-6DE21926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8EC11-4B0C-4F4B-862E-9E9F149D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7DBC1-9E45-41A8-8FF6-E73EA6D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B73A-110C-4E21-8B3D-5A8172C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9A26C-F2F7-49F6-B482-97800347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6A471-CAC3-4678-9001-38D2D609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925D-58A0-4CCF-A7F1-251371DF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319B-B6AB-44E3-B1D5-E4DDC0E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7757-1984-47D8-8CE4-740D4B96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B708D-59DF-4D16-9C08-55EFD76E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29D3-CBDA-4AF3-9010-D316B766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B31B-9704-4C58-82C2-D4AB87E4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6213-9741-4280-B4C2-7D6F54E7D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D2A5-381B-4D25-95B1-CFE6DB11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3AB8-2A8C-4FEE-878F-B0D5C665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90CF-5ABA-4DD8-93E2-935FE47E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0889-18D4-4DCD-9CE0-09055A89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307B5-CDE7-4E34-A92B-34414E1BB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1789-7B2E-41C8-AC9C-EC1FA633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106D-5215-43B0-BBCB-2660A2C6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DFF3-E310-480D-B1D4-26C3449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84A9-50E9-4BAF-8D66-2580E65B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8E3E7-5AE1-46B2-AF97-5C2FB627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C6658-2416-4539-8C6B-5ACAA731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46F4-D18D-459B-BA82-1540A6E7B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7CAC-39E0-4189-A353-42E054455750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301F-1F14-4876-81DB-F1657BAA2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CA0-57DD-4049-8708-0E8B2E4B4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BA73-2CF5-44A0-8377-74245378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AE5-7187-430C-B462-DE75508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C524-CE07-48B4-98C8-6A51BDA5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tables shown on each of the following slides.</a:t>
            </a:r>
          </a:p>
          <a:p>
            <a:pPr lvl="1"/>
            <a:r>
              <a:rPr lang="en-US" dirty="0"/>
              <a:t>Make sure you explain what are the key-value pairs associated with the input and output of the mappers and reducers (the mapper input has already been filled out for you).</a:t>
            </a:r>
          </a:p>
          <a:p>
            <a:pPr lvl="1"/>
            <a:r>
              <a:rPr lang="en-US" dirty="0"/>
              <a:t>Show the examples of how the mapper outputs, reducer inputs, and reducer outputs look like for the given examples. </a:t>
            </a:r>
          </a:p>
          <a:p>
            <a:pPr lvl="1"/>
            <a:r>
              <a:rPr lang="en-US" dirty="0"/>
              <a:t>Make sure you explain clearly what are the tasks to be performed by the map() and reduce() functions. The step-by-step tasks must be explained in such a way that it is clear how the output of the mapper/reducer will be produced. You can fill out the steps using the provided textbox (with bullets 1, 2, and 3 provided; some tasks may not require all 3 bullets).</a:t>
            </a:r>
          </a:p>
          <a:p>
            <a:pPr lvl="1"/>
            <a:r>
              <a:rPr lang="en-US" dirty="0"/>
              <a:t>State whether a combiner can be used </a:t>
            </a:r>
            <a:r>
              <a:rPr lang="en-US"/>
              <a:t>for each task.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1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 </a:t>
            </a:r>
            <a:r>
              <a:rPr lang="en-US" sz="1800" dirty="0"/>
              <a:t>department</a:t>
            </a:r>
          </a:p>
          <a:p>
            <a:r>
              <a:rPr lang="en-US" sz="1800" b="1" dirty="0"/>
              <a:t>Value: </a:t>
            </a:r>
            <a:r>
              <a:rPr lang="en-US" sz="1800" dirty="0"/>
              <a:t>salary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Tokenize lines using “,”</a:t>
            </a:r>
          </a:p>
          <a:p>
            <a:pPr marL="342900" indent="-342900">
              <a:buAutoNum type="arabicPeriod"/>
            </a:pPr>
            <a:r>
              <a:rPr lang="en-US" dirty="0"/>
              <a:t> remove all employees with start date &gt; 2009</a:t>
            </a:r>
          </a:p>
          <a:p>
            <a:pPr marL="342900" indent="-342900">
              <a:buAutoNum type="arabicPeriod"/>
            </a:pPr>
            <a:r>
              <a:rPr lang="en-US" dirty="0"/>
              <a:t> write (department, salary) to output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 department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 list of salaries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15BEEB-566A-43E6-9F98-1F1E9AE52727}"/>
              </a:ext>
            </a:extLst>
          </p:cNvPr>
          <p:cNvSpPr txBox="1"/>
          <p:nvPr/>
        </p:nvSpPr>
        <p:spPr>
          <a:xfrm>
            <a:off x="2529148" y="55367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endParaRPr lang="en-US" sz="1800" dirty="0"/>
          </a:p>
          <a:p>
            <a:r>
              <a:rPr lang="en-US" sz="1800" b="1" dirty="0"/>
              <a:t>Value:</a:t>
            </a:r>
            <a:r>
              <a:rPr lang="en-US" sz="1800" dirty="0"/>
              <a:t>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sums all the salaries for each department and then divides by the length</a:t>
            </a:r>
          </a:p>
          <a:p>
            <a:pPr marL="342900" indent="-342900">
              <a:buAutoNum type="arabicPeriod"/>
            </a:pPr>
            <a:r>
              <a:rPr lang="en-US" dirty="0"/>
              <a:t>Write (department, avg(salary)) for all departments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90C6DBC4-8E0F-4875-94C1-49FBCFED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03154DD9-E14C-4102-B198-4BBAB713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43" name="AutoShape 15">
            <a:extLst>
              <a:ext uri="{FF2B5EF4-FFF2-40B4-BE49-F238E27FC236}">
                <a16:creationId xmlns:a16="http://schemas.microsoft.com/office/drawing/2014/main" id="{70771801-5FE8-4815-8C1F-121B79CE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3D4372B8-CD0E-448B-A0DA-AA33C93A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C7DF7FBC-E286-44E5-B317-8BB9D92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9681DED-06CE-4CDD-B44F-E0A07D516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005" y="668529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53A1F4-F880-4271-8022-10DB6A5A16CD}"/>
              </a:ext>
            </a:extLst>
          </p:cNvPr>
          <p:cNvSpPr txBox="1"/>
          <p:nvPr/>
        </p:nvSpPr>
        <p:spPr>
          <a:xfrm>
            <a:off x="698415" y="2170886"/>
            <a:ext cx="29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</a:t>
            </a: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9C56C30D-F931-48F3-A2A6-1CBB3274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525" y="1027889"/>
            <a:ext cx="157907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6AEC4800-26B8-405A-B665-A3236F6C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2" y="494488"/>
            <a:ext cx="4143155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(000000 Mary Doe,HR,Manager,2005,200000)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(000050 John Doe,Marketing,Sales,2015,65000)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(000100 Lisa Lee,HR,Clerk,2018,40000) 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b="1" dirty="0"/>
              <a:t>(000150 Bob Lee,Support,Guard,2010,50000)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b="1" dirty="0"/>
              <a:t>(000200 Tim Tom,Support,Janitor,2002,30000)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3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C7F01-37E5-4B99-859B-7F398AE51045}"/>
              </a:ext>
            </a:extLst>
          </p:cNvPr>
          <p:cNvSpPr txBox="1"/>
          <p:nvPr/>
        </p:nvSpPr>
        <p:spPr>
          <a:xfrm>
            <a:off x="115480" y="6119751"/>
            <a:ext cx="46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no  </a:t>
            </a:r>
            <a:r>
              <a:rPr lang="en-US" dirty="0">
                <a:highlight>
                  <a:srgbClr val="FFFF00"/>
                </a:highlight>
              </a:rPr>
              <a:t>yes we can use a combiner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47489-C05A-7549-9E5D-7E0699AE14FB}"/>
              </a:ext>
            </a:extLst>
          </p:cNvPr>
          <p:cNvSpPr txBox="1"/>
          <p:nvPr/>
        </p:nvSpPr>
        <p:spPr>
          <a:xfrm>
            <a:off x="9857363" y="66276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(HR,  200000)</a:t>
            </a:r>
          </a:p>
          <a:p>
            <a:r>
              <a:rPr lang="en-US" sz="1200" dirty="0"/>
              <a:t>(Support, 30000)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B3107-7604-0944-A667-19FADB852A83}"/>
              </a:ext>
            </a:extLst>
          </p:cNvPr>
          <p:cNvSpPr txBox="1"/>
          <p:nvPr/>
        </p:nvSpPr>
        <p:spPr>
          <a:xfrm>
            <a:off x="2419359" y="3753849"/>
            <a:ext cx="17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(HR,  200000)</a:t>
            </a:r>
          </a:p>
          <a:p>
            <a:r>
              <a:rPr lang="en-US" dirty="0"/>
              <a:t>(Support, 30000)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9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54A700D-41FE-44CD-A259-791F9BBB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2E8C45B-6EAD-4BE9-9573-44040E9E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A6C8A414-1065-4E85-BE83-705491E6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9534F208-2AAB-4E33-97AA-E75306AA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4D214FD8-8C41-4824-BB63-CA968097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677" y="667628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Key: </a:t>
            </a:r>
            <a:r>
              <a:rPr lang="en-US" sz="1400" b="1" dirty="0" err="1"/>
              <a:t>userid</a:t>
            </a:r>
            <a:endParaRPr lang="en-US" sz="1400" dirty="0"/>
          </a:p>
          <a:p>
            <a:r>
              <a:rPr lang="en-US" sz="1400" b="1" dirty="0"/>
              <a:t>Value: pair(</a:t>
            </a:r>
            <a:r>
              <a:rPr lang="en-US" sz="1400" b="1" dirty="0" err="1"/>
              <a:t>artistid</a:t>
            </a:r>
            <a:r>
              <a:rPr lang="en-US" sz="1400" b="1" dirty="0"/>
              <a:t>, </a:t>
            </a:r>
            <a:r>
              <a:rPr lang="en-US" sz="1400" b="1" dirty="0" err="1"/>
              <a:t>songid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split each line by “, ” (comma followed by space and discard last index</a:t>
            </a:r>
          </a:p>
          <a:p>
            <a:pPr marL="342900" indent="-342900">
              <a:buAutoNum type="arabicPeriod"/>
            </a:pPr>
            <a:r>
              <a:rPr lang="en-US" dirty="0"/>
              <a:t> set key to be the </a:t>
            </a:r>
            <a:r>
              <a:rPr lang="en-US" dirty="0" err="1"/>
              <a:t>userid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set value to be pair (</a:t>
            </a:r>
            <a:r>
              <a:rPr lang="en-US" dirty="0" err="1"/>
              <a:t>artistid</a:t>
            </a:r>
            <a:r>
              <a:rPr lang="en-US" dirty="0"/>
              <a:t>, </a:t>
            </a:r>
            <a:r>
              <a:rPr lang="en-US" dirty="0" err="1"/>
              <a:t>songid</a:t>
            </a:r>
            <a:r>
              <a:rPr lang="en-US" dirty="0"/>
              <a:t>)</a:t>
            </a: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8E56EC1A-093F-4E4D-B53D-31E63DD20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8333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 (</a:t>
            </a:r>
            <a:r>
              <a:rPr lang="en-US" altLang="en-US" sz="1800" dirty="0" err="1">
                <a:latin typeface="+mn-lt"/>
              </a:rPr>
              <a:t>userid</a:t>
            </a:r>
            <a:r>
              <a:rPr lang="en-US" altLang="en-US" sz="1800" dirty="0">
                <a:latin typeface="+mn-lt"/>
              </a:rPr>
              <a:t>, </a:t>
            </a:r>
            <a:r>
              <a:rPr lang="en-US" altLang="en-US" sz="1800" dirty="0" err="1">
                <a:latin typeface="+mn-lt"/>
              </a:rPr>
              <a:t>artistid</a:t>
            </a:r>
            <a:r>
              <a:rPr lang="en-US" altLang="en-US" sz="1800" dirty="0">
                <a:latin typeface="+mn-lt"/>
              </a:rPr>
              <a:t>)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 </a:t>
            </a:r>
            <a:r>
              <a:rPr lang="en-US" altLang="en-US" sz="1800" dirty="0" err="1">
                <a:latin typeface="+mn-lt"/>
              </a:rPr>
              <a:t>songid</a:t>
            </a:r>
            <a:r>
              <a:rPr lang="en-US" altLang="en-US" sz="1800" dirty="0">
                <a:latin typeface="+mn-lt"/>
              </a:rPr>
              <a:t> of key pair</a:t>
            </a: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most common </a:t>
            </a:r>
            <a:r>
              <a:rPr lang="en-US" dirty="0" err="1"/>
              <a:t>songid</a:t>
            </a:r>
            <a:r>
              <a:rPr lang="en-US" dirty="0"/>
              <a:t> for each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artistid</a:t>
            </a:r>
            <a:r>
              <a:rPr lang="en-US" dirty="0"/>
              <a:t> pair </a:t>
            </a:r>
          </a:p>
          <a:p>
            <a:pPr marL="342900" indent="-342900">
              <a:buAutoNum type="arabicPeriod"/>
            </a:pPr>
            <a:r>
              <a:rPr lang="en-US" dirty="0"/>
              <a:t> create pair of </a:t>
            </a:r>
            <a:r>
              <a:rPr lang="en-US" dirty="0" err="1"/>
              <a:t>artistid</a:t>
            </a:r>
            <a:r>
              <a:rPr lang="en-US" dirty="0"/>
              <a:t>, </a:t>
            </a:r>
            <a:r>
              <a:rPr lang="en-US" dirty="0" err="1"/>
              <a:t>songid</a:t>
            </a:r>
            <a:r>
              <a:rPr lang="en-US" dirty="0"/>
              <a:t> for most common </a:t>
            </a:r>
            <a:r>
              <a:rPr lang="en-US" dirty="0" err="1"/>
              <a:t>songid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output pair of (</a:t>
            </a:r>
            <a:r>
              <a:rPr lang="en-US" dirty="0" err="1"/>
              <a:t>userid</a:t>
            </a:r>
            <a:r>
              <a:rPr lang="en-US" dirty="0"/>
              <a:t>, (</a:t>
            </a:r>
            <a:r>
              <a:rPr lang="en-US" dirty="0" err="1"/>
              <a:t>artistid</a:t>
            </a:r>
            <a:r>
              <a:rPr lang="en-US" dirty="0"/>
              <a:t>, </a:t>
            </a:r>
            <a:r>
              <a:rPr lang="en-US" dirty="0" err="1"/>
              <a:t>songid</a:t>
            </a:r>
            <a:r>
              <a:rPr lang="en-US" dirty="0"/>
              <a:t>))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91BCB27F-9CAF-4E3D-A70C-F06DCC0ED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6BC500-2B8F-4EF9-A2AE-EC1BE8840861}"/>
              </a:ext>
            </a:extLst>
          </p:cNvPr>
          <p:cNvSpPr txBox="1"/>
          <p:nvPr/>
        </p:nvSpPr>
        <p:spPr>
          <a:xfrm>
            <a:off x="155643" y="2170886"/>
            <a:ext cx="353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, </a:t>
            </a:r>
            <a:r>
              <a:rPr lang="en-US" sz="1800" dirty="0" err="1"/>
              <a:t>artistID</a:t>
            </a:r>
            <a:r>
              <a:rPr lang="en-US" sz="1800" dirty="0"/>
              <a:t>, </a:t>
            </a:r>
            <a:r>
              <a:rPr lang="en-US" sz="1800" dirty="0" err="1"/>
              <a:t>songID</a:t>
            </a:r>
            <a:r>
              <a:rPr lang="en-US" sz="1800" dirty="0"/>
              <a:t>, timestamp)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43FDC-C71D-4588-9BE3-750F8353FDF1}"/>
              </a:ext>
            </a:extLst>
          </p:cNvPr>
          <p:cNvSpPr txBox="1"/>
          <p:nvPr/>
        </p:nvSpPr>
        <p:spPr>
          <a:xfrm>
            <a:off x="-44312" y="5229627"/>
            <a:ext cx="235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</a:t>
            </a:r>
            <a:r>
              <a:rPr lang="en-US" dirty="0">
                <a:highlight>
                  <a:srgbClr val="FFFF00"/>
                </a:highlight>
              </a:rPr>
              <a:t>no no it cant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53AC3-461F-4948-8EEE-450A7F54D972}"/>
              </a:ext>
            </a:extLst>
          </p:cNvPr>
          <p:cNvSpPr txBox="1"/>
          <p:nvPr/>
        </p:nvSpPr>
        <p:spPr>
          <a:xfrm>
            <a:off x="2529148" y="5536702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Key: </a:t>
            </a:r>
            <a:r>
              <a:rPr lang="en-US" sz="1400" b="1" dirty="0" err="1"/>
              <a:t>userid</a:t>
            </a:r>
            <a:endParaRPr lang="en-US" sz="1400" dirty="0"/>
          </a:p>
          <a:p>
            <a:r>
              <a:rPr lang="en-US" sz="1400" b="1" dirty="0"/>
              <a:t>Value:</a:t>
            </a:r>
            <a:r>
              <a:rPr lang="en-US" sz="1400" dirty="0"/>
              <a:t>  pair(</a:t>
            </a:r>
            <a:r>
              <a:rPr lang="en-US" sz="1400" dirty="0" err="1"/>
              <a:t>artistid</a:t>
            </a:r>
            <a:r>
              <a:rPr lang="en-US" sz="1400" dirty="0"/>
              <a:t>, </a:t>
            </a:r>
            <a:r>
              <a:rPr lang="en-US" sz="1400" dirty="0" err="1"/>
              <a:t>songid</a:t>
            </a:r>
            <a:r>
              <a:rPr lang="en-US" sz="1400" dirty="0"/>
              <a:t>)</a:t>
            </a: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45036933-8BE4-4DB5-B9B9-D07F8CA8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" y="494488"/>
            <a:ext cx="3472690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5, Jan-1-2021 10:04:21)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2, Jan-1-2021 10:10:21)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5, Jan-1-2021 10:14:24)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2, 1, Jan-1-2021 11:08:04)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(1, 4, 8, Jan-4-2021 18:19:44)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3269D-DAFA-7349-8736-42D1F6C62194}"/>
              </a:ext>
            </a:extLst>
          </p:cNvPr>
          <p:cNvSpPr txBox="1"/>
          <p:nvPr/>
        </p:nvSpPr>
        <p:spPr>
          <a:xfrm>
            <a:off x="9875244" y="639686"/>
            <a:ext cx="753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(1, (2, 5))</a:t>
            </a:r>
          </a:p>
          <a:p>
            <a:r>
              <a:rPr lang="en-US" sz="1200" dirty="0"/>
              <a:t>(1, (2, 2))</a:t>
            </a:r>
          </a:p>
          <a:p>
            <a:r>
              <a:rPr lang="en-US" sz="1200" dirty="0"/>
              <a:t>(1, (2, 5))</a:t>
            </a:r>
          </a:p>
          <a:p>
            <a:r>
              <a:rPr lang="en-US" sz="1200" dirty="0"/>
              <a:t>(1, (2, 1))</a:t>
            </a:r>
          </a:p>
          <a:p>
            <a:r>
              <a:rPr lang="en-US" sz="1200" dirty="0"/>
              <a:t>(1, (4, 8))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E49C9-12B5-5943-96FA-7FE6CDD324B6}"/>
              </a:ext>
            </a:extLst>
          </p:cNvPr>
          <p:cNvSpPr txBox="1"/>
          <p:nvPr/>
        </p:nvSpPr>
        <p:spPr>
          <a:xfrm>
            <a:off x="9411557" y="379404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((1,2), [5,2,5,1])</a:t>
            </a:r>
          </a:p>
          <a:p>
            <a:r>
              <a:rPr lang="en-US" dirty="0"/>
              <a:t>((1,4), [8])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C3702-9BA0-1348-8F71-19EE782C7A6B}"/>
              </a:ext>
            </a:extLst>
          </p:cNvPr>
          <p:cNvSpPr txBox="1"/>
          <p:nvPr/>
        </p:nvSpPr>
        <p:spPr>
          <a:xfrm>
            <a:off x="2659915" y="3739415"/>
            <a:ext cx="1039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(2, 5))</a:t>
            </a:r>
          </a:p>
          <a:p>
            <a:r>
              <a:rPr lang="en-US" dirty="0"/>
              <a:t>(1, (4, 8))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54A700D-41FE-44CD-A259-791F9BBB9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85" y="189689"/>
            <a:ext cx="2514600" cy="1905000"/>
          </a:xfrm>
          <a:prstGeom prst="rect">
            <a:avLst/>
          </a:prstGeom>
          <a:solidFill>
            <a:srgbClr val="FFFF99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2E8C45B-6EAD-4BE9-9573-44040E9E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265889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Mapper</a:t>
            </a:r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A6C8A414-1065-4E85-BE83-705491E6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85" y="723089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99A5A7D-A2E8-4966-A573-476146A3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244" y="629565"/>
            <a:ext cx="990600" cy="1995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9534F208-2AAB-4E33-97AA-E75306AA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885" y="799289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map() function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EEE41860-B8F6-441E-A6F8-CC01F9CC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9281" y="3356095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4D214FD8-8C41-4824-BB63-CA968097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677" y="667628"/>
            <a:ext cx="22762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input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4B859DFB-7F52-40CF-A0D6-C00A97D5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085" y="646715"/>
            <a:ext cx="1974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Mapper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88B06-EDBE-4F86-A11E-F9413AA2A838}"/>
              </a:ext>
            </a:extLst>
          </p:cNvPr>
          <p:cNvSpPr txBox="1"/>
          <p:nvPr/>
        </p:nvSpPr>
        <p:spPr>
          <a:xfrm>
            <a:off x="9740725" y="261921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 user</a:t>
            </a:r>
            <a:endParaRPr lang="en-US" sz="1800" dirty="0"/>
          </a:p>
          <a:p>
            <a:r>
              <a:rPr lang="en-US" sz="1800" b="1" dirty="0"/>
              <a:t>Value: user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A0730-000C-4DCE-B38E-C77911D4342E}"/>
              </a:ext>
            </a:extLst>
          </p:cNvPr>
          <p:cNvSpPr txBox="1"/>
          <p:nvPr/>
        </p:nvSpPr>
        <p:spPr>
          <a:xfrm>
            <a:off x="4679797" y="1755387"/>
            <a:ext cx="414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find all unique keys</a:t>
            </a:r>
          </a:p>
          <a:p>
            <a:pPr marL="342900" indent="-342900">
              <a:buAutoNum type="arabicPeriod"/>
            </a:pPr>
            <a:r>
              <a:rPr lang="en-US" dirty="0"/>
              <a:t> for each key, loop through the values finding who they follow</a:t>
            </a:r>
          </a:p>
          <a:p>
            <a:pPr marL="342900" indent="-342900">
              <a:buAutoNum type="arabicPeriod"/>
            </a:pPr>
            <a:r>
              <a:rPr lang="en-US" dirty="0"/>
              <a:t>For each of those check </a:t>
            </a:r>
            <a:r>
              <a:rPr lang="en-US" dirty="0" err="1"/>
              <a:t>reprocity</a:t>
            </a:r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2D9BA69-4EE9-4148-BDF3-00D44004B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485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8E56EC1A-093F-4E4D-B53D-31E63DD20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8333" y="1027889"/>
            <a:ext cx="227627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F887615-8A3B-43E9-97D9-1BCAFDC59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1470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461FF716-8798-4081-AC67-769F40C2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044" y="3786292"/>
            <a:ext cx="1676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3439916-91DE-4E64-B7A7-C592E64C1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47" y="5578703"/>
            <a:ext cx="25785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Key</a:t>
            </a:r>
            <a:r>
              <a:rPr lang="en-US" altLang="en-US" sz="1800" dirty="0">
                <a:latin typeface="+mn-lt"/>
              </a:rPr>
              <a:t>: user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List of values</a:t>
            </a:r>
            <a:r>
              <a:rPr lang="en-US" altLang="en-US" sz="1800" dirty="0">
                <a:latin typeface="+mn-lt"/>
              </a:rPr>
              <a:t>: people with </a:t>
            </a:r>
            <a:r>
              <a:rPr lang="en-US" altLang="en-US" sz="1800" dirty="0" err="1">
                <a:latin typeface="+mn-lt"/>
              </a:rPr>
              <a:t>reprocity</a:t>
            </a:r>
            <a:endParaRPr lang="en-US" altLang="en-US" sz="1800" dirty="0">
              <a:latin typeface="+mn-lt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9E88492B-E996-47BD-82B4-D63A21A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469" y="3557692"/>
            <a:ext cx="2362200" cy="2133600"/>
          </a:xfrm>
          <a:prstGeom prst="rect">
            <a:avLst/>
          </a:prstGeom>
          <a:solidFill>
            <a:srgbClr val="CCFFCC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405B12D3-4278-4367-B71E-9B0C56F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069" y="378629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/>
              <a:t>Reducer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401CA4BC-4B17-46D5-830F-B2C6EDB4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669" y="4243492"/>
            <a:ext cx="16002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16127228-DFE2-42ED-A2DB-7B8E10C76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269" y="4319692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reduce() function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2EDD8C3-9CC9-44DA-BC62-6C3C00B6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591" y="3698179"/>
            <a:ext cx="10668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/>
              <a:t>…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45A65694-7578-4642-ADC7-B476192A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349" y="4050015"/>
            <a:ext cx="167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input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3E9F34BA-F90D-4B17-AB1A-8784847B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291" y="4063006"/>
            <a:ext cx="24821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Reducer output</a:t>
            </a: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6ED61840-E226-42B8-A24C-31E6ADD9D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887" y="4472092"/>
            <a:ext cx="214657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49308-F0FD-41D9-85CB-4211F282C2C3}"/>
              </a:ext>
            </a:extLst>
          </p:cNvPr>
          <p:cNvSpPr txBox="1"/>
          <p:nvPr/>
        </p:nvSpPr>
        <p:spPr>
          <a:xfrm>
            <a:off x="4647393" y="5315532"/>
            <a:ext cx="434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 loop through keys</a:t>
            </a:r>
          </a:p>
          <a:p>
            <a:pPr marL="342900" indent="-342900">
              <a:buAutoNum type="arabicPeriod"/>
            </a:pPr>
            <a:r>
              <a:rPr lang="en-US" dirty="0"/>
              <a:t> for each key loop through their list</a:t>
            </a:r>
          </a:p>
          <a:p>
            <a:pPr marL="342900" indent="-342900">
              <a:buAutoNum type="arabicPeriod"/>
            </a:pPr>
            <a:r>
              <a:rPr lang="en-US" dirty="0"/>
              <a:t>check</a:t>
            </a:r>
          </a:p>
        </p:txBody>
      </p:sp>
      <p:sp>
        <p:nvSpPr>
          <p:cNvPr id="41" name="Text Box 33">
            <a:extLst>
              <a:ext uri="{FF2B5EF4-FFF2-40B4-BE49-F238E27FC236}">
                <a16:creationId xmlns:a16="http://schemas.microsoft.com/office/drawing/2014/main" id="{0EE6968C-F82A-4CEB-9E49-4F91C5D3D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82" y="3254457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19AE053F-B5F6-42C6-8BCA-29BE3BF46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431" y="28149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key-value pairs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2FDBBB-1102-463F-ABCF-62D9A9A5E8D6}"/>
              </a:ext>
            </a:extLst>
          </p:cNvPr>
          <p:cNvSpPr txBox="1"/>
          <p:nvPr/>
        </p:nvSpPr>
        <p:spPr>
          <a:xfrm>
            <a:off x="1321617" y="6350572"/>
            <a:ext cx="46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a combiner? Answer yes or no  </a:t>
            </a:r>
            <a:r>
              <a:rPr lang="en-US" dirty="0">
                <a:highlight>
                  <a:srgbClr val="FFFF00"/>
                </a:highlight>
              </a:rPr>
              <a:t>yes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3D2305-F7EA-4D83-B9D1-102B3BD88320}"/>
              </a:ext>
            </a:extLst>
          </p:cNvPr>
          <p:cNvSpPr txBox="1"/>
          <p:nvPr/>
        </p:nvSpPr>
        <p:spPr>
          <a:xfrm>
            <a:off x="2529148" y="55367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 user</a:t>
            </a:r>
            <a:endParaRPr lang="en-US" sz="1800" dirty="0"/>
          </a:p>
          <a:p>
            <a:r>
              <a:rPr lang="en-US" sz="1800" b="1"/>
              <a:t>Value: user</a:t>
            </a:r>
            <a:r>
              <a:rPr lang="en-US" sz="1800"/>
              <a:t>  </a:t>
            </a:r>
            <a:endParaRPr lang="en-US" sz="1800" dirty="0"/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AD73195A-9152-44DB-9C7D-FEF2BA63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848" y="127775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key-value pairs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91E07C-DC1E-4580-BA0B-C1337DA6DD07}"/>
              </a:ext>
            </a:extLst>
          </p:cNvPr>
          <p:cNvSpPr txBox="1"/>
          <p:nvPr/>
        </p:nvSpPr>
        <p:spPr>
          <a:xfrm>
            <a:off x="698415" y="2170886"/>
            <a:ext cx="298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Key:</a:t>
            </a:r>
            <a:r>
              <a:rPr lang="en-US" sz="1800" dirty="0"/>
              <a:t> byte offset from first line</a:t>
            </a:r>
          </a:p>
          <a:p>
            <a:r>
              <a:rPr lang="en-US" sz="1800" b="1" dirty="0"/>
              <a:t>Value:</a:t>
            </a:r>
            <a:r>
              <a:rPr lang="en-US" sz="1800" dirty="0"/>
              <a:t> a line in input file for</a:t>
            </a:r>
          </a:p>
          <a:p>
            <a:r>
              <a:rPr lang="en-US" dirty="0"/>
              <a:t>(</a:t>
            </a:r>
            <a:r>
              <a:rPr lang="en-US" dirty="0" err="1"/>
              <a:t>follower,followee</a:t>
            </a:r>
            <a:r>
              <a:rPr lang="en-US" dirty="0"/>
              <a:t>) relation</a:t>
            </a:r>
            <a:endParaRPr lang="en-US" sz="1800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A50CB072-A9D6-4B5A-BA0D-B761DBA5D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43" y="494488"/>
            <a:ext cx="3472690" cy="16001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 anchorCtr="0"/>
          <a:lstStyle>
            <a:lvl1pPr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mary456)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</a:t>
            </a:r>
            <a:r>
              <a:rPr lang="en-US" altLang="en-US" sz="1400" b="1" dirty="0" err="1"/>
              <a:t>msu</a:t>
            </a:r>
            <a:r>
              <a:rPr lang="en-US" altLang="en-US" sz="1400" b="1" dirty="0"/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(john123, </a:t>
            </a:r>
            <a:r>
              <a:rPr lang="en-US" altLang="en-US" sz="1400" b="1" dirty="0" err="1"/>
              <a:t>spartans</a:t>
            </a:r>
            <a:r>
              <a:rPr lang="en-US" altLang="en-US" sz="1400" b="1" dirty="0"/>
              <a:t>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(mary456, john123)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B6715-3D73-B446-99C8-A659CA91DA26}"/>
              </a:ext>
            </a:extLst>
          </p:cNvPr>
          <p:cNvSpPr txBox="1"/>
          <p:nvPr/>
        </p:nvSpPr>
        <p:spPr>
          <a:xfrm>
            <a:off x="9881685" y="662764"/>
            <a:ext cx="12763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john123, mary456)</a:t>
            </a:r>
          </a:p>
          <a:p>
            <a:r>
              <a:rPr lang="en-US" sz="1050" dirty="0"/>
              <a:t>(mary456,john123)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890A1-D404-9340-9047-E1B391AA04DF}"/>
              </a:ext>
            </a:extLst>
          </p:cNvPr>
          <p:cNvSpPr txBox="1"/>
          <p:nvPr/>
        </p:nvSpPr>
        <p:spPr>
          <a:xfrm>
            <a:off x="9376747" y="3803865"/>
            <a:ext cx="13179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john123, [mary456])</a:t>
            </a:r>
          </a:p>
          <a:p>
            <a:r>
              <a:rPr lang="en-US" sz="1050" dirty="0"/>
              <a:t>(mary456,[john123])</a:t>
            </a:r>
          </a:p>
          <a:p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594B6-9FA6-604C-BDEE-088B2C8EB7D9}"/>
              </a:ext>
            </a:extLst>
          </p:cNvPr>
          <p:cNvSpPr txBox="1"/>
          <p:nvPr/>
        </p:nvSpPr>
        <p:spPr>
          <a:xfrm>
            <a:off x="2210716" y="3722479"/>
            <a:ext cx="204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(john123, mary456)</a:t>
            </a:r>
          </a:p>
        </p:txBody>
      </p:sp>
    </p:spTree>
    <p:extLst>
      <p:ext uri="{BB962C8B-B14F-4D97-AF65-F5344CB8AC3E}">
        <p14:creationId xmlns:p14="http://schemas.microsoft.com/office/powerpoint/2010/main" val="17333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5" grpId="0"/>
      <p:bldP spid="36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809</Words>
  <Application>Microsoft Macintosh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Monotype Sorts</vt:lpstr>
      <vt:lpstr>Office Theme</vt:lpstr>
      <vt:lpstr>Question 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Pang-Ning</dc:creator>
  <cp:lastModifiedBy>Smieszny, Dan</cp:lastModifiedBy>
  <cp:revision>14</cp:revision>
  <dcterms:created xsi:type="dcterms:W3CDTF">2022-03-26T18:50:49Z</dcterms:created>
  <dcterms:modified xsi:type="dcterms:W3CDTF">2022-04-10T21:54:06Z</dcterms:modified>
</cp:coreProperties>
</file>