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60" r:id="rId7"/>
    <p:sldId id="262" r:id="rId8"/>
    <p:sldId id="268" r:id="rId9"/>
    <p:sldId id="263" r:id="rId10"/>
    <p:sldId id="259" r:id="rId11"/>
    <p:sldId id="264" r:id="rId12"/>
    <p:sldId id="265" r:id="rId13"/>
    <p:sldId id="266" r:id="rId14"/>
    <p:sldId id="269" r:id="rId15"/>
    <p:sldId id="270" r:id="rId16"/>
    <p:sldId id="275" r:id="rId17"/>
    <p:sldId id="276" r:id="rId18"/>
    <p:sldId id="277" r:id="rId19"/>
    <p:sldId id="278" r:id="rId20"/>
    <p:sldId id="279" r:id="rId21"/>
    <p:sldId id="280" r:id="rId22"/>
    <p:sldId id="281" r:id="rId23"/>
    <p:sldId id="282" r:id="rId24"/>
    <p:sldId id="273"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6B0-A8C0-4D03-8305-7D899B2D19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505D19-3B18-451C-9317-B496D3544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5C134-B275-4ADE-8E6E-0C347CFEC050}"/>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36629F9A-451D-4CE4-9795-38194F888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15140-034F-425F-8169-22D5D48C4AAD}"/>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87916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7C22-CCDD-4DAD-AE35-18D7985F3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CF4B0-924B-4EB9-9B8B-833CAE389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0F428-7D91-450C-83E1-1835515DE178}"/>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2A27B5CD-60C2-494B-B623-AE7433AD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3798A-1B3C-4C41-818A-307089A9C888}"/>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187461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96A8C-6DF5-4DBA-B1D0-10AEEA5F9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8738E-287B-48D8-999A-D9B5D47D5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6855C-E4AD-43C5-960C-5AFD7EBF1E01}"/>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D9AF1792-08F0-47B5-896E-7741A1127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7AE1-6697-48B7-8A0B-B3095186099F}"/>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33626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8072-FE32-49AB-85C0-612B20C05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D5570-748C-447E-A82C-3C7F210F3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DA4BB-F371-4ECF-A2D7-4A71677B7CBB}"/>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92187566-69E3-4EC8-9337-CE3EBBDEA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1617D-C45F-40CF-BE59-B8AFEDA28C4E}"/>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412095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9700-BC42-420A-9C7E-1CD48C1FE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59CAE-579D-4512-9471-E50249E6F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FF613-B9A5-4FE5-A9A4-421E405D8058}"/>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7E466E1E-EC15-4217-931D-AC932FF09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8177F-6EC4-4D25-BC43-3F1F31001568}"/>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368632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2E55-A112-45C7-8181-470AEAC3A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7DF77-64B9-4CB1-B77F-E888F1567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083BE7-1A18-43AC-ADDC-F8FC9F36A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648CD9-C7DF-44BB-9018-3297A801B34C}"/>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6" name="Footer Placeholder 5">
            <a:extLst>
              <a:ext uri="{FF2B5EF4-FFF2-40B4-BE49-F238E27FC236}">
                <a16:creationId xmlns:a16="http://schemas.microsoft.com/office/drawing/2014/main" id="{DB50BA7B-C8EC-440F-B5DA-B569E1278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27BB1-A760-4230-AD49-3CB3157FEBC2}"/>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374778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8331-7702-4B46-8F98-56D7A569FB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04026-3CE4-4FBA-8820-414FFA397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7863D-E3CF-410E-80E1-DDA42ECEC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D496CC-8CEC-48BA-9941-FFC5EEDE7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EB9BD-812C-4D43-8B3C-6055403BE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C9F3B4-9CC2-43E6-BB18-FBE5C8C980EC}"/>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8" name="Footer Placeholder 7">
            <a:extLst>
              <a:ext uri="{FF2B5EF4-FFF2-40B4-BE49-F238E27FC236}">
                <a16:creationId xmlns:a16="http://schemas.microsoft.com/office/drawing/2014/main" id="{A1F6F2BB-6681-4085-95DE-CB4FE439D1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D6DE2A-E777-4948-9727-A29E6B598E27}"/>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394014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F2F3-5B41-4369-A4D1-D06FE6B051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38B1E7-D513-4652-B3FC-95144834E02A}"/>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4" name="Footer Placeholder 3">
            <a:extLst>
              <a:ext uri="{FF2B5EF4-FFF2-40B4-BE49-F238E27FC236}">
                <a16:creationId xmlns:a16="http://schemas.microsoft.com/office/drawing/2014/main" id="{B3626279-A2B9-4090-AE3F-DAB4CF2DD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4A19A-9372-4DFF-8FC2-9D1FB3384C2C}"/>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178687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281D9-7886-4322-9DD2-CAA15C428766}"/>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3" name="Footer Placeholder 2">
            <a:extLst>
              <a:ext uri="{FF2B5EF4-FFF2-40B4-BE49-F238E27FC236}">
                <a16:creationId xmlns:a16="http://schemas.microsoft.com/office/drawing/2014/main" id="{BAA45F67-B087-4124-85F0-BEDFDCC92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994F4-4A63-406F-A601-32030CDEB2C0}"/>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149370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A731-5DD5-4678-824F-15D9BEE01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320AFA-9439-49A2-818D-83A365814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E067A9-C6DF-478C-A5B7-618C4FF22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C57B1-E598-48EB-B883-DD340EB0926C}"/>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6" name="Footer Placeholder 5">
            <a:extLst>
              <a:ext uri="{FF2B5EF4-FFF2-40B4-BE49-F238E27FC236}">
                <a16:creationId xmlns:a16="http://schemas.microsoft.com/office/drawing/2014/main" id="{80C00F29-0D10-4B8D-858B-10CE77125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D7BCF-92BF-47D9-9763-39609478B8E1}"/>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3811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E431-75F7-40A8-B899-A2FC36FFD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E7957-FF3E-466B-97E3-B613C1EE0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9F0CA-6BB1-4645-8E7F-D3C93B5B7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2EE2-FAA7-43B9-AF22-10FE72DEC534}"/>
              </a:ext>
            </a:extLst>
          </p:cNvPr>
          <p:cNvSpPr>
            <a:spLocks noGrp="1"/>
          </p:cNvSpPr>
          <p:nvPr>
            <p:ph type="dt" sz="half" idx="10"/>
          </p:nvPr>
        </p:nvSpPr>
        <p:spPr/>
        <p:txBody>
          <a:bodyPr/>
          <a:lstStyle/>
          <a:p>
            <a:fld id="{F83ED564-FB0D-40DE-9B83-3A93565AB358}" type="datetimeFigureOut">
              <a:rPr lang="en-US" smtClean="0"/>
              <a:t>12/30/2019</a:t>
            </a:fld>
            <a:endParaRPr lang="en-US"/>
          </a:p>
        </p:txBody>
      </p:sp>
      <p:sp>
        <p:nvSpPr>
          <p:cNvPr id="6" name="Footer Placeholder 5">
            <a:extLst>
              <a:ext uri="{FF2B5EF4-FFF2-40B4-BE49-F238E27FC236}">
                <a16:creationId xmlns:a16="http://schemas.microsoft.com/office/drawing/2014/main" id="{41DDDF7D-0894-4A50-AB5F-FE790ABD5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B72AF-0B24-4801-9A21-611CF9283738}"/>
              </a:ext>
            </a:extLst>
          </p:cNvPr>
          <p:cNvSpPr>
            <a:spLocks noGrp="1"/>
          </p:cNvSpPr>
          <p:nvPr>
            <p:ph type="sldNum" sz="quarter" idx="12"/>
          </p:nvPr>
        </p:nvSpPr>
        <p:spPr/>
        <p:txBody>
          <a:bodyPr/>
          <a:lstStyle/>
          <a:p>
            <a:fld id="{752CD8B3-64CF-485B-8BE0-EACE4F8CB43A}" type="slidenum">
              <a:rPr lang="en-US" smtClean="0"/>
              <a:t>‹#›</a:t>
            </a:fld>
            <a:endParaRPr lang="en-US"/>
          </a:p>
        </p:txBody>
      </p:sp>
    </p:spTree>
    <p:extLst>
      <p:ext uri="{BB962C8B-B14F-4D97-AF65-F5344CB8AC3E}">
        <p14:creationId xmlns:p14="http://schemas.microsoft.com/office/powerpoint/2010/main" val="184622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2DF12-3AFF-4EA0-B1A8-3B6E93A7E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55AF9-69EE-45CE-A76D-1313C3AC6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1008F-A1D6-4EAF-961B-81EDD45ED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ED564-FB0D-40DE-9B83-3A93565AB358}" type="datetimeFigureOut">
              <a:rPr lang="en-US" smtClean="0"/>
              <a:t>12/30/2019</a:t>
            </a:fld>
            <a:endParaRPr lang="en-US"/>
          </a:p>
        </p:txBody>
      </p:sp>
      <p:sp>
        <p:nvSpPr>
          <p:cNvPr id="5" name="Footer Placeholder 4">
            <a:extLst>
              <a:ext uri="{FF2B5EF4-FFF2-40B4-BE49-F238E27FC236}">
                <a16:creationId xmlns:a16="http://schemas.microsoft.com/office/drawing/2014/main" id="{EBC248D2-5963-415F-84E6-4004B2A30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767428-DB0C-4A43-9649-DBC904BCC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CD8B3-64CF-485B-8BE0-EACE4F8CB43A}" type="slidenum">
              <a:rPr lang="en-US" smtClean="0"/>
              <a:t>‹#›</a:t>
            </a:fld>
            <a:endParaRPr lang="en-US"/>
          </a:p>
        </p:txBody>
      </p:sp>
    </p:spTree>
    <p:extLst>
      <p:ext uri="{BB962C8B-B14F-4D97-AF65-F5344CB8AC3E}">
        <p14:creationId xmlns:p14="http://schemas.microsoft.com/office/powerpoint/2010/main" val="175214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BE5F-CD20-4B2F-85EF-2CDF9CC0B538}"/>
              </a:ext>
            </a:extLst>
          </p:cNvPr>
          <p:cNvSpPr>
            <a:spLocks noGrp="1"/>
          </p:cNvSpPr>
          <p:nvPr>
            <p:ph type="ctrTitle"/>
          </p:nvPr>
        </p:nvSpPr>
        <p:spPr/>
        <p:txBody>
          <a:bodyPr/>
          <a:lstStyle/>
          <a:p>
            <a:r>
              <a:rPr lang="en-US" dirty="0"/>
              <a:t>Mech Warfare Quad-bot Walking Code</a:t>
            </a:r>
          </a:p>
        </p:txBody>
      </p:sp>
      <p:sp>
        <p:nvSpPr>
          <p:cNvPr id="3" name="Subtitle 2">
            <a:extLst>
              <a:ext uri="{FF2B5EF4-FFF2-40B4-BE49-F238E27FC236}">
                <a16:creationId xmlns:a16="http://schemas.microsoft.com/office/drawing/2014/main" id="{8C42B2A8-38D6-4E56-A41A-FB0CF507B1B4}"/>
              </a:ext>
            </a:extLst>
          </p:cNvPr>
          <p:cNvSpPr>
            <a:spLocks noGrp="1"/>
          </p:cNvSpPr>
          <p:nvPr>
            <p:ph type="subTitle" idx="1"/>
          </p:nvPr>
        </p:nvSpPr>
        <p:spPr/>
        <p:txBody>
          <a:bodyPr/>
          <a:lstStyle/>
          <a:p>
            <a:r>
              <a:rPr lang="en-US" dirty="0"/>
              <a:t>Jacob Simmonds</a:t>
            </a:r>
          </a:p>
          <a:p>
            <a:r>
              <a:rPr lang="en-US" dirty="0"/>
              <a:t>12/30/2019</a:t>
            </a:r>
          </a:p>
        </p:txBody>
      </p:sp>
    </p:spTree>
    <p:extLst>
      <p:ext uri="{BB962C8B-B14F-4D97-AF65-F5344CB8AC3E}">
        <p14:creationId xmlns:p14="http://schemas.microsoft.com/office/powerpoint/2010/main" val="414857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placement</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normAutofit fontScale="92500" lnSpcReduction="10000"/>
          </a:bodyPr>
          <a:lstStyle/>
          <a:p>
            <a:r>
              <a:rPr lang="en-US" dirty="0"/>
              <a:t>Leg must be placed somewhere within the ring of bound regions</a:t>
            </a:r>
          </a:p>
          <a:p>
            <a:r>
              <a:rPr lang="en-US" dirty="0"/>
              <a:t>Placement priority was chosen as follows:</a:t>
            </a:r>
          </a:p>
          <a:p>
            <a:pPr lvl="1"/>
            <a:r>
              <a:rPr lang="en-US" dirty="0"/>
              <a:t>Choose location in bound region with highest distance along  velocity vector</a:t>
            </a:r>
          </a:p>
          <a:p>
            <a:pPr lvl="1"/>
            <a:r>
              <a:rPr lang="en-US" dirty="0"/>
              <a:t>Of the possible locations, choose the one that provides the highest distance to stability region edge along velocity vector</a:t>
            </a:r>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5036D6A-074E-440B-9BD5-389AE36515ED}"/>
              </a:ext>
            </a:extLst>
          </p:cNvPr>
          <p:cNvSpPr/>
          <p:nvPr/>
        </p:nvSpPr>
        <p:spPr>
          <a:xfrm>
            <a:off x="8185344" y="3562103"/>
            <a:ext cx="3020744" cy="29641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FD3E1EC-0FF0-4F95-9E97-AC72829DD637}"/>
              </a:ext>
            </a:extLst>
          </p:cNvPr>
          <p:cNvSpPr/>
          <p:nvPr/>
        </p:nvSpPr>
        <p:spPr>
          <a:xfrm>
            <a:off x="9115257" y="4493800"/>
            <a:ext cx="1160916" cy="1103330"/>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EF3834F-2182-48BC-96CB-41D999AC3D8B}"/>
              </a:ext>
            </a:extLst>
          </p:cNvPr>
          <p:cNvSpPr txBox="1"/>
          <p:nvPr/>
        </p:nvSpPr>
        <p:spPr>
          <a:xfrm>
            <a:off x="10404762" y="3415325"/>
            <a:ext cx="1795171" cy="369332"/>
          </a:xfrm>
          <a:prstGeom prst="rect">
            <a:avLst/>
          </a:prstGeom>
          <a:noFill/>
        </p:spPr>
        <p:txBody>
          <a:bodyPr wrap="none" rtlCol="0">
            <a:spAutoFit/>
          </a:bodyPr>
          <a:lstStyle/>
          <a:p>
            <a:r>
              <a:rPr lang="en-US" dirty="0"/>
              <a:t>Maximum bound</a:t>
            </a:r>
          </a:p>
        </p:txBody>
      </p:sp>
      <p:cxnSp>
        <p:nvCxnSpPr>
          <p:cNvPr id="31" name="Straight Arrow Connector 30">
            <a:extLst>
              <a:ext uri="{FF2B5EF4-FFF2-40B4-BE49-F238E27FC236}">
                <a16:creationId xmlns:a16="http://schemas.microsoft.com/office/drawing/2014/main" id="{D49E5E2D-6B60-4FBB-BE45-B4C0801DF55A}"/>
              </a:ext>
            </a:extLst>
          </p:cNvPr>
          <p:cNvCxnSpPr>
            <a:cxnSpLocks/>
          </p:cNvCxnSpPr>
          <p:nvPr/>
        </p:nvCxnSpPr>
        <p:spPr>
          <a:xfrm flipH="1">
            <a:off x="10943962" y="3759779"/>
            <a:ext cx="341663" cy="2415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EF27C9-1D2E-43F0-8D09-E390E9389727}"/>
              </a:ext>
            </a:extLst>
          </p:cNvPr>
          <p:cNvCxnSpPr>
            <a:cxnSpLocks/>
            <a:stCxn id="35" idx="1"/>
          </p:cNvCxnSpPr>
          <p:nvPr/>
        </p:nvCxnSpPr>
        <p:spPr>
          <a:xfrm flipH="1">
            <a:off x="10187152" y="4376543"/>
            <a:ext cx="1042776" cy="262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55A6735-5C79-4A87-81E3-0D35CDF3381F}"/>
              </a:ext>
            </a:extLst>
          </p:cNvPr>
          <p:cNvSpPr txBox="1"/>
          <p:nvPr/>
        </p:nvSpPr>
        <p:spPr>
          <a:xfrm>
            <a:off x="11229928" y="4053377"/>
            <a:ext cx="1102256" cy="646331"/>
          </a:xfrm>
          <a:prstGeom prst="rect">
            <a:avLst/>
          </a:prstGeom>
          <a:noFill/>
        </p:spPr>
        <p:txBody>
          <a:bodyPr wrap="square" rtlCol="0">
            <a:spAutoFit/>
          </a:bodyPr>
          <a:lstStyle/>
          <a:p>
            <a:r>
              <a:rPr lang="en-US" dirty="0"/>
              <a:t>Minimum bound</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4C50C4-4CFE-4CC1-B2AE-EBB06971B780}"/>
              </a:ext>
            </a:extLst>
          </p:cNvPr>
          <p:cNvCxnSpPr>
            <a:cxnSpLocks/>
          </p:cNvCxnSpPr>
          <p:nvPr/>
        </p:nvCxnSpPr>
        <p:spPr>
          <a:xfrm flipH="1">
            <a:off x="7167337" y="4432896"/>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03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placement</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normAutofit/>
          </a:bodyPr>
          <a:lstStyle/>
          <a:p>
            <a:r>
              <a:rPr lang="en-US" dirty="0"/>
              <a:t>Highest distance in bound region occurs at the intersection of the tangent of the minimum circle with the maximum circle along the velocity vector angle</a:t>
            </a:r>
          </a:p>
        </p:txBody>
      </p:sp>
      <p:sp>
        <p:nvSpPr>
          <p:cNvPr id="23" name="Oval 22">
            <a:extLst>
              <a:ext uri="{FF2B5EF4-FFF2-40B4-BE49-F238E27FC236}">
                <a16:creationId xmlns:a16="http://schemas.microsoft.com/office/drawing/2014/main" id="{75036D6A-074E-440B-9BD5-389AE36515ED}"/>
              </a:ext>
            </a:extLst>
          </p:cNvPr>
          <p:cNvSpPr/>
          <p:nvPr/>
        </p:nvSpPr>
        <p:spPr>
          <a:xfrm>
            <a:off x="7912212" y="1825625"/>
            <a:ext cx="3020744" cy="29641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FD3E1EC-0FF0-4F95-9E97-AC72829DD637}"/>
              </a:ext>
            </a:extLst>
          </p:cNvPr>
          <p:cNvSpPr/>
          <p:nvPr/>
        </p:nvSpPr>
        <p:spPr>
          <a:xfrm>
            <a:off x="8842125" y="2757322"/>
            <a:ext cx="1160916" cy="1103330"/>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D4C50C4-4CFE-4CC1-B2AE-EBB06971B780}"/>
              </a:ext>
            </a:extLst>
          </p:cNvPr>
          <p:cNvCxnSpPr>
            <a:cxnSpLocks/>
            <a:endCxn id="23" idx="3"/>
          </p:cNvCxnSpPr>
          <p:nvPr/>
        </p:nvCxnSpPr>
        <p:spPr>
          <a:xfrm flipH="1">
            <a:off x="8354590" y="3293448"/>
            <a:ext cx="2578366" cy="106219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1893EE-0EB3-41A9-AAA2-B903AC94276A}"/>
              </a:ext>
            </a:extLst>
          </p:cNvPr>
          <p:cNvCxnSpPr>
            <a:cxnSpLocks/>
          </p:cNvCxnSpPr>
          <p:nvPr/>
        </p:nvCxnSpPr>
        <p:spPr>
          <a:xfrm flipH="1">
            <a:off x="7912212" y="2279685"/>
            <a:ext cx="2578366" cy="106219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2AC47C-79A1-48DC-B979-4A0B3AA44AA9}"/>
              </a:ext>
            </a:extLst>
          </p:cNvPr>
          <p:cNvCxnSpPr>
            <a:cxnSpLocks/>
            <a:stCxn id="27" idx="0"/>
          </p:cNvCxnSpPr>
          <p:nvPr/>
        </p:nvCxnSpPr>
        <p:spPr>
          <a:xfrm flipV="1">
            <a:off x="7139895" y="3538849"/>
            <a:ext cx="632757" cy="95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CC819DB-DB86-473C-8EEE-4F7899C33D47}"/>
              </a:ext>
            </a:extLst>
          </p:cNvPr>
          <p:cNvSpPr txBox="1"/>
          <p:nvPr/>
        </p:nvSpPr>
        <p:spPr>
          <a:xfrm>
            <a:off x="6588767" y="4488873"/>
            <a:ext cx="1102256" cy="369332"/>
          </a:xfrm>
          <a:prstGeom prst="rect">
            <a:avLst/>
          </a:prstGeom>
          <a:noFill/>
        </p:spPr>
        <p:txBody>
          <a:bodyPr wrap="square" rtlCol="0">
            <a:spAutoFit/>
          </a:bodyPr>
          <a:lstStyle/>
          <a:p>
            <a:r>
              <a:rPr lang="en-US" dirty="0"/>
              <a:t>Locations</a:t>
            </a:r>
          </a:p>
        </p:txBody>
      </p:sp>
      <p:cxnSp>
        <p:nvCxnSpPr>
          <p:cNvPr id="32" name="Straight Arrow Connector 31">
            <a:extLst>
              <a:ext uri="{FF2B5EF4-FFF2-40B4-BE49-F238E27FC236}">
                <a16:creationId xmlns:a16="http://schemas.microsoft.com/office/drawing/2014/main" id="{A8DF6B72-CA1D-46FB-A3C7-F0E92BE8864C}"/>
              </a:ext>
            </a:extLst>
          </p:cNvPr>
          <p:cNvCxnSpPr>
            <a:cxnSpLocks/>
          </p:cNvCxnSpPr>
          <p:nvPr/>
        </p:nvCxnSpPr>
        <p:spPr>
          <a:xfrm flipV="1">
            <a:off x="7315200" y="4355644"/>
            <a:ext cx="870534" cy="1332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Multiplication Sign 35">
            <a:extLst>
              <a:ext uri="{FF2B5EF4-FFF2-40B4-BE49-F238E27FC236}">
                <a16:creationId xmlns:a16="http://schemas.microsoft.com/office/drawing/2014/main" id="{5C2AEB78-C11B-4610-ACE9-DB368DC90F2C}"/>
              </a:ext>
            </a:extLst>
          </p:cNvPr>
          <p:cNvSpPr/>
          <p:nvPr/>
        </p:nvSpPr>
        <p:spPr>
          <a:xfrm>
            <a:off x="8109556" y="4090320"/>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EA2ABC9F-8004-41A8-8849-3D9DBA9AD167}"/>
              </a:ext>
            </a:extLst>
          </p:cNvPr>
          <p:cNvSpPr/>
          <p:nvPr/>
        </p:nvSpPr>
        <p:spPr>
          <a:xfrm>
            <a:off x="7691023" y="3091900"/>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96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placement</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normAutofit fontScale="92500" lnSpcReduction="10000"/>
          </a:bodyPr>
          <a:lstStyle/>
          <a:p>
            <a:r>
              <a:rPr lang="en-US" dirty="0"/>
              <a:t>Once again the best leg placement is obvious to a human, but for the robot to decide it needs some formulaic reason</a:t>
            </a:r>
          </a:p>
          <a:p>
            <a:r>
              <a:rPr lang="en-US" dirty="0"/>
              <a:t>To do this more regions of stability will be drawn, and using the previous algorithm for “highest distance along velocity vector to region edge”, the robot can select the best leg placement</a:t>
            </a:r>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4C50C4-4CFE-4CC1-B2AE-EBB06971B780}"/>
              </a:ext>
            </a:extLst>
          </p:cNvPr>
          <p:cNvCxnSpPr>
            <a:cxnSpLocks/>
          </p:cNvCxnSpPr>
          <p:nvPr/>
        </p:nvCxnSpPr>
        <p:spPr>
          <a:xfrm flipH="1">
            <a:off x="7167337" y="4432896"/>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1362F4A-875B-4FE1-8630-9316F651A412}"/>
              </a:ext>
            </a:extLst>
          </p:cNvPr>
          <p:cNvSpPr/>
          <p:nvPr/>
        </p:nvSpPr>
        <p:spPr>
          <a:xfrm>
            <a:off x="8227394" y="3528773"/>
            <a:ext cx="3020744" cy="29641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E93C558-5654-4985-BEDD-5C6A48EB6F65}"/>
              </a:ext>
            </a:extLst>
          </p:cNvPr>
          <p:cNvSpPr/>
          <p:nvPr/>
        </p:nvSpPr>
        <p:spPr>
          <a:xfrm>
            <a:off x="9157307" y="4460470"/>
            <a:ext cx="1160916" cy="1103330"/>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342A65B-6D00-4AB9-8402-57A121B9315C}"/>
              </a:ext>
            </a:extLst>
          </p:cNvPr>
          <p:cNvCxnSpPr>
            <a:cxnSpLocks/>
            <a:endCxn id="20" idx="3"/>
          </p:cNvCxnSpPr>
          <p:nvPr/>
        </p:nvCxnSpPr>
        <p:spPr>
          <a:xfrm flipH="1">
            <a:off x="8669772" y="4996596"/>
            <a:ext cx="2578366" cy="106219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7A8BCE-F4A2-4E2C-9D35-FE31EE14DEBE}"/>
              </a:ext>
            </a:extLst>
          </p:cNvPr>
          <p:cNvCxnSpPr>
            <a:cxnSpLocks/>
          </p:cNvCxnSpPr>
          <p:nvPr/>
        </p:nvCxnSpPr>
        <p:spPr>
          <a:xfrm flipH="1">
            <a:off x="8227394" y="3982833"/>
            <a:ext cx="2578366" cy="106219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Multiplication Sign 35">
            <a:extLst>
              <a:ext uri="{FF2B5EF4-FFF2-40B4-BE49-F238E27FC236}">
                <a16:creationId xmlns:a16="http://schemas.microsoft.com/office/drawing/2014/main" id="{857367E0-22CE-4B9D-80A7-2BE575DB9D9B}"/>
              </a:ext>
            </a:extLst>
          </p:cNvPr>
          <p:cNvSpPr/>
          <p:nvPr/>
        </p:nvSpPr>
        <p:spPr>
          <a:xfrm>
            <a:off x="8424738" y="5793468"/>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E2EC6AA4-8F73-45B7-9135-ABF02E272F1E}"/>
              </a:ext>
            </a:extLst>
          </p:cNvPr>
          <p:cNvSpPr/>
          <p:nvPr/>
        </p:nvSpPr>
        <p:spPr>
          <a:xfrm>
            <a:off x="8006205" y="4795048"/>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87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placement</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3361852" cy="4349544"/>
          </a:xfrm>
        </p:spPr>
        <p:txBody>
          <a:bodyPr>
            <a:normAutofit fontScale="92500" lnSpcReduction="10000"/>
          </a:bodyPr>
          <a:lstStyle/>
          <a:p>
            <a:r>
              <a:rPr lang="en-US" dirty="0"/>
              <a:t>Algorithm first finds the minimum distance to each triangle combination</a:t>
            </a:r>
          </a:p>
          <a:p>
            <a:r>
              <a:rPr lang="en-US" dirty="0"/>
              <a:t>The algorithm then compares between the two leg options and chooses the one with the highest distance to edge</a:t>
            </a:r>
          </a:p>
          <a:p>
            <a:r>
              <a:rPr lang="en-US" dirty="0"/>
              <a:t>In this case the left leg option is chosen</a:t>
            </a:r>
          </a:p>
        </p:txBody>
      </p:sp>
      <p:grpSp>
        <p:nvGrpSpPr>
          <p:cNvPr id="35" name="Group 34">
            <a:extLst>
              <a:ext uri="{FF2B5EF4-FFF2-40B4-BE49-F238E27FC236}">
                <a16:creationId xmlns:a16="http://schemas.microsoft.com/office/drawing/2014/main" id="{F2203928-8E1D-44E8-B666-20663A3407C0}"/>
              </a:ext>
            </a:extLst>
          </p:cNvPr>
          <p:cNvGrpSpPr/>
          <p:nvPr/>
        </p:nvGrpSpPr>
        <p:grpSpPr>
          <a:xfrm>
            <a:off x="4425764" y="1912215"/>
            <a:ext cx="2829187" cy="2562081"/>
            <a:chOff x="2913413" y="1710370"/>
            <a:chExt cx="4214642" cy="3754979"/>
          </a:xfrm>
        </p:grpSpPr>
        <p:sp>
          <p:nvSpPr>
            <p:cNvPr id="15" name="Multiplication Sign 14">
              <a:extLst>
                <a:ext uri="{FF2B5EF4-FFF2-40B4-BE49-F238E27FC236}">
                  <a16:creationId xmlns:a16="http://schemas.microsoft.com/office/drawing/2014/main" id="{FDC62DDA-C771-4404-8BDF-C7DC69E11F51}"/>
                </a:ext>
              </a:extLst>
            </p:cNvPr>
            <p:cNvSpPr/>
            <p:nvPr/>
          </p:nvSpPr>
          <p:spPr>
            <a:xfrm>
              <a:off x="2913413" y="1710370"/>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3247352" y="4908572"/>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6657000" y="175193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3271332" y="2113569"/>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3271332" y="2113569"/>
              <a:ext cx="333939" cy="2922451"/>
            </a:xfrm>
            <a:prstGeom prst="line">
              <a:avLst/>
            </a:prstGeom>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EC80290C-9A92-4E2A-A550-D96B01CC3F15}"/>
                </a:ext>
              </a:extLst>
            </p:cNvPr>
            <p:cNvSpPr/>
            <p:nvPr/>
          </p:nvSpPr>
          <p:spPr>
            <a:xfrm>
              <a:off x="4925730" y="3339159"/>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3605271" y="2155134"/>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4C50C4-4CFE-4CC1-B2AE-EBB06971B780}"/>
                </a:ext>
              </a:extLst>
            </p:cNvPr>
            <p:cNvCxnSpPr>
              <a:cxnSpLocks/>
            </p:cNvCxnSpPr>
            <p:nvPr/>
          </p:nvCxnSpPr>
          <p:spPr>
            <a:xfrm flipH="1">
              <a:off x="3299391" y="3574130"/>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6" name="Multiplication Sign 35">
              <a:extLst>
                <a:ext uri="{FF2B5EF4-FFF2-40B4-BE49-F238E27FC236}">
                  <a16:creationId xmlns:a16="http://schemas.microsoft.com/office/drawing/2014/main" id="{857367E0-22CE-4B9D-80A7-2BE575DB9D9B}"/>
                </a:ext>
              </a:extLst>
            </p:cNvPr>
            <p:cNvSpPr/>
            <p:nvPr/>
          </p:nvSpPr>
          <p:spPr>
            <a:xfrm>
              <a:off x="4556792" y="4934702"/>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F993C91-BEC6-4622-B6D1-4334516E47C2}"/>
                </a:ext>
              </a:extLst>
            </p:cNvPr>
            <p:cNvCxnSpPr>
              <a:cxnSpLocks/>
              <a:stCxn id="36" idx="0"/>
              <a:endCxn id="16" idx="1"/>
            </p:cNvCxnSpPr>
            <p:nvPr/>
          </p:nvCxnSpPr>
          <p:spPr>
            <a:xfrm flipH="1" flipV="1">
              <a:off x="3605271" y="5036020"/>
              <a:ext cx="1064657" cy="2613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665984-F39D-4630-A427-1E46CAA0D91D}"/>
                </a:ext>
              </a:extLst>
            </p:cNvPr>
            <p:cNvCxnSpPr>
              <a:cxnSpLocks/>
              <a:stCxn id="36" idx="0"/>
              <a:endCxn id="18" idx="3"/>
            </p:cNvCxnSpPr>
            <p:nvPr/>
          </p:nvCxnSpPr>
          <p:spPr>
            <a:xfrm flipV="1">
              <a:off x="4669928" y="2155134"/>
              <a:ext cx="2100208" cy="2907016"/>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912C8D-13A5-43D4-9F07-98F50C126DF3}"/>
                </a:ext>
              </a:extLst>
            </p:cNvPr>
            <p:cNvCxnSpPr>
              <a:cxnSpLocks/>
              <a:stCxn id="36" idx="0"/>
              <a:endCxn id="15" idx="2"/>
            </p:cNvCxnSpPr>
            <p:nvPr/>
          </p:nvCxnSpPr>
          <p:spPr>
            <a:xfrm flipH="1" flipV="1">
              <a:off x="3271332" y="2113569"/>
              <a:ext cx="1398596" cy="294858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2ED5571-0EAB-41CD-B20F-9F03AAEF1C2B}"/>
              </a:ext>
            </a:extLst>
          </p:cNvPr>
          <p:cNvGrpSpPr/>
          <p:nvPr/>
        </p:nvGrpSpPr>
        <p:grpSpPr>
          <a:xfrm>
            <a:off x="8588824" y="1940575"/>
            <a:ext cx="2934528" cy="2533721"/>
            <a:chOff x="7296834" y="1762260"/>
            <a:chExt cx="4214642" cy="3728849"/>
          </a:xfrm>
        </p:grpSpPr>
        <p:sp>
          <p:nvSpPr>
            <p:cNvPr id="38" name="Multiplication Sign 37">
              <a:extLst>
                <a:ext uri="{FF2B5EF4-FFF2-40B4-BE49-F238E27FC236}">
                  <a16:creationId xmlns:a16="http://schemas.microsoft.com/office/drawing/2014/main" id="{A96E38D1-3B36-440E-B4AB-30E7CE460EB9}"/>
                </a:ext>
              </a:extLst>
            </p:cNvPr>
            <p:cNvSpPr/>
            <p:nvPr/>
          </p:nvSpPr>
          <p:spPr>
            <a:xfrm>
              <a:off x="7296834" y="1762260"/>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Multiplication Sign 38">
              <a:extLst>
                <a:ext uri="{FF2B5EF4-FFF2-40B4-BE49-F238E27FC236}">
                  <a16:creationId xmlns:a16="http://schemas.microsoft.com/office/drawing/2014/main" id="{E392AFE4-E876-41CF-9C95-37E537211D7C}"/>
                </a:ext>
              </a:extLst>
            </p:cNvPr>
            <p:cNvSpPr/>
            <p:nvPr/>
          </p:nvSpPr>
          <p:spPr>
            <a:xfrm>
              <a:off x="7630773" y="4960462"/>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Multiplication Sign 39">
              <a:extLst>
                <a:ext uri="{FF2B5EF4-FFF2-40B4-BE49-F238E27FC236}">
                  <a16:creationId xmlns:a16="http://schemas.microsoft.com/office/drawing/2014/main" id="{55395D02-7F37-4E30-94E3-81B6A366EA10}"/>
                </a:ext>
              </a:extLst>
            </p:cNvPr>
            <p:cNvSpPr/>
            <p:nvPr/>
          </p:nvSpPr>
          <p:spPr>
            <a:xfrm>
              <a:off x="11040421" y="180382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57998D-AD25-410B-A2F3-1B7CDB11B7A9}"/>
                </a:ext>
              </a:extLst>
            </p:cNvPr>
            <p:cNvCxnSpPr>
              <a:cxnSpLocks/>
              <a:stCxn id="38" idx="2"/>
              <a:endCxn id="40" idx="3"/>
            </p:cNvCxnSpPr>
            <p:nvPr/>
          </p:nvCxnSpPr>
          <p:spPr>
            <a:xfrm>
              <a:off x="7654753" y="2165459"/>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7DF9F3-6209-4F67-9961-5FAF5A83CF8F}"/>
                </a:ext>
              </a:extLst>
            </p:cNvPr>
            <p:cNvCxnSpPr>
              <a:cxnSpLocks/>
              <a:stCxn id="39" idx="1"/>
              <a:endCxn id="38" idx="2"/>
            </p:cNvCxnSpPr>
            <p:nvPr/>
          </p:nvCxnSpPr>
          <p:spPr>
            <a:xfrm flipH="1" flipV="1">
              <a:off x="7654753" y="2165459"/>
              <a:ext cx="333939" cy="2922451"/>
            </a:xfrm>
            <a:prstGeom prst="line">
              <a:avLst/>
            </a:prstGeom>
          </p:spPr>
          <p:style>
            <a:lnRef idx="1">
              <a:schemeClr val="accent1"/>
            </a:lnRef>
            <a:fillRef idx="0">
              <a:schemeClr val="accent1"/>
            </a:fillRef>
            <a:effectRef idx="0">
              <a:schemeClr val="accent1"/>
            </a:effectRef>
            <a:fontRef idx="minor">
              <a:schemeClr val="tx1"/>
            </a:fontRef>
          </p:style>
        </p:cxnSp>
        <p:sp>
          <p:nvSpPr>
            <p:cNvPr id="43" name="Isosceles Triangle 42">
              <a:extLst>
                <a:ext uri="{FF2B5EF4-FFF2-40B4-BE49-F238E27FC236}">
                  <a16:creationId xmlns:a16="http://schemas.microsoft.com/office/drawing/2014/main" id="{CBFFE7BB-A809-4A41-B957-E1489E702E02}"/>
                </a:ext>
              </a:extLst>
            </p:cNvPr>
            <p:cNvSpPr/>
            <p:nvPr/>
          </p:nvSpPr>
          <p:spPr>
            <a:xfrm>
              <a:off x="9309151" y="3391049"/>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6173D925-2B40-4114-9EBB-7D5E9A16EE79}"/>
                </a:ext>
              </a:extLst>
            </p:cNvPr>
            <p:cNvCxnSpPr>
              <a:cxnSpLocks/>
              <a:stCxn id="39" idx="1"/>
              <a:endCxn id="40" idx="3"/>
            </p:cNvCxnSpPr>
            <p:nvPr/>
          </p:nvCxnSpPr>
          <p:spPr>
            <a:xfrm flipV="1">
              <a:off x="7988692" y="2207024"/>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577718F-89C1-4FB9-8FF9-70CD2233200F}"/>
                </a:ext>
              </a:extLst>
            </p:cNvPr>
            <p:cNvCxnSpPr>
              <a:cxnSpLocks/>
            </p:cNvCxnSpPr>
            <p:nvPr/>
          </p:nvCxnSpPr>
          <p:spPr>
            <a:xfrm flipH="1">
              <a:off x="7682812" y="3626020"/>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7" name="Multiplication Sign 46">
              <a:extLst>
                <a:ext uri="{FF2B5EF4-FFF2-40B4-BE49-F238E27FC236}">
                  <a16:creationId xmlns:a16="http://schemas.microsoft.com/office/drawing/2014/main" id="{085CBCF2-3D14-43F4-8014-DCBE6F55CD2E}"/>
                </a:ext>
              </a:extLst>
            </p:cNvPr>
            <p:cNvSpPr/>
            <p:nvPr/>
          </p:nvSpPr>
          <p:spPr>
            <a:xfrm>
              <a:off x="8521680" y="3988172"/>
              <a:ext cx="471055" cy="530647"/>
            </a:xfrm>
            <a:prstGeom prst="mathMultiply">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A35A38B-0A60-47D0-970B-491E923139F0}"/>
                </a:ext>
              </a:extLst>
            </p:cNvPr>
            <p:cNvCxnSpPr>
              <a:cxnSpLocks/>
              <a:stCxn id="38" idx="2"/>
              <a:endCxn id="47" idx="0"/>
            </p:cNvCxnSpPr>
            <p:nvPr/>
          </p:nvCxnSpPr>
          <p:spPr>
            <a:xfrm>
              <a:off x="7654753" y="2165459"/>
              <a:ext cx="980063" cy="19501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1E0690-C2C7-4380-A3CB-1BE9AE105A9C}"/>
                </a:ext>
              </a:extLst>
            </p:cNvPr>
            <p:cNvCxnSpPr>
              <a:cxnSpLocks/>
              <a:stCxn id="40" idx="3"/>
              <a:endCxn id="47" idx="0"/>
            </p:cNvCxnSpPr>
            <p:nvPr/>
          </p:nvCxnSpPr>
          <p:spPr>
            <a:xfrm flipH="1">
              <a:off x="8634816" y="2207024"/>
              <a:ext cx="2518741" cy="190859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288F86-266D-4BD4-80E3-555447A9C596}"/>
                </a:ext>
              </a:extLst>
            </p:cNvPr>
            <p:cNvCxnSpPr>
              <a:cxnSpLocks/>
              <a:stCxn id="39" idx="1"/>
              <a:endCxn id="47" idx="0"/>
            </p:cNvCxnSpPr>
            <p:nvPr/>
          </p:nvCxnSpPr>
          <p:spPr>
            <a:xfrm flipV="1">
              <a:off x="7988692" y="4115620"/>
              <a:ext cx="646124" cy="9722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D4EFECAE-53CC-4406-801B-AE0E36EC9645}"/>
              </a:ext>
            </a:extLst>
          </p:cNvPr>
          <p:cNvSpPr txBox="1"/>
          <p:nvPr/>
        </p:nvSpPr>
        <p:spPr>
          <a:xfrm>
            <a:off x="5060943" y="5521501"/>
            <a:ext cx="2492477" cy="369332"/>
          </a:xfrm>
          <a:prstGeom prst="rect">
            <a:avLst/>
          </a:prstGeom>
          <a:noFill/>
        </p:spPr>
        <p:txBody>
          <a:bodyPr wrap="none" rtlCol="0">
            <a:spAutoFit/>
          </a:bodyPr>
          <a:lstStyle/>
          <a:p>
            <a:r>
              <a:rPr lang="en-US" dirty="0"/>
              <a:t>Up leg placement choice</a:t>
            </a:r>
          </a:p>
        </p:txBody>
      </p:sp>
      <p:cxnSp>
        <p:nvCxnSpPr>
          <p:cNvPr id="56" name="Straight Arrow Connector 55">
            <a:extLst>
              <a:ext uri="{FF2B5EF4-FFF2-40B4-BE49-F238E27FC236}">
                <a16:creationId xmlns:a16="http://schemas.microsoft.com/office/drawing/2014/main" id="{11B447E8-C005-4A0F-9376-8138C3EFF9EE}"/>
              </a:ext>
            </a:extLst>
          </p:cNvPr>
          <p:cNvCxnSpPr>
            <a:cxnSpLocks/>
          </p:cNvCxnSpPr>
          <p:nvPr/>
        </p:nvCxnSpPr>
        <p:spPr>
          <a:xfrm flipV="1">
            <a:off x="5604870" y="4572287"/>
            <a:ext cx="102825" cy="931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6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98E7-F4B9-4AFF-9A24-2360E43BC761}"/>
              </a:ext>
            </a:extLst>
          </p:cNvPr>
          <p:cNvSpPr>
            <a:spLocks noGrp="1"/>
          </p:cNvSpPr>
          <p:nvPr>
            <p:ph type="title"/>
          </p:nvPr>
        </p:nvSpPr>
        <p:spPr/>
        <p:txBody>
          <a:bodyPr/>
          <a:lstStyle/>
          <a:p>
            <a:r>
              <a:rPr lang="en-US" dirty="0"/>
              <a:t>Changes Needed</a:t>
            </a:r>
          </a:p>
        </p:txBody>
      </p:sp>
      <p:sp>
        <p:nvSpPr>
          <p:cNvPr id="3" name="Content Placeholder 2">
            <a:extLst>
              <a:ext uri="{FF2B5EF4-FFF2-40B4-BE49-F238E27FC236}">
                <a16:creationId xmlns:a16="http://schemas.microsoft.com/office/drawing/2014/main" id="{98D57196-8370-4CB9-8EB9-829076ABB227}"/>
              </a:ext>
            </a:extLst>
          </p:cNvPr>
          <p:cNvSpPr>
            <a:spLocks noGrp="1"/>
          </p:cNvSpPr>
          <p:nvPr>
            <p:ph idx="1"/>
          </p:nvPr>
        </p:nvSpPr>
        <p:spPr>
          <a:xfrm>
            <a:off x="838200" y="1825625"/>
            <a:ext cx="3745675" cy="4351338"/>
          </a:xfrm>
        </p:spPr>
        <p:txBody>
          <a:bodyPr>
            <a:normAutofit fontScale="62500" lnSpcReduction="20000"/>
          </a:bodyPr>
          <a:lstStyle/>
          <a:p>
            <a:r>
              <a:rPr lang="en-US" dirty="0"/>
              <a:t>The legs are really bound by an angle about the hip, and should only move within that region</a:t>
            </a:r>
          </a:p>
          <a:p>
            <a:r>
              <a:rPr lang="en-US" dirty="0"/>
              <a:t>Optimal up-leg placement needs to take this into account, and the bounds should include this in their calculation</a:t>
            </a:r>
          </a:p>
          <a:p>
            <a:r>
              <a:rPr lang="en-US" dirty="0"/>
              <a:t>Much more complicated calculations for both</a:t>
            </a:r>
          </a:p>
          <a:p>
            <a:pPr lvl="1"/>
            <a:r>
              <a:rPr lang="en-US" dirty="0"/>
              <a:t>Longest line of arbitrary angle in annulus sector instead of annulus</a:t>
            </a:r>
          </a:p>
          <a:p>
            <a:r>
              <a:rPr lang="en-US" dirty="0"/>
              <a:t>Up leg placement – finding best stability of each leg may be useless and cause more problems than needed…rotation bounds solve this problem too as there will only be </a:t>
            </a:r>
            <a:r>
              <a:rPr lang="en-US"/>
              <a:t>one solution.</a:t>
            </a:r>
            <a:endParaRPr lang="en-US" dirty="0"/>
          </a:p>
        </p:txBody>
      </p:sp>
      <p:sp>
        <p:nvSpPr>
          <p:cNvPr id="4" name="Multiplication Sign 3">
            <a:extLst>
              <a:ext uri="{FF2B5EF4-FFF2-40B4-BE49-F238E27FC236}">
                <a16:creationId xmlns:a16="http://schemas.microsoft.com/office/drawing/2014/main" id="{58151308-2CC4-4605-8338-20709C92714E}"/>
              </a:ext>
            </a:extLst>
          </p:cNvPr>
          <p:cNvSpPr/>
          <p:nvPr/>
        </p:nvSpPr>
        <p:spPr>
          <a:xfrm>
            <a:off x="6132275" y="182562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Multiplication Sign 4">
            <a:extLst>
              <a:ext uri="{FF2B5EF4-FFF2-40B4-BE49-F238E27FC236}">
                <a16:creationId xmlns:a16="http://schemas.microsoft.com/office/drawing/2014/main" id="{32F4573B-54DF-4160-9E6A-1BC938334365}"/>
              </a:ext>
            </a:extLst>
          </p:cNvPr>
          <p:cNvSpPr/>
          <p:nvPr/>
        </p:nvSpPr>
        <p:spPr>
          <a:xfrm>
            <a:off x="6466214" y="5023827"/>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6DF642C0-B747-473C-9D50-E2D08641A272}"/>
              </a:ext>
            </a:extLst>
          </p:cNvPr>
          <p:cNvSpPr/>
          <p:nvPr/>
        </p:nvSpPr>
        <p:spPr>
          <a:xfrm>
            <a:off x="9875862" y="1867190"/>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51C0A35-0D69-4F75-813C-8E64F65AC73A}"/>
              </a:ext>
            </a:extLst>
          </p:cNvPr>
          <p:cNvCxnSpPr>
            <a:cxnSpLocks/>
            <a:stCxn id="4" idx="2"/>
            <a:endCxn id="6" idx="3"/>
          </p:cNvCxnSpPr>
          <p:nvPr/>
        </p:nvCxnSpPr>
        <p:spPr>
          <a:xfrm>
            <a:off x="6490194" y="2228824"/>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E8677D2-37E3-49A8-ACE9-23197E75F43C}"/>
              </a:ext>
            </a:extLst>
          </p:cNvPr>
          <p:cNvCxnSpPr>
            <a:cxnSpLocks/>
            <a:stCxn id="5" idx="1"/>
            <a:endCxn id="4" idx="2"/>
          </p:cNvCxnSpPr>
          <p:nvPr/>
        </p:nvCxnSpPr>
        <p:spPr>
          <a:xfrm flipH="1" flipV="1">
            <a:off x="6490194" y="2228824"/>
            <a:ext cx="333939" cy="292245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47862EF-E9FC-415C-A270-AAB197D92566}"/>
              </a:ext>
            </a:extLst>
          </p:cNvPr>
          <p:cNvSpPr txBox="1"/>
          <p:nvPr/>
        </p:nvSpPr>
        <p:spPr>
          <a:xfrm>
            <a:off x="10412966" y="3431243"/>
            <a:ext cx="1795171" cy="369332"/>
          </a:xfrm>
          <a:prstGeom prst="rect">
            <a:avLst/>
          </a:prstGeom>
          <a:noFill/>
        </p:spPr>
        <p:txBody>
          <a:bodyPr wrap="none" rtlCol="0">
            <a:spAutoFit/>
          </a:bodyPr>
          <a:lstStyle/>
          <a:p>
            <a:r>
              <a:rPr lang="en-US" dirty="0"/>
              <a:t>Maximum bound</a:t>
            </a:r>
          </a:p>
        </p:txBody>
      </p:sp>
      <p:cxnSp>
        <p:nvCxnSpPr>
          <p:cNvPr id="12" name="Straight Arrow Connector 11">
            <a:extLst>
              <a:ext uri="{FF2B5EF4-FFF2-40B4-BE49-F238E27FC236}">
                <a16:creationId xmlns:a16="http://schemas.microsoft.com/office/drawing/2014/main" id="{B3E50673-5519-4143-B6B8-BDB76439F0E5}"/>
              </a:ext>
            </a:extLst>
          </p:cNvPr>
          <p:cNvCxnSpPr>
            <a:cxnSpLocks/>
          </p:cNvCxnSpPr>
          <p:nvPr/>
        </p:nvCxnSpPr>
        <p:spPr>
          <a:xfrm flipH="1">
            <a:off x="10586361" y="3816855"/>
            <a:ext cx="341663" cy="2415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2FBB3D-27C7-4981-9562-3EC11479AE9C}"/>
              </a:ext>
            </a:extLst>
          </p:cNvPr>
          <p:cNvCxnSpPr>
            <a:cxnSpLocks/>
            <a:stCxn id="14" idx="0"/>
          </p:cNvCxnSpPr>
          <p:nvPr/>
        </p:nvCxnSpPr>
        <p:spPr>
          <a:xfrm flipV="1">
            <a:off x="7915196" y="4885834"/>
            <a:ext cx="1074425" cy="767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3DD54C-E0B0-439D-8FC5-33781F2F85A7}"/>
              </a:ext>
            </a:extLst>
          </p:cNvPr>
          <p:cNvSpPr txBox="1"/>
          <p:nvPr/>
        </p:nvSpPr>
        <p:spPr>
          <a:xfrm>
            <a:off x="7364068" y="5653126"/>
            <a:ext cx="1102256" cy="646331"/>
          </a:xfrm>
          <a:prstGeom prst="rect">
            <a:avLst/>
          </a:prstGeom>
          <a:noFill/>
        </p:spPr>
        <p:txBody>
          <a:bodyPr wrap="square" rtlCol="0">
            <a:spAutoFit/>
          </a:bodyPr>
          <a:lstStyle/>
          <a:p>
            <a:r>
              <a:rPr lang="en-US" dirty="0"/>
              <a:t>Minimum bound</a:t>
            </a:r>
          </a:p>
        </p:txBody>
      </p:sp>
      <p:sp>
        <p:nvSpPr>
          <p:cNvPr id="15" name="Rectangle 14">
            <a:extLst>
              <a:ext uri="{FF2B5EF4-FFF2-40B4-BE49-F238E27FC236}">
                <a16:creationId xmlns:a16="http://schemas.microsoft.com/office/drawing/2014/main" id="{7CD2CB72-FCC8-455D-A10B-F12FD02471ED}"/>
              </a:ext>
            </a:extLst>
          </p:cNvPr>
          <p:cNvSpPr/>
          <p:nvPr/>
        </p:nvSpPr>
        <p:spPr>
          <a:xfrm>
            <a:off x="7390511" y="2866587"/>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C1EF1841-DCA7-4DE4-BD06-946AF65F1CD9}"/>
              </a:ext>
            </a:extLst>
          </p:cNvPr>
          <p:cNvSpPr/>
          <p:nvPr/>
        </p:nvSpPr>
        <p:spPr>
          <a:xfrm>
            <a:off x="8144592" y="3454414"/>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EB3C4DD-7C9E-424B-B387-43A565E7481A}"/>
              </a:ext>
            </a:extLst>
          </p:cNvPr>
          <p:cNvCxnSpPr>
            <a:cxnSpLocks/>
            <a:stCxn id="5" idx="1"/>
            <a:endCxn id="6" idx="3"/>
          </p:cNvCxnSpPr>
          <p:nvPr/>
        </p:nvCxnSpPr>
        <p:spPr>
          <a:xfrm flipV="1">
            <a:off x="6824133" y="2270389"/>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570537-55E8-49B2-85A7-2AA0470CBC7B}"/>
              </a:ext>
            </a:extLst>
          </p:cNvPr>
          <p:cNvCxnSpPr>
            <a:cxnSpLocks/>
          </p:cNvCxnSpPr>
          <p:nvPr/>
        </p:nvCxnSpPr>
        <p:spPr>
          <a:xfrm flipH="1">
            <a:off x="6518253" y="3689385"/>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5B9BEE2A-2418-4988-BC63-3BCF7428AA8E}"/>
              </a:ext>
            </a:extLst>
          </p:cNvPr>
          <p:cNvSpPr/>
          <p:nvPr/>
        </p:nvSpPr>
        <p:spPr>
          <a:xfrm>
            <a:off x="7534632" y="2813564"/>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82230839-48D6-4739-A8A5-67BAB6560944}"/>
              </a:ext>
            </a:extLst>
          </p:cNvPr>
          <p:cNvSpPr/>
          <p:nvPr/>
        </p:nvSpPr>
        <p:spPr>
          <a:xfrm>
            <a:off x="8478720" y="3715671"/>
            <a:ext cx="1148369" cy="1137948"/>
          </a:xfrm>
          <a:prstGeom prst="arc">
            <a:avLst>
              <a:gd name="adj1" fmla="val 20567087"/>
              <a:gd name="adj2" fmla="val 6918855"/>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599B692B-348C-4D2D-9FDF-4907982F1A45}"/>
              </a:ext>
            </a:extLst>
          </p:cNvPr>
          <p:cNvCxnSpPr>
            <a:endCxn id="19" idx="2"/>
          </p:cNvCxnSpPr>
          <p:nvPr/>
        </p:nvCxnSpPr>
        <p:spPr>
          <a:xfrm flipH="1">
            <a:off x="8409142" y="4303500"/>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ED7FEF-586D-47BF-9BFE-32A5BF5767A7}"/>
              </a:ext>
            </a:extLst>
          </p:cNvPr>
          <p:cNvCxnSpPr>
            <a:cxnSpLocks/>
            <a:endCxn id="19" idx="0"/>
          </p:cNvCxnSpPr>
          <p:nvPr/>
        </p:nvCxnSpPr>
        <p:spPr>
          <a:xfrm flipV="1">
            <a:off x="9088682" y="3724126"/>
            <a:ext cx="1349887" cy="579374"/>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6E6EE30-2C39-4C8C-A736-83EF3668BA45}"/>
              </a:ext>
            </a:extLst>
          </p:cNvPr>
          <p:cNvSpPr txBox="1"/>
          <p:nvPr/>
        </p:nvSpPr>
        <p:spPr>
          <a:xfrm>
            <a:off x="9831086" y="2888824"/>
            <a:ext cx="1644937" cy="369332"/>
          </a:xfrm>
          <a:prstGeom prst="rect">
            <a:avLst/>
          </a:prstGeom>
          <a:noFill/>
        </p:spPr>
        <p:txBody>
          <a:bodyPr wrap="none" rtlCol="0">
            <a:spAutoFit/>
          </a:bodyPr>
          <a:lstStyle/>
          <a:p>
            <a:r>
              <a:rPr lang="en-US" dirty="0"/>
              <a:t>Rotation bound</a:t>
            </a:r>
          </a:p>
        </p:txBody>
      </p:sp>
      <p:cxnSp>
        <p:nvCxnSpPr>
          <p:cNvPr id="30" name="Straight Arrow Connector 29">
            <a:extLst>
              <a:ext uri="{FF2B5EF4-FFF2-40B4-BE49-F238E27FC236}">
                <a16:creationId xmlns:a16="http://schemas.microsoft.com/office/drawing/2014/main" id="{B5838D85-CEA8-4C62-B35D-1FC3B048D8DD}"/>
              </a:ext>
            </a:extLst>
          </p:cNvPr>
          <p:cNvCxnSpPr>
            <a:cxnSpLocks/>
          </p:cNvCxnSpPr>
          <p:nvPr/>
        </p:nvCxnSpPr>
        <p:spPr>
          <a:xfrm flipH="1">
            <a:off x="9931176" y="3245092"/>
            <a:ext cx="675507" cy="6925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03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3CD3-3009-41AB-AEBA-238B0A435D36}"/>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327ABDD-35CE-40B2-9B11-BCE851E9B0A8}"/>
              </a:ext>
            </a:extLst>
          </p:cNvPr>
          <p:cNvSpPr>
            <a:spLocks noGrp="1"/>
          </p:cNvSpPr>
          <p:nvPr>
            <p:ph idx="1"/>
          </p:nvPr>
        </p:nvSpPr>
        <p:spPr>
          <a:xfrm>
            <a:off x="838200" y="1825625"/>
            <a:ext cx="4909457" cy="4351338"/>
          </a:xfrm>
        </p:spPr>
        <p:txBody>
          <a:bodyPr/>
          <a:lstStyle/>
          <a:p>
            <a:r>
              <a:rPr lang="en-US" dirty="0"/>
              <a:t>It should no longer be tangent to the min bound circle, so what defines this location?</a:t>
            </a:r>
          </a:p>
        </p:txBody>
      </p:sp>
      <p:sp>
        <p:nvSpPr>
          <p:cNvPr id="4" name="Arc 3">
            <a:extLst>
              <a:ext uri="{FF2B5EF4-FFF2-40B4-BE49-F238E27FC236}">
                <a16:creationId xmlns:a16="http://schemas.microsoft.com/office/drawing/2014/main" id="{6E1C878F-5563-4B0A-863B-34C5BCE2BA99}"/>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BDF2179A-4559-4207-A07A-5FD1C5A771DB}"/>
              </a:ext>
            </a:extLst>
          </p:cNvPr>
          <p:cNvSpPr/>
          <p:nvPr/>
        </p:nvSpPr>
        <p:spPr>
          <a:xfrm>
            <a:off x="7303062" y="3062528"/>
            <a:ext cx="1148369" cy="1137948"/>
          </a:xfrm>
          <a:prstGeom prst="arc">
            <a:avLst>
              <a:gd name="adj1" fmla="val 20567087"/>
              <a:gd name="adj2" fmla="val 6918855"/>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8C62DCC-DE6A-4120-B9CB-AD527679B124}"/>
              </a:ext>
            </a:extLst>
          </p:cNvPr>
          <p:cNvCxnSpPr>
            <a:endCxn id="4" idx="2"/>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545A380-E948-412E-A03B-2471732AE282}"/>
              </a:ext>
            </a:extLst>
          </p:cNvPr>
          <p:cNvCxnSpPr>
            <a:cxnSpLocks/>
            <a:endCxn id="4" idx="0"/>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21A742F-FDA6-4398-8BF8-033034BB9D0D}"/>
              </a:ext>
            </a:extLst>
          </p:cNvPr>
          <p:cNvCxnSpPr>
            <a:cxnSpLocks/>
          </p:cNvCxnSpPr>
          <p:nvPr/>
        </p:nvCxnSpPr>
        <p:spPr>
          <a:xfrm flipH="1">
            <a:off x="7319592" y="3274859"/>
            <a:ext cx="2060127" cy="151344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03BDF-6120-4C37-B87B-11913E874256}"/>
              </a:ext>
            </a:extLst>
          </p:cNvPr>
          <p:cNvCxnSpPr>
            <a:cxnSpLocks/>
          </p:cNvCxnSpPr>
          <p:nvPr/>
        </p:nvCxnSpPr>
        <p:spPr>
          <a:xfrm flipH="1">
            <a:off x="7277431" y="3473337"/>
            <a:ext cx="2060127" cy="1513446"/>
          </a:xfrm>
          <a:prstGeom prst="straightConnector1">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81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5"/>
                <a:ext cx="5899375" cy="5091293"/>
              </a:xfrm>
            </p:spPr>
            <p:txBody>
              <a:bodyPr numCol="2">
                <a:noAutofit/>
              </a:bodyPr>
              <a:lstStyle/>
              <a:p>
                <a:pPr marL="0" indent="0">
                  <a:buNone/>
                </a:pPr>
                <a:r>
                  <a:rPr lang="en-US" sz="1400" dirty="0"/>
                  <a:t>EXACTISH</a:t>
                </a:r>
                <a:br>
                  <a:rPr lang="en-US" sz="1400" dirty="0"/>
                </a:br>
                <a:r>
                  <a:rPr lang="en-US" sz="1400" dirty="0"/>
                  <a:t>6 cases and 6 anchor points</a:t>
                </a:r>
              </a:p>
              <a:p>
                <a:pPr marL="514350" indent="-514350">
                  <a:lnSpc>
                    <a:spcPct val="120000"/>
                  </a:lnSpc>
                  <a:buFont typeface="+mj-lt"/>
                  <a:buAutoNum type="arabicPeriod"/>
                </a:pPr>
                <a:r>
                  <a:rPr lang="en-US" sz="1200" dirty="0">
                    <a:solidFill>
                      <a:schemeClr val="accent2"/>
                    </a:solidFill>
                  </a:rPr>
                  <a:t>From </a:t>
                </a:r>
                <a14:m>
                  <m:oMath xmlns:m="http://schemas.openxmlformats.org/officeDocument/2006/math">
                    <m:r>
                      <m:rPr>
                        <m:sty m:val="p"/>
                      </m:rPr>
                      <a:rPr lang="el-GR" sz="1200" i="1" smtClean="0">
                        <a:solidFill>
                          <a:schemeClr val="accent2"/>
                        </a:solidFill>
                        <a:latin typeface="Cambria Math" panose="02040503050406030204" pitchFamily="18" charset="0"/>
                      </a:rPr>
                      <m:t>Φ</m:t>
                    </m:r>
                    <m:r>
                      <a:rPr lang="en-US" sz="1200" b="0" i="1" smtClean="0">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ea typeface="Cambria Math" panose="02040503050406030204" pitchFamily="18" charset="0"/>
                      </a:rPr>
                      <m:t>𝛽</m:t>
                    </m:r>
                    <m:r>
                      <a:rPr lang="en-US" sz="1200" b="0" i="1" smtClean="0">
                        <a:solidFill>
                          <a:schemeClr val="accent2"/>
                        </a:solidFill>
                        <a:latin typeface="Cambria Math" panose="02040503050406030204" pitchFamily="18" charset="0"/>
                        <a:ea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𝛼</m:t>
                    </m:r>
                    <m:r>
                      <a:rPr lang="en-US" sz="1200" b="0" i="1" smtClean="0">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b="0" i="1" smtClean="0">
                            <a:solidFill>
                              <a:schemeClr val="accent2"/>
                            </a:solidFill>
                            <a:latin typeface="Cambria Math" panose="02040503050406030204" pitchFamily="18" charset="0"/>
                            <a:ea typeface="Cambria Math" panose="02040503050406030204" pitchFamily="18" charset="0"/>
                          </a:rPr>
                          <m:t>𝜋</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until </a:t>
                </a:r>
                <a14:m>
                  <m:oMath xmlns:m="http://schemas.openxmlformats.org/officeDocument/2006/math">
                    <m:r>
                      <m:rPr>
                        <m:sty m:val="p"/>
                      </m:rPr>
                      <a:rPr lang="el-GR" sz="1200" i="1">
                        <a:solidFill>
                          <a:schemeClr val="accent2"/>
                        </a:solidFill>
                        <a:latin typeface="Cambria Math" panose="02040503050406030204" pitchFamily="18" charset="0"/>
                      </a:rPr>
                      <m:t>Φ</m:t>
                    </m:r>
                    <m:r>
                      <a:rPr lang="en-US" sz="1200" i="1">
                        <a:solidFill>
                          <a:schemeClr val="accent2"/>
                        </a:solidFill>
                        <a:latin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𝛽</m:t>
                    </m:r>
                    <m:r>
                      <a:rPr lang="en-US" sz="1200" i="1">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i="1">
                            <a:solidFill>
                              <a:schemeClr val="accent2"/>
                            </a:solidFill>
                            <a:latin typeface="Cambria Math" panose="02040503050406030204" pitchFamily="18" charset="0"/>
                            <a:ea typeface="Cambria Math" panose="02040503050406030204" pitchFamily="18" charset="0"/>
                          </a:rPr>
                          <m:t>𝛼</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dirty="0">
                    <a:solidFill>
                      <a:schemeClr val="accent2"/>
                    </a:solidFill>
                    <a:ea typeface="Cambria Math" panose="02040503050406030204" pitchFamily="18" charset="0"/>
                  </a:rPr>
                </a:br>
                <a:r>
                  <a:rPr lang="en-US" sz="1200" dirty="0">
                    <a:solidFill>
                      <a:schemeClr val="accent2"/>
                    </a:solidFill>
                    <a:ea typeface="Cambria Math" panose="02040503050406030204" pitchFamily="18" charset="0"/>
                  </a:rPr>
                  <a:t>Inner left corner</a:t>
                </a:r>
                <a:endParaRPr lang="en-US" sz="1200" b="0" dirty="0">
                  <a:solidFill>
                    <a:schemeClr val="accent2"/>
                  </a:solidFill>
                  <a:ea typeface="Cambria Math" panose="02040503050406030204" pitchFamily="18" charset="0"/>
                </a:endParaRPr>
              </a:p>
              <a:p>
                <a:pPr marL="514350" indent="-514350">
                  <a:lnSpc>
                    <a:spcPct val="120000"/>
                  </a:lnSpc>
                  <a:buFont typeface="+mj-lt"/>
                  <a:buAutoNum type="arabicPeriod"/>
                </a:pPr>
                <a:r>
                  <a:rPr lang="en-US" sz="1200" dirty="0">
                    <a:solidFill>
                      <a:schemeClr val="accent4">
                        <a:lumMod val="60000"/>
                        <a:lumOff val="40000"/>
                      </a:schemeClr>
                    </a:solidFill>
                  </a:rPr>
                  <a:t>From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𝛼</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dirty="0">
                    <a:solidFill>
                      <a:schemeClr val="accent4">
                        <a:lumMod val="60000"/>
                        <a:lumOff val="40000"/>
                      </a:schemeClr>
                    </a:solidFill>
                    <a:ea typeface="Cambria Math" panose="02040503050406030204" pitchFamily="18" charset="0"/>
                  </a:rPr>
                </a:br>
                <a:r>
                  <a:rPr lang="en-US" sz="1200" dirty="0">
                    <a:solidFill>
                      <a:schemeClr val="accent4">
                        <a:lumMod val="60000"/>
                        <a:lumOff val="40000"/>
                      </a:schemeClr>
                    </a:solidFill>
                    <a:ea typeface="Cambria Math" panose="02040503050406030204" pitchFamily="18" charset="0"/>
                  </a:rPr>
                  <a:t>until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𝜋</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b="0" dirty="0">
                    <a:solidFill>
                      <a:schemeClr val="accent4">
                        <a:lumMod val="60000"/>
                        <a:lumOff val="40000"/>
                      </a:schemeClr>
                    </a:solidFill>
                    <a:ea typeface="Cambria Math" panose="02040503050406030204" pitchFamily="18" charset="0"/>
                  </a:rPr>
                </a:br>
                <a:r>
                  <a:rPr lang="en-US" sz="1200" b="0" dirty="0">
                    <a:solidFill>
                      <a:schemeClr val="accent4">
                        <a:lumMod val="60000"/>
                        <a:lumOff val="40000"/>
                      </a:schemeClr>
                    </a:solidFill>
                    <a:ea typeface="Cambria Math" panose="02040503050406030204" pitchFamily="18" charset="0"/>
                  </a:rPr>
                  <a:t>Inner right corner</a:t>
                </a:r>
              </a:p>
              <a:p>
                <a:pPr marL="514350" indent="-514350">
                  <a:lnSpc>
                    <a:spcPct val="120000"/>
                  </a:lnSpc>
                  <a:buFont typeface="+mj-lt"/>
                  <a:buAutoNum type="arabicPeriod"/>
                </a:pPr>
                <a:r>
                  <a:rPr lang="en-US" sz="1200" dirty="0">
                    <a:solidFill>
                      <a:schemeClr val="accent6"/>
                    </a:solidFill>
                  </a:rPr>
                  <a:t>From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until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r>
                      <a:rPr lang="en-US" sz="1200" b="0" i="0" smtClean="0">
                        <a:solidFill>
                          <a:schemeClr val="accent6"/>
                        </a:solidFill>
                        <a:latin typeface="Cambria Math" panose="02040503050406030204" pitchFamily="18" charset="0"/>
                        <a:ea typeface="Cambria Math" panose="02040503050406030204" pitchFamily="18" charset="0"/>
                      </a:rPr>
                      <m:t>+</m:t>
                    </m:r>
                    <m:f>
                      <m:fPr>
                        <m:ctrlPr>
                          <a:rPr lang="en-US" sz="1200" b="0" i="1" smtClean="0">
                            <a:solidFill>
                              <a:schemeClr val="accent6"/>
                            </a:solidFill>
                            <a:latin typeface="Cambria Math" panose="02040503050406030204" pitchFamily="18" charset="0"/>
                            <a:ea typeface="Cambria Math" panose="02040503050406030204" pitchFamily="18" charset="0"/>
                          </a:rPr>
                        </m:ctrlPr>
                      </m:fPr>
                      <m:num>
                        <m:func>
                          <m:funcPr>
                            <m:ctrlPr>
                              <a:rPr lang="en-US" sz="1200" b="0" i="1" smtClean="0">
                                <a:solidFill>
                                  <a:schemeClr val="accent6"/>
                                </a:solidFill>
                                <a:latin typeface="Cambria Math" panose="02040503050406030204" pitchFamily="18" charset="0"/>
                                <a:ea typeface="Cambria Math" panose="02040503050406030204" pitchFamily="18" charset="0"/>
                              </a:rPr>
                            </m:ctrlPr>
                          </m:funcPr>
                          <m:fName>
                            <m:sSup>
                              <m:sSupPr>
                                <m:ctrlPr>
                                  <a:rPr lang="en-US" sz="1200" b="0" i="1" smtClean="0">
                                    <a:solidFill>
                                      <a:schemeClr val="accent6"/>
                                    </a:solidFill>
                                    <a:latin typeface="Cambria Math" panose="02040503050406030204" pitchFamily="18" charset="0"/>
                                    <a:ea typeface="Cambria Math" panose="02040503050406030204" pitchFamily="18" charset="0"/>
                                  </a:rPr>
                                </m:ctrlPr>
                              </m:sSupPr>
                              <m:e>
                                <m:r>
                                  <m:rPr>
                                    <m:sty m:val="p"/>
                                  </m:rPr>
                                  <a:rPr lang="en-US" sz="1200" b="0" i="0" smtClean="0">
                                    <a:solidFill>
                                      <a:schemeClr val="accent6"/>
                                    </a:solidFill>
                                    <a:latin typeface="Cambria Math" panose="02040503050406030204" pitchFamily="18" charset="0"/>
                                    <a:ea typeface="Cambria Math" panose="02040503050406030204" pitchFamily="18" charset="0"/>
                                  </a:rPr>
                                  <m:t>cos</m:t>
                                </m:r>
                              </m:e>
                              <m:sup>
                                <m:r>
                                  <a:rPr lang="en-US" sz="1200" b="0" i="1" smtClean="0">
                                    <a:solidFill>
                                      <a:schemeClr val="accent6"/>
                                    </a:solidFill>
                                    <a:latin typeface="Cambria Math" panose="02040503050406030204" pitchFamily="18" charset="0"/>
                                    <a:ea typeface="Cambria Math" panose="02040503050406030204" pitchFamily="18" charset="0"/>
                                  </a:rPr>
                                  <m:t>−1</m:t>
                                </m:r>
                              </m:sup>
                            </m:sSup>
                          </m:fName>
                          <m:e>
                            <m:d>
                              <m:dPr>
                                <m:ctrlPr>
                                  <a:rPr lang="en-US" sz="1200" b="0" i="1" smtClean="0">
                                    <a:solidFill>
                                      <a:schemeClr val="accent6"/>
                                    </a:solidFill>
                                    <a:latin typeface="Cambria Math" panose="02040503050406030204" pitchFamily="18" charset="0"/>
                                    <a:ea typeface="Cambria Math" panose="02040503050406030204" pitchFamily="18" charset="0"/>
                                  </a:rPr>
                                </m:ctrlPr>
                              </m:dPr>
                              <m:e>
                                <m:f>
                                  <m:fPr>
                                    <m:ctrlPr>
                                      <a:rPr lang="en-US" sz="1200" b="0" i="1" smtClean="0">
                                        <a:solidFill>
                                          <a:schemeClr val="accent6"/>
                                        </a:solidFill>
                                        <a:latin typeface="Cambria Math" panose="02040503050406030204" pitchFamily="18" charset="0"/>
                                        <a:ea typeface="Cambria Math" panose="02040503050406030204" pitchFamily="18" charset="0"/>
                                      </a:rPr>
                                    </m:ctrlPr>
                                  </m:fPr>
                                  <m:num>
                                    <m:sSub>
                                      <m:sSubPr>
                                        <m:ctrlPr>
                                          <a:rPr lang="en-US" sz="1200" b="0" i="1" smtClean="0">
                                            <a:solidFill>
                                              <a:schemeClr val="accent6"/>
                                            </a:solidFill>
                                            <a:latin typeface="Cambria Math" panose="02040503050406030204" pitchFamily="18" charset="0"/>
                                            <a:ea typeface="Cambria Math" panose="02040503050406030204" pitchFamily="18" charset="0"/>
                                          </a:rPr>
                                        </m:ctrlPr>
                                      </m:sSubPr>
                                      <m:e>
                                        <m:r>
                                          <a:rPr lang="en-US" sz="1200" b="0" i="1" smtClean="0">
                                            <a:solidFill>
                                              <a:schemeClr val="accent6"/>
                                            </a:solidFill>
                                            <a:latin typeface="Cambria Math" panose="02040503050406030204" pitchFamily="18" charset="0"/>
                                            <a:ea typeface="Cambria Math" panose="02040503050406030204" pitchFamily="18" charset="0"/>
                                          </a:rPr>
                                          <m:t>𝑟</m:t>
                                        </m:r>
                                      </m:e>
                                      <m:sub>
                                        <m:r>
                                          <a:rPr lang="en-US" sz="1200" b="0" i="1" smtClean="0">
                                            <a:solidFill>
                                              <a:schemeClr val="accent6"/>
                                            </a:solidFill>
                                            <a:latin typeface="Cambria Math" panose="02040503050406030204" pitchFamily="18" charset="0"/>
                                            <a:ea typeface="Cambria Math" panose="02040503050406030204" pitchFamily="18" charset="0"/>
                                          </a:rPr>
                                          <m:t>𝑖</m:t>
                                        </m:r>
                                      </m:sub>
                                    </m:sSub>
                                  </m:num>
                                  <m:den>
                                    <m:sSub>
                                      <m:sSubPr>
                                        <m:ctrlPr>
                                          <a:rPr lang="en-US" sz="1200" b="0" i="1" smtClean="0">
                                            <a:solidFill>
                                              <a:schemeClr val="accent6"/>
                                            </a:solidFill>
                                            <a:latin typeface="Cambria Math" panose="02040503050406030204" pitchFamily="18" charset="0"/>
                                            <a:ea typeface="Cambria Math" panose="02040503050406030204" pitchFamily="18" charset="0"/>
                                          </a:rPr>
                                        </m:ctrlPr>
                                      </m:sSubPr>
                                      <m:e>
                                        <m:r>
                                          <a:rPr lang="en-US" sz="1200" b="0" i="1" smtClean="0">
                                            <a:solidFill>
                                              <a:schemeClr val="accent6"/>
                                            </a:solidFill>
                                            <a:latin typeface="Cambria Math" panose="02040503050406030204" pitchFamily="18" charset="0"/>
                                            <a:ea typeface="Cambria Math" panose="02040503050406030204" pitchFamily="18" charset="0"/>
                                          </a:rPr>
                                          <m:t>𝑟</m:t>
                                        </m:r>
                                      </m:e>
                                      <m:sub>
                                        <m:r>
                                          <a:rPr lang="en-US" sz="1200" b="0" i="1" smtClean="0">
                                            <a:solidFill>
                                              <a:schemeClr val="accent6"/>
                                            </a:solidFill>
                                            <a:latin typeface="Cambria Math" panose="02040503050406030204" pitchFamily="18" charset="0"/>
                                            <a:ea typeface="Cambria Math" panose="02040503050406030204" pitchFamily="18" charset="0"/>
                                          </a:rPr>
                                          <m:t>𝑜</m:t>
                                        </m:r>
                                      </m:sub>
                                    </m:sSub>
                                  </m:den>
                                </m:f>
                              </m:e>
                            </m:d>
                          </m:e>
                        </m:func>
                      </m:num>
                      <m:den>
                        <m:r>
                          <a:rPr lang="en-US" sz="1200" b="0" i="1" smtClean="0">
                            <a:solidFill>
                              <a:schemeClr val="accent6"/>
                            </a:solidFill>
                            <a:latin typeface="Cambria Math" panose="02040503050406030204" pitchFamily="18" charset="0"/>
                            <a:ea typeface="Cambria Math" panose="02040503050406030204" pitchFamily="18" charset="0"/>
                          </a:rPr>
                          <m:t>2</m:t>
                        </m:r>
                      </m:den>
                    </m:f>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Outer circle left point</a:t>
                </a:r>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(Actual Theta is </a:t>
                </a:r>
                <a:r>
                  <a:rPr lang="en-US" sz="1200" dirty="0" err="1">
                    <a:solidFill>
                      <a:schemeClr val="accent6"/>
                    </a:solidFill>
                    <a:ea typeface="Cambria Math" panose="02040503050406030204" pitchFamily="18" charset="0"/>
                  </a:rPr>
                  <a:t>acos</a:t>
                </a:r>
                <a:r>
                  <a:rPr lang="en-US" sz="1200" dirty="0">
                    <a:solidFill>
                      <a:schemeClr val="accent6"/>
                    </a:solidFill>
                    <a:ea typeface="Cambria Math" panose="02040503050406030204" pitchFamily="18" charset="0"/>
                  </a:rPr>
                  <a:t>(</a:t>
                </a:r>
                <a:r>
                  <a:rPr lang="en-US" sz="1200" dirty="0" err="1">
                    <a:solidFill>
                      <a:schemeClr val="accent6"/>
                    </a:solidFill>
                    <a:ea typeface="Cambria Math" panose="02040503050406030204" pitchFamily="18" charset="0"/>
                  </a:rPr>
                  <a:t>ri</a:t>
                </a:r>
                <a:r>
                  <a:rPr lang="en-US" sz="1200" dirty="0">
                    <a:solidFill>
                      <a:schemeClr val="accent6"/>
                    </a:solidFill>
                    <a:ea typeface="Cambria Math" panose="02040503050406030204" pitchFamily="18" charset="0"/>
                  </a:rPr>
                  <a:t>/</a:t>
                </a:r>
                <a:r>
                  <a:rPr lang="en-US" sz="1200" dirty="0" err="1">
                    <a:solidFill>
                      <a:schemeClr val="accent6"/>
                    </a:solidFill>
                    <a:ea typeface="Cambria Math" panose="02040503050406030204" pitchFamily="18" charset="0"/>
                  </a:rPr>
                  <a:t>ro</a:t>
                </a:r>
                <a:r>
                  <a:rPr lang="en-US" sz="1200" dirty="0">
                    <a:solidFill>
                      <a:schemeClr val="accent6"/>
                    </a:solidFill>
                    <a:ea typeface="Cambria Math" panose="02040503050406030204" pitchFamily="18" charset="0"/>
                  </a:rPr>
                  <a:t>)+B)</a:t>
                </a:r>
              </a:p>
              <a:p>
                <a:pPr marL="514350" indent="-514350">
                  <a:lnSpc>
                    <a:spcPct val="120000"/>
                  </a:lnSpc>
                  <a:buFont typeface="+mj-lt"/>
                  <a:buAutoNum type="arabicPeriod"/>
                </a:pPr>
                <a:endParaRPr lang="en-US" sz="1200" b="0" dirty="0">
                  <a:solidFill>
                    <a:schemeClr val="accent6"/>
                  </a:solidFill>
                  <a:ea typeface="Cambria Math" panose="02040503050406030204" pitchFamily="18" charset="0"/>
                </a:endParaRPr>
              </a:p>
              <a:p>
                <a:pPr marL="514350" indent="-514350">
                  <a:lnSpc>
                    <a:spcPct val="120000"/>
                  </a:lnSpc>
                  <a:buFont typeface="+mj-lt"/>
                  <a:buAutoNum type="arabicPeriod"/>
                </a:pPr>
                <a:endParaRPr lang="en-US" sz="1200" dirty="0">
                  <a:solidFill>
                    <a:schemeClr val="accent6"/>
                  </a:solidFill>
                  <a:ea typeface="Cambria Math" panose="02040503050406030204" pitchFamily="18" charset="0"/>
                </a:endParaRPr>
              </a:p>
              <a:p>
                <a:pPr marL="514350" indent="-514350">
                  <a:lnSpc>
                    <a:spcPct val="120000"/>
                  </a:lnSpc>
                  <a:buFont typeface="+mj-lt"/>
                  <a:buAutoNum type="arabicPeriod"/>
                </a:pPr>
                <a:endParaRPr lang="en-US" sz="1200" b="0" dirty="0">
                  <a:ea typeface="Cambria Math" panose="02040503050406030204" pitchFamily="18" charset="0"/>
                </a:endParaRPr>
              </a:p>
              <a:p>
                <a:pPr marL="514350" indent="-514350">
                  <a:lnSpc>
                    <a:spcPct val="120000"/>
                  </a:lnSpc>
                  <a:buFont typeface="+mj-lt"/>
                  <a:buAutoNum type="arabicPeriod"/>
                </a:pPr>
                <a:endParaRPr lang="en-US" sz="1200" dirty="0">
                  <a:solidFill>
                    <a:srgbClr val="0070C0"/>
                  </a:solidFill>
                </a:endParaRPr>
              </a:p>
              <a:p>
                <a:pPr marL="514350" indent="-514350">
                  <a:lnSpc>
                    <a:spcPct val="120000"/>
                  </a:lnSpc>
                  <a:buFont typeface="+mj-lt"/>
                  <a:buAutoNum type="arabicPeriod"/>
                </a:pPr>
                <a:r>
                  <a:rPr lang="en-US" sz="1200" dirty="0">
                    <a:solidFill>
                      <a:srgbClr val="0070C0"/>
                    </a:solidFill>
                  </a:rPr>
                  <a:t>From </a:t>
                </a:r>
                <a14:m>
                  <m:oMath xmlns:m="http://schemas.openxmlformats.org/officeDocument/2006/math">
                    <m:r>
                      <m:rPr>
                        <m:sty m:val="p"/>
                      </m:rPr>
                      <a:rPr lang="el-GR" sz="1200" i="1" smtClean="0">
                        <a:solidFill>
                          <a:srgbClr val="0070C0"/>
                        </a:solidFill>
                        <a:latin typeface="Cambria Math" panose="02040503050406030204" pitchFamily="18" charset="0"/>
                      </a:rPr>
                      <m:t>Φ</m:t>
                    </m:r>
                    <m:r>
                      <a:rPr lang="en-US" sz="1200" i="1">
                        <a:solidFill>
                          <a:srgbClr val="0070C0"/>
                        </a:solidFill>
                        <a:latin typeface="Cambria Math" panose="02040503050406030204" pitchFamily="18" charset="0"/>
                      </a:rPr>
                      <m:t>=</m:t>
                    </m:r>
                    <m:r>
                      <a:rPr lang="en-US" sz="1200" i="1" smtClean="0">
                        <a:solidFill>
                          <a:srgbClr val="0070C0"/>
                        </a:solidFill>
                        <a:latin typeface="Cambria Math" panose="02040503050406030204" pitchFamily="18" charset="0"/>
                        <a:ea typeface="Cambria Math" panose="02040503050406030204" pitchFamily="18" charset="0"/>
                      </a:rPr>
                      <m:t>𝛽</m:t>
                    </m:r>
                    <m:r>
                      <a:rPr lang="en-US" sz="1200" i="1" smtClean="0">
                        <a:solidFill>
                          <a:srgbClr val="0070C0"/>
                        </a:solidFill>
                        <a:latin typeface="Cambria Math" panose="02040503050406030204" pitchFamily="18" charset="0"/>
                        <a:ea typeface="Cambria Math" panose="02040503050406030204" pitchFamily="18" charset="0"/>
                      </a:rPr>
                      <m:t>+</m:t>
                    </m:r>
                    <m:f>
                      <m:fPr>
                        <m:ctrlPr>
                          <a:rPr lang="en-US" sz="1200" i="1">
                            <a:solidFill>
                              <a:srgbClr val="0070C0"/>
                            </a:solidFill>
                            <a:latin typeface="Cambria Math" panose="02040503050406030204" pitchFamily="18" charset="0"/>
                            <a:ea typeface="Cambria Math" panose="02040503050406030204" pitchFamily="18" charset="0"/>
                          </a:rPr>
                        </m:ctrlPr>
                      </m:fPr>
                      <m:num>
                        <m:r>
                          <a:rPr lang="en-US" sz="1200" i="1">
                            <a:solidFill>
                              <a:srgbClr val="0070C0"/>
                            </a:solidFill>
                            <a:latin typeface="Cambria Math" panose="02040503050406030204" pitchFamily="18" charset="0"/>
                            <a:ea typeface="Cambria Math" panose="02040503050406030204" pitchFamily="18" charset="0"/>
                          </a:rPr>
                          <m:t>𝜋</m:t>
                        </m:r>
                      </m:num>
                      <m:den>
                        <m:r>
                          <a:rPr lang="en-US" sz="1200" i="1">
                            <a:solidFill>
                              <a:srgbClr val="0070C0"/>
                            </a:solidFill>
                            <a:latin typeface="Cambria Math" panose="02040503050406030204" pitchFamily="18" charset="0"/>
                            <a:ea typeface="Cambria Math" panose="02040503050406030204" pitchFamily="18" charset="0"/>
                          </a:rPr>
                          <m:t>2</m:t>
                        </m:r>
                      </m:den>
                    </m:f>
                    <m:r>
                      <a:rPr lang="en-US" sz="1200">
                        <a:solidFill>
                          <a:srgbClr val="0070C0"/>
                        </a:solidFill>
                        <a:latin typeface="Cambria Math" panose="02040503050406030204" pitchFamily="18" charset="0"/>
                        <a:ea typeface="Cambria Math" panose="02040503050406030204" pitchFamily="18" charset="0"/>
                      </a:rPr>
                      <m:t>+</m:t>
                    </m:r>
                    <m:f>
                      <m:fPr>
                        <m:ctrlPr>
                          <a:rPr lang="en-US" sz="1200" i="1">
                            <a:solidFill>
                              <a:srgbClr val="0070C0"/>
                            </a:solidFill>
                            <a:latin typeface="Cambria Math" panose="02040503050406030204" pitchFamily="18" charset="0"/>
                            <a:ea typeface="Cambria Math" panose="02040503050406030204" pitchFamily="18" charset="0"/>
                          </a:rPr>
                        </m:ctrlPr>
                      </m:fPr>
                      <m:num>
                        <m:func>
                          <m:funcPr>
                            <m:ctrlPr>
                              <a:rPr lang="en-US" sz="1200" i="1">
                                <a:solidFill>
                                  <a:srgbClr val="0070C0"/>
                                </a:solidFill>
                                <a:latin typeface="Cambria Math" panose="02040503050406030204" pitchFamily="18" charset="0"/>
                                <a:ea typeface="Cambria Math" panose="02040503050406030204" pitchFamily="18" charset="0"/>
                              </a:rPr>
                            </m:ctrlPr>
                          </m:funcPr>
                          <m:fName>
                            <m:sSup>
                              <m:sSupPr>
                                <m:ctrlPr>
                                  <a:rPr lang="en-US" sz="1200" i="1">
                                    <a:solidFill>
                                      <a:srgbClr val="0070C0"/>
                                    </a:solidFill>
                                    <a:latin typeface="Cambria Math" panose="02040503050406030204" pitchFamily="18" charset="0"/>
                                    <a:ea typeface="Cambria Math" panose="02040503050406030204" pitchFamily="18" charset="0"/>
                                  </a:rPr>
                                </m:ctrlPr>
                              </m:sSupPr>
                              <m:e>
                                <m:r>
                                  <m:rPr>
                                    <m:sty m:val="p"/>
                                  </m:rPr>
                                  <a:rPr lang="en-US" sz="1200">
                                    <a:solidFill>
                                      <a:srgbClr val="0070C0"/>
                                    </a:solidFill>
                                    <a:latin typeface="Cambria Math" panose="02040503050406030204" pitchFamily="18" charset="0"/>
                                    <a:ea typeface="Cambria Math" panose="02040503050406030204" pitchFamily="18" charset="0"/>
                                  </a:rPr>
                                  <m:t>cos</m:t>
                                </m:r>
                              </m:e>
                              <m:sup>
                                <m:r>
                                  <a:rPr lang="en-US" sz="1200" i="1">
                                    <a:solidFill>
                                      <a:srgbClr val="0070C0"/>
                                    </a:solidFill>
                                    <a:latin typeface="Cambria Math" panose="02040503050406030204" pitchFamily="18" charset="0"/>
                                    <a:ea typeface="Cambria Math" panose="02040503050406030204" pitchFamily="18" charset="0"/>
                                  </a:rPr>
                                  <m:t>−1</m:t>
                                </m:r>
                              </m:sup>
                            </m:sSup>
                          </m:fName>
                          <m:e>
                            <m:d>
                              <m:dPr>
                                <m:ctrlPr>
                                  <a:rPr lang="en-US" sz="1200" i="1">
                                    <a:solidFill>
                                      <a:srgbClr val="0070C0"/>
                                    </a:solidFill>
                                    <a:latin typeface="Cambria Math" panose="02040503050406030204" pitchFamily="18" charset="0"/>
                                    <a:ea typeface="Cambria Math" panose="02040503050406030204" pitchFamily="18" charset="0"/>
                                  </a:rPr>
                                </m:ctrlPr>
                              </m:dPr>
                              <m:e>
                                <m:f>
                                  <m:fPr>
                                    <m:ctrlPr>
                                      <a:rPr lang="en-US" sz="1200" i="1">
                                        <a:solidFill>
                                          <a:srgbClr val="0070C0"/>
                                        </a:solidFill>
                                        <a:latin typeface="Cambria Math" panose="02040503050406030204" pitchFamily="18" charset="0"/>
                                        <a:ea typeface="Cambria Math" panose="02040503050406030204" pitchFamily="18" charset="0"/>
                                      </a:rPr>
                                    </m:ctrlPr>
                                  </m:fPr>
                                  <m:num>
                                    <m:sSub>
                                      <m:sSubPr>
                                        <m:ctrlPr>
                                          <a:rPr lang="en-US" sz="1200" i="1">
                                            <a:solidFill>
                                              <a:srgbClr val="0070C0"/>
                                            </a:solidFill>
                                            <a:latin typeface="Cambria Math" panose="02040503050406030204" pitchFamily="18" charset="0"/>
                                            <a:ea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𝑟</m:t>
                                        </m:r>
                                      </m:e>
                                      <m:sub>
                                        <m:r>
                                          <a:rPr lang="en-US" sz="1200" i="1">
                                            <a:solidFill>
                                              <a:srgbClr val="0070C0"/>
                                            </a:solidFill>
                                            <a:latin typeface="Cambria Math" panose="02040503050406030204" pitchFamily="18" charset="0"/>
                                            <a:ea typeface="Cambria Math" panose="02040503050406030204" pitchFamily="18" charset="0"/>
                                          </a:rPr>
                                          <m:t>𝑖</m:t>
                                        </m:r>
                                      </m:sub>
                                    </m:sSub>
                                  </m:num>
                                  <m:den>
                                    <m:sSub>
                                      <m:sSubPr>
                                        <m:ctrlPr>
                                          <a:rPr lang="en-US" sz="1200" i="1">
                                            <a:solidFill>
                                              <a:srgbClr val="0070C0"/>
                                            </a:solidFill>
                                            <a:latin typeface="Cambria Math" panose="02040503050406030204" pitchFamily="18" charset="0"/>
                                            <a:ea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𝑟</m:t>
                                        </m:r>
                                      </m:e>
                                      <m:sub>
                                        <m:r>
                                          <a:rPr lang="en-US" sz="1200" i="1">
                                            <a:solidFill>
                                              <a:srgbClr val="0070C0"/>
                                            </a:solidFill>
                                            <a:latin typeface="Cambria Math" panose="02040503050406030204" pitchFamily="18" charset="0"/>
                                            <a:ea typeface="Cambria Math" panose="02040503050406030204" pitchFamily="18" charset="0"/>
                                          </a:rPr>
                                          <m:t>𝑜</m:t>
                                        </m:r>
                                      </m:sub>
                                    </m:sSub>
                                  </m:den>
                                </m:f>
                              </m:e>
                            </m:d>
                          </m:e>
                        </m:func>
                      </m:num>
                      <m:den>
                        <m:r>
                          <a:rPr lang="en-US" sz="1200" i="1">
                            <a:solidFill>
                              <a:srgbClr val="0070C0"/>
                            </a:solidFill>
                            <a:latin typeface="Cambria Math" panose="02040503050406030204" pitchFamily="18" charset="0"/>
                            <a:ea typeface="Cambria Math" panose="02040503050406030204" pitchFamily="18" charset="0"/>
                          </a:rPr>
                          <m:t>2</m:t>
                        </m:r>
                      </m:den>
                    </m:f>
                  </m:oMath>
                </a14:m>
                <a:br>
                  <a:rPr lang="en-US" sz="1200" dirty="0">
                    <a:solidFill>
                      <a:schemeClr val="accent5">
                        <a:lumMod val="75000"/>
                      </a:schemeClr>
                    </a:solidFill>
                    <a:ea typeface="Cambria Math" panose="02040503050406030204" pitchFamily="18" charset="0"/>
                  </a:rPr>
                </a:br>
                <a:r>
                  <a:rPr lang="en-US" sz="1200" dirty="0">
                    <a:solidFill>
                      <a:schemeClr val="accent5">
                        <a:lumMod val="75000"/>
                      </a:schemeClr>
                    </a:solidFill>
                    <a:ea typeface="Cambria Math" panose="02040503050406030204" pitchFamily="18" charset="0"/>
                  </a:rPr>
                  <a:t>until </a:t>
                </a:r>
                <a14:m>
                  <m:oMath xmlns:m="http://schemas.openxmlformats.org/officeDocument/2006/math">
                    <m:r>
                      <m:rPr>
                        <m:sty m:val="p"/>
                      </m:rPr>
                      <a:rPr lang="el-GR" sz="1200" i="1">
                        <a:solidFill>
                          <a:schemeClr val="accent5">
                            <a:lumMod val="75000"/>
                          </a:schemeClr>
                        </a:solidFill>
                        <a:latin typeface="Cambria Math" panose="02040503050406030204" pitchFamily="18" charset="0"/>
                      </a:rPr>
                      <m:t>Φ</m:t>
                    </m:r>
                    <m:r>
                      <a:rPr lang="en-US" sz="1200" i="1">
                        <a:solidFill>
                          <a:schemeClr val="accent5">
                            <a:lumMod val="75000"/>
                          </a:schemeClr>
                        </a:solidFill>
                        <a:latin typeface="Cambria Math" panose="02040503050406030204" pitchFamily="18" charset="0"/>
                      </a:rPr>
                      <m:t>=</m:t>
                    </m:r>
                    <m:r>
                      <a:rPr lang="en-US" sz="1200" i="1">
                        <a:solidFill>
                          <a:schemeClr val="accent5">
                            <a:lumMod val="75000"/>
                          </a:schemeClr>
                        </a:solidFill>
                        <a:latin typeface="Cambria Math" panose="02040503050406030204" pitchFamily="18" charset="0"/>
                        <a:ea typeface="Cambria Math" panose="02040503050406030204" pitchFamily="18" charset="0"/>
                      </a:rPr>
                      <m:t>𝛽</m:t>
                    </m:r>
                    <m:r>
                      <a:rPr lang="en-US" sz="1200" i="1">
                        <a:solidFill>
                          <a:schemeClr val="accent5">
                            <a:lumMod val="75000"/>
                          </a:schemeClr>
                        </a:solidFill>
                        <a:latin typeface="Cambria Math" panose="02040503050406030204" pitchFamily="18" charset="0"/>
                        <a:ea typeface="Cambria Math" panose="02040503050406030204" pitchFamily="18" charset="0"/>
                      </a:rPr>
                      <m:t>+</m:t>
                    </m:r>
                    <m:f>
                      <m:fPr>
                        <m:ctrlPr>
                          <a:rPr lang="en-US" sz="1200" i="1">
                            <a:solidFill>
                              <a:srgbClr val="0070C0"/>
                            </a:solidFill>
                            <a:latin typeface="Cambria Math" panose="02040503050406030204" pitchFamily="18" charset="0"/>
                            <a:ea typeface="Cambria Math" panose="02040503050406030204" pitchFamily="18" charset="0"/>
                          </a:rPr>
                        </m:ctrlPr>
                      </m:fPr>
                      <m:num>
                        <m:r>
                          <a:rPr lang="en-US" sz="1200" i="1">
                            <a:solidFill>
                              <a:srgbClr val="0070C0"/>
                            </a:solidFill>
                            <a:latin typeface="Cambria Math" panose="02040503050406030204" pitchFamily="18" charset="0"/>
                            <a:ea typeface="Cambria Math" panose="02040503050406030204" pitchFamily="18" charset="0"/>
                          </a:rPr>
                          <m:t>𝜋</m:t>
                        </m:r>
                      </m:num>
                      <m:den>
                        <m:r>
                          <a:rPr lang="en-US" sz="1200" i="1">
                            <a:solidFill>
                              <a:srgbClr val="0070C0"/>
                            </a:solidFill>
                            <a:latin typeface="Cambria Math" panose="02040503050406030204" pitchFamily="18" charset="0"/>
                            <a:ea typeface="Cambria Math" panose="02040503050406030204" pitchFamily="18" charset="0"/>
                          </a:rPr>
                          <m:t>2</m:t>
                        </m:r>
                      </m:den>
                    </m:f>
                    <m:r>
                      <a:rPr lang="en-US" sz="1200" b="0" i="0" smtClean="0">
                        <a:solidFill>
                          <a:srgbClr val="0070C0"/>
                        </a:solidFill>
                        <a:latin typeface="Cambria Math" panose="02040503050406030204" pitchFamily="18" charset="0"/>
                        <a:ea typeface="Cambria Math" panose="02040503050406030204" pitchFamily="18" charset="0"/>
                      </a:rPr>
                      <m:t>+</m:t>
                    </m:r>
                  </m:oMath>
                </a14:m>
                <a:r>
                  <a:rPr lang="en-US" sz="1200" dirty="0">
                    <a:solidFill>
                      <a:srgbClr val="0070C0"/>
                    </a:solidFill>
                    <a:ea typeface="Cambria Math" panose="02040503050406030204" pitchFamily="18" charset="0"/>
                  </a:rPr>
                  <a:t> </a:t>
                </a:r>
                <a14:m>
                  <m:oMath xmlns:m="http://schemas.openxmlformats.org/officeDocument/2006/math">
                    <m:f>
                      <m:fPr>
                        <m:ctrlPr>
                          <a:rPr lang="en-US" sz="1200" i="1">
                            <a:solidFill>
                              <a:srgbClr val="0070C0"/>
                            </a:solidFill>
                            <a:latin typeface="Cambria Math" panose="02040503050406030204" pitchFamily="18" charset="0"/>
                            <a:ea typeface="Cambria Math" panose="02040503050406030204" pitchFamily="18" charset="0"/>
                          </a:rPr>
                        </m:ctrlPr>
                      </m:fPr>
                      <m:num>
                        <m:r>
                          <a:rPr lang="en-US" sz="1200" i="1">
                            <a:solidFill>
                              <a:srgbClr val="0070C0"/>
                            </a:solidFill>
                            <a:latin typeface="Cambria Math" panose="02040503050406030204" pitchFamily="18" charset="0"/>
                            <a:ea typeface="Cambria Math" panose="02040503050406030204" pitchFamily="18" charset="0"/>
                          </a:rPr>
                          <m:t>𝛼</m:t>
                        </m:r>
                      </m:num>
                      <m:den>
                        <m:r>
                          <a:rPr lang="en-US" sz="1200" i="1">
                            <a:solidFill>
                              <a:srgbClr val="0070C0"/>
                            </a:solidFill>
                            <a:latin typeface="Cambria Math" panose="02040503050406030204" pitchFamily="18" charset="0"/>
                            <a:ea typeface="Cambria Math" panose="02040503050406030204" pitchFamily="18" charset="0"/>
                          </a:rPr>
                          <m:t>2</m:t>
                        </m:r>
                      </m:den>
                    </m:f>
                  </m:oMath>
                </a14:m>
                <a:br>
                  <a:rPr lang="en-US" sz="1200" dirty="0">
                    <a:solidFill>
                      <a:schemeClr val="accent5">
                        <a:lumMod val="75000"/>
                      </a:schemeClr>
                    </a:solidFill>
                    <a:ea typeface="Cambria Math" panose="02040503050406030204" pitchFamily="18" charset="0"/>
                  </a:rPr>
                </a:br>
                <a:r>
                  <a:rPr lang="en-US" sz="1200" dirty="0">
                    <a:solidFill>
                      <a:schemeClr val="accent5">
                        <a:lumMod val="75000"/>
                      </a:schemeClr>
                    </a:solidFill>
                    <a:ea typeface="Cambria Math" panose="02040503050406030204" pitchFamily="18" charset="0"/>
                  </a:rPr>
                  <a:t>Outer right corner</a:t>
                </a:r>
                <a:endParaRPr lang="en-US" sz="1200" dirty="0">
                  <a:solidFill>
                    <a:schemeClr val="accent1"/>
                  </a:solidFill>
                  <a:ea typeface="Cambria Math" panose="02040503050406030204" pitchFamily="18" charset="0"/>
                </a:endParaRPr>
              </a:p>
              <a:p>
                <a:pPr marL="514350" indent="-514350">
                  <a:lnSpc>
                    <a:spcPct val="120000"/>
                  </a:lnSpc>
                  <a:buFont typeface="+mj-lt"/>
                  <a:buAutoNum type="arabicPeriod"/>
                </a:pPr>
                <a:r>
                  <a:rPr lang="en-US" sz="1200" dirty="0">
                    <a:solidFill>
                      <a:srgbClr val="7030A0"/>
                    </a:solidFill>
                  </a:rPr>
                  <a:t>From </a:t>
                </a:r>
                <a14:m>
                  <m:oMath xmlns:m="http://schemas.openxmlformats.org/officeDocument/2006/math">
                    <m:r>
                      <m:rPr>
                        <m:sty m:val="p"/>
                      </m:rPr>
                      <a:rPr lang="el-GR" sz="1200" i="1">
                        <a:solidFill>
                          <a:srgbClr val="7030A0"/>
                        </a:solidFill>
                        <a:latin typeface="Cambria Math" panose="02040503050406030204" pitchFamily="18" charset="0"/>
                      </a:rPr>
                      <m:t>Φ</m:t>
                    </m:r>
                    <m:r>
                      <a:rPr lang="en-US" sz="1200" i="1" smtClean="0">
                        <a:solidFill>
                          <a:srgbClr val="7030A0"/>
                        </a:solidFill>
                        <a:latin typeface="Cambria Math" panose="02040503050406030204" pitchFamily="18" charset="0"/>
                      </a:rPr>
                      <m:t>=</m:t>
                    </m:r>
                    <m:r>
                      <a:rPr lang="en-US" sz="1200" i="1">
                        <a:solidFill>
                          <a:srgbClr val="7030A0"/>
                        </a:solidFill>
                        <a:latin typeface="Cambria Math" panose="02040503050406030204" pitchFamily="18" charset="0"/>
                        <a:ea typeface="Cambria Math" panose="02040503050406030204" pitchFamily="18" charset="0"/>
                      </a:rPr>
                      <m:t>𝛽</m:t>
                    </m:r>
                    <m:r>
                      <a:rPr lang="en-US" sz="1200" i="1">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𝜋</m:t>
                        </m:r>
                      </m:num>
                      <m:den>
                        <m:r>
                          <a:rPr lang="en-US" sz="1200" i="1">
                            <a:solidFill>
                              <a:srgbClr val="7030A0"/>
                            </a:solidFill>
                            <a:latin typeface="Cambria Math" panose="02040503050406030204" pitchFamily="18" charset="0"/>
                            <a:ea typeface="Cambria Math" panose="02040503050406030204" pitchFamily="18" charset="0"/>
                          </a:rPr>
                          <m:t>2</m:t>
                        </m:r>
                      </m:den>
                    </m:f>
                    <m:r>
                      <a:rPr lang="en-US" sz="1200">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𝛼</m:t>
                        </m:r>
                      </m:num>
                      <m:den>
                        <m:r>
                          <a:rPr lang="en-US" sz="1200" i="1">
                            <a:solidFill>
                              <a:srgbClr val="7030A0"/>
                            </a:solidFill>
                            <a:latin typeface="Cambria Math" panose="02040503050406030204" pitchFamily="18" charset="0"/>
                            <a:ea typeface="Cambria Math" panose="02040503050406030204" pitchFamily="18" charset="0"/>
                          </a:rPr>
                          <m:t>2</m:t>
                        </m:r>
                      </m:den>
                    </m:f>
                  </m:oMath>
                </a14:m>
                <a:br>
                  <a:rPr lang="en-US" sz="1200" dirty="0">
                    <a:solidFill>
                      <a:srgbClr val="7030A0"/>
                    </a:solidFill>
                    <a:ea typeface="Cambria Math" panose="02040503050406030204" pitchFamily="18" charset="0"/>
                  </a:rPr>
                </a:br>
                <a:r>
                  <a:rPr lang="en-US" sz="1200" dirty="0">
                    <a:solidFill>
                      <a:srgbClr val="7030A0"/>
                    </a:solidFill>
                    <a:ea typeface="Cambria Math" panose="02040503050406030204" pitchFamily="18" charset="0"/>
                  </a:rPr>
                  <a:t>until </a:t>
                </a:r>
                <a14:m>
                  <m:oMath xmlns:m="http://schemas.openxmlformats.org/officeDocument/2006/math">
                    <m:r>
                      <m:rPr>
                        <m:sty m:val="p"/>
                      </m:rPr>
                      <a:rPr lang="el-GR" sz="1200" i="1">
                        <a:solidFill>
                          <a:srgbClr val="7030A0"/>
                        </a:solidFill>
                        <a:latin typeface="Cambria Math" panose="02040503050406030204" pitchFamily="18" charset="0"/>
                      </a:rPr>
                      <m:t>Φ</m:t>
                    </m:r>
                    <m:r>
                      <a:rPr lang="en-US" sz="1200" i="1">
                        <a:solidFill>
                          <a:srgbClr val="7030A0"/>
                        </a:solidFill>
                        <a:latin typeface="Cambria Math" panose="02040503050406030204" pitchFamily="18" charset="0"/>
                      </a:rPr>
                      <m:t>=</m:t>
                    </m:r>
                    <m:r>
                      <a:rPr lang="en-US" sz="1200" i="1">
                        <a:solidFill>
                          <a:srgbClr val="7030A0"/>
                        </a:solidFill>
                        <a:latin typeface="Cambria Math" panose="02040503050406030204" pitchFamily="18" charset="0"/>
                        <a:ea typeface="Cambria Math" panose="02040503050406030204" pitchFamily="18" charset="0"/>
                      </a:rPr>
                      <m:t>𝛽</m:t>
                    </m:r>
                    <m:r>
                      <a:rPr lang="en-US" sz="1200" i="1">
                        <a:solidFill>
                          <a:srgbClr val="7030A0"/>
                        </a:solidFill>
                        <a:latin typeface="Cambria Math" panose="02040503050406030204" pitchFamily="18" charset="0"/>
                        <a:ea typeface="Cambria Math" panose="02040503050406030204" pitchFamily="18" charset="0"/>
                      </a:rPr>
                      <m:t>+</m:t>
                    </m:r>
                    <m:f>
                      <m:fPr>
                        <m:ctrlPr>
                          <a:rPr lang="en-US" sz="1200" i="1" smtClean="0">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𝜋</m:t>
                        </m:r>
                      </m:num>
                      <m:den>
                        <m:r>
                          <a:rPr lang="en-US" sz="1200" i="1">
                            <a:solidFill>
                              <a:srgbClr val="7030A0"/>
                            </a:solidFill>
                            <a:latin typeface="Cambria Math" panose="02040503050406030204" pitchFamily="18" charset="0"/>
                            <a:ea typeface="Cambria Math" panose="02040503050406030204" pitchFamily="18" charset="0"/>
                          </a:rPr>
                          <m:t>2</m:t>
                        </m:r>
                      </m:den>
                    </m:f>
                    <m:r>
                      <a:rPr lang="en-US" sz="1200" b="0" i="0" smtClean="0">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func>
                          <m:funcPr>
                            <m:ctrlPr>
                              <a:rPr lang="en-US" sz="1200" i="1">
                                <a:solidFill>
                                  <a:srgbClr val="7030A0"/>
                                </a:solidFill>
                                <a:latin typeface="Cambria Math" panose="02040503050406030204" pitchFamily="18" charset="0"/>
                                <a:ea typeface="Cambria Math" panose="02040503050406030204" pitchFamily="18" charset="0"/>
                              </a:rPr>
                            </m:ctrlPr>
                          </m:funcPr>
                          <m:fName>
                            <m:sSup>
                              <m:sSupPr>
                                <m:ctrlPr>
                                  <a:rPr lang="en-US" sz="1200" i="1">
                                    <a:solidFill>
                                      <a:srgbClr val="7030A0"/>
                                    </a:solidFill>
                                    <a:latin typeface="Cambria Math" panose="02040503050406030204" pitchFamily="18" charset="0"/>
                                    <a:ea typeface="Cambria Math" panose="02040503050406030204" pitchFamily="18" charset="0"/>
                                  </a:rPr>
                                </m:ctrlPr>
                              </m:sSupPr>
                              <m:e>
                                <m:r>
                                  <m:rPr>
                                    <m:sty m:val="p"/>
                                  </m:rPr>
                                  <a:rPr lang="en-US" sz="1200">
                                    <a:solidFill>
                                      <a:srgbClr val="7030A0"/>
                                    </a:solidFill>
                                    <a:latin typeface="Cambria Math" panose="02040503050406030204" pitchFamily="18" charset="0"/>
                                    <a:ea typeface="Cambria Math" panose="02040503050406030204" pitchFamily="18" charset="0"/>
                                  </a:rPr>
                                  <m:t>cos</m:t>
                                </m:r>
                              </m:e>
                              <m:sup>
                                <m:r>
                                  <a:rPr lang="en-US" sz="1200" i="1">
                                    <a:solidFill>
                                      <a:srgbClr val="7030A0"/>
                                    </a:solidFill>
                                    <a:latin typeface="Cambria Math" panose="02040503050406030204" pitchFamily="18" charset="0"/>
                                    <a:ea typeface="Cambria Math" panose="02040503050406030204" pitchFamily="18" charset="0"/>
                                  </a:rPr>
                                  <m:t>−1</m:t>
                                </m:r>
                              </m:sup>
                            </m:sSup>
                          </m:fName>
                          <m:e>
                            <m:d>
                              <m:dPr>
                                <m:ctrlPr>
                                  <a:rPr lang="en-US" sz="1200" i="1">
                                    <a:solidFill>
                                      <a:srgbClr val="7030A0"/>
                                    </a:solidFill>
                                    <a:latin typeface="Cambria Math" panose="02040503050406030204" pitchFamily="18" charset="0"/>
                                    <a:ea typeface="Cambria Math" panose="02040503050406030204" pitchFamily="18" charset="0"/>
                                  </a:rPr>
                                </m:ctrlPr>
                              </m:dPr>
                              <m:e>
                                <m:f>
                                  <m:fPr>
                                    <m:ctrlPr>
                                      <a:rPr lang="en-US" sz="1200" i="1">
                                        <a:solidFill>
                                          <a:srgbClr val="7030A0"/>
                                        </a:solidFill>
                                        <a:latin typeface="Cambria Math" panose="02040503050406030204" pitchFamily="18" charset="0"/>
                                        <a:ea typeface="Cambria Math" panose="02040503050406030204" pitchFamily="18" charset="0"/>
                                      </a:rPr>
                                    </m:ctrlPr>
                                  </m:fPr>
                                  <m:num>
                                    <m:sSub>
                                      <m:sSubPr>
                                        <m:ctrlPr>
                                          <a:rPr lang="en-US" sz="1200" i="1">
                                            <a:solidFill>
                                              <a:srgbClr val="7030A0"/>
                                            </a:solidFill>
                                            <a:latin typeface="Cambria Math" panose="02040503050406030204" pitchFamily="18" charset="0"/>
                                            <a:ea typeface="Cambria Math" panose="02040503050406030204" pitchFamily="18" charset="0"/>
                                          </a:rPr>
                                        </m:ctrlPr>
                                      </m:sSubPr>
                                      <m:e>
                                        <m:r>
                                          <a:rPr lang="en-US" sz="1200" i="1">
                                            <a:solidFill>
                                              <a:srgbClr val="7030A0"/>
                                            </a:solidFill>
                                            <a:latin typeface="Cambria Math" panose="02040503050406030204" pitchFamily="18" charset="0"/>
                                            <a:ea typeface="Cambria Math" panose="02040503050406030204" pitchFamily="18" charset="0"/>
                                          </a:rPr>
                                          <m:t>𝑟</m:t>
                                        </m:r>
                                      </m:e>
                                      <m:sub>
                                        <m:r>
                                          <a:rPr lang="en-US" sz="1200" i="1">
                                            <a:solidFill>
                                              <a:srgbClr val="7030A0"/>
                                            </a:solidFill>
                                            <a:latin typeface="Cambria Math" panose="02040503050406030204" pitchFamily="18" charset="0"/>
                                            <a:ea typeface="Cambria Math" panose="02040503050406030204" pitchFamily="18" charset="0"/>
                                          </a:rPr>
                                          <m:t>𝑖</m:t>
                                        </m:r>
                                      </m:sub>
                                    </m:sSub>
                                  </m:num>
                                  <m:den>
                                    <m:sSub>
                                      <m:sSubPr>
                                        <m:ctrlPr>
                                          <a:rPr lang="en-US" sz="1200" i="1">
                                            <a:solidFill>
                                              <a:srgbClr val="7030A0"/>
                                            </a:solidFill>
                                            <a:latin typeface="Cambria Math" panose="02040503050406030204" pitchFamily="18" charset="0"/>
                                            <a:ea typeface="Cambria Math" panose="02040503050406030204" pitchFamily="18" charset="0"/>
                                          </a:rPr>
                                        </m:ctrlPr>
                                      </m:sSubPr>
                                      <m:e>
                                        <m:r>
                                          <a:rPr lang="en-US" sz="1200" i="1">
                                            <a:solidFill>
                                              <a:srgbClr val="7030A0"/>
                                            </a:solidFill>
                                            <a:latin typeface="Cambria Math" panose="02040503050406030204" pitchFamily="18" charset="0"/>
                                            <a:ea typeface="Cambria Math" panose="02040503050406030204" pitchFamily="18" charset="0"/>
                                          </a:rPr>
                                          <m:t>𝑟</m:t>
                                        </m:r>
                                      </m:e>
                                      <m:sub>
                                        <m:r>
                                          <a:rPr lang="en-US" sz="1200" i="1">
                                            <a:solidFill>
                                              <a:srgbClr val="7030A0"/>
                                            </a:solidFill>
                                            <a:latin typeface="Cambria Math" panose="02040503050406030204" pitchFamily="18" charset="0"/>
                                            <a:ea typeface="Cambria Math" panose="02040503050406030204" pitchFamily="18" charset="0"/>
                                          </a:rPr>
                                          <m:t>𝑜</m:t>
                                        </m:r>
                                      </m:sub>
                                    </m:sSub>
                                  </m:den>
                                </m:f>
                              </m:e>
                            </m:d>
                          </m:e>
                        </m:func>
                      </m:num>
                      <m:den>
                        <m:r>
                          <a:rPr lang="en-US" sz="1200" i="1">
                            <a:solidFill>
                              <a:srgbClr val="7030A0"/>
                            </a:solidFill>
                            <a:latin typeface="Cambria Math" panose="02040503050406030204" pitchFamily="18" charset="0"/>
                            <a:ea typeface="Cambria Math" panose="02040503050406030204" pitchFamily="18" charset="0"/>
                          </a:rPr>
                          <m:t>2</m:t>
                        </m:r>
                      </m:den>
                    </m:f>
                  </m:oMath>
                </a14:m>
                <a:br>
                  <a:rPr lang="en-US" sz="1200" dirty="0">
                    <a:solidFill>
                      <a:srgbClr val="7030A0"/>
                    </a:solidFill>
                    <a:ea typeface="Cambria Math" panose="02040503050406030204" pitchFamily="18" charset="0"/>
                  </a:rPr>
                </a:br>
                <a:r>
                  <a:rPr lang="en-US" sz="1200" dirty="0">
                    <a:solidFill>
                      <a:srgbClr val="7030A0"/>
                    </a:solidFill>
                    <a:ea typeface="Cambria Math" panose="02040503050406030204" pitchFamily="18" charset="0"/>
                  </a:rPr>
                  <a:t>Outer left corner</a:t>
                </a:r>
              </a:p>
              <a:p>
                <a:pPr marL="514350" indent="-514350">
                  <a:lnSpc>
                    <a:spcPct val="120000"/>
                  </a:lnSpc>
                  <a:buFont typeface="+mj-lt"/>
                  <a:buAutoNum type="arabicPeriod"/>
                </a:pPr>
                <a:r>
                  <a:rPr lang="en-US" sz="1200" dirty="0">
                    <a:solidFill>
                      <a:srgbClr val="FF0000"/>
                    </a:solidFill>
                  </a:rPr>
                  <a:t>From </a:t>
                </a:r>
                <a14:m>
                  <m:oMath xmlns:m="http://schemas.openxmlformats.org/officeDocument/2006/math">
                    <m:r>
                      <m:rPr>
                        <m:sty m:val="p"/>
                      </m:rPr>
                      <a:rPr lang="el-GR" sz="1200" i="1">
                        <a:solidFill>
                          <a:srgbClr val="FF0000"/>
                        </a:solidFill>
                        <a:latin typeface="Cambria Math" panose="02040503050406030204" pitchFamily="18" charset="0"/>
                      </a:rPr>
                      <m:t>Φ</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𝛽</m:t>
                    </m:r>
                    <m:r>
                      <a:rPr lang="en-US" sz="1200" i="1">
                        <a:solidFill>
                          <a:srgbClr val="FF0000"/>
                        </a:solidFill>
                        <a:latin typeface="Cambria Math" panose="02040503050406030204" pitchFamily="18" charset="0"/>
                        <a:ea typeface="Cambria Math" panose="02040503050406030204" pitchFamily="18" charset="0"/>
                      </a:rPr>
                      <m:t>+</m:t>
                    </m:r>
                    <m:f>
                      <m:fPr>
                        <m:ctrlPr>
                          <a:rPr lang="en-US" sz="1200" i="1">
                            <a:solidFill>
                              <a:srgbClr val="FF0000"/>
                            </a:solidFill>
                            <a:latin typeface="Cambria Math" panose="02040503050406030204" pitchFamily="18" charset="0"/>
                            <a:ea typeface="Cambria Math" panose="02040503050406030204" pitchFamily="18" charset="0"/>
                          </a:rPr>
                        </m:ctrlPr>
                      </m:fPr>
                      <m:num>
                        <m:r>
                          <a:rPr lang="en-US" sz="1200" i="1">
                            <a:solidFill>
                              <a:srgbClr val="FF0000"/>
                            </a:solidFill>
                            <a:latin typeface="Cambria Math" panose="02040503050406030204" pitchFamily="18" charset="0"/>
                            <a:ea typeface="Cambria Math" panose="02040503050406030204" pitchFamily="18" charset="0"/>
                          </a:rPr>
                          <m:t>𝜋</m:t>
                        </m:r>
                      </m:num>
                      <m:den>
                        <m:r>
                          <a:rPr lang="en-US" sz="1200" i="1">
                            <a:solidFill>
                              <a:srgbClr val="FF0000"/>
                            </a:solidFill>
                            <a:latin typeface="Cambria Math" panose="02040503050406030204" pitchFamily="18" charset="0"/>
                            <a:ea typeface="Cambria Math" panose="02040503050406030204" pitchFamily="18" charset="0"/>
                          </a:rPr>
                          <m:t>2</m:t>
                        </m:r>
                      </m:den>
                    </m:f>
                    <m:r>
                      <a:rPr lang="en-US" sz="1200">
                        <a:solidFill>
                          <a:srgbClr val="FF0000"/>
                        </a:solidFill>
                        <a:latin typeface="Cambria Math" panose="02040503050406030204" pitchFamily="18" charset="0"/>
                        <a:ea typeface="Cambria Math" panose="02040503050406030204" pitchFamily="18" charset="0"/>
                      </a:rPr>
                      <m:t>−</m:t>
                    </m:r>
                    <m:f>
                      <m:fPr>
                        <m:ctrlPr>
                          <a:rPr lang="en-US" sz="1200" i="1">
                            <a:solidFill>
                              <a:srgbClr val="FF0000"/>
                            </a:solidFill>
                            <a:latin typeface="Cambria Math" panose="02040503050406030204" pitchFamily="18" charset="0"/>
                            <a:ea typeface="Cambria Math" panose="02040503050406030204" pitchFamily="18" charset="0"/>
                          </a:rPr>
                        </m:ctrlPr>
                      </m:fPr>
                      <m:num>
                        <m:func>
                          <m:funcPr>
                            <m:ctrlPr>
                              <a:rPr lang="en-US" sz="1200" i="1">
                                <a:solidFill>
                                  <a:srgbClr val="FF0000"/>
                                </a:solidFill>
                                <a:latin typeface="Cambria Math" panose="02040503050406030204" pitchFamily="18" charset="0"/>
                                <a:ea typeface="Cambria Math" panose="02040503050406030204" pitchFamily="18" charset="0"/>
                              </a:rPr>
                            </m:ctrlPr>
                          </m:funcPr>
                          <m:fName>
                            <m:sSup>
                              <m:sSupPr>
                                <m:ctrlPr>
                                  <a:rPr lang="en-US" sz="1200" i="1">
                                    <a:solidFill>
                                      <a:srgbClr val="FF0000"/>
                                    </a:solidFill>
                                    <a:latin typeface="Cambria Math" panose="02040503050406030204" pitchFamily="18" charset="0"/>
                                    <a:ea typeface="Cambria Math" panose="02040503050406030204" pitchFamily="18" charset="0"/>
                                  </a:rPr>
                                </m:ctrlPr>
                              </m:sSupPr>
                              <m:e>
                                <m:r>
                                  <m:rPr>
                                    <m:sty m:val="p"/>
                                  </m:rPr>
                                  <a:rPr lang="en-US" sz="1200">
                                    <a:solidFill>
                                      <a:srgbClr val="FF0000"/>
                                    </a:solidFill>
                                    <a:latin typeface="Cambria Math" panose="02040503050406030204" pitchFamily="18" charset="0"/>
                                    <a:ea typeface="Cambria Math" panose="02040503050406030204" pitchFamily="18" charset="0"/>
                                  </a:rPr>
                                  <m:t>cos</m:t>
                                </m:r>
                              </m:e>
                              <m:sup>
                                <m:r>
                                  <a:rPr lang="en-US" sz="1200" i="1">
                                    <a:solidFill>
                                      <a:srgbClr val="FF0000"/>
                                    </a:solidFill>
                                    <a:latin typeface="Cambria Math" panose="02040503050406030204" pitchFamily="18" charset="0"/>
                                    <a:ea typeface="Cambria Math" panose="02040503050406030204" pitchFamily="18" charset="0"/>
                                  </a:rPr>
                                  <m:t>−1</m:t>
                                </m:r>
                              </m:sup>
                            </m:sSup>
                          </m:fName>
                          <m:e>
                            <m:d>
                              <m:dPr>
                                <m:ctrlPr>
                                  <a:rPr lang="en-US" sz="1200" i="1">
                                    <a:solidFill>
                                      <a:srgbClr val="FF0000"/>
                                    </a:solidFill>
                                    <a:latin typeface="Cambria Math" panose="02040503050406030204" pitchFamily="18" charset="0"/>
                                    <a:ea typeface="Cambria Math" panose="02040503050406030204" pitchFamily="18" charset="0"/>
                                  </a:rPr>
                                </m:ctrlPr>
                              </m:dPr>
                              <m:e>
                                <m:f>
                                  <m:fPr>
                                    <m:ctrlPr>
                                      <a:rPr lang="en-US" sz="1200" i="1">
                                        <a:solidFill>
                                          <a:srgbClr val="FF0000"/>
                                        </a:solidFill>
                                        <a:latin typeface="Cambria Math" panose="02040503050406030204" pitchFamily="18" charset="0"/>
                                        <a:ea typeface="Cambria Math" panose="02040503050406030204" pitchFamily="18" charset="0"/>
                                      </a:rPr>
                                    </m:ctrlPr>
                                  </m:fPr>
                                  <m:num>
                                    <m:sSub>
                                      <m:sSubPr>
                                        <m:ctrlPr>
                                          <a:rPr lang="en-US" sz="1200" i="1">
                                            <a:solidFill>
                                              <a:srgbClr val="FF0000"/>
                                            </a:solidFill>
                                            <a:latin typeface="Cambria Math" panose="02040503050406030204" pitchFamily="18" charset="0"/>
                                            <a:ea typeface="Cambria Math" panose="02040503050406030204" pitchFamily="18" charset="0"/>
                                          </a:rPr>
                                        </m:ctrlPr>
                                      </m:sSubPr>
                                      <m:e>
                                        <m:r>
                                          <a:rPr lang="en-US" sz="1200" i="1">
                                            <a:solidFill>
                                              <a:srgbClr val="FF0000"/>
                                            </a:solidFill>
                                            <a:latin typeface="Cambria Math" panose="02040503050406030204" pitchFamily="18" charset="0"/>
                                            <a:ea typeface="Cambria Math" panose="02040503050406030204" pitchFamily="18" charset="0"/>
                                          </a:rPr>
                                          <m:t>𝑟</m:t>
                                        </m:r>
                                      </m:e>
                                      <m:sub>
                                        <m:r>
                                          <a:rPr lang="en-US" sz="1200" i="1">
                                            <a:solidFill>
                                              <a:srgbClr val="FF0000"/>
                                            </a:solidFill>
                                            <a:latin typeface="Cambria Math" panose="02040503050406030204" pitchFamily="18" charset="0"/>
                                            <a:ea typeface="Cambria Math" panose="02040503050406030204" pitchFamily="18" charset="0"/>
                                          </a:rPr>
                                          <m:t>𝑖</m:t>
                                        </m:r>
                                      </m:sub>
                                    </m:sSub>
                                  </m:num>
                                  <m:den>
                                    <m:sSub>
                                      <m:sSubPr>
                                        <m:ctrlPr>
                                          <a:rPr lang="en-US" sz="1200" i="1">
                                            <a:solidFill>
                                              <a:srgbClr val="FF0000"/>
                                            </a:solidFill>
                                            <a:latin typeface="Cambria Math" panose="02040503050406030204" pitchFamily="18" charset="0"/>
                                            <a:ea typeface="Cambria Math" panose="02040503050406030204" pitchFamily="18" charset="0"/>
                                          </a:rPr>
                                        </m:ctrlPr>
                                      </m:sSubPr>
                                      <m:e>
                                        <m:r>
                                          <a:rPr lang="en-US" sz="1200" i="1">
                                            <a:solidFill>
                                              <a:srgbClr val="FF0000"/>
                                            </a:solidFill>
                                            <a:latin typeface="Cambria Math" panose="02040503050406030204" pitchFamily="18" charset="0"/>
                                            <a:ea typeface="Cambria Math" panose="02040503050406030204" pitchFamily="18" charset="0"/>
                                          </a:rPr>
                                          <m:t>𝑟</m:t>
                                        </m:r>
                                      </m:e>
                                      <m:sub>
                                        <m:r>
                                          <a:rPr lang="en-US" sz="1200" i="1">
                                            <a:solidFill>
                                              <a:srgbClr val="FF0000"/>
                                            </a:solidFill>
                                            <a:latin typeface="Cambria Math" panose="02040503050406030204" pitchFamily="18" charset="0"/>
                                            <a:ea typeface="Cambria Math" panose="02040503050406030204" pitchFamily="18" charset="0"/>
                                          </a:rPr>
                                          <m:t>𝑜</m:t>
                                        </m:r>
                                      </m:sub>
                                    </m:sSub>
                                  </m:den>
                                </m:f>
                              </m:e>
                            </m:d>
                          </m:e>
                        </m:func>
                      </m:num>
                      <m:den>
                        <m:r>
                          <a:rPr lang="en-US" sz="1200" i="1">
                            <a:solidFill>
                              <a:srgbClr val="FF0000"/>
                            </a:solidFill>
                            <a:latin typeface="Cambria Math" panose="02040503050406030204" pitchFamily="18" charset="0"/>
                            <a:ea typeface="Cambria Math" panose="02040503050406030204" pitchFamily="18" charset="0"/>
                          </a:rPr>
                          <m:t>2</m:t>
                        </m:r>
                      </m:den>
                    </m:f>
                  </m:oMath>
                </a14:m>
                <a:br>
                  <a:rPr lang="en-US" sz="1200" dirty="0">
                    <a:solidFill>
                      <a:srgbClr val="FF0000"/>
                    </a:solidFill>
                    <a:ea typeface="Cambria Math" panose="02040503050406030204" pitchFamily="18" charset="0"/>
                  </a:rPr>
                </a:br>
                <a:r>
                  <a:rPr lang="en-US" sz="1200" dirty="0">
                    <a:solidFill>
                      <a:srgbClr val="FF0000"/>
                    </a:solidFill>
                    <a:ea typeface="Cambria Math" panose="02040503050406030204" pitchFamily="18" charset="0"/>
                  </a:rPr>
                  <a:t>until </a:t>
                </a:r>
                <a14:m>
                  <m:oMath xmlns:m="http://schemas.openxmlformats.org/officeDocument/2006/math">
                    <m:r>
                      <m:rPr>
                        <m:sty m:val="p"/>
                      </m:rPr>
                      <a:rPr lang="el-GR" sz="1200" i="1" smtClean="0">
                        <a:solidFill>
                          <a:srgbClr val="FF0000"/>
                        </a:solidFill>
                        <a:latin typeface="Cambria Math" panose="02040503050406030204" pitchFamily="18" charset="0"/>
                      </a:rPr>
                      <m:t>Φ</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𝛽</m:t>
                    </m:r>
                    <m:r>
                      <a:rPr lang="en-US" sz="1200" i="1">
                        <a:solidFill>
                          <a:srgbClr val="FF0000"/>
                        </a:solidFill>
                        <a:latin typeface="Cambria Math" panose="02040503050406030204" pitchFamily="18" charset="0"/>
                        <a:ea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𝛼</m:t>
                    </m:r>
                    <m:r>
                      <a:rPr lang="en-US" sz="1200" b="0" i="1" smtClean="0">
                        <a:solidFill>
                          <a:srgbClr val="FF0000"/>
                        </a:solidFill>
                        <a:latin typeface="Cambria Math" panose="02040503050406030204" pitchFamily="18" charset="0"/>
                        <a:ea typeface="Cambria Math" panose="02040503050406030204" pitchFamily="18" charset="0"/>
                      </a:rPr>
                      <m:t>+</m:t>
                    </m:r>
                    <m:f>
                      <m:fPr>
                        <m:ctrlPr>
                          <a:rPr lang="en-US" sz="1200" i="1">
                            <a:solidFill>
                              <a:srgbClr val="FF0000"/>
                            </a:solidFill>
                            <a:latin typeface="Cambria Math" panose="02040503050406030204" pitchFamily="18" charset="0"/>
                            <a:ea typeface="Cambria Math" panose="02040503050406030204" pitchFamily="18" charset="0"/>
                          </a:rPr>
                        </m:ctrlPr>
                      </m:fPr>
                      <m:num>
                        <m:r>
                          <a:rPr lang="en-US" sz="1200" i="1">
                            <a:solidFill>
                              <a:srgbClr val="FF0000"/>
                            </a:solidFill>
                            <a:latin typeface="Cambria Math" panose="02040503050406030204" pitchFamily="18" charset="0"/>
                            <a:ea typeface="Cambria Math" panose="02040503050406030204" pitchFamily="18" charset="0"/>
                          </a:rPr>
                          <m:t>𝜋</m:t>
                        </m:r>
                      </m:num>
                      <m:den>
                        <m:r>
                          <a:rPr lang="en-US" sz="1200" i="1">
                            <a:solidFill>
                              <a:srgbClr val="FF0000"/>
                            </a:solidFill>
                            <a:latin typeface="Cambria Math" panose="02040503050406030204" pitchFamily="18" charset="0"/>
                            <a:ea typeface="Cambria Math" panose="02040503050406030204" pitchFamily="18" charset="0"/>
                          </a:rPr>
                          <m:t>2</m:t>
                        </m:r>
                      </m:den>
                    </m:f>
                  </m:oMath>
                </a14:m>
                <a:br>
                  <a:rPr lang="en-US" sz="1200" dirty="0">
                    <a:solidFill>
                      <a:srgbClr val="FF0000"/>
                    </a:solidFill>
                    <a:ea typeface="Cambria Math" panose="02040503050406030204" pitchFamily="18" charset="0"/>
                  </a:rPr>
                </a:br>
                <a:r>
                  <a:rPr lang="en-US" sz="1200" dirty="0">
                    <a:solidFill>
                      <a:srgbClr val="FF0000"/>
                    </a:solidFill>
                    <a:ea typeface="Cambria Math" panose="02040503050406030204" pitchFamily="18" charset="0"/>
                  </a:rPr>
                  <a:t>Outer circle right point</a:t>
                </a:r>
              </a:p>
              <a:p>
                <a:pPr marL="514350" indent="-514350">
                  <a:lnSpc>
                    <a:spcPct val="120000"/>
                  </a:lnSpc>
                  <a:buFont typeface="+mj-lt"/>
                  <a:buAutoNum type="arabicPeriod"/>
                </a:pPr>
                <a:endParaRPr lang="en-US" sz="1400" dirty="0">
                  <a:solidFill>
                    <a:srgbClr val="FFA3A3"/>
                  </a:solidFill>
                  <a:ea typeface="Cambria Math" panose="02040503050406030204" pitchFamily="18" charset="0"/>
                </a:endParaRPr>
              </a:p>
              <a:p>
                <a:pPr marL="514350" indent="-514350">
                  <a:lnSpc>
                    <a:spcPct val="120000"/>
                  </a:lnSpc>
                  <a:buFont typeface="+mj-lt"/>
                  <a:buAutoNum type="arabicPeriod"/>
                </a:pPr>
                <a:endParaRPr lang="en-US" sz="1400" b="0" dirty="0">
                  <a:ea typeface="Cambria Math" panose="02040503050406030204" pitchFamily="18" charset="0"/>
                </a:endParaRPr>
              </a:p>
              <a:p>
                <a:pPr marL="514350" indent="-514350">
                  <a:lnSpc>
                    <a:spcPct val="120000"/>
                  </a:lnSpc>
                  <a:buFont typeface="+mj-lt"/>
                  <a:buAutoNum type="arabicPeriod"/>
                </a:pPr>
                <a:endParaRPr lang="en-US" sz="1400" dirty="0"/>
              </a:p>
              <a:p>
                <a:endParaRPr lang="en-US" sz="1400" dirty="0"/>
              </a:p>
            </p:txBody>
          </p:sp>
        </mc:Choice>
        <mc:Fallback>
          <p:sp>
            <p:nvSpPr>
              <p:cNvPr id="3" name="Content Placeholder 2">
                <a:extLst>
                  <a:ext uri="{FF2B5EF4-FFF2-40B4-BE49-F238E27FC236}">
                    <a16:creationId xmlns:a16="http://schemas.microsoft.com/office/drawing/2014/main" id="{4CF1F173-BC39-4D65-B045-68E3CAF3766A}"/>
                  </a:ext>
                </a:extLst>
              </p:cNvPr>
              <p:cNvSpPr>
                <a:spLocks noGrp="1" noRot="1" noChangeAspect="1" noMove="1" noResize="1" noEditPoints="1" noAdjustHandles="1" noChangeArrowheads="1" noChangeShapeType="1" noTextEdit="1"/>
              </p:cNvSpPr>
              <p:nvPr>
                <p:ph idx="1"/>
              </p:nvPr>
            </p:nvSpPr>
            <p:spPr>
              <a:xfrm>
                <a:off x="494916" y="1343025"/>
                <a:ext cx="5899375" cy="5091293"/>
              </a:xfrm>
              <a:blipFill>
                <a:blip r:embed="rId3"/>
                <a:stretch>
                  <a:fillRect l="-310" t="-47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cxnSp>
        <p:nvCxnSpPr>
          <p:cNvPr id="19" name="Straight Connector 18">
            <a:extLst>
              <a:ext uri="{FF2B5EF4-FFF2-40B4-BE49-F238E27FC236}">
                <a16:creationId xmlns:a16="http://schemas.microsoft.com/office/drawing/2014/main" id="{4717CEBC-F01E-46E8-8FCF-1479B46B70EE}"/>
              </a:ext>
            </a:extLst>
          </p:cNvPr>
          <p:cNvCxnSpPr>
            <a:cxnSpLocks/>
          </p:cNvCxnSpPr>
          <p:nvPr/>
        </p:nvCxnSpPr>
        <p:spPr>
          <a:xfrm flipV="1">
            <a:off x="8921388" y="2175204"/>
            <a:ext cx="350633" cy="2913315"/>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cxnSp>
        <p:nvCxnSpPr>
          <p:cNvPr id="36" name="Straight Connector 35">
            <a:extLst>
              <a:ext uri="{FF2B5EF4-FFF2-40B4-BE49-F238E27FC236}">
                <a16:creationId xmlns:a16="http://schemas.microsoft.com/office/drawing/2014/main" id="{94B71036-6208-494A-9CA3-F28E36AF8B3E}"/>
              </a:ext>
            </a:extLst>
          </p:cNvPr>
          <p:cNvCxnSpPr>
            <a:cxnSpLocks/>
          </p:cNvCxnSpPr>
          <p:nvPr/>
        </p:nvCxnSpPr>
        <p:spPr>
          <a:xfrm flipH="1" flipV="1">
            <a:off x="8580196" y="2301317"/>
            <a:ext cx="360601" cy="2701042"/>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492D8BA-AB97-4D08-9172-1DA7D0EEA98B}"/>
              </a:ext>
            </a:extLst>
          </p:cNvPr>
          <p:cNvCxnSpPr>
            <a:cxnSpLocks/>
          </p:cNvCxnSpPr>
          <p:nvPr/>
        </p:nvCxnSpPr>
        <p:spPr>
          <a:xfrm flipH="1" flipV="1">
            <a:off x="9116128" y="2180163"/>
            <a:ext cx="623984" cy="267916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0" name="Straight Connector 39">
            <a:extLst>
              <a:ext uri="{FF2B5EF4-FFF2-40B4-BE49-F238E27FC236}">
                <a16:creationId xmlns:a16="http://schemas.microsoft.com/office/drawing/2014/main" id="{E16C4914-25A0-4354-BB1A-08650F9D478D}"/>
              </a:ext>
            </a:extLst>
          </p:cNvPr>
          <p:cNvCxnSpPr>
            <a:cxnSpLocks/>
          </p:cNvCxnSpPr>
          <p:nvPr/>
        </p:nvCxnSpPr>
        <p:spPr>
          <a:xfrm flipH="1" flipV="1">
            <a:off x="8394990" y="2343092"/>
            <a:ext cx="1365013" cy="2449941"/>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FE0AF0E0-8633-43CB-8FC4-4EE7EE09D3C9}"/>
              </a:ext>
            </a:extLst>
          </p:cNvPr>
          <p:cNvCxnSpPr>
            <a:cxnSpLocks/>
          </p:cNvCxnSpPr>
          <p:nvPr/>
        </p:nvCxnSpPr>
        <p:spPr>
          <a:xfrm flipH="1" flipV="1">
            <a:off x="8383162" y="2379641"/>
            <a:ext cx="1369221" cy="2443872"/>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cxnSp>
        <p:nvCxnSpPr>
          <p:cNvPr id="55" name="Straight Connector 54">
            <a:extLst>
              <a:ext uri="{FF2B5EF4-FFF2-40B4-BE49-F238E27FC236}">
                <a16:creationId xmlns:a16="http://schemas.microsoft.com/office/drawing/2014/main" id="{096712E7-4C20-42F9-BF14-E2EF9186A74E}"/>
              </a:ext>
            </a:extLst>
          </p:cNvPr>
          <p:cNvCxnSpPr>
            <a:cxnSpLocks/>
            <a:stCxn id="23" idx="1"/>
          </p:cNvCxnSpPr>
          <p:nvPr/>
        </p:nvCxnSpPr>
        <p:spPr>
          <a:xfrm flipH="1" flipV="1">
            <a:off x="8424621" y="2432652"/>
            <a:ext cx="3479449" cy="106069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82061A-FF85-4E70-BCF8-D52BA3F9FEA5}"/>
              </a:ext>
            </a:extLst>
          </p:cNvPr>
          <p:cNvCxnSpPr>
            <a:cxnSpLocks/>
            <a:endCxn id="22" idx="7"/>
          </p:cNvCxnSpPr>
          <p:nvPr/>
        </p:nvCxnSpPr>
        <p:spPr>
          <a:xfrm flipH="1">
            <a:off x="6470954" y="3551168"/>
            <a:ext cx="5408938" cy="103084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B77219-B3B5-43FE-A832-23ACE5F1159F}"/>
              </a:ext>
            </a:extLst>
          </p:cNvPr>
          <p:cNvCxnSpPr>
            <a:cxnSpLocks/>
            <a:stCxn id="24" idx="4"/>
          </p:cNvCxnSpPr>
          <p:nvPr/>
        </p:nvCxnSpPr>
        <p:spPr>
          <a:xfrm flipH="1">
            <a:off x="6546964" y="2172543"/>
            <a:ext cx="2766970" cy="2276710"/>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86EED0-8861-41C8-927B-7FA8E0FB80F5}"/>
              </a:ext>
            </a:extLst>
          </p:cNvPr>
          <p:cNvCxnSpPr>
            <a:cxnSpLocks/>
          </p:cNvCxnSpPr>
          <p:nvPr/>
        </p:nvCxnSpPr>
        <p:spPr>
          <a:xfrm flipH="1">
            <a:off x="8967744" y="2257690"/>
            <a:ext cx="358948" cy="273164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0B3356-FF51-4AAB-9D03-C127BCD1F499}"/>
              </a:ext>
            </a:extLst>
          </p:cNvPr>
          <p:cNvCxnSpPr>
            <a:cxnSpLocks/>
          </p:cNvCxnSpPr>
          <p:nvPr/>
        </p:nvCxnSpPr>
        <p:spPr>
          <a:xfrm flipH="1">
            <a:off x="6514571" y="2301317"/>
            <a:ext cx="2689352" cy="223946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B5E30A-C675-4CB9-9B27-28D00C6DFF19}"/>
              </a:ext>
            </a:extLst>
          </p:cNvPr>
          <p:cNvCxnSpPr>
            <a:cxnSpLocks/>
          </p:cNvCxnSpPr>
          <p:nvPr/>
        </p:nvCxnSpPr>
        <p:spPr>
          <a:xfrm flipH="1">
            <a:off x="6470954" y="3531355"/>
            <a:ext cx="5398280" cy="1016475"/>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3DDF7C-5008-48C0-8A1E-EDB1E30892FC}"/>
              </a:ext>
            </a:extLst>
          </p:cNvPr>
          <p:cNvCxnSpPr>
            <a:cxnSpLocks/>
            <a:stCxn id="23" idx="1"/>
          </p:cNvCxnSpPr>
          <p:nvPr/>
        </p:nvCxnSpPr>
        <p:spPr>
          <a:xfrm flipH="1" flipV="1">
            <a:off x="8455914" y="2397717"/>
            <a:ext cx="3448156" cy="1095626"/>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7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cxnSp>
        <p:nvCxnSpPr>
          <p:cNvPr id="19" name="Straight Connector 18">
            <a:extLst>
              <a:ext uri="{FF2B5EF4-FFF2-40B4-BE49-F238E27FC236}">
                <a16:creationId xmlns:a16="http://schemas.microsoft.com/office/drawing/2014/main" id="{4717CEBC-F01E-46E8-8FCF-1479B46B70EE}"/>
              </a:ext>
            </a:extLst>
          </p:cNvPr>
          <p:cNvCxnSpPr>
            <a:cxnSpLocks/>
          </p:cNvCxnSpPr>
          <p:nvPr/>
        </p:nvCxnSpPr>
        <p:spPr>
          <a:xfrm flipV="1">
            <a:off x="8921388" y="2175204"/>
            <a:ext cx="350633" cy="2913315"/>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cxnSp>
        <p:nvCxnSpPr>
          <p:cNvPr id="36" name="Straight Connector 35">
            <a:extLst>
              <a:ext uri="{FF2B5EF4-FFF2-40B4-BE49-F238E27FC236}">
                <a16:creationId xmlns:a16="http://schemas.microsoft.com/office/drawing/2014/main" id="{94B71036-6208-494A-9CA3-F28E36AF8B3E}"/>
              </a:ext>
            </a:extLst>
          </p:cNvPr>
          <p:cNvCxnSpPr>
            <a:cxnSpLocks/>
          </p:cNvCxnSpPr>
          <p:nvPr/>
        </p:nvCxnSpPr>
        <p:spPr>
          <a:xfrm flipH="1" flipV="1">
            <a:off x="8580196" y="2301317"/>
            <a:ext cx="360601" cy="2701042"/>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3607013"/>
              </a:xfrm>
              <a:prstGeom prst="rect">
                <a:avLst/>
              </a:prstGeom>
              <a:noFill/>
            </p:spPr>
            <p:txBody>
              <a:bodyPr wrap="square" rtlCol="0">
                <a:spAutoFit/>
              </a:bodyPr>
              <a:lstStyle/>
              <a:p>
                <a:r>
                  <a:rPr lang="en-US" sz="1400" dirty="0">
                    <a:solidFill>
                      <a:schemeClr val="accent2"/>
                    </a:solidFill>
                  </a:rPr>
                  <a:t>1.</a:t>
                </a:r>
              </a:p>
              <a:p>
                <a:r>
                  <a:rPr lang="en-US" sz="1400" dirty="0">
                    <a:solidFill>
                      <a:schemeClr val="accent2"/>
                    </a:solidFill>
                  </a:rPr>
                  <a:t>From </a:t>
                </a:r>
                <a14:m>
                  <m:oMath xmlns:m="http://schemas.openxmlformats.org/officeDocument/2006/math">
                    <m:r>
                      <m:rPr>
                        <m:sty m:val="p"/>
                      </m:rPr>
                      <a:rPr lang="el-GR" sz="1400" i="1">
                        <a:solidFill>
                          <a:schemeClr val="accent2"/>
                        </a:solidFill>
                        <a:latin typeface="Cambria Math" panose="02040503050406030204" pitchFamily="18" charset="0"/>
                      </a:rPr>
                      <m:t>Φ</m:t>
                    </m:r>
                    <m:r>
                      <a:rPr lang="en-US" sz="1400" i="1">
                        <a:solidFill>
                          <a:schemeClr val="accent2"/>
                        </a:solidFill>
                        <a:latin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𝛼</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𝜋</m:t>
                        </m:r>
                      </m:num>
                      <m:den>
                        <m:r>
                          <a:rPr lang="en-US" sz="1400" i="1">
                            <a:solidFill>
                              <a:schemeClr val="accent2"/>
                            </a:solidFill>
                            <a:latin typeface="Cambria Math" panose="02040503050406030204" pitchFamily="18" charset="0"/>
                            <a:ea typeface="Cambria Math" panose="02040503050406030204" pitchFamily="18" charset="0"/>
                          </a:rPr>
                          <m:t>2</m:t>
                        </m:r>
                      </m:den>
                    </m:f>
                  </m:oMath>
                </a14:m>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until </a:t>
                </a:r>
                <a14:m>
                  <m:oMath xmlns:m="http://schemas.openxmlformats.org/officeDocument/2006/math">
                    <m:r>
                      <m:rPr>
                        <m:sty m:val="p"/>
                      </m:rPr>
                      <a:rPr lang="el-GR" sz="1400" i="1">
                        <a:solidFill>
                          <a:schemeClr val="accent2"/>
                        </a:solidFill>
                        <a:latin typeface="Cambria Math" panose="02040503050406030204" pitchFamily="18" charset="0"/>
                      </a:rPr>
                      <m:t>Φ</m:t>
                    </m:r>
                    <m:r>
                      <a:rPr lang="en-US" sz="1400" i="1">
                        <a:solidFill>
                          <a:schemeClr val="accent2"/>
                        </a:solidFill>
                        <a:latin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𝛼</m:t>
                        </m:r>
                      </m:num>
                      <m:den>
                        <m:r>
                          <a:rPr lang="en-US" sz="1400" i="1">
                            <a:solidFill>
                              <a:schemeClr val="accent2"/>
                            </a:solidFill>
                            <a:latin typeface="Cambria Math" panose="02040503050406030204" pitchFamily="18" charset="0"/>
                            <a:ea typeface="Cambria Math" panose="02040503050406030204" pitchFamily="18" charset="0"/>
                          </a:rPr>
                          <m:t>2</m:t>
                        </m:r>
                      </m:den>
                    </m:f>
                  </m:oMath>
                </a14:m>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AP: Inner left corner, </a:t>
                </a:r>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Positive vector: Outer ring:</a:t>
                </a:r>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From 	</a:t>
                </a:r>
                <a14:m>
                  <m:oMath xmlns:m="http://schemas.openxmlformats.org/officeDocument/2006/math">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r>
                                <m:rPr>
                                  <m:brk m:alnAt="7"/>
                                </m:rPr>
                                <a:rPr lang="en-US" sz="1400" i="1">
                                  <a:solidFill>
                                    <a:schemeClr val="accent2"/>
                                  </a:solidFill>
                                  <a:latin typeface="Cambria Math" panose="02040503050406030204" pitchFamily="18" charset="0"/>
                                  <a:ea typeface="Cambria Math" panose="02040503050406030204" pitchFamily="18" charset="0"/>
                                </a:rPr>
                                <m:t>𝑥</m:t>
                              </m:r>
                            </m:e>
                          </m:mr>
                          <m:mr>
                            <m:e>
                              <m:r>
                                <a:rPr lang="en-US" sz="1400" i="1">
                                  <a:solidFill>
                                    <a:schemeClr val="accent2"/>
                                  </a:solidFill>
                                  <a:latin typeface="Cambria Math" panose="02040503050406030204" pitchFamily="18" charset="0"/>
                                  <a:ea typeface="Cambria Math" panose="02040503050406030204" pitchFamily="18" charset="0"/>
                                </a:rPr>
                                <m:t>𝑦</m:t>
                              </m:r>
                            </m:e>
                          </m:mr>
                        </m:m>
                      </m:e>
                    </m:d>
                    <m:r>
                      <a:rPr lang="en-US" sz="1400" i="1">
                        <a:solidFill>
                          <a:schemeClr val="accent2"/>
                        </a:solidFill>
                        <a:latin typeface="Cambria Math" panose="02040503050406030204" pitchFamily="18" charset="0"/>
                        <a:ea typeface="Cambria Math" panose="02040503050406030204" pitchFamily="18" charset="0"/>
                      </a:rPr>
                      <m:t>=</m:t>
                    </m:r>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2"/>
                                      </a:solidFill>
                                      <a:latin typeface="Cambria Math" panose="02040503050406030204" pitchFamily="18" charset="0"/>
                                      <a:ea typeface="Cambria Math" panose="02040503050406030204" pitchFamily="18" charset="0"/>
                                    </a:rPr>
                                    <m:t>c</m:t>
                                  </m:r>
                                  <m:r>
                                    <m:rPr>
                                      <m:sty m:val="p"/>
                                    </m:rPr>
                                    <a:rPr lang="en-US" sz="1400">
                                      <a:solidFill>
                                        <a:schemeClr val="accent2"/>
                                      </a:solidFill>
                                      <a:latin typeface="Cambria Math" panose="02040503050406030204" pitchFamily="18" charset="0"/>
                                      <a:ea typeface="Cambria Math" panose="02040503050406030204" pitchFamily="18" charset="0"/>
                                    </a:rPr>
                                    <m:t>os</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𝛼</m:t>
                                      </m:r>
                                      <m:r>
                                        <a:rPr lang="en-US" sz="1400" i="1">
                                          <a:solidFill>
                                            <a:schemeClr val="accent2"/>
                                          </a:solidFill>
                                          <a:latin typeface="Cambria Math" panose="02040503050406030204" pitchFamily="18" charset="0"/>
                                          <a:ea typeface="Cambria Math" panose="02040503050406030204" pitchFamily="18" charset="0"/>
                                        </a:rPr>
                                        <m:t>−</m:t>
                                      </m:r>
                                      <m:func>
                                        <m:funcPr>
                                          <m:ctrlPr>
                                            <a:rPr lang="en-US" sz="1400" i="1">
                                              <a:solidFill>
                                                <a:schemeClr val="accent2"/>
                                              </a:solidFill>
                                              <a:latin typeface="Cambria Math" panose="02040503050406030204" pitchFamily="18" charset="0"/>
                                              <a:ea typeface="Cambria Math" panose="02040503050406030204" pitchFamily="18" charset="0"/>
                                            </a:rPr>
                                          </m:ctrlPr>
                                        </m:funcPr>
                                        <m:fName>
                                          <m:sSup>
                                            <m:sSupPr>
                                              <m:ctrlPr>
                                                <a:rPr lang="en-US" sz="1400" i="1">
                                                  <a:solidFill>
                                                    <a:schemeClr val="accent2"/>
                                                  </a:solidFill>
                                                  <a:latin typeface="Cambria Math" panose="02040503050406030204" pitchFamily="18" charset="0"/>
                                                  <a:ea typeface="Cambria Math" panose="02040503050406030204" pitchFamily="18" charset="0"/>
                                                </a:rPr>
                                              </m:ctrlPr>
                                            </m:sSupPr>
                                            <m:e>
                                              <m:r>
                                                <m:rPr>
                                                  <m:sty m:val="p"/>
                                                </m:rPr>
                                                <a:rPr lang="en-US" sz="1400">
                                                  <a:solidFill>
                                                    <a:schemeClr val="accent2"/>
                                                  </a:solidFill>
                                                  <a:latin typeface="Cambria Math" panose="02040503050406030204" pitchFamily="18" charset="0"/>
                                                  <a:ea typeface="Cambria Math" panose="02040503050406030204" pitchFamily="18" charset="0"/>
                                                </a:rPr>
                                                <m:t>cos</m:t>
                                              </m:r>
                                            </m:e>
                                            <m:sup>
                                              <m:r>
                                                <a:rPr lang="en-US" sz="1400" i="1">
                                                  <a:solidFill>
                                                    <a:schemeClr val="accent2"/>
                                                  </a:solidFill>
                                                  <a:latin typeface="Cambria Math" panose="02040503050406030204" pitchFamily="18" charset="0"/>
                                                  <a:ea typeface="Cambria Math" panose="02040503050406030204" pitchFamily="18" charset="0"/>
                                                </a:rPr>
                                                <m:t>−1</m:t>
                                              </m:r>
                                            </m:sup>
                                          </m:sSup>
                                        </m:fName>
                                        <m:e>
                                          <m:d>
                                            <m:dPr>
                                              <m:ctrlPr>
                                                <a:rPr lang="en-US" sz="1400" i="1">
                                                  <a:solidFill>
                                                    <a:schemeClr val="accent2"/>
                                                  </a:solidFill>
                                                  <a:latin typeface="Cambria Math" panose="02040503050406030204" pitchFamily="18" charset="0"/>
                                                  <a:ea typeface="Cambria Math" panose="02040503050406030204" pitchFamily="18" charset="0"/>
                                                </a:rPr>
                                              </m:ctrlPr>
                                            </m:dPr>
                                            <m:e>
                                              <m:f>
                                                <m:fPr>
                                                  <m:ctrlPr>
                                                    <a:rPr lang="en-US" sz="1400" i="1">
                                                      <a:solidFill>
                                                        <a:schemeClr val="accent2"/>
                                                      </a:solidFill>
                                                      <a:latin typeface="Cambria Math" panose="02040503050406030204" pitchFamily="18" charset="0"/>
                                                      <a:ea typeface="Cambria Math" panose="02040503050406030204" pitchFamily="18" charset="0"/>
                                                    </a:rPr>
                                                  </m:ctrlPr>
                                                </m:fPr>
                                                <m:num>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rPr>
                                    <a:rPr lang="en-US" sz="1400">
                                      <a:solidFill>
                                        <a:schemeClr val="accent2"/>
                                      </a:solidFill>
                                      <a:latin typeface="Cambria Math" panose="02040503050406030204" pitchFamily="18" charset="0"/>
                                      <a:ea typeface="Cambria Math" panose="02040503050406030204" pitchFamily="18" charset="0"/>
                                    </a:rPr>
                                    <m:t>sin</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𝛼</m:t>
                                      </m:r>
                                      <m:r>
                                        <a:rPr lang="en-US" sz="1400" i="1">
                                          <a:solidFill>
                                            <a:schemeClr val="accent2"/>
                                          </a:solidFill>
                                          <a:latin typeface="Cambria Math" panose="02040503050406030204" pitchFamily="18" charset="0"/>
                                          <a:ea typeface="Cambria Math" panose="02040503050406030204" pitchFamily="18" charset="0"/>
                                        </a:rPr>
                                        <m:t>−</m:t>
                                      </m:r>
                                      <m:func>
                                        <m:funcPr>
                                          <m:ctrlPr>
                                            <a:rPr lang="en-US" sz="1400" i="1">
                                              <a:solidFill>
                                                <a:schemeClr val="accent2"/>
                                              </a:solidFill>
                                              <a:latin typeface="Cambria Math" panose="02040503050406030204" pitchFamily="18" charset="0"/>
                                              <a:ea typeface="Cambria Math" panose="02040503050406030204" pitchFamily="18" charset="0"/>
                                            </a:rPr>
                                          </m:ctrlPr>
                                        </m:funcPr>
                                        <m:fName>
                                          <m:sSup>
                                            <m:sSupPr>
                                              <m:ctrlPr>
                                                <a:rPr lang="en-US" sz="1400" i="1">
                                                  <a:solidFill>
                                                    <a:schemeClr val="accent2"/>
                                                  </a:solidFill>
                                                  <a:latin typeface="Cambria Math" panose="02040503050406030204" pitchFamily="18" charset="0"/>
                                                  <a:ea typeface="Cambria Math" panose="02040503050406030204" pitchFamily="18" charset="0"/>
                                                </a:rPr>
                                              </m:ctrlPr>
                                            </m:sSupPr>
                                            <m:e>
                                              <m:r>
                                                <m:rPr>
                                                  <m:sty m:val="p"/>
                                                </m:rPr>
                                                <a:rPr lang="en-US" sz="1400">
                                                  <a:solidFill>
                                                    <a:schemeClr val="accent2"/>
                                                  </a:solidFill>
                                                  <a:latin typeface="Cambria Math" panose="02040503050406030204" pitchFamily="18" charset="0"/>
                                                  <a:ea typeface="Cambria Math" panose="02040503050406030204" pitchFamily="18" charset="0"/>
                                                </a:rPr>
                                                <m:t>cos</m:t>
                                              </m:r>
                                            </m:e>
                                            <m:sup>
                                              <m:r>
                                                <a:rPr lang="en-US" sz="1400" i="1">
                                                  <a:solidFill>
                                                    <a:schemeClr val="accent2"/>
                                                  </a:solidFill>
                                                  <a:latin typeface="Cambria Math" panose="02040503050406030204" pitchFamily="18" charset="0"/>
                                                  <a:ea typeface="Cambria Math" panose="02040503050406030204" pitchFamily="18" charset="0"/>
                                                </a:rPr>
                                                <m:t>−1</m:t>
                                              </m:r>
                                            </m:sup>
                                          </m:sSup>
                                        </m:fName>
                                        <m:e>
                                          <m:d>
                                            <m:dPr>
                                              <m:ctrlPr>
                                                <a:rPr lang="en-US" sz="1400" i="1">
                                                  <a:solidFill>
                                                    <a:schemeClr val="accent2"/>
                                                  </a:solidFill>
                                                  <a:latin typeface="Cambria Math" panose="02040503050406030204" pitchFamily="18" charset="0"/>
                                                  <a:ea typeface="Cambria Math" panose="02040503050406030204" pitchFamily="18" charset="0"/>
                                                </a:rPr>
                                              </m:ctrlPr>
                                            </m:dPr>
                                            <m:e>
                                              <m:f>
                                                <m:fPr>
                                                  <m:ctrlPr>
                                                    <a:rPr lang="en-US" sz="1400" i="1">
                                                      <a:solidFill>
                                                        <a:schemeClr val="accent2"/>
                                                      </a:solidFill>
                                                      <a:latin typeface="Cambria Math" panose="02040503050406030204" pitchFamily="18" charset="0"/>
                                                      <a:ea typeface="Cambria Math" panose="02040503050406030204" pitchFamily="18" charset="0"/>
                                                    </a:rPr>
                                                  </m:ctrlPr>
                                                </m:fPr>
                                                <m:num>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en>
                                              </m:f>
                                            </m:e>
                                          </m:d>
                                        </m:e>
                                      </m:func>
                                    </m:e>
                                  </m:d>
                                </m:e>
                              </m:func>
                            </m:e>
                          </m:mr>
                        </m:m>
                      </m:e>
                    </m:d>
                  </m:oMath>
                </a14:m>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To 	</a:t>
                </a:r>
                <a14:m>
                  <m:oMath xmlns:m="http://schemas.openxmlformats.org/officeDocument/2006/math">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r>
                                <m:rPr>
                                  <m:brk m:alnAt="7"/>
                                </m:rPr>
                                <a:rPr lang="en-US" sz="1400" i="1">
                                  <a:solidFill>
                                    <a:schemeClr val="accent2"/>
                                  </a:solidFill>
                                  <a:latin typeface="Cambria Math" panose="02040503050406030204" pitchFamily="18" charset="0"/>
                                  <a:ea typeface="Cambria Math" panose="02040503050406030204" pitchFamily="18" charset="0"/>
                                </a:rPr>
                                <m:t>𝑥</m:t>
                              </m:r>
                            </m:e>
                          </m:mr>
                          <m:mr>
                            <m:e>
                              <m:r>
                                <a:rPr lang="en-US" sz="1400" i="1">
                                  <a:solidFill>
                                    <a:schemeClr val="accent2"/>
                                  </a:solidFill>
                                  <a:latin typeface="Cambria Math" panose="02040503050406030204" pitchFamily="18" charset="0"/>
                                  <a:ea typeface="Cambria Math" panose="02040503050406030204" pitchFamily="18" charset="0"/>
                                </a:rPr>
                                <m:t>𝑦</m:t>
                              </m:r>
                            </m:e>
                          </m:mr>
                        </m:m>
                      </m:e>
                    </m:d>
                    <m:r>
                      <a:rPr lang="en-US" sz="1400" i="1">
                        <a:solidFill>
                          <a:schemeClr val="accent2"/>
                        </a:solidFill>
                        <a:latin typeface="Cambria Math" panose="02040503050406030204" pitchFamily="18" charset="0"/>
                        <a:ea typeface="Cambria Math" panose="02040503050406030204" pitchFamily="18" charset="0"/>
                      </a:rPr>
                      <m:t>=</m:t>
                    </m:r>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2"/>
                                      </a:solidFill>
                                      <a:latin typeface="Cambria Math" panose="02040503050406030204" pitchFamily="18" charset="0"/>
                                      <a:ea typeface="Cambria Math" panose="02040503050406030204" pitchFamily="18" charset="0"/>
                                    </a:rPr>
                                    <m:t>c</m:t>
                                  </m:r>
                                  <m:r>
                                    <m:rPr>
                                      <m:sty m:val="p"/>
                                    </m:rPr>
                                    <a:rPr lang="en-US" sz="1400">
                                      <a:solidFill>
                                        <a:schemeClr val="accent2"/>
                                      </a:solidFill>
                                      <a:latin typeface="Cambria Math" panose="02040503050406030204" pitchFamily="18" charset="0"/>
                                      <a:ea typeface="Cambria Math" panose="02040503050406030204" pitchFamily="18" charset="0"/>
                                    </a:rPr>
                                    <m:t>os</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𝛼</m:t>
                                          </m:r>
                                        </m:num>
                                        <m:den>
                                          <m:r>
                                            <a:rPr lang="en-US" sz="1400" i="1">
                                              <a:solidFill>
                                                <a:schemeClr val="accent2"/>
                                              </a:solidFill>
                                              <a:latin typeface="Cambria Math" panose="02040503050406030204" pitchFamily="18" charset="0"/>
                                              <a:ea typeface="Cambria Math" panose="02040503050406030204" pitchFamily="18" charset="0"/>
                                            </a:rPr>
                                            <m:t>2</m:t>
                                          </m:r>
                                        </m:den>
                                      </m:f>
                                      <m:r>
                                        <a:rPr lang="en-US" sz="1400" i="1">
                                          <a:solidFill>
                                            <a:schemeClr val="accent2"/>
                                          </a:solidFill>
                                          <a:latin typeface="Cambria Math" panose="02040503050406030204" pitchFamily="18" charset="0"/>
                                          <a:ea typeface="Cambria Math" panose="02040503050406030204" pitchFamily="18" charset="0"/>
                                        </a:rPr>
                                        <m:t>+</m:t>
                                      </m:r>
                                      <m:func>
                                        <m:funcPr>
                                          <m:ctrlPr>
                                            <a:rPr lang="en-US" sz="1400" i="1">
                                              <a:solidFill>
                                                <a:schemeClr val="accent2"/>
                                              </a:solidFill>
                                              <a:latin typeface="Cambria Math" panose="02040503050406030204" pitchFamily="18" charset="0"/>
                                              <a:ea typeface="Cambria Math" panose="02040503050406030204" pitchFamily="18" charset="0"/>
                                            </a:rPr>
                                          </m:ctrlPr>
                                        </m:funcPr>
                                        <m:fName>
                                          <m:sSup>
                                            <m:sSupPr>
                                              <m:ctrlPr>
                                                <a:rPr lang="en-US" sz="1400" i="1">
                                                  <a:solidFill>
                                                    <a:schemeClr val="accent2"/>
                                                  </a:solidFill>
                                                  <a:latin typeface="Cambria Math" panose="02040503050406030204" pitchFamily="18" charset="0"/>
                                                  <a:ea typeface="Cambria Math" panose="02040503050406030204" pitchFamily="18" charset="0"/>
                                                </a:rPr>
                                              </m:ctrlPr>
                                            </m:sSupPr>
                                            <m:e>
                                              <m:r>
                                                <m:rPr>
                                                  <m:sty m:val="p"/>
                                                </m:rPr>
                                                <a:rPr lang="en-US" sz="1400">
                                                  <a:solidFill>
                                                    <a:schemeClr val="accent2"/>
                                                  </a:solidFill>
                                                  <a:latin typeface="Cambria Math" panose="02040503050406030204" pitchFamily="18" charset="0"/>
                                                  <a:ea typeface="Cambria Math" panose="02040503050406030204" pitchFamily="18" charset="0"/>
                                                </a:rPr>
                                                <m:t>sin</m:t>
                                              </m:r>
                                            </m:e>
                                            <m:sup>
                                              <m:r>
                                                <a:rPr lang="en-US" sz="1400" i="1">
                                                  <a:solidFill>
                                                    <a:schemeClr val="accent2"/>
                                                  </a:solidFill>
                                                  <a:latin typeface="Cambria Math" panose="02040503050406030204" pitchFamily="18" charset="0"/>
                                                  <a:ea typeface="Cambria Math" panose="02040503050406030204" pitchFamily="18" charset="0"/>
                                                </a:rPr>
                                                <m:t>−1</m:t>
                                              </m:r>
                                            </m:sup>
                                          </m:sSup>
                                        </m:fName>
                                        <m:e>
                                          <m:d>
                                            <m:dPr>
                                              <m:ctrlPr>
                                                <a:rPr lang="en-US" sz="1400" i="1">
                                                  <a:solidFill>
                                                    <a:schemeClr val="accent2"/>
                                                  </a:solidFill>
                                                  <a:latin typeface="Cambria Math" panose="02040503050406030204" pitchFamily="18" charset="0"/>
                                                  <a:ea typeface="Cambria Math" panose="02040503050406030204" pitchFamily="18" charset="0"/>
                                                </a:rPr>
                                              </m:ctrlPr>
                                            </m:dPr>
                                            <m:e>
                                              <m:f>
                                                <m:fPr>
                                                  <m:ctrlPr>
                                                    <a:rPr lang="en-US" sz="1400" i="1">
                                                      <a:solidFill>
                                                        <a:schemeClr val="accent2"/>
                                                      </a:solidFill>
                                                      <a:latin typeface="Cambria Math" panose="02040503050406030204" pitchFamily="18" charset="0"/>
                                                      <a:ea typeface="Cambria Math" panose="02040503050406030204" pitchFamily="18" charset="0"/>
                                                    </a:rPr>
                                                  </m:ctrlPr>
                                                </m:fPr>
                                                <m:num>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en>
                                              </m:f>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rPr>
                                                    <a:rPr lang="en-US" sz="1400">
                                                      <a:solidFill>
                                                        <a:schemeClr val="accent2"/>
                                                      </a:solidFill>
                                                      <a:latin typeface="Cambria Math" panose="02040503050406030204" pitchFamily="18" charset="0"/>
                                                      <a:ea typeface="Cambria Math" panose="02040503050406030204" pitchFamily="18" charset="0"/>
                                                    </a:rPr>
                                                    <m:t>sin</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𝜋</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𝛼</m:t>
                                                          </m:r>
                                                        </m:num>
                                                        <m:den>
                                                          <m:r>
                                                            <a:rPr lang="en-US" sz="1400" i="1">
                                                              <a:solidFill>
                                                                <a:schemeClr val="accent2"/>
                                                              </a:solidFill>
                                                              <a:latin typeface="Cambria Math" panose="02040503050406030204" pitchFamily="18" charset="0"/>
                                                              <a:ea typeface="Cambria Math" panose="02040503050406030204" pitchFamily="18" charset="0"/>
                                                            </a:rPr>
                                                            <m:t>2</m:t>
                                                          </m:r>
                                                        </m:den>
                                                      </m:f>
                                                    </m:e>
                                                  </m:d>
                                                </m:e>
                                              </m:func>
                                            </m:e>
                                          </m:d>
                                        </m:e>
                                      </m:func>
                                    </m:e>
                                  </m:d>
                                </m:e>
                              </m:func>
                            </m:e>
                          </m:m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rPr>
                                    <a:rPr lang="en-US" sz="1400">
                                      <a:solidFill>
                                        <a:schemeClr val="accent2"/>
                                      </a:solidFill>
                                      <a:latin typeface="Cambria Math" panose="02040503050406030204" pitchFamily="18" charset="0"/>
                                      <a:ea typeface="Cambria Math" panose="02040503050406030204" pitchFamily="18" charset="0"/>
                                    </a:rPr>
                                    <m:t>sin</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𝛼</m:t>
                                          </m:r>
                                        </m:num>
                                        <m:den>
                                          <m:r>
                                            <a:rPr lang="en-US" sz="1400" i="1">
                                              <a:solidFill>
                                                <a:schemeClr val="accent2"/>
                                              </a:solidFill>
                                              <a:latin typeface="Cambria Math" panose="02040503050406030204" pitchFamily="18" charset="0"/>
                                              <a:ea typeface="Cambria Math" panose="02040503050406030204" pitchFamily="18" charset="0"/>
                                            </a:rPr>
                                            <m:t>2</m:t>
                                          </m:r>
                                        </m:den>
                                      </m:f>
                                      <m:r>
                                        <a:rPr lang="en-US" sz="1400" i="1">
                                          <a:solidFill>
                                            <a:schemeClr val="accent2"/>
                                          </a:solidFill>
                                          <a:latin typeface="Cambria Math" panose="02040503050406030204" pitchFamily="18" charset="0"/>
                                          <a:ea typeface="Cambria Math" panose="02040503050406030204" pitchFamily="18" charset="0"/>
                                        </a:rPr>
                                        <m:t>+</m:t>
                                      </m:r>
                                      <m:func>
                                        <m:funcPr>
                                          <m:ctrlPr>
                                            <a:rPr lang="en-US" sz="1400" i="1">
                                              <a:solidFill>
                                                <a:schemeClr val="accent2"/>
                                              </a:solidFill>
                                              <a:latin typeface="Cambria Math" panose="02040503050406030204" pitchFamily="18" charset="0"/>
                                              <a:ea typeface="Cambria Math" panose="02040503050406030204" pitchFamily="18" charset="0"/>
                                            </a:rPr>
                                          </m:ctrlPr>
                                        </m:funcPr>
                                        <m:fName>
                                          <m:sSup>
                                            <m:sSupPr>
                                              <m:ctrlPr>
                                                <a:rPr lang="en-US" sz="1400" i="1">
                                                  <a:solidFill>
                                                    <a:schemeClr val="accent2"/>
                                                  </a:solidFill>
                                                  <a:latin typeface="Cambria Math" panose="02040503050406030204" pitchFamily="18" charset="0"/>
                                                  <a:ea typeface="Cambria Math" panose="02040503050406030204" pitchFamily="18" charset="0"/>
                                                </a:rPr>
                                              </m:ctrlPr>
                                            </m:sSupPr>
                                            <m:e>
                                              <m:r>
                                                <m:rPr>
                                                  <m:sty m:val="p"/>
                                                </m:rPr>
                                                <a:rPr lang="en-US" sz="1400">
                                                  <a:solidFill>
                                                    <a:schemeClr val="accent2"/>
                                                  </a:solidFill>
                                                  <a:latin typeface="Cambria Math" panose="02040503050406030204" pitchFamily="18" charset="0"/>
                                                  <a:ea typeface="Cambria Math" panose="02040503050406030204" pitchFamily="18" charset="0"/>
                                                </a:rPr>
                                                <m:t>sin</m:t>
                                              </m:r>
                                            </m:e>
                                            <m:sup>
                                              <m:r>
                                                <a:rPr lang="en-US" sz="1400" i="1">
                                                  <a:solidFill>
                                                    <a:schemeClr val="accent2"/>
                                                  </a:solidFill>
                                                  <a:latin typeface="Cambria Math" panose="02040503050406030204" pitchFamily="18" charset="0"/>
                                                  <a:ea typeface="Cambria Math" panose="02040503050406030204" pitchFamily="18" charset="0"/>
                                                </a:rPr>
                                                <m:t>−1</m:t>
                                              </m:r>
                                            </m:sup>
                                          </m:sSup>
                                        </m:fName>
                                        <m:e>
                                          <m:d>
                                            <m:dPr>
                                              <m:ctrlPr>
                                                <a:rPr lang="en-US" sz="1400" i="1">
                                                  <a:solidFill>
                                                    <a:schemeClr val="accent2"/>
                                                  </a:solidFill>
                                                  <a:latin typeface="Cambria Math" panose="02040503050406030204" pitchFamily="18" charset="0"/>
                                                  <a:ea typeface="Cambria Math" panose="02040503050406030204" pitchFamily="18" charset="0"/>
                                                </a:rPr>
                                              </m:ctrlPr>
                                            </m:dPr>
                                            <m:e>
                                              <m:f>
                                                <m:fPr>
                                                  <m:ctrlPr>
                                                    <a:rPr lang="en-US" sz="1400" i="1">
                                                      <a:solidFill>
                                                        <a:schemeClr val="accent2"/>
                                                      </a:solidFill>
                                                      <a:latin typeface="Cambria Math" panose="02040503050406030204" pitchFamily="18" charset="0"/>
                                                      <a:ea typeface="Cambria Math" panose="02040503050406030204" pitchFamily="18" charset="0"/>
                                                    </a:rPr>
                                                  </m:ctrlPr>
                                                </m:fPr>
                                                <m:num>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𝑜</m:t>
                                                      </m:r>
                                                    </m:sub>
                                                  </m:sSub>
                                                </m:den>
                                              </m:f>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rPr>
                                                    <a:rPr lang="en-US" sz="1400">
                                                      <a:solidFill>
                                                        <a:schemeClr val="accent2"/>
                                                      </a:solidFill>
                                                      <a:latin typeface="Cambria Math" panose="02040503050406030204" pitchFamily="18" charset="0"/>
                                                      <a:ea typeface="Cambria Math" panose="02040503050406030204" pitchFamily="18" charset="0"/>
                                                    </a:rPr>
                                                    <m:t>sin</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𝜋</m:t>
                                                      </m:r>
                                                      <m:r>
                                                        <a:rPr lang="en-US" sz="1400" i="1">
                                                          <a:solidFill>
                                                            <a:schemeClr val="accent2"/>
                                                          </a:solidFill>
                                                          <a:latin typeface="Cambria Math" panose="02040503050406030204" pitchFamily="18" charset="0"/>
                                                          <a:ea typeface="Cambria Math" panose="02040503050406030204" pitchFamily="18" charset="0"/>
                                                        </a:rPr>
                                                        <m:t>−</m:t>
                                                      </m:r>
                                                      <m:f>
                                                        <m:fPr>
                                                          <m:ctrlPr>
                                                            <a:rPr lang="en-US" sz="1400" i="1">
                                                              <a:solidFill>
                                                                <a:schemeClr val="accent2"/>
                                                              </a:solidFill>
                                                              <a:latin typeface="Cambria Math" panose="02040503050406030204" pitchFamily="18" charset="0"/>
                                                              <a:ea typeface="Cambria Math" panose="02040503050406030204" pitchFamily="18" charset="0"/>
                                                            </a:rPr>
                                                          </m:ctrlPr>
                                                        </m:fPr>
                                                        <m:num>
                                                          <m:r>
                                                            <a:rPr lang="en-US" sz="1400" i="1">
                                                              <a:solidFill>
                                                                <a:schemeClr val="accent2"/>
                                                              </a:solidFill>
                                                              <a:latin typeface="Cambria Math" panose="02040503050406030204" pitchFamily="18" charset="0"/>
                                                              <a:ea typeface="Cambria Math" panose="02040503050406030204" pitchFamily="18" charset="0"/>
                                                            </a:rPr>
                                                            <m:t>𝛼</m:t>
                                                          </m:r>
                                                        </m:num>
                                                        <m:den>
                                                          <m:r>
                                                            <a:rPr lang="en-US" sz="1400" i="1">
                                                              <a:solidFill>
                                                                <a:schemeClr val="accent2"/>
                                                              </a:solidFill>
                                                              <a:latin typeface="Cambria Math" panose="02040503050406030204" pitchFamily="18" charset="0"/>
                                                              <a:ea typeface="Cambria Math" panose="02040503050406030204" pitchFamily="18" charset="0"/>
                                                            </a:rPr>
                                                            <m:t>2</m:t>
                                                          </m:r>
                                                        </m:den>
                                                      </m:f>
                                                    </m:e>
                                                  </m:d>
                                                </m:e>
                                              </m:func>
                                            </m:e>
                                          </m:d>
                                        </m:e>
                                      </m:func>
                                    </m:e>
                                  </m:d>
                                </m:e>
                              </m:func>
                            </m:e>
                          </m:mr>
                        </m:m>
                      </m:e>
                    </m:d>
                  </m:oMath>
                </a14:m>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Negative vector: Inner left corner </a:t>
                </a:r>
                <a:br>
                  <a:rPr lang="en-US" sz="1400" dirty="0">
                    <a:solidFill>
                      <a:schemeClr val="accent2"/>
                    </a:solidFill>
                    <a:ea typeface="Cambria Math" panose="02040503050406030204" pitchFamily="18" charset="0"/>
                  </a:rPr>
                </a:br>
                <a:r>
                  <a:rPr lang="en-US" sz="1400" dirty="0">
                    <a:solidFill>
                      <a:schemeClr val="accent2"/>
                    </a:solidFill>
                    <a:ea typeface="Cambria Math" panose="02040503050406030204" pitchFamily="18" charset="0"/>
                  </a:rPr>
                  <a:t>Always	</a:t>
                </a:r>
                <a14:m>
                  <m:oMath xmlns:m="http://schemas.openxmlformats.org/officeDocument/2006/math">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r>
                                <m:rPr>
                                  <m:brk m:alnAt="7"/>
                                </m:rPr>
                                <a:rPr lang="en-US" sz="1400" i="1">
                                  <a:solidFill>
                                    <a:schemeClr val="accent2"/>
                                  </a:solidFill>
                                  <a:latin typeface="Cambria Math" panose="02040503050406030204" pitchFamily="18" charset="0"/>
                                  <a:ea typeface="Cambria Math" panose="02040503050406030204" pitchFamily="18" charset="0"/>
                                </a:rPr>
                                <m:t>𝑥</m:t>
                              </m:r>
                            </m:e>
                          </m:mr>
                          <m:mr>
                            <m:e>
                              <m:r>
                                <a:rPr lang="en-US" sz="1400" i="1">
                                  <a:solidFill>
                                    <a:schemeClr val="accent2"/>
                                  </a:solidFill>
                                  <a:latin typeface="Cambria Math" panose="02040503050406030204" pitchFamily="18" charset="0"/>
                                  <a:ea typeface="Cambria Math" panose="02040503050406030204" pitchFamily="18" charset="0"/>
                                </a:rPr>
                                <m:t>𝑦</m:t>
                              </m:r>
                            </m:e>
                          </m:mr>
                        </m:m>
                      </m:e>
                    </m:d>
                    <m:r>
                      <a:rPr lang="en-US" sz="1400" i="1">
                        <a:solidFill>
                          <a:schemeClr val="accent2"/>
                        </a:solidFill>
                        <a:latin typeface="Cambria Math" panose="02040503050406030204" pitchFamily="18" charset="0"/>
                        <a:ea typeface="Cambria Math" panose="02040503050406030204" pitchFamily="18" charset="0"/>
                      </a:rPr>
                      <m:t>=</m:t>
                    </m:r>
                    <m:sSub>
                      <m:sSubPr>
                        <m:ctrlPr>
                          <a:rPr lang="en-US" sz="1400" i="1">
                            <a:solidFill>
                              <a:schemeClr val="accent2"/>
                            </a:solidFill>
                            <a:latin typeface="Cambria Math" panose="02040503050406030204" pitchFamily="18" charset="0"/>
                            <a:ea typeface="Cambria Math" panose="02040503050406030204" pitchFamily="18" charset="0"/>
                          </a:rPr>
                        </m:ctrlPr>
                      </m:sSubPr>
                      <m:e>
                        <m:r>
                          <a:rPr lang="en-US" sz="1400" i="1">
                            <a:solidFill>
                              <a:schemeClr val="accent2"/>
                            </a:solidFill>
                            <a:latin typeface="Cambria Math" panose="02040503050406030204" pitchFamily="18" charset="0"/>
                            <a:ea typeface="Cambria Math" panose="02040503050406030204" pitchFamily="18" charset="0"/>
                          </a:rPr>
                          <m:t>𝑟</m:t>
                        </m:r>
                      </m:e>
                      <m:sub>
                        <m:r>
                          <a:rPr lang="en-US" sz="1400" i="1">
                            <a:solidFill>
                              <a:schemeClr val="accent2"/>
                            </a:solidFill>
                            <a:latin typeface="Cambria Math" panose="02040503050406030204" pitchFamily="18" charset="0"/>
                            <a:ea typeface="Cambria Math" panose="02040503050406030204" pitchFamily="18" charset="0"/>
                          </a:rPr>
                          <m:t>𝑖</m:t>
                        </m:r>
                      </m:sub>
                    </m:sSub>
                    <m:d>
                      <m:dPr>
                        <m:ctrlPr>
                          <a:rPr lang="en-US" sz="1400" i="1">
                            <a:solidFill>
                              <a:schemeClr val="accent2"/>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2"/>
                                </a:solidFill>
                                <a:latin typeface="Cambria Math" panose="02040503050406030204" pitchFamily="18" charset="0"/>
                                <a:ea typeface="Cambria Math" panose="02040503050406030204" pitchFamily="18" charset="0"/>
                              </a:rPr>
                            </m:ctrlPr>
                          </m:mP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2"/>
                                      </a:solidFill>
                                      <a:latin typeface="Cambria Math" panose="02040503050406030204" pitchFamily="18" charset="0"/>
                                      <a:ea typeface="Cambria Math" panose="02040503050406030204" pitchFamily="18" charset="0"/>
                                    </a:rPr>
                                    <m:t>c</m:t>
                                  </m:r>
                                  <m:r>
                                    <m:rPr>
                                      <m:sty m:val="p"/>
                                    </m:rPr>
                                    <a:rPr lang="en-US" sz="1400">
                                      <a:solidFill>
                                        <a:schemeClr val="accent2"/>
                                      </a:solidFill>
                                      <a:latin typeface="Cambria Math" panose="02040503050406030204" pitchFamily="18" charset="0"/>
                                      <a:ea typeface="Cambria Math" panose="02040503050406030204" pitchFamily="18" charset="0"/>
                                    </a:rPr>
                                    <m:t>os</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𝛼</m:t>
                                      </m:r>
                                    </m:e>
                                  </m:d>
                                </m:e>
                              </m:func>
                            </m:e>
                          </m:mr>
                          <m:mr>
                            <m:e>
                              <m:func>
                                <m:funcPr>
                                  <m:ctrlPr>
                                    <a:rPr lang="en-US" sz="1400" i="1">
                                      <a:solidFill>
                                        <a:schemeClr val="accent2"/>
                                      </a:solidFill>
                                      <a:latin typeface="Cambria Math" panose="02040503050406030204" pitchFamily="18" charset="0"/>
                                      <a:ea typeface="Cambria Math" panose="02040503050406030204" pitchFamily="18" charset="0"/>
                                    </a:rPr>
                                  </m:ctrlPr>
                                </m:funcPr>
                                <m:fName>
                                  <m:r>
                                    <m:rPr>
                                      <m:sty m:val="p"/>
                                    </m:rPr>
                                    <a:rPr lang="en-US" sz="1400">
                                      <a:solidFill>
                                        <a:schemeClr val="accent2"/>
                                      </a:solidFill>
                                      <a:latin typeface="Cambria Math" panose="02040503050406030204" pitchFamily="18" charset="0"/>
                                      <a:ea typeface="Cambria Math" panose="02040503050406030204" pitchFamily="18" charset="0"/>
                                    </a:rPr>
                                    <m:t>sin</m:t>
                                  </m:r>
                                </m:fName>
                                <m:e>
                                  <m:d>
                                    <m:dPr>
                                      <m:ctrlPr>
                                        <a:rPr lang="en-US" sz="1400" i="1">
                                          <a:solidFill>
                                            <a:schemeClr val="accent2"/>
                                          </a:solidFill>
                                          <a:latin typeface="Cambria Math" panose="02040503050406030204" pitchFamily="18" charset="0"/>
                                          <a:ea typeface="Cambria Math" panose="02040503050406030204" pitchFamily="18" charset="0"/>
                                        </a:rPr>
                                      </m:ctrlPr>
                                    </m:dPr>
                                    <m:e>
                                      <m:r>
                                        <a:rPr lang="en-US" sz="1400" i="1">
                                          <a:solidFill>
                                            <a:schemeClr val="accent2"/>
                                          </a:solidFill>
                                          <a:latin typeface="Cambria Math" panose="02040503050406030204" pitchFamily="18" charset="0"/>
                                          <a:ea typeface="Cambria Math" panose="02040503050406030204" pitchFamily="18" charset="0"/>
                                        </a:rPr>
                                        <m:t>𝛽</m:t>
                                      </m:r>
                                      <m:r>
                                        <a:rPr lang="en-US" sz="1400" i="1">
                                          <a:solidFill>
                                            <a:schemeClr val="accent2"/>
                                          </a:solidFill>
                                          <a:latin typeface="Cambria Math" panose="02040503050406030204" pitchFamily="18" charset="0"/>
                                          <a:ea typeface="Cambria Math" panose="02040503050406030204" pitchFamily="18" charset="0"/>
                                        </a:rPr>
                                        <m:t>+</m:t>
                                      </m:r>
                                      <m:r>
                                        <a:rPr lang="en-US" sz="1400" i="1">
                                          <a:solidFill>
                                            <a:schemeClr val="accent2"/>
                                          </a:solidFill>
                                          <a:latin typeface="Cambria Math" panose="02040503050406030204" pitchFamily="18" charset="0"/>
                                          <a:ea typeface="Cambria Math" panose="02040503050406030204" pitchFamily="18" charset="0"/>
                                        </a:rPr>
                                        <m:t>𝛼</m:t>
                                      </m:r>
                                    </m:e>
                                  </m:d>
                                </m:e>
                              </m:func>
                            </m:e>
                          </m:mr>
                        </m:m>
                      </m:e>
                    </m:d>
                  </m:oMath>
                </a14:m>
                <a:endParaRPr lang="en-US" sz="1400" dirty="0">
                  <a:solidFill>
                    <a:schemeClr val="accent2"/>
                  </a:solidFill>
                  <a:ea typeface="Cambria Math" panose="02040503050406030204" pitchFamily="18" charset="0"/>
                </a:endParaRPr>
              </a:p>
              <a:p>
                <a:endParaRPr lang="en-US" sz="1400" dirty="0"/>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3607013"/>
              </a:xfrm>
              <a:prstGeom prst="rect">
                <a:avLst/>
              </a:prstGeom>
              <a:blipFill>
                <a:blip r:embed="rId6"/>
                <a:stretch>
                  <a:fillRect l="-334" t="-338"/>
                </a:stretch>
              </a:blipFill>
            </p:spPr>
            <p:txBody>
              <a:bodyPr/>
              <a:lstStyle/>
              <a:p>
                <a:r>
                  <a:rPr lang="en-US">
                    <a:noFill/>
                  </a:rPr>
                  <a:t> </a:t>
                </a:r>
              </a:p>
            </p:txBody>
          </p:sp>
        </mc:Fallback>
      </mc:AlternateContent>
    </p:spTree>
    <p:extLst>
      <p:ext uri="{BB962C8B-B14F-4D97-AF65-F5344CB8AC3E}">
        <p14:creationId xmlns:p14="http://schemas.microsoft.com/office/powerpoint/2010/main" val="302633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cxnSp>
        <p:nvCxnSpPr>
          <p:cNvPr id="39" name="Straight Connector 38">
            <a:extLst>
              <a:ext uri="{FF2B5EF4-FFF2-40B4-BE49-F238E27FC236}">
                <a16:creationId xmlns:a16="http://schemas.microsoft.com/office/drawing/2014/main" id="{7492D8BA-AB97-4D08-9172-1DA7D0EEA98B}"/>
              </a:ext>
            </a:extLst>
          </p:cNvPr>
          <p:cNvCxnSpPr>
            <a:cxnSpLocks/>
          </p:cNvCxnSpPr>
          <p:nvPr/>
        </p:nvCxnSpPr>
        <p:spPr>
          <a:xfrm flipH="1" flipV="1">
            <a:off x="9116128" y="2180163"/>
            <a:ext cx="623984" cy="267916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0" name="Straight Connector 39">
            <a:extLst>
              <a:ext uri="{FF2B5EF4-FFF2-40B4-BE49-F238E27FC236}">
                <a16:creationId xmlns:a16="http://schemas.microsoft.com/office/drawing/2014/main" id="{E16C4914-25A0-4354-BB1A-08650F9D478D}"/>
              </a:ext>
            </a:extLst>
          </p:cNvPr>
          <p:cNvCxnSpPr>
            <a:cxnSpLocks/>
          </p:cNvCxnSpPr>
          <p:nvPr/>
        </p:nvCxnSpPr>
        <p:spPr>
          <a:xfrm flipH="1" flipV="1">
            <a:off x="8394990" y="2343092"/>
            <a:ext cx="1365013" cy="2449941"/>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3607013"/>
              </a:xfrm>
              <a:prstGeom prst="rect">
                <a:avLst/>
              </a:prstGeom>
              <a:noFill/>
            </p:spPr>
            <p:txBody>
              <a:bodyPr wrap="square" rtlCol="0">
                <a:spAutoFit/>
              </a:bodyPr>
              <a:lstStyle/>
              <a:p>
                <a:r>
                  <a:rPr lang="en-US" sz="1400" dirty="0">
                    <a:solidFill>
                      <a:schemeClr val="accent4">
                        <a:lumMod val="75000"/>
                      </a:schemeClr>
                    </a:solidFill>
                  </a:rPr>
                  <a:t>2.</a:t>
                </a:r>
              </a:p>
              <a:p>
                <a:r>
                  <a:rPr lang="en-US" sz="1400" dirty="0">
                    <a:solidFill>
                      <a:schemeClr val="accent4">
                        <a:lumMod val="75000"/>
                      </a:schemeClr>
                    </a:solidFill>
                  </a:rPr>
                  <a:t>From </a:t>
                </a:r>
                <a14:m>
                  <m:oMath xmlns:m="http://schemas.openxmlformats.org/officeDocument/2006/math">
                    <m:r>
                      <m:rPr>
                        <m:sty m:val="p"/>
                      </m:rPr>
                      <a:rPr lang="el-GR" sz="1400" i="1">
                        <a:solidFill>
                          <a:schemeClr val="accent4">
                            <a:lumMod val="75000"/>
                          </a:schemeClr>
                        </a:solidFill>
                        <a:latin typeface="Cambria Math" panose="02040503050406030204" pitchFamily="18" charset="0"/>
                      </a:rPr>
                      <m:t>Φ</m:t>
                    </m:r>
                    <m:r>
                      <a:rPr lang="en-US" sz="1400" i="1">
                        <a:solidFill>
                          <a:schemeClr val="accent4">
                            <a:lumMod val="75000"/>
                          </a:schemeClr>
                        </a:solidFill>
                        <a:latin typeface="Cambria Math" panose="02040503050406030204" pitchFamily="18" charset="0"/>
                      </a:rPr>
                      <m:t>=</m:t>
                    </m:r>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𝛼</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oMath>
                </a14:m>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until </a:t>
                </a:r>
                <a14:m>
                  <m:oMath xmlns:m="http://schemas.openxmlformats.org/officeDocument/2006/math">
                    <m:r>
                      <m:rPr>
                        <m:sty m:val="p"/>
                      </m:rPr>
                      <a:rPr lang="el-GR" sz="1400" i="1">
                        <a:solidFill>
                          <a:schemeClr val="accent4">
                            <a:lumMod val="75000"/>
                          </a:schemeClr>
                        </a:solidFill>
                        <a:latin typeface="Cambria Math" panose="02040503050406030204" pitchFamily="18" charset="0"/>
                      </a:rPr>
                      <m:t>Φ</m:t>
                    </m:r>
                    <m:r>
                      <a:rPr lang="en-US" sz="1400" i="1">
                        <a:solidFill>
                          <a:schemeClr val="accent4">
                            <a:lumMod val="75000"/>
                          </a:schemeClr>
                        </a:solidFill>
                        <a:latin typeface="Cambria Math" panose="02040503050406030204" pitchFamily="18" charset="0"/>
                      </a:rPr>
                      <m:t>=</m:t>
                    </m:r>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𝜋</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oMath>
                </a14:m>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AP: Inner right corner</a:t>
                </a:r>
              </a:p>
              <a:p>
                <a:r>
                  <a:rPr lang="en-US" sz="1400" dirty="0">
                    <a:solidFill>
                      <a:schemeClr val="accent4">
                        <a:lumMod val="75000"/>
                      </a:schemeClr>
                    </a:solidFill>
                    <a:ea typeface="Cambria Math" panose="02040503050406030204" pitchFamily="18" charset="0"/>
                  </a:rPr>
                  <a:t>Positive vector: Outer ring</a:t>
                </a:r>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From 	</a:t>
                </a:r>
                <a14:m>
                  <m:oMath xmlns:m="http://schemas.openxmlformats.org/officeDocument/2006/math">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4">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4">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4">
                            <a:lumMod val="75000"/>
                          </a:schemeClr>
                        </a:solidFill>
                        <a:latin typeface="Cambria Math" panose="02040503050406030204" pitchFamily="18" charset="0"/>
                        <a:ea typeface="Cambria Math" panose="02040503050406030204" pitchFamily="18" charset="0"/>
                      </a:rPr>
                      <m:t>=</m:t>
                    </m:r>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4">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4">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𝛼</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r>
                                        <a:rPr lang="en-US" sz="1400" b="0" i="1" smtClean="0">
                                          <a:solidFill>
                                            <a:schemeClr val="accent4">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4">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e>
                                            <m:sup>
                                              <m:r>
                                                <a:rPr lang="en-US" sz="1400" i="1">
                                                  <a:solidFill>
                                                    <a:schemeClr val="accent4">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en>
                                              </m:f>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𝜋</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𝛼</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e>
                                                  </m:d>
                                                </m:e>
                                              </m:func>
                                            </m:e>
                                          </m:d>
                                        </m:e>
                                      </m:func>
                                    </m:e>
                                  </m:d>
                                </m:e>
                              </m:func>
                            </m:e>
                          </m:m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𝛼</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r>
                                        <a:rPr lang="en-US" sz="1400" b="0" i="1" smtClean="0">
                                          <a:solidFill>
                                            <a:schemeClr val="accent4">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4">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e>
                                            <m:sup>
                                              <m:r>
                                                <a:rPr lang="en-US" sz="1400" i="1">
                                                  <a:solidFill>
                                                    <a:schemeClr val="accent4">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en>
                                              </m:f>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𝜋</m:t>
                                                      </m:r>
                                                      <m:r>
                                                        <a:rPr lang="en-US" sz="1400" i="1">
                                                          <a:solidFill>
                                                            <a:schemeClr val="accent4">
                                                              <a:lumMod val="75000"/>
                                                            </a:schemeClr>
                                                          </a:solidFill>
                                                          <a:latin typeface="Cambria Math" panose="02040503050406030204" pitchFamily="18" charset="0"/>
                                                          <a:ea typeface="Cambria Math" panose="02040503050406030204" pitchFamily="18" charset="0"/>
                                                        </a:rPr>
                                                        <m:t>−</m:t>
                                                      </m:r>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r>
                                                            <a:rPr lang="en-US" sz="1400" i="1">
                                                              <a:solidFill>
                                                                <a:schemeClr val="accent4">
                                                                  <a:lumMod val="75000"/>
                                                                </a:schemeClr>
                                                              </a:solidFill>
                                                              <a:latin typeface="Cambria Math" panose="02040503050406030204" pitchFamily="18" charset="0"/>
                                                              <a:ea typeface="Cambria Math" panose="02040503050406030204" pitchFamily="18" charset="0"/>
                                                            </a:rPr>
                                                            <m:t>𝛼</m:t>
                                                          </m:r>
                                                        </m:num>
                                                        <m:den>
                                                          <m:r>
                                                            <a:rPr lang="en-US" sz="1400" i="1">
                                                              <a:solidFill>
                                                                <a:schemeClr val="accent4">
                                                                  <a:lumMod val="75000"/>
                                                                </a:schemeClr>
                                                              </a:solidFill>
                                                              <a:latin typeface="Cambria Math" panose="02040503050406030204" pitchFamily="18" charset="0"/>
                                                              <a:ea typeface="Cambria Math" panose="02040503050406030204" pitchFamily="18" charset="0"/>
                                                            </a:rPr>
                                                            <m:t>2</m:t>
                                                          </m:r>
                                                        </m:den>
                                                      </m:f>
                                                    </m:e>
                                                  </m:d>
                                                </m:e>
                                              </m:func>
                                            </m:e>
                                          </m:d>
                                        </m:e>
                                      </m:func>
                                    </m:e>
                                  </m:d>
                                </m:e>
                              </m:func>
                            </m:e>
                          </m:mr>
                        </m:m>
                      </m:e>
                    </m:d>
                  </m:oMath>
                </a14:m>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To	 </a:t>
                </a:r>
                <a14:m>
                  <m:oMath xmlns:m="http://schemas.openxmlformats.org/officeDocument/2006/math">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4">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4">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4">
                            <a:lumMod val="75000"/>
                          </a:schemeClr>
                        </a:solidFill>
                        <a:latin typeface="Cambria Math" panose="02040503050406030204" pitchFamily="18" charset="0"/>
                        <a:ea typeface="Cambria Math" panose="02040503050406030204" pitchFamily="18" charset="0"/>
                      </a:rPr>
                      <m:t>=</m:t>
                    </m:r>
                    <m:sSub>
                      <m:sSubPr>
                        <m:ctrlPr>
                          <a:rPr lang="en-US" sz="1400" i="1" smtClean="0">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4">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4">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4">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cos</m:t>
                                              </m:r>
                                            </m:e>
                                            <m:sup>
                                              <m:r>
                                                <a:rPr lang="en-US" sz="1400" i="1">
                                                  <a:solidFill>
                                                    <a:schemeClr val="accent4">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r>
                                        <a:rPr lang="en-US" sz="1400" i="1">
                                          <a:solidFill>
                                            <a:schemeClr val="accent4">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4">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cos</m:t>
                                              </m:r>
                                            </m:e>
                                            <m:sup>
                                              <m:r>
                                                <a:rPr lang="en-US" sz="1400" i="1">
                                                  <a:solidFill>
                                                    <a:schemeClr val="accent4">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4">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𝑜</m:t>
                                                      </m:r>
                                                    </m:sub>
                                                  </m:sSub>
                                                </m:den>
                                              </m:f>
                                            </m:e>
                                          </m:d>
                                        </m:e>
                                      </m:func>
                                    </m:e>
                                  </m:d>
                                </m:e>
                              </m:func>
                            </m:e>
                          </m:mr>
                        </m:m>
                      </m:e>
                    </m:d>
                  </m:oMath>
                </a14:m>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Negative vector: Inner right corner </a:t>
                </a:r>
                <a:br>
                  <a:rPr lang="en-US" sz="1400" dirty="0">
                    <a:solidFill>
                      <a:schemeClr val="accent4">
                        <a:lumMod val="75000"/>
                      </a:schemeClr>
                    </a:solidFill>
                    <a:ea typeface="Cambria Math" panose="02040503050406030204" pitchFamily="18" charset="0"/>
                  </a:rPr>
                </a:br>
                <a:r>
                  <a:rPr lang="en-US" sz="1400" dirty="0">
                    <a:solidFill>
                      <a:schemeClr val="accent4">
                        <a:lumMod val="75000"/>
                      </a:schemeClr>
                    </a:solidFill>
                    <a:ea typeface="Cambria Math" panose="02040503050406030204" pitchFamily="18" charset="0"/>
                  </a:rPr>
                  <a:t>Always	</a:t>
                </a:r>
                <a14:m>
                  <m:oMath xmlns:m="http://schemas.openxmlformats.org/officeDocument/2006/math">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4">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4">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4">
                            <a:lumMod val="75000"/>
                          </a:schemeClr>
                        </a:solidFill>
                        <a:latin typeface="Cambria Math" panose="02040503050406030204" pitchFamily="18" charset="0"/>
                        <a:ea typeface="Cambria Math" panose="02040503050406030204" pitchFamily="18" charset="0"/>
                      </a:rPr>
                      <m:t>=</m:t>
                    </m:r>
                    <m:sSub>
                      <m:sSubPr>
                        <m:ctrlPr>
                          <a:rPr lang="en-US" sz="1400" i="1">
                            <a:solidFill>
                              <a:schemeClr val="accent4">
                                <a:lumMod val="75000"/>
                              </a:schemeClr>
                            </a:solidFill>
                            <a:latin typeface="Cambria Math" panose="02040503050406030204" pitchFamily="18" charset="0"/>
                            <a:ea typeface="Cambria Math" panose="02040503050406030204" pitchFamily="18" charset="0"/>
                          </a:rPr>
                        </m:ctrlPr>
                      </m:sSubPr>
                      <m:e>
                        <m:r>
                          <a:rPr lang="en-US" sz="1400" i="1">
                            <a:solidFill>
                              <a:schemeClr val="accent4">
                                <a:lumMod val="75000"/>
                              </a:schemeClr>
                            </a:solidFill>
                            <a:latin typeface="Cambria Math" panose="02040503050406030204" pitchFamily="18" charset="0"/>
                            <a:ea typeface="Cambria Math" panose="02040503050406030204" pitchFamily="18" charset="0"/>
                          </a:rPr>
                          <m:t>𝑟</m:t>
                        </m:r>
                      </m:e>
                      <m:sub>
                        <m:r>
                          <a:rPr lang="en-US" sz="1400" i="1">
                            <a:solidFill>
                              <a:schemeClr val="accent4">
                                <a:lumMod val="75000"/>
                              </a:schemeClr>
                            </a:solidFill>
                            <a:latin typeface="Cambria Math" panose="02040503050406030204" pitchFamily="18" charset="0"/>
                            <a:ea typeface="Cambria Math" panose="02040503050406030204" pitchFamily="18" charset="0"/>
                          </a:rPr>
                          <m:t>𝑖</m:t>
                        </m:r>
                      </m:sub>
                    </m:sSub>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4">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4">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4">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e>
                                  </m:d>
                                </m:e>
                              </m:func>
                            </m:e>
                          </m:mr>
                          <m:mr>
                            <m:e>
                              <m:func>
                                <m:funcPr>
                                  <m:ctrlPr>
                                    <a:rPr lang="en-US" sz="1400" i="1">
                                      <a:solidFill>
                                        <a:schemeClr val="accent4">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4">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4">
                                              <a:lumMod val="75000"/>
                                            </a:schemeClr>
                                          </a:solidFill>
                                          <a:latin typeface="Cambria Math" panose="02040503050406030204" pitchFamily="18" charset="0"/>
                                          <a:ea typeface="Cambria Math" panose="02040503050406030204" pitchFamily="18" charset="0"/>
                                        </a:rPr>
                                      </m:ctrlPr>
                                    </m:dPr>
                                    <m:e>
                                      <m:r>
                                        <a:rPr lang="en-US" sz="1400" i="1">
                                          <a:solidFill>
                                            <a:schemeClr val="accent4">
                                              <a:lumMod val="75000"/>
                                            </a:schemeClr>
                                          </a:solidFill>
                                          <a:latin typeface="Cambria Math" panose="02040503050406030204" pitchFamily="18" charset="0"/>
                                          <a:ea typeface="Cambria Math" panose="02040503050406030204" pitchFamily="18" charset="0"/>
                                        </a:rPr>
                                        <m:t>𝛽</m:t>
                                      </m:r>
                                    </m:e>
                                  </m:d>
                                </m:e>
                              </m:func>
                            </m:e>
                          </m:mr>
                        </m:m>
                      </m:e>
                    </m:d>
                  </m:oMath>
                </a14:m>
                <a:endParaRPr lang="en-US" sz="1400" dirty="0">
                  <a:solidFill>
                    <a:schemeClr val="accent4">
                      <a:lumMod val="75000"/>
                    </a:schemeClr>
                  </a:solidFill>
                  <a:ea typeface="Cambria Math" panose="02040503050406030204" pitchFamily="18" charset="0"/>
                </a:endParaRPr>
              </a:p>
              <a:p>
                <a:endParaRPr lang="en-US" sz="1400" dirty="0">
                  <a:solidFill>
                    <a:schemeClr val="accent4">
                      <a:lumMod val="75000"/>
                    </a:schemeClr>
                  </a:solidFill>
                </a:endParaRPr>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3607013"/>
              </a:xfrm>
              <a:prstGeom prst="rect">
                <a:avLst/>
              </a:prstGeom>
              <a:blipFill>
                <a:blip r:embed="rId6"/>
                <a:stretch>
                  <a:fillRect l="-334" t="-338"/>
                </a:stretch>
              </a:blipFill>
            </p:spPr>
            <p:txBody>
              <a:bodyPr/>
              <a:lstStyle/>
              <a:p>
                <a:r>
                  <a:rPr lang="en-US">
                    <a:noFill/>
                  </a:rPr>
                  <a:t> </a:t>
                </a:r>
              </a:p>
            </p:txBody>
          </p:sp>
        </mc:Fallback>
      </mc:AlternateContent>
    </p:spTree>
    <p:extLst>
      <p:ext uri="{BB962C8B-B14F-4D97-AF65-F5344CB8AC3E}">
        <p14:creationId xmlns:p14="http://schemas.microsoft.com/office/powerpoint/2010/main" val="356180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cxnSp>
        <p:nvCxnSpPr>
          <p:cNvPr id="44" name="Straight Connector 43">
            <a:extLst>
              <a:ext uri="{FF2B5EF4-FFF2-40B4-BE49-F238E27FC236}">
                <a16:creationId xmlns:a16="http://schemas.microsoft.com/office/drawing/2014/main" id="{FE0AF0E0-8633-43CB-8FC4-4EE7EE09D3C9}"/>
              </a:ext>
            </a:extLst>
          </p:cNvPr>
          <p:cNvCxnSpPr>
            <a:cxnSpLocks/>
          </p:cNvCxnSpPr>
          <p:nvPr/>
        </p:nvCxnSpPr>
        <p:spPr>
          <a:xfrm flipH="1" flipV="1">
            <a:off x="8383162" y="2379641"/>
            <a:ext cx="1369221" cy="2443872"/>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cxnSp>
        <p:nvCxnSpPr>
          <p:cNvPr id="43" name="Straight Connector 42">
            <a:extLst>
              <a:ext uri="{FF2B5EF4-FFF2-40B4-BE49-F238E27FC236}">
                <a16:creationId xmlns:a16="http://schemas.microsoft.com/office/drawing/2014/main" id="{6B3DDF7C-5008-48C0-8A1E-EDB1E30892FC}"/>
              </a:ext>
            </a:extLst>
          </p:cNvPr>
          <p:cNvCxnSpPr>
            <a:cxnSpLocks/>
            <a:stCxn id="23" idx="1"/>
          </p:cNvCxnSpPr>
          <p:nvPr/>
        </p:nvCxnSpPr>
        <p:spPr>
          <a:xfrm flipH="1" flipV="1">
            <a:off x="8455914" y="2397717"/>
            <a:ext cx="3448156" cy="1095626"/>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3633752"/>
              </a:xfrm>
              <a:prstGeom prst="rect">
                <a:avLst/>
              </a:prstGeom>
              <a:noFill/>
            </p:spPr>
            <p:txBody>
              <a:bodyPr wrap="square" rtlCol="0">
                <a:spAutoFit/>
              </a:bodyPr>
              <a:lstStyle/>
              <a:p>
                <a:r>
                  <a:rPr lang="en-US" sz="1400" dirty="0">
                    <a:solidFill>
                      <a:schemeClr val="accent6"/>
                    </a:solidFill>
                  </a:rPr>
                  <a:t>3.</a:t>
                </a:r>
              </a:p>
              <a:p>
                <a:r>
                  <a:rPr lang="en-US" sz="1400" dirty="0">
                    <a:solidFill>
                      <a:schemeClr val="accent6"/>
                    </a:solidFill>
                  </a:rPr>
                  <a:t>From </a:t>
                </a:r>
                <a14:m>
                  <m:oMath xmlns:m="http://schemas.openxmlformats.org/officeDocument/2006/math">
                    <m:r>
                      <m:rPr>
                        <m:sty m:val="p"/>
                      </m:rPr>
                      <a:rPr lang="el-GR" sz="1400" i="1">
                        <a:solidFill>
                          <a:schemeClr val="accent6"/>
                        </a:solidFill>
                        <a:latin typeface="Cambria Math" panose="02040503050406030204" pitchFamily="18" charset="0"/>
                      </a:rPr>
                      <m:t>Φ</m:t>
                    </m:r>
                    <m:r>
                      <a:rPr lang="en-US" sz="1400" i="1">
                        <a:solidFill>
                          <a:schemeClr val="accent6"/>
                        </a:solidFill>
                        <a:latin typeface="Cambria Math" panose="02040503050406030204" pitchFamily="18" charset="0"/>
                      </a:rPr>
                      <m:t>=</m:t>
                    </m:r>
                    <m:r>
                      <a:rPr lang="en-US" sz="1400" i="1">
                        <a:solidFill>
                          <a:schemeClr val="accent6"/>
                        </a:solidFill>
                        <a:latin typeface="Cambria Math" panose="02040503050406030204" pitchFamily="18" charset="0"/>
                        <a:ea typeface="Cambria Math" panose="02040503050406030204" pitchFamily="18" charset="0"/>
                      </a:rPr>
                      <m:t>𝛽</m:t>
                    </m:r>
                    <m:r>
                      <a:rPr lang="en-US" sz="1400" i="1">
                        <a:solidFill>
                          <a:schemeClr val="accent6"/>
                        </a:solidFill>
                        <a:latin typeface="Cambria Math" panose="02040503050406030204" pitchFamily="18" charset="0"/>
                        <a:ea typeface="Cambria Math" panose="02040503050406030204" pitchFamily="18" charset="0"/>
                      </a:rPr>
                      <m:t>+</m:t>
                    </m:r>
                    <m:f>
                      <m:fPr>
                        <m:ctrlPr>
                          <a:rPr lang="en-US" sz="1400" i="1">
                            <a:solidFill>
                              <a:schemeClr val="accent6"/>
                            </a:solidFill>
                            <a:latin typeface="Cambria Math" panose="02040503050406030204" pitchFamily="18" charset="0"/>
                            <a:ea typeface="Cambria Math" panose="02040503050406030204" pitchFamily="18" charset="0"/>
                          </a:rPr>
                        </m:ctrlPr>
                      </m:fPr>
                      <m:num>
                        <m:r>
                          <a:rPr lang="en-US" sz="1400" i="1">
                            <a:solidFill>
                              <a:schemeClr val="accent6"/>
                            </a:solidFill>
                            <a:latin typeface="Cambria Math" panose="02040503050406030204" pitchFamily="18" charset="0"/>
                            <a:ea typeface="Cambria Math" panose="02040503050406030204" pitchFamily="18" charset="0"/>
                          </a:rPr>
                          <m:t>𝜋</m:t>
                        </m:r>
                      </m:num>
                      <m:den>
                        <m:r>
                          <a:rPr lang="en-US" sz="1400" i="1">
                            <a:solidFill>
                              <a:schemeClr val="accent6"/>
                            </a:solidFill>
                            <a:latin typeface="Cambria Math" panose="02040503050406030204" pitchFamily="18" charset="0"/>
                            <a:ea typeface="Cambria Math" panose="02040503050406030204" pitchFamily="18" charset="0"/>
                          </a:rPr>
                          <m:t>2</m:t>
                        </m:r>
                      </m:den>
                    </m:f>
                  </m:oMath>
                </a14:m>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until </a:t>
                </a:r>
                <a14:m>
                  <m:oMath xmlns:m="http://schemas.openxmlformats.org/officeDocument/2006/math">
                    <m:r>
                      <m:rPr>
                        <m:sty m:val="p"/>
                      </m:rPr>
                      <a:rPr lang="el-GR" sz="1400" i="1">
                        <a:solidFill>
                          <a:schemeClr val="accent6"/>
                        </a:solidFill>
                        <a:latin typeface="Cambria Math" panose="02040503050406030204" pitchFamily="18" charset="0"/>
                      </a:rPr>
                      <m:t>Φ</m:t>
                    </m:r>
                    <m:r>
                      <a:rPr lang="en-US" sz="1400" i="1">
                        <a:solidFill>
                          <a:schemeClr val="accent6"/>
                        </a:solidFill>
                        <a:latin typeface="Cambria Math" panose="02040503050406030204" pitchFamily="18" charset="0"/>
                      </a:rPr>
                      <m:t>=</m:t>
                    </m:r>
                    <m:r>
                      <a:rPr lang="en-US" sz="1400" i="1">
                        <a:solidFill>
                          <a:schemeClr val="accent6"/>
                        </a:solidFill>
                        <a:latin typeface="Cambria Math" panose="02040503050406030204" pitchFamily="18" charset="0"/>
                        <a:ea typeface="Cambria Math" panose="02040503050406030204" pitchFamily="18" charset="0"/>
                      </a:rPr>
                      <m:t>𝛽</m:t>
                    </m:r>
                    <m:r>
                      <a:rPr lang="en-US" sz="1400" i="1">
                        <a:solidFill>
                          <a:schemeClr val="accent6"/>
                        </a:solidFill>
                        <a:latin typeface="Cambria Math" panose="02040503050406030204" pitchFamily="18" charset="0"/>
                        <a:ea typeface="Cambria Math" panose="02040503050406030204" pitchFamily="18" charset="0"/>
                      </a:rPr>
                      <m:t>+</m:t>
                    </m:r>
                    <m:f>
                      <m:fPr>
                        <m:ctrlPr>
                          <a:rPr lang="en-US" sz="1400" i="1">
                            <a:solidFill>
                              <a:schemeClr val="accent6"/>
                            </a:solidFill>
                            <a:latin typeface="Cambria Math" panose="02040503050406030204" pitchFamily="18" charset="0"/>
                            <a:ea typeface="Cambria Math" panose="02040503050406030204" pitchFamily="18" charset="0"/>
                          </a:rPr>
                        </m:ctrlPr>
                      </m:fPr>
                      <m:num>
                        <m:r>
                          <a:rPr lang="en-US" sz="1400" i="1">
                            <a:solidFill>
                              <a:schemeClr val="accent6"/>
                            </a:solidFill>
                            <a:latin typeface="Cambria Math" panose="02040503050406030204" pitchFamily="18" charset="0"/>
                            <a:ea typeface="Cambria Math" panose="02040503050406030204" pitchFamily="18" charset="0"/>
                          </a:rPr>
                          <m:t>𝜋</m:t>
                        </m:r>
                      </m:num>
                      <m:den>
                        <m:r>
                          <a:rPr lang="en-US" sz="1400" i="1">
                            <a:solidFill>
                              <a:schemeClr val="accent6"/>
                            </a:solidFill>
                            <a:latin typeface="Cambria Math" panose="02040503050406030204" pitchFamily="18" charset="0"/>
                            <a:ea typeface="Cambria Math" panose="02040503050406030204" pitchFamily="18" charset="0"/>
                          </a:rPr>
                          <m:t>2</m:t>
                        </m:r>
                      </m:den>
                    </m:f>
                    <m:r>
                      <a:rPr lang="en-US" sz="1400">
                        <a:solidFill>
                          <a:schemeClr val="accent6"/>
                        </a:solidFill>
                        <a:latin typeface="Cambria Math" panose="02040503050406030204" pitchFamily="18" charset="0"/>
                        <a:ea typeface="Cambria Math" panose="02040503050406030204" pitchFamily="18" charset="0"/>
                      </a:rPr>
                      <m:t>+</m:t>
                    </m:r>
                    <m:f>
                      <m:fPr>
                        <m:ctrlPr>
                          <a:rPr lang="en-US" sz="1400" i="1">
                            <a:solidFill>
                              <a:schemeClr val="accent6"/>
                            </a:solidFill>
                            <a:latin typeface="Cambria Math" panose="02040503050406030204" pitchFamily="18" charset="0"/>
                            <a:ea typeface="Cambria Math" panose="02040503050406030204" pitchFamily="18" charset="0"/>
                          </a:rPr>
                        </m:ctrlPr>
                      </m:fPr>
                      <m:num>
                        <m:func>
                          <m:funcPr>
                            <m:ctrlPr>
                              <a:rPr lang="en-US" sz="1400" i="1">
                                <a:solidFill>
                                  <a:schemeClr val="accent6"/>
                                </a:solidFill>
                                <a:latin typeface="Cambria Math" panose="02040503050406030204" pitchFamily="18" charset="0"/>
                                <a:ea typeface="Cambria Math" panose="02040503050406030204" pitchFamily="18" charset="0"/>
                              </a:rPr>
                            </m:ctrlPr>
                          </m:funcPr>
                          <m:fName>
                            <m:sSup>
                              <m:sSupPr>
                                <m:ctrlPr>
                                  <a:rPr lang="en-US" sz="1400" i="1">
                                    <a:solidFill>
                                      <a:schemeClr val="accent6"/>
                                    </a:solidFill>
                                    <a:latin typeface="Cambria Math" panose="02040503050406030204" pitchFamily="18" charset="0"/>
                                    <a:ea typeface="Cambria Math" panose="02040503050406030204" pitchFamily="18" charset="0"/>
                                  </a:rPr>
                                </m:ctrlPr>
                              </m:sSupPr>
                              <m:e>
                                <m:r>
                                  <m:rPr>
                                    <m:sty m:val="p"/>
                                  </m:rPr>
                                  <a:rPr lang="en-US" sz="1400">
                                    <a:solidFill>
                                      <a:schemeClr val="accent6"/>
                                    </a:solidFill>
                                    <a:latin typeface="Cambria Math" panose="02040503050406030204" pitchFamily="18" charset="0"/>
                                    <a:ea typeface="Cambria Math" panose="02040503050406030204" pitchFamily="18" charset="0"/>
                                  </a:rPr>
                                  <m:t>cos</m:t>
                                </m:r>
                              </m:e>
                              <m:sup>
                                <m:r>
                                  <a:rPr lang="en-US" sz="1400" i="1">
                                    <a:solidFill>
                                      <a:schemeClr val="accent6"/>
                                    </a:solidFill>
                                    <a:latin typeface="Cambria Math" panose="02040503050406030204" pitchFamily="18" charset="0"/>
                                    <a:ea typeface="Cambria Math" panose="02040503050406030204" pitchFamily="18" charset="0"/>
                                  </a:rPr>
                                  <m:t>−1</m:t>
                                </m:r>
                              </m:sup>
                            </m:sSup>
                          </m:fName>
                          <m:e>
                            <m:d>
                              <m:dPr>
                                <m:ctrlPr>
                                  <a:rPr lang="en-US" sz="1400" i="1">
                                    <a:solidFill>
                                      <a:schemeClr val="accent6"/>
                                    </a:solidFill>
                                    <a:latin typeface="Cambria Math" panose="02040503050406030204" pitchFamily="18" charset="0"/>
                                    <a:ea typeface="Cambria Math" panose="02040503050406030204" pitchFamily="18" charset="0"/>
                                  </a:rPr>
                                </m:ctrlPr>
                              </m:dPr>
                              <m:e>
                                <m:f>
                                  <m:fPr>
                                    <m:ctrlPr>
                                      <a:rPr lang="en-US" sz="1400" i="1">
                                        <a:solidFill>
                                          <a:schemeClr val="accent6"/>
                                        </a:solidFill>
                                        <a:latin typeface="Cambria Math" panose="02040503050406030204" pitchFamily="18" charset="0"/>
                                        <a:ea typeface="Cambria Math" panose="02040503050406030204" pitchFamily="18" charset="0"/>
                                      </a:rPr>
                                    </m:ctrlPr>
                                  </m:fPr>
                                  <m:num>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𝑜</m:t>
                                        </m:r>
                                      </m:sub>
                                    </m:sSub>
                                  </m:den>
                                </m:f>
                              </m:e>
                            </m:d>
                          </m:e>
                        </m:func>
                      </m:num>
                      <m:den>
                        <m:r>
                          <a:rPr lang="en-US" sz="1400" i="1">
                            <a:solidFill>
                              <a:schemeClr val="accent6"/>
                            </a:solidFill>
                            <a:latin typeface="Cambria Math" panose="02040503050406030204" pitchFamily="18" charset="0"/>
                            <a:ea typeface="Cambria Math" panose="02040503050406030204" pitchFamily="18" charset="0"/>
                          </a:rPr>
                          <m:t>2</m:t>
                        </m:r>
                      </m:den>
                    </m:f>
                  </m:oMath>
                </a14:m>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AP: Outer circle left point</a:t>
                </a:r>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Positive vector: Outer circle left point</a:t>
                </a:r>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Always 	</a:t>
                </a:r>
                <a14:m>
                  <m:oMath xmlns:m="http://schemas.openxmlformats.org/officeDocument/2006/math">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r>
                                <m:rPr>
                                  <m:brk m:alnAt="7"/>
                                </m:rPr>
                                <a:rPr lang="en-US" sz="1400" i="1">
                                  <a:solidFill>
                                    <a:schemeClr val="accent6"/>
                                  </a:solidFill>
                                  <a:latin typeface="Cambria Math" panose="02040503050406030204" pitchFamily="18" charset="0"/>
                                  <a:ea typeface="Cambria Math" panose="02040503050406030204" pitchFamily="18" charset="0"/>
                                </a:rPr>
                                <m:t>𝑥</m:t>
                              </m:r>
                            </m:e>
                          </m:mr>
                          <m:mr>
                            <m:e>
                              <m:r>
                                <a:rPr lang="en-US" sz="1400" i="1">
                                  <a:solidFill>
                                    <a:schemeClr val="accent6"/>
                                  </a:solidFill>
                                  <a:latin typeface="Cambria Math" panose="02040503050406030204" pitchFamily="18" charset="0"/>
                                  <a:ea typeface="Cambria Math" panose="02040503050406030204" pitchFamily="18" charset="0"/>
                                </a:rPr>
                                <m:t>𝑦</m:t>
                              </m:r>
                            </m:e>
                          </m:mr>
                        </m:m>
                      </m:e>
                    </m:d>
                    <m:r>
                      <a:rPr lang="en-US" sz="1400" i="1">
                        <a:solidFill>
                          <a:schemeClr val="accent6"/>
                        </a:solidFill>
                        <a:latin typeface="Cambria Math" panose="02040503050406030204" pitchFamily="18" charset="0"/>
                        <a:ea typeface="Cambria Math" panose="02040503050406030204" pitchFamily="18" charset="0"/>
                      </a:rPr>
                      <m:t>=</m:t>
                    </m:r>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𝑜</m:t>
                        </m:r>
                      </m:sub>
                    </m:sSub>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6"/>
                                      </a:solidFill>
                                      <a:latin typeface="Cambria Math" panose="02040503050406030204" pitchFamily="18" charset="0"/>
                                      <a:ea typeface="Cambria Math" panose="02040503050406030204" pitchFamily="18" charset="0"/>
                                    </a:rPr>
                                    <m:t>c</m:t>
                                  </m:r>
                                  <m:r>
                                    <m:rPr>
                                      <m:sty m:val="p"/>
                                    </m:rPr>
                                    <a:rPr lang="en-US" sz="1400">
                                      <a:solidFill>
                                        <a:schemeClr val="accent6"/>
                                      </a:solidFill>
                                      <a:latin typeface="Cambria Math" panose="02040503050406030204" pitchFamily="18" charset="0"/>
                                      <a:ea typeface="Cambria Math" panose="02040503050406030204" pitchFamily="18" charset="0"/>
                                    </a:rPr>
                                    <m:t>os</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r>
                                        <a:rPr lang="en-US" sz="1400" i="1">
                                          <a:solidFill>
                                            <a:schemeClr val="accent6"/>
                                          </a:solidFill>
                                          <a:latin typeface="Cambria Math" panose="02040503050406030204" pitchFamily="18" charset="0"/>
                                          <a:ea typeface="Cambria Math" panose="02040503050406030204" pitchFamily="18" charset="0"/>
                                        </a:rPr>
                                        <m:t>+</m:t>
                                      </m:r>
                                      <m:func>
                                        <m:funcPr>
                                          <m:ctrlPr>
                                            <a:rPr lang="en-US" sz="1400" i="1">
                                              <a:solidFill>
                                                <a:schemeClr val="accent6"/>
                                              </a:solidFill>
                                              <a:latin typeface="Cambria Math" panose="02040503050406030204" pitchFamily="18" charset="0"/>
                                              <a:ea typeface="Cambria Math" panose="02040503050406030204" pitchFamily="18" charset="0"/>
                                            </a:rPr>
                                          </m:ctrlPr>
                                        </m:funcPr>
                                        <m:fName>
                                          <m:sSup>
                                            <m:sSupPr>
                                              <m:ctrlPr>
                                                <a:rPr lang="en-US" sz="1400" i="1">
                                                  <a:solidFill>
                                                    <a:schemeClr val="accent6"/>
                                                  </a:solidFill>
                                                  <a:latin typeface="Cambria Math" panose="02040503050406030204" pitchFamily="18" charset="0"/>
                                                  <a:ea typeface="Cambria Math" panose="02040503050406030204" pitchFamily="18" charset="0"/>
                                                </a:rPr>
                                              </m:ctrlPr>
                                            </m:sSupPr>
                                            <m:e>
                                              <m:r>
                                                <m:rPr>
                                                  <m:sty m:val="p"/>
                                                </m:rPr>
                                                <a:rPr lang="en-US" sz="1400">
                                                  <a:solidFill>
                                                    <a:schemeClr val="accent6"/>
                                                  </a:solidFill>
                                                  <a:latin typeface="Cambria Math" panose="02040503050406030204" pitchFamily="18" charset="0"/>
                                                  <a:ea typeface="Cambria Math" panose="02040503050406030204" pitchFamily="18" charset="0"/>
                                                </a:rPr>
                                                <m:t>cos</m:t>
                                              </m:r>
                                            </m:e>
                                            <m:sup>
                                              <m:r>
                                                <a:rPr lang="en-US" sz="1400" i="1">
                                                  <a:solidFill>
                                                    <a:schemeClr val="accent6"/>
                                                  </a:solidFill>
                                                  <a:latin typeface="Cambria Math" panose="02040503050406030204" pitchFamily="18" charset="0"/>
                                                  <a:ea typeface="Cambria Math" panose="02040503050406030204" pitchFamily="18" charset="0"/>
                                                </a:rPr>
                                                <m:t>−1</m:t>
                                              </m:r>
                                            </m:sup>
                                          </m:sSup>
                                        </m:fName>
                                        <m:e>
                                          <m:d>
                                            <m:dPr>
                                              <m:ctrlPr>
                                                <a:rPr lang="en-US" sz="1400" i="1">
                                                  <a:solidFill>
                                                    <a:schemeClr val="accent6"/>
                                                  </a:solidFill>
                                                  <a:latin typeface="Cambria Math" panose="02040503050406030204" pitchFamily="18" charset="0"/>
                                                  <a:ea typeface="Cambria Math" panose="02040503050406030204" pitchFamily="18" charset="0"/>
                                                </a:rPr>
                                              </m:ctrlPr>
                                            </m:dPr>
                                            <m:e>
                                              <m:f>
                                                <m:fPr>
                                                  <m:ctrlPr>
                                                    <a:rPr lang="en-US" sz="1400" i="1">
                                                      <a:solidFill>
                                                        <a:schemeClr val="accent6"/>
                                                      </a:solidFill>
                                                      <a:latin typeface="Cambria Math" panose="02040503050406030204" pitchFamily="18" charset="0"/>
                                                      <a:ea typeface="Cambria Math" panose="02040503050406030204" pitchFamily="18" charset="0"/>
                                                    </a:rPr>
                                                  </m:ctrlPr>
                                                </m:fPr>
                                                <m:num>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rPr>
                                    <a:rPr lang="en-US" sz="1400">
                                      <a:solidFill>
                                        <a:schemeClr val="accent6"/>
                                      </a:solidFill>
                                      <a:latin typeface="Cambria Math" panose="02040503050406030204" pitchFamily="18" charset="0"/>
                                      <a:ea typeface="Cambria Math" panose="02040503050406030204" pitchFamily="18" charset="0"/>
                                    </a:rPr>
                                    <m:t>sin</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r>
                                        <a:rPr lang="en-US" sz="1400" i="1">
                                          <a:solidFill>
                                            <a:schemeClr val="accent6"/>
                                          </a:solidFill>
                                          <a:latin typeface="Cambria Math" panose="02040503050406030204" pitchFamily="18" charset="0"/>
                                          <a:ea typeface="Cambria Math" panose="02040503050406030204" pitchFamily="18" charset="0"/>
                                        </a:rPr>
                                        <m:t>+</m:t>
                                      </m:r>
                                      <m:func>
                                        <m:funcPr>
                                          <m:ctrlPr>
                                            <a:rPr lang="en-US" sz="1400" i="1">
                                              <a:solidFill>
                                                <a:schemeClr val="accent6"/>
                                              </a:solidFill>
                                              <a:latin typeface="Cambria Math" panose="02040503050406030204" pitchFamily="18" charset="0"/>
                                              <a:ea typeface="Cambria Math" panose="02040503050406030204" pitchFamily="18" charset="0"/>
                                            </a:rPr>
                                          </m:ctrlPr>
                                        </m:funcPr>
                                        <m:fName>
                                          <m:sSup>
                                            <m:sSupPr>
                                              <m:ctrlPr>
                                                <a:rPr lang="en-US" sz="1400" i="1">
                                                  <a:solidFill>
                                                    <a:schemeClr val="accent6"/>
                                                  </a:solidFill>
                                                  <a:latin typeface="Cambria Math" panose="02040503050406030204" pitchFamily="18" charset="0"/>
                                                  <a:ea typeface="Cambria Math" panose="02040503050406030204" pitchFamily="18" charset="0"/>
                                                </a:rPr>
                                              </m:ctrlPr>
                                            </m:sSupPr>
                                            <m:e>
                                              <m:r>
                                                <m:rPr>
                                                  <m:sty m:val="p"/>
                                                </m:rPr>
                                                <a:rPr lang="en-US" sz="1400">
                                                  <a:solidFill>
                                                    <a:schemeClr val="accent6"/>
                                                  </a:solidFill>
                                                  <a:latin typeface="Cambria Math" panose="02040503050406030204" pitchFamily="18" charset="0"/>
                                                  <a:ea typeface="Cambria Math" panose="02040503050406030204" pitchFamily="18" charset="0"/>
                                                </a:rPr>
                                                <m:t>cos</m:t>
                                              </m:r>
                                            </m:e>
                                            <m:sup>
                                              <m:r>
                                                <a:rPr lang="en-US" sz="1400" i="1">
                                                  <a:solidFill>
                                                    <a:schemeClr val="accent6"/>
                                                  </a:solidFill>
                                                  <a:latin typeface="Cambria Math" panose="02040503050406030204" pitchFamily="18" charset="0"/>
                                                  <a:ea typeface="Cambria Math" panose="02040503050406030204" pitchFamily="18" charset="0"/>
                                                </a:rPr>
                                                <m:t>−1</m:t>
                                              </m:r>
                                            </m:sup>
                                          </m:sSup>
                                        </m:fName>
                                        <m:e>
                                          <m:d>
                                            <m:dPr>
                                              <m:ctrlPr>
                                                <a:rPr lang="en-US" sz="1400" i="1">
                                                  <a:solidFill>
                                                    <a:schemeClr val="accent6"/>
                                                  </a:solidFill>
                                                  <a:latin typeface="Cambria Math" panose="02040503050406030204" pitchFamily="18" charset="0"/>
                                                  <a:ea typeface="Cambria Math" panose="02040503050406030204" pitchFamily="18" charset="0"/>
                                                </a:rPr>
                                              </m:ctrlPr>
                                            </m:dPr>
                                            <m:e>
                                              <m:f>
                                                <m:fPr>
                                                  <m:ctrlPr>
                                                    <a:rPr lang="en-US" sz="1400" i="1">
                                                      <a:solidFill>
                                                        <a:schemeClr val="accent6"/>
                                                      </a:solidFill>
                                                      <a:latin typeface="Cambria Math" panose="02040503050406030204" pitchFamily="18" charset="0"/>
                                                      <a:ea typeface="Cambria Math" panose="02040503050406030204" pitchFamily="18" charset="0"/>
                                                    </a:rPr>
                                                  </m:ctrlPr>
                                                </m:fPr>
                                                <m:num>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𝑜</m:t>
                                                      </m:r>
                                                    </m:sub>
                                                  </m:sSub>
                                                </m:den>
                                              </m:f>
                                            </m:e>
                                          </m:d>
                                        </m:e>
                                      </m:func>
                                    </m:e>
                                  </m:d>
                                </m:e>
                              </m:func>
                            </m:e>
                          </m:mr>
                        </m:m>
                      </m:e>
                    </m:d>
                  </m:oMath>
                </a14:m>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Negative vector: Right bound</a:t>
                </a:r>
                <a:br>
                  <a:rPr lang="en-US" sz="1400" dirty="0">
                    <a:solidFill>
                      <a:schemeClr val="accent6"/>
                    </a:solidFill>
                    <a:ea typeface="Cambria Math" panose="02040503050406030204" pitchFamily="18" charset="0"/>
                  </a:rPr>
                </a:br>
                <a:r>
                  <a:rPr lang="en-US" sz="1400" dirty="0">
                    <a:solidFill>
                      <a:schemeClr val="accent6"/>
                    </a:solidFill>
                    <a:ea typeface="Cambria Math" panose="02040503050406030204" pitchFamily="18" charset="0"/>
                  </a:rPr>
                  <a:t>From 	</a:t>
                </a:r>
                <a14:m>
                  <m:oMath xmlns:m="http://schemas.openxmlformats.org/officeDocument/2006/math">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r>
                                <m:rPr>
                                  <m:brk m:alnAt="7"/>
                                </m:rPr>
                                <a:rPr lang="en-US" sz="1400" i="1">
                                  <a:solidFill>
                                    <a:schemeClr val="accent6"/>
                                  </a:solidFill>
                                  <a:latin typeface="Cambria Math" panose="02040503050406030204" pitchFamily="18" charset="0"/>
                                  <a:ea typeface="Cambria Math" panose="02040503050406030204" pitchFamily="18" charset="0"/>
                                </a:rPr>
                                <m:t>𝑥</m:t>
                              </m:r>
                            </m:e>
                          </m:mr>
                          <m:mr>
                            <m:e>
                              <m:r>
                                <a:rPr lang="en-US" sz="1400" i="1">
                                  <a:solidFill>
                                    <a:schemeClr val="accent6"/>
                                  </a:solidFill>
                                  <a:latin typeface="Cambria Math" panose="02040503050406030204" pitchFamily="18" charset="0"/>
                                  <a:ea typeface="Cambria Math" panose="02040503050406030204" pitchFamily="18" charset="0"/>
                                </a:rPr>
                                <m:t>𝑦</m:t>
                              </m:r>
                            </m:e>
                          </m:mr>
                        </m:m>
                      </m:e>
                    </m:d>
                    <m:r>
                      <a:rPr lang="en-US" sz="1400" i="1">
                        <a:solidFill>
                          <a:schemeClr val="accent6"/>
                        </a:solidFill>
                        <a:latin typeface="Cambria Math" panose="02040503050406030204" pitchFamily="18" charset="0"/>
                        <a:ea typeface="Cambria Math" panose="02040503050406030204" pitchFamily="18" charset="0"/>
                      </a:rPr>
                      <m:t>=</m:t>
                    </m:r>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𝑖</m:t>
                        </m:r>
                      </m:sub>
                    </m:sSub>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6"/>
                                      </a:solidFill>
                                      <a:latin typeface="Cambria Math" panose="02040503050406030204" pitchFamily="18" charset="0"/>
                                      <a:ea typeface="Cambria Math" panose="02040503050406030204" pitchFamily="18" charset="0"/>
                                    </a:rPr>
                                    <m:t>c</m:t>
                                  </m:r>
                                  <m:r>
                                    <m:rPr>
                                      <m:sty m:val="p"/>
                                    </m:rPr>
                                    <a:rPr lang="en-US" sz="1400">
                                      <a:solidFill>
                                        <a:schemeClr val="accent6"/>
                                      </a:solidFill>
                                      <a:latin typeface="Cambria Math" panose="02040503050406030204" pitchFamily="18" charset="0"/>
                                      <a:ea typeface="Cambria Math" panose="02040503050406030204" pitchFamily="18" charset="0"/>
                                    </a:rPr>
                                    <m:t>os</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e>
                                  </m:d>
                                </m:e>
                              </m:func>
                            </m:e>
                          </m:m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rPr>
                                    <a:rPr lang="en-US" sz="1400">
                                      <a:solidFill>
                                        <a:schemeClr val="accent6"/>
                                      </a:solidFill>
                                      <a:latin typeface="Cambria Math" panose="02040503050406030204" pitchFamily="18" charset="0"/>
                                      <a:ea typeface="Cambria Math" panose="02040503050406030204" pitchFamily="18" charset="0"/>
                                    </a:rPr>
                                    <m:t>sin</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e>
                                  </m:d>
                                </m:e>
                              </m:func>
                            </m:e>
                          </m:mr>
                        </m:m>
                      </m:e>
                    </m:d>
                  </m:oMath>
                </a14:m>
                <a:r>
                  <a:rPr lang="en-US" sz="1400" i="1" dirty="0">
                    <a:solidFill>
                      <a:schemeClr val="accent6"/>
                    </a:solidFill>
                    <a:latin typeface="Cambria Math" panose="02040503050406030204" pitchFamily="18" charset="0"/>
                    <a:ea typeface="Cambria Math" panose="02040503050406030204" pitchFamily="18" charset="0"/>
                  </a:rPr>
                  <a:t> </a:t>
                </a:r>
              </a:p>
              <a:p>
                <a:r>
                  <a:rPr lang="en-US" sz="1400" dirty="0">
                    <a:solidFill>
                      <a:schemeClr val="accent6"/>
                    </a:solidFill>
                    <a:latin typeface="Cambria Math" panose="02040503050406030204" pitchFamily="18" charset="0"/>
                    <a:ea typeface="Cambria Math" panose="02040503050406030204" pitchFamily="18" charset="0"/>
                  </a:rPr>
                  <a:t>To</a:t>
                </a:r>
                <a:r>
                  <a:rPr lang="en-US" sz="1400" i="1" dirty="0">
                    <a:solidFill>
                      <a:schemeClr val="accent6"/>
                    </a:solidFill>
                    <a:latin typeface="Cambria Math" panose="02040503050406030204" pitchFamily="18" charset="0"/>
                    <a:ea typeface="Cambria Math" panose="02040503050406030204" pitchFamily="18" charset="0"/>
                  </a:rPr>
                  <a:t>	</a:t>
                </a:r>
                <a14:m>
                  <m:oMath xmlns:m="http://schemas.openxmlformats.org/officeDocument/2006/math">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r>
                                <m:rPr>
                                  <m:brk m:alnAt="7"/>
                                </m:rPr>
                                <a:rPr lang="en-US" sz="1400" i="1">
                                  <a:solidFill>
                                    <a:schemeClr val="accent6"/>
                                  </a:solidFill>
                                  <a:latin typeface="Cambria Math" panose="02040503050406030204" pitchFamily="18" charset="0"/>
                                  <a:ea typeface="Cambria Math" panose="02040503050406030204" pitchFamily="18" charset="0"/>
                                </a:rPr>
                                <m:t>𝑥</m:t>
                              </m:r>
                            </m:e>
                          </m:mr>
                          <m:mr>
                            <m:e>
                              <m:r>
                                <a:rPr lang="en-US" sz="1400" i="1">
                                  <a:solidFill>
                                    <a:schemeClr val="accent6"/>
                                  </a:solidFill>
                                  <a:latin typeface="Cambria Math" panose="02040503050406030204" pitchFamily="18" charset="0"/>
                                  <a:ea typeface="Cambria Math" panose="02040503050406030204" pitchFamily="18" charset="0"/>
                                </a:rPr>
                                <m:t>𝑦</m:t>
                              </m:r>
                            </m:e>
                          </m:mr>
                        </m:m>
                      </m:e>
                    </m:d>
                    <m:r>
                      <a:rPr lang="en-US" sz="1400" i="1">
                        <a:solidFill>
                          <a:schemeClr val="accent6"/>
                        </a:solidFill>
                        <a:latin typeface="Cambria Math" panose="02040503050406030204" pitchFamily="18" charset="0"/>
                        <a:ea typeface="Cambria Math" panose="02040503050406030204" pitchFamily="18" charset="0"/>
                      </a:rPr>
                      <m:t>=</m:t>
                    </m:r>
                    <m:sSub>
                      <m:sSubPr>
                        <m:ctrlPr>
                          <a:rPr lang="en-US" sz="1400" i="1">
                            <a:solidFill>
                              <a:schemeClr val="accent6"/>
                            </a:solidFill>
                            <a:latin typeface="Cambria Math" panose="02040503050406030204" pitchFamily="18" charset="0"/>
                            <a:ea typeface="Cambria Math" panose="02040503050406030204" pitchFamily="18" charset="0"/>
                          </a:rPr>
                        </m:ctrlPr>
                      </m:sSubPr>
                      <m:e>
                        <m:r>
                          <a:rPr lang="en-US" sz="1400" i="1">
                            <a:solidFill>
                              <a:schemeClr val="accent6"/>
                            </a:solidFill>
                            <a:latin typeface="Cambria Math" panose="02040503050406030204" pitchFamily="18" charset="0"/>
                            <a:ea typeface="Cambria Math" panose="02040503050406030204" pitchFamily="18" charset="0"/>
                          </a:rPr>
                          <m:t>𝑟</m:t>
                        </m:r>
                      </m:e>
                      <m:sub>
                        <m:r>
                          <a:rPr lang="en-US" sz="1400" i="1">
                            <a:solidFill>
                              <a:schemeClr val="accent6"/>
                            </a:solidFill>
                            <a:latin typeface="Cambria Math" panose="02040503050406030204" pitchFamily="18" charset="0"/>
                            <a:ea typeface="Cambria Math" panose="02040503050406030204" pitchFamily="18" charset="0"/>
                          </a:rPr>
                          <m:t>𝑜</m:t>
                        </m:r>
                      </m:sub>
                    </m:sSub>
                    <m:d>
                      <m:dPr>
                        <m:ctrlPr>
                          <a:rPr lang="en-US" sz="1400" i="1">
                            <a:solidFill>
                              <a:schemeClr val="accent6"/>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6"/>
                                </a:solidFill>
                                <a:latin typeface="Cambria Math" panose="02040503050406030204" pitchFamily="18" charset="0"/>
                                <a:ea typeface="Cambria Math" panose="02040503050406030204" pitchFamily="18" charset="0"/>
                              </a:rPr>
                            </m:ctrlPr>
                          </m:mP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6"/>
                                      </a:solidFill>
                                      <a:latin typeface="Cambria Math" panose="02040503050406030204" pitchFamily="18" charset="0"/>
                                      <a:ea typeface="Cambria Math" panose="02040503050406030204" pitchFamily="18" charset="0"/>
                                    </a:rPr>
                                    <m:t>c</m:t>
                                  </m:r>
                                  <m:r>
                                    <m:rPr>
                                      <m:sty m:val="p"/>
                                    </m:rPr>
                                    <a:rPr lang="en-US" sz="1400">
                                      <a:solidFill>
                                        <a:schemeClr val="accent6"/>
                                      </a:solidFill>
                                      <a:latin typeface="Cambria Math" panose="02040503050406030204" pitchFamily="18" charset="0"/>
                                      <a:ea typeface="Cambria Math" panose="02040503050406030204" pitchFamily="18" charset="0"/>
                                    </a:rPr>
                                    <m:t>os</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e>
                                  </m:d>
                                </m:e>
                              </m:func>
                            </m:e>
                          </m:mr>
                          <m:mr>
                            <m:e>
                              <m:func>
                                <m:funcPr>
                                  <m:ctrlPr>
                                    <a:rPr lang="en-US" sz="1400" i="1">
                                      <a:solidFill>
                                        <a:schemeClr val="accent6"/>
                                      </a:solidFill>
                                      <a:latin typeface="Cambria Math" panose="02040503050406030204" pitchFamily="18" charset="0"/>
                                      <a:ea typeface="Cambria Math" panose="02040503050406030204" pitchFamily="18" charset="0"/>
                                    </a:rPr>
                                  </m:ctrlPr>
                                </m:funcPr>
                                <m:fName>
                                  <m:r>
                                    <m:rPr>
                                      <m:sty m:val="p"/>
                                    </m:rPr>
                                    <a:rPr lang="en-US" sz="1400">
                                      <a:solidFill>
                                        <a:schemeClr val="accent6"/>
                                      </a:solidFill>
                                      <a:latin typeface="Cambria Math" panose="02040503050406030204" pitchFamily="18" charset="0"/>
                                      <a:ea typeface="Cambria Math" panose="02040503050406030204" pitchFamily="18" charset="0"/>
                                    </a:rPr>
                                    <m:t>sin</m:t>
                                  </m:r>
                                </m:fName>
                                <m:e>
                                  <m:d>
                                    <m:dPr>
                                      <m:ctrlPr>
                                        <a:rPr lang="en-US" sz="1400" i="1">
                                          <a:solidFill>
                                            <a:schemeClr val="accent6"/>
                                          </a:solidFill>
                                          <a:latin typeface="Cambria Math" panose="02040503050406030204" pitchFamily="18" charset="0"/>
                                          <a:ea typeface="Cambria Math" panose="02040503050406030204" pitchFamily="18" charset="0"/>
                                        </a:rPr>
                                      </m:ctrlPr>
                                    </m:dPr>
                                    <m:e>
                                      <m:r>
                                        <a:rPr lang="en-US" sz="1400" i="1">
                                          <a:solidFill>
                                            <a:schemeClr val="accent6"/>
                                          </a:solidFill>
                                          <a:latin typeface="Cambria Math" panose="02040503050406030204" pitchFamily="18" charset="0"/>
                                          <a:ea typeface="Cambria Math" panose="02040503050406030204" pitchFamily="18" charset="0"/>
                                        </a:rPr>
                                        <m:t>𝛽</m:t>
                                      </m:r>
                                    </m:e>
                                  </m:d>
                                </m:e>
                              </m:func>
                            </m:e>
                          </m:mr>
                        </m:m>
                      </m:e>
                    </m:d>
                  </m:oMath>
                </a14:m>
                <a:endParaRPr lang="en-US" sz="1400" i="1" dirty="0">
                  <a:solidFill>
                    <a:schemeClr val="accent6"/>
                  </a:solidFill>
                  <a:latin typeface="Cambria Math" panose="02040503050406030204" pitchFamily="18" charset="0"/>
                  <a:ea typeface="Cambria Math" panose="02040503050406030204" pitchFamily="18" charset="0"/>
                </a:endParaRPr>
              </a:p>
              <a:p>
                <a:r>
                  <a:rPr lang="en-US" sz="1400" dirty="0">
                    <a:solidFill>
                      <a:schemeClr val="accent6"/>
                    </a:solidFill>
                    <a:ea typeface="Cambria Math" panose="02040503050406030204" pitchFamily="18" charset="0"/>
                  </a:rPr>
                  <a:t>		</a:t>
                </a:r>
                <a:endParaRPr lang="en-US" sz="1200" dirty="0">
                  <a:solidFill>
                    <a:schemeClr val="accent6"/>
                  </a:solidFill>
                  <a:ea typeface="Cambria Math" panose="02040503050406030204" pitchFamily="18" charset="0"/>
                </a:endParaRPr>
              </a:p>
              <a:p>
                <a:endParaRPr lang="en-US" sz="1200" dirty="0"/>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3633752"/>
              </a:xfrm>
              <a:prstGeom prst="rect">
                <a:avLst/>
              </a:prstGeom>
              <a:blipFill>
                <a:blip r:embed="rId6"/>
                <a:stretch>
                  <a:fillRect l="-334" t="-336"/>
                </a:stretch>
              </a:blipFill>
            </p:spPr>
            <p:txBody>
              <a:bodyPr/>
              <a:lstStyle/>
              <a:p>
                <a:r>
                  <a:rPr lang="en-US">
                    <a:noFill/>
                  </a:rPr>
                  <a:t> </a:t>
                </a:r>
              </a:p>
            </p:txBody>
          </p:sp>
        </mc:Fallback>
      </mc:AlternateContent>
    </p:spTree>
    <p:extLst>
      <p:ext uri="{BB962C8B-B14F-4D97-AF65-F5344CB8AC3E}">
        <p14:creationId xmlns:p14="http://schemas.microsoft.com/office/powerpoint/2010/main" val="24540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Robot Overview</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lstStyle/>
          <a:p>
            <a:r>
              <a:rPr lang="en-US" dirty="0"/>
              <a:t>Robot figure shown with legs in the 2d plane</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F057BE2-77FE-4868-A020-A40B09168A46}"/>
              </a:ext>
            </a:extLst>
          </p:cNvPr>
          <p:cNvCxnSpPr>
            <a:cxnSpLocks/>
          </p:cNvCxnSpPr>
          <p:nvPr/>
        </p:nvCxnSpPr>
        <p:spPr>
          <a:xfrm flipH="1" flipV="1">
            <a:off x="7016887" y="2834460"/>
            <a:ext cx="1022708" cy="775638"/>
          </a:xfrm>
          <a:prstGeom prst="line">
            <a:avLst/>
          </a:prstGeom>
          <a:ln w="76200"/>
        </p:spPr>
        <p:style>
          <a:lnRef idx="2">
            <a:schemeClr val="accent3"/>
          </a:lnRef>
          <a:fillRef idx="0">
            <a:schemeClr val="accent3"/>
          </a:fillRef>
          <a:effectRef idx="1">
            <a:schemeClr val="accent3"/>
          </a:effectRef>
          <a:fontRef idx="minor">
            <a:schemeClr val="tx1"/>
          </a:fontRef>
        </p:style>
      </p:cxnSp>
      <p:cxnSp>
        <p:nvCxnSpPr>
          <p:cNvPr id="9" name="Straight Connector 8">
            <a:extLst>
              <a:ext uri="{FF2B5EF4-FFF2-40B4-BE49-F238E27FC236}">
                <a16:creationId xmlns:a16="http://schemas.microsoft.com/office/drawing/2014/main" id="{0CE47A21-913B-4FBD-B034-F9C092BEE784}"/>
              </a:ext>
            </a:extLst>
          </p:cNvPr>
          <p:cNvCxnSpPr>
            <a:cxnSpLocks/>
          </p:cNvCxnSpPr>
          <p:nvPr/>
        </p:nvCxnSpPr>
        <p:spPr>
          <a:xfrm flipH="1" flipV="1">
            <a:off x="9737766" y="5047011"/>
            <a:ext cx="902524" cy="1068778"/>
          </a:xfrm>
          <a:prstGeom prst="line">
            <a:avLst/>
          </a:prstGeom>
          <a:ln w="76200"/>
        </p:spPr>
        <p:style>
          <a:lnRef idx="2">
            <a:schemeClr val="accent3"/>
          </a:lnRef>
          <a:fillRef idx="0">
            <a:schemeClr val="accent3"/>
          </a:fillRef>
          <a:effectRef idx="1">
            <a:schemeClr val="accent3"/>
          </a:effectRef>
          <a:fontRef idx="minor">
            <a:schemeClr val="tx1"/>
          </a:fontRef>
        </p:style>
      </p:cxnSp>
      <p:cxnSp>
        <p:nvCxnSpPr>
          <p:cNvPr id="10" name="Straight Connector 9">
            <a:extLst>
              <a:ext uri="{FF2B5EF4-FFF2-40B4-BE49-F238E27FC236}">
                <a16:creationId xmlns:a16="http://schemas.microsoft.com/office/drawing/2014/main" id="{650BA374-2601-4539-B2C8-986E4152B7B4}"/>
              </a:ext>
            </a:extLst>
          </p:cNvPr>
          <p:cNvCxnSpPr>
            <a:cxnSpLocks/>
          </p:cNvCxnSpPr>
          <p:nvPr/>
        </p:nvCxnSpPr>
        <p:spPr>
          <a:xfrm flipH="1">
            <a:off x="9737767" y="2876024"/>
            <a:ext cx="1022707" cy="734074"/>
          </a:xfrm>
          <a:prstGeom prst="line">
            <a:avLst/>
          </a:prstGeom>
          <a:ln w="76200"/>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97CD2A0F-2444-4B7B-BF83-8E77F9426C1A}"/>
              </a:ext>
            </a:extLst>
          </p:cNvPr>
          <p:cNvCxnSpPr>
            <a:cxnSpLocks/>
          </p:cNvCxnSpPr>
          <p:nvPr/>
        </p:nvCxnSpPr>
        <p:spPr>
          <a:xfrm flipH="1">
            <a:off x="7350826" y="5047011"/>
            <a:ext cx="688769" cy="985651"/>
          </a:xfrm>
          <a:prstGeom prst="line">
            <a:avLst/>
          </a:prstGeom>
          <a:ln w="76200"/>
        </p:spPr>
        <p:style>
          <a:lnRef idx="2">
            <a:schemeClr val="accent3"/>
          </a:lnRef>
          <a:fillRef idx="0">
            <a:schemeClr val="accent3"/>
          </a:fillRef>
          <a:effectRef idx="1">
            <a:schemeClr val="accent3"/>
          </a:effectRef>
          <a:fontRef idx="minor">
            <a:schemeClr val="tx1"/>
          </a:fontRef>
        </p:style>
      </p:cxn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B084955-B22C-46C5-BA3D-F7F0ADA661B1}"/>
              </a:ext>
            </a:extLst>
          </p:cNvPr>
          <p:cNvSpPr txBox="1"/>
          <p:nvPr/>
        </p:nvSpPr>
        <p:spPr>
          <a:xfrm>
            <a:off x="7905557" y="2098690"/>
            <a:ext cx="596638" cy="369332"/>
          </a:xfrm>
          <a:prstGeom prst="rect">
            <a:avLst/>
          </a:prstGeom>
          <a:noFill/>
        </p:spPr>
        <p:txBody>
          <a:bodyPr wrap="none" rtlCol="0">
            <a:spAutoFit/>
          </a:bodyPr>
          <a:lstStyle/>
          <a:p>
            <a:r>
              <a:rPr lang="en-US" dirty="0"/>
              <a:t>Legs</a:t>
            </a:r>
          </a:p>
        </p:txBody>
      </p:sp>
      <p:sp>
        <p:nvSpPr>
          <p:cNvPr id="21" name="TextBox 20">
            <a:extLst>
              <a:ext uri="{FF2B5EF4-FFF2-40B4-BE49-F238E27FC236}">
                <a16:creationId xmlns:a16="http://schemas.microsoft.com/office/drawing/2014/main" id="{796BFE3B-2837-45C8-8157-A4C6572771D0}"/>
              </a:ext>
            </a:extLst>
          </p:cNvPr>
          <p:cNvSpPr txBox="1"/>
          <p:nvPr/>
        </p:nvSpPr>
        <p:spPr>
          <a:xfrm>
            <a:off x="10399363" y="2039812"/>
            <a:ext cx="593624" cy="369332"/>
          </a:xfrm>
          <a:prstGeom prst="rect">
            <a:avLst/>
          </a:prstGeom>
          <a:noFill/>
        </p:spPr>
        <p:txBody>
          <a:bodyPr wrap="none" rtlCol="0">
            <a:spAutoFit/>
          </a:bodyPr>
          <a:lstStyle/>
          <a:p>
            <a:r>
              <a:rPr lang="en-US" dirty="0"/>
              <a:t>Feet</a:t>
            </a:r>
          </a:p>
        </p:txBody>
      </p:sp>
      <p:sp>
        <p:nvSpPr>
          <p:cNvPr id="22" name="TextBox 21">
            <a:extLst>
              <a:ext uri="{FF2B5EF4-FFF2-40B4-BE49-F238E27FC236}">
                <a16:creationId xmlns:a16="http://schemas.microsoft.com/office/drawing/2014/main" id="{E8C039F2-5414-45D0-BF6B-70424947F182}"/>
              </a:ext>
            </a:extLst>
          </p:cNvPr>
          <p:cNvSpPr txBox="1"/>
          <p:nvPr/>
        </p:nvSpPr>
        <p:spPr>
          <a:xfrm>
            <a:off x="9847347" y="4287986"/>
            <a:ext cx="1585883" cy="369332"/>
          </a:xfrm>
          <a:prstGeom prst="rect">
            <a:avLst/>
          </a:prstGeom>
          <a:noFill/>
        </p:spPr>
        <p:txBody>
          <a:bodyPr wrap="none" rtlCol="0">
            <a:spAutoFit/>
          </a:bodyPr>
          <a:lstStyle/>
          <a:p>
            <a:r>
              <a:rPr lang="en-US" dirty="0"/>
              <a:t>Center of mass</a:t>
            </a:r>
          </a:p>
        </p:txBody>
      </p:sp>
      <p:cxnSp>
        <p:nvCxnSpPr>
          <p:cNvPr id="24" name="Straight Arrow Connector 23">
            <a:extLst>
              <a:ext uri="{FF2B5EF4-FFF2-40B4-BE49-F238E27FC236}">
                <a16:creationId xmlns:a16="http://schemas.microsoft.com/office/drawing/2014/main" id="{28F1C9C2-664F-4BA0-9A0B-135E371A20D6}"/>
              </a:ext>
            </a:extLst>
          </p:cNvPr>
          <p:cNvCxnSpPr>
            <a:stCxn id="20" idx="2"/>
          </p:cNvCxnSpPr>
          <p:nvPr/>
        </p:nvCxnSpPr>
        <p:spPr>
          <a:xfrm flipH="1">
            <a:off x="7623694" y="2468022"/>
            <a:ext cx="580182" cy="6595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3A18BD-27EB-4B96-8EE0-78DDCBC06C36}"/>
              </a:ext>
            </a:extLst>
          </p:cNvPr>
          <p:cNvCxnSpPr>
            <a:cxnSpLocks/>
          </p:cNvCxnSpPr>
          <p:nvPr/>
        </p:nvCxnSpPr>
        <p:spPr>
          <a:xfrm>
            <a:off x="10681226" y="2359197"/>
            <a:ext cx="65393" cy="2934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DFAD5-4A24-4EB9-9FF3-9D4E0A75316C}"/>
              </a:ext>
            </a:extLst>
          </p:cNvPr>
          <p:cNvCxnSpPr>
            <a:cxnSpLocks/>
            <a:stCxn id="22" idx="1"/>
          </p:cNvCxnSpPr>
          <p:nvPr/>
        </p:nvCxnSpPr>
        <p:spPr>
          <a:xfrm flipH="1" flipV="1">
            <a:off x="8983683" y="4328554"/>
            <a:ext cx="863664" cy="144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1BEEE14-BB7C-4E18-A7D6-A7547C5F2228}"/>
              </a:ext>
            </a:extLst>
          </p:cNvPr>
          <p:cNvSpPr txBox="1"/>
          <p:nvPr/>
        </p:nvSpPr>
        <p:spPr>
          <a:xfrm>
            <a:off x="5943256" y="4753870"/>
            <a:ext cx="856325" cy="369332"/>
          </a:xfrm>
          <a:prstGeom prst="rect">
            <a:avLst/>
          </a:prstGeom>
          <a:noFill/>
        </p:spPr>
        <p:txBody>
          <a:bodyPr wrap="none" rtlCol="0">
            <a:spAutoFit/>
          </a:bodyPr>
          <a:lstStyle/>
          <a:p>
            <a:r>
              <a:rPr lang="en-US" dirty="0"/>
              <a:t>Leg hip</a:t>
            </a:r>
          </a:p>
        </p:txBody>
      </p:sp>
      <p:cxnSp>
        <p:nvCxnSpPr>
          <p:cNvPr id="31" name="Straight Arrow Connector 30">
            <a:extLst>
              <a:ext uri="{FF2B5EF4-FFF2-40B4-BE49-F238E27FC236}">
                <a16:creationId xmlns:a16="http://schemas.microsoft.com/office/drawing/2014/main" id="{8088D14A-EC98-427F-ACCB-313CF0B89BBF}"/>
              </a:ext>
            </a:extLst>
          </p:cNvPr>
          <p:cNvCxnSpPr>
            <a:cxnSpLocks/>
          </p:cNvCxnSpPr>
          <p:nvPr/>
        </p:nvCxnSpPr>
        <p:spPr>
          <a:xfrm>
            <a:off x="6750966" y="4938536"/>
            <a:ext cx="1179048" cy="1084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67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cxnSp>
        <p:nvCxnSpPr>
          <p:cNvPr id="55" name="Straight Connector 54">
            <a:extLst>
              <a:ext uri="{FF2B5EF4-FFF2-40B4-BE49-F238E27FC236}">
                <a16:creationId xmlns:a16="http://schemas.microsoft.com/office/drawing/2014/main" id="{096712E7-4C20-42F9-BF14-E2EF9186A74E}"/>
              </a:ext>
            </a:extLst>
          </p:cNvPr>
          <p:cNvCxnSpPr>
            <a:cxnSpLocks/>
            <a:stCxn id="23" idx="1"/>
          </p:cNvCxnSpPr>
          <p:nvPr/>
        </p:nvCxnSpPr>
        <p:spPr>
          <a:xfrm flipH="1" flipV="1">
            <a:off x="8424621" y="2432652"/>
            <a:ext cx="3479449" cy="106069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82061A-FF85-4E70-BCF8-D52BA3F9FEA5}"/>
              </a:ext>
            </a:extLst>
          </p:cNvPr>
          <p:cNvCxnSpPr>
            <a:cxnSpLocks/>
            <a:endCxn id="22" idx="7"/>
          </p:cNvCxnSpPr>
          <p:nvPr/>
        </p:nvCxnSpPr>
        <p:spPr>
          <a:xfrm flipH="1">
            <a:off x="6470954" y="3551168"/>
            <a:ext cx="5408938" cy="103084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3881319"/>
              </a:xfrm>
              <a:prstGeom prst="rect">
                <a:avLst/>
              </a:prstGeom>
              <a:noFill/>
            </p:spPr>
            <p:txBody>
              <a:bodyPr wrap="square" rtlCol="0">
                <a:spAutoFit/>
              </a:bodyPr>
              <a:lstStyle/>
              <a:p>
                <a:r>
                  <a:rPr lang="en-US" sz="1400" dirty="0">
                    <a:solidFill>
                      <a:schemeClr val="accent5">
                        <a:lumMod val="75000"/>
                      </a:schemeClr>
                    </a:solidFill>
                  </a:rPr>
                  <a:t>4.</a:t>
                </a:r>
              </a:p>
              <a:p>
                <a:r>
                  <a:rPr lang="en-US" sz="1400" dirty="0">
                    <a:solidFill>
                      <a:schemeClr val="accent5">
                        <a:lumMod val="75000"/>
                      </a:schemeClr>
                    </a:solidFill>
                  </a:rPr>
                  <a:t>From </a:t>
                </a:r>
                <a14:m>
                  <m:oMath xmlns:m="http://schemas.openxmlformats.org/officeDocument/2006/math">
                    <m:r>
                      <m:rPr>
                        <m:sty m:val="p"/>
                      </m:rPr>
                      <a:rPr lang="el-GR" sz="1400" i="1">
                        <a:solidFill>
                          <a:srgbClr val="0070C0"/>
                        </a:solidFill>
                        <a:latin typeface="Cambria Math" panose="02040503050406030204" pitchFamily="18" charset="0"/>
                      </a:rPr>
                      <m:t>Φ</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ea typeface="Cambria Math" panose="02040503050406030204" pitchFamily="18" charset="0"/>
                      </a:rPr>
                      <m:t>𝛽</m:t>
                    </m:r>
                    <m:r>
                      <a:rPr lang="en-US" sz="1400" i="1">
                        <a:solidFill>
                          <a:srgbClr val="0070C0"/>
                        </a:solidFill>
                        <a:latin typeface="Cambria Math" panose="02040503050406030204" pitchFamily="18" charset="0"/>
                        <a:ea typeface="Cambria Math" panose="02040503050406030204" pitchFamily="18" charset="0"/>
                      </a:rPr>
                      <m:t>+</m:t>
                    </m:r>
                    <m:f>
                      <m:fPr>
                        <m:ctrlPr>
                          <a:rPr lang="en-US" sz="1400" i="1">
                            <a:solidFill>
                              <a:srgbClr val="0070C0"/>
                            </a:solidFill>
                            <a:latin typeface="Cambria Math" panose="02040503050406030204" pitchFamily="18" charset="0"/>
                            <a:ea typeface="Cambria Math" panose="02040503050406030204" pitchFamily="18" charset="0"/>
                          </a:rPr>
                        </m:ctrlPr>
                      </m:fPr>
                      <m:num>
                        <m:r>
                          <a:rPr lang="en-US" sz="1400" i="1">
                            <a:solidFill>
                              <a:srgbClr val="0070C0"/>
                            </a:solidFill>
                            <a:latin typeface="Cambria Math" panose="02040503050406030204" pitchFamily="18" charset="0"/>
                            <a:ea typeface="Cambria Math" panose="02040503050406030204" pitchFamily="18" charset="0"/>
                          </a:rPr>
                          <m:t>𝜋</m:t>
                        </m:r>
                      </m:num>
                      <m:den>
                        <m:r>
                          <a:rPr lang="en-US" sz="1400" i="1">
                            <a:solidFill>
                              <a:srgbClr val="0070C0"/>
                            </a:solidFill>
                            <a:latin typeface="Cambria Math" panose="02040503050406030204" pitchFamily="18" charset="0"/>
                            <a:ea typeface="Cambria Math" panose="02040503050406030204" pitchFamily="18" charset="0"/>
                          </a:rPr>
                          <m:t>2</m:t>
                        </m:r>
                      </m:den>
                    </m:f>
                    <m:r>
                      <a:rPr lang="en-US" sz="1400">
                        <a:solidFill>
                          <a:srgbClr val="0070C0"/>
                        </a:solidFill>
                        <a:latin typeface="Cambria Math" panose="02040503050406030204" pitchFamily="18" charset="0"/>
                        <a:ea typeface="Cambria Math" panose="02040503050406030204" pitchFamily="18" charset="0"/>
                      </a:rPr>
                      <m:t>+</m:t>
                    </m:r>
                    <m:f>
                      <m:fPr>
                        <m:ctrlPr>
                          <a:rPr lang="en-US" sz="1400" i="1">
                            <a:solidFill>
                              <a:srgbClr val="0070C0"/>
                            </a:solidFill>
                            <a:latin typeface="Cambria Math" panose="02040503050406030204" pitchFamily="18" charset="0"/>
                            <a:ea typeface="Cambria Math" panose="02040503050406030204" pitchFamily="18" charset="0"/>
                          </a:rPr>
                        </m:ctrlPr>
                      </m:fPr>
                      <m:num>
                        <m:func>
                          <m:funcPr>
                            <m:ctrlPr>
                              <a:rPr lang="en-US" sz="1400" i="1">
                                <a:solidFill>
                                  <a:srgbClr val="0070C0"/>
                                </a:solidFill>
                                <a:latin typeface="Cambria Math" panose="02040503050406030204" pitchFamily="18" charset="0"/>
                                <a:ea typeface="Cambria Math" panose="02040503050406030204" pitchFamily="18" charset="0"/>
                              </a:rPr>
                            </m:ctrlPr>
                          </m:funcPr>
                          <m:fName>
                            <m:sSup>
                              <m:sSupPr>
                                <m:ctrlPr>
                                  <a:rPr lang="en-US" sz="1400" i="1">
                                    <a:solidFill>
                                      <a:srgbClr val="0070C0"/>
                                    </a:solidFill>
                                    <a:latin typeface="Cambria Math" panose="02040503050406030204" pitchFamily="18" charset="0"/>
                                    <a:ea typeface="Cambria Math" panose="02040503050406030204" pitchFamily="18" charset="0"/>
                                  </a:rPr>
                                </m:ctrlPr>
                              </m:sSupPr>
                              <m:e>
                                <m:r>
                                  <m:rPr>
                                    <m:sty m:val="p"/>
                                  </m:rPr>
                                  <a:rPr lang="en-US" sz="1400">
                                    <a:solidFill>
                                      <a:srgbClr val="0070C0"/>
                                    </a:solidFill>
                                    <a:latin typeface="Cambria Math" panose="02040503050406030204" pitchFamily="18" charset="0"/>
                                    <a:ea typeface="Cambria Math" panose="02040503050406030204" pitchFamily="18" charset="0"/>
                                  </a:rPr>
                                  <m:t>cos</m:t>
                                </m:r>
                              </m:e>
                              <m:sup>
                                <m:r>
                                  <a:rPr lang="en-US" sz="1400" i="1">
                                    <a:solidFill>
                                      <a:srgbClr val="0070C0"/>
                                    </a:solidFill>
                                    <a:latin typeface="Cambria Math" panose="02040503050406030204" pitchFamily="18" charset="0"/>
                                    <a:ea typeface="Cambria Math" panose="02040503050406030204" pitchFamily="18" charset="0"/>
                                  </a:rPr>
                                  <m:t>−1</m:t>
                                </m:r>
                              </m:sup>
                            </m:sSup>
                          </m:fName>
                          <m:e>
                            <m:d>
                              <m:dPr>
                                <m:ctrlPr>
                                  <a:rPr lang="en-US" sz="1400" i="1">
                                    <a:solidFill>
                                      <a:srgbClr val="0070C0"/>
                                    </a:solidFill>
                                    <a:latin typeface="Cambria Math" panose="02040503050406030204" pitchFamily="18" charset="0"/>
                                    <a:ea typeface="Cambria Math" panose="02040503050406030204" pitchFamily="18" charset="0"/>
                                  </a:rPr>
                                </m:ctrlPr>
                              </m:dPr>
                              <m:e>
                                <m:f>
                                  <m:fPr>
                                    <m:ctrlPr>
                                      <a:rPr lang="en-US" sz="1400" i="1">
                                        <a:solidFill>
                                          <a:srgbClr val="0070C0"/>
                                        </a:solidFill>
                                        <a:latin typeface="Cambria Math" panose="02040503050406030204" pitchFamily="18" charset="0"/>
                                        <a:ea typeface="Cambria Math" panose="02040503050406030204" pitchFamily="18" charset="0"/>
                                      </a:rPr>
                                    </m:ctrlPr>
                                  </m:fPr>
                                  <m:num>
                                    <m:sSub>
                                      <m:sSubPr>
                                        <m:ctrlPr>
                                          <a:rPr lang="en-US" sz="1400" i="1">
                                            <a:solidFill>
                                              <a:srgbClr val="0070C0"/>
                                            </a:solidFill>
                                            <a:latin typeface="Cambria Math" panose="02040503050406030204" pitchFamily="18" charset="0"/>
                                            <a:ea typeface="Cambria Math" panose="02040503050406030204" pitchFamily="18" charset="0"/>
                                          </a:rPr>
                                        </m:ctrlPr>
                                      </m:sSubPr>
                                      <m:e>
                                        <m:r>
                                          <a:rPr lang="en-US" sz="1400" i="1">
                                            <a:solidFill>
                                              <a:srgbClr val="0070C0"/>
                                            </a:solidFill>
                                            <a:latin typeface="Cambria Math" panose="02040503050406030204" pitchFamily="18" charset="0"/>
                                            <a:ea typeface="Cambria Math" panose="02040503050406030204" pitchFamily="18" charset="0"/>
                                          </a:rPr>
                                          <m:t>𝑟</m:t>
                                        </m:r>
                                      </m:e>
                                      <m:sub>
                                        <m:r>
                                          <a:rPr lang="en-US" sz="1400" i="1">
                                            <a:solidFill>
                                              <a:srgbClr val="0070C0"/>
                                            </a:solidFill>
                                            <a:latin typeface="Cambria Math" panose="02040503050406030204" pitchFamily="18" charset="0"/>
                                            <a:ea typeface="Cambria Math" panose="02040503050406030204" pitchFamily="18" charset="0"/>
                                          </a:rPr>
                                          <m:t>𝑖</m:t>
                                        </m:r>
                                      </m:sub>
                                    </m:sSub>
                                  </m:num>
                                  <m:den>
                                    <m:sSub>
                                      <m:sSubPr>
                                        <m:ctrlPr>
                                          <a:rPr lang="en-US" sz="1400" i="1">
                                            <a:solidFill>
                                              <a:srgbClr val="0070C0"/>
                                            </a:solidFill>
                                            <a:latin typeface="Cambria Math" panose="02040503050406030204" pitchFamily="18" charset="0"/>
                                            <a:ea typeface="Cambria Math" panose="02040503050406030204" pitchFamily="18" charset="0"/>
                                          </a:rPr>
                                        </m:ctrlPr>
                                      </m:sSubPr>
                                      <m:e>
                                        <m:r>
                                          <a:rPr lang="en-US" sz="1400" i="1">
                                            <a:solidFill>
                                              <a:srgbClr val="0070C0"/>
                                            </a:solidFill>
                                            <a:latin typeface="Cambria Math" panose="02040503050406030204" pitchFamily="18" charset="0"/>
                                            <a:ea typeface="Cambria Math" panose="02040503050406030204" pitchFamily="18" charset="0"/>
                                          </a:rPr>
                                          <m:t>𝑟</m:t>
                                        </m:r>
                                      </m:e>
                                      <m:sub>
                                        <m:r>
                                          <a:rPr lang="en-US" sz="1400" i="1">
                                            <a:solidFill>
                                              <a:srgbClr val="0070C0"/>
                                            </a:solidFill>
                                            <a:latin typeface="Cambria Math" panose="02040503050406030204" pitchFamily="18" charset="0"/>
                                            <a:ea typeface="Cambria Math" panose="02040503050406030204" pitchFamily="18" charset="0"/>
                                          </a:rPr>
                                          <m:t>𝑜</m:t>
                                        </m:r>
                                      </m:sub>
                                    </m:sSub>
                                  </m:den>
                                </m:f>
                              </m:e>
                            </m:d>
                          </m:e>
                        </m:func>
                      </m:num>
                      <m:den>
                        <m:r>
                          <a:rPr lang="en-US" sz="1400" i="1">
                            <a:solidFill>
                              <a:srgbClr val="0070C0"/>
                            </a:solidFill>
                            <a:latin typeface="Cambria Math" panose="02040503050406030204" pitchFamily="18" charset="0"/>
                            <a:ea typeface="Cambria Math" panose="02040503050406030204" pitchFamily="18" charset="0"/>
                          </a:rPr>
                          <m:t>2</m:t>
                        </m:r>
                      </m:den>
                    </m:f>
                  </m:oMath>
                </a14:m>
                <a:br>
                  <a:rPr lang="en-US" sz="1400" dirty="0">
                    <a:solidFill>
                      <a:schemeClr val="accent5">
                        <a:lumMod val="75000"/>
                      </a:schemeClr>
                    </a:solidFill>
                    <a:ea typeface="Cambria Math" panose="02040503050406030204" pitchFamily="18" charset="0"/>
                  </a:rPr>
                </a:br>
                <a:r>
                  <a:rPr lang="en-US" sz="1400" dirty="0">
                    <a:solidFill>
                      <a:schemeClr val="accent5">
                        <a:lumMod val="75000"/>
                      </a:schemeClr>
                    </a:solidFill>
                    <a:ea typeface="Cambria Math" panose="02040503050406030204" pitchFamily="18" charset="0"/>
                  </a:rPr>
                  <a:t>until </a:t>
                </a:r>
                <a14:m>
                  <m:oMath xmlns:m="http://schemas.openxmlformats.org/officeDocument/2006/math">
                    <m:r>
                      <m:rPr>
                        <m:sty m:val="p"/>
                      </m:rPr>
                      <a:rPr lang="el-GR" sz="1400" i="1">
                        <a:solidFill>
                          <a:schemeClr val="accent5">
                            <a:lumMod val="75000"/>
                          </a:schemeClr>
                        </a:solidFill>
                        <a:latin typeface="Cambria Math" panose="02040503050406030204" pitchFamily="18" charset="0"/>
                      </a:rPr>
                      <m:t>Φ</m:t>
                    </m:r>
                    <m:r>
                      <a:rPr lang="en-US" sz="1400" i="1">
                        <a:solidFill>
                          <a:schemeClr val="accent5">
                            <a:lumMod val="75000"/>
                          </a:schemeClr>
                        </a:solidFill>
                        <a:latin typeface="Cambria Math" panose="02040503050406030204" pitchFamily="18" charset="0"/>
                      </a:rPr>
                      <m:t>=</m:t>
                    </m:r>
                    <m:r>
                      <a:rPr lang="en-US" sz="1400" i="1">
                        <a:solidFill>
                          <a:schemeClr val="accent5">
                            <a:lumMod val="75000"/>
                          </a:schemeClr>
                        </a:solidFill>
                        <a:latin typeface="Cambria Math" panose="02040503050406030204" pitchFamily="18" charset="0"/>
                        <a:ea typeface="Cambria Math" panose="02040503050406030204" pitchFamily="18" charset="0"/>
                      </a:rPr>
                      <m:t>𝛽</m:t>
                    </m:r>
                    <m:r>
                      <a:rPr lang="en-US" sz="1400" i="1">
                        <a:solidFill>
                          <a:schemeClr val="accent5">
                            <a:lumMod val="75000"/>
                          </a:schemeClr>
                        </a:solidFill>
                        <a:latin typeface="Cambria Math" panose="02040503050406030204" pitchFamily="18" charset="0"/>
                        <a:ea typeface="Cambria Math" panose="02040503050406030204" pitchFamily="18" charset="0"/>
                      </a:rPr>
                      <m:t>+</m:t>
                    </m:r>
                    <m:f>
                      <m:fPr>
                        <m:ctrlPr>
                          <a:rPr lang="en-US" sz="1400" i="1">
                            <a:solidFill>
                              <a:srgbClr val="0070C0"/>
                            </a:solidFill>
                            <a:latin typeface="Cambria Math" panose="02040503050406030204" pitchFamily="18" charset="0"/>
                            <a:ea typeface="Cambria Math" panose="02040503050406030204" pitchFamily="18" charset="0"/>
                          </a:rPr>
                        </m:ctrlPr>
                      </m:fPr>
                      <m:num>
                        <m:r>
                          <a:rPr lang="en-US" sz="1400" i="1">
                            <a:solidFill>
                              <a:srgbClr val="0070C0"/>
                            </a:solidFill>
                            <a:latin typeface="Cambria Math" panose="02040503050406030204" pitchFamily="18" charset="0"/>
                            <a:ea typeface="Cambria Math" panose="02040503050406030204" pitchFamily="18" charset="0"/>
                          </a:rPr>
                          <m:t>𝜋</m:t>
                        </m:r>
                      </m:num>
                      <m:den>
                        <m:r>
                          <a:rPr lang="en-US" sz="1400" i="1">
                            <a:solidFill>
                              <a:srgbClr val="0070C0"/>
                            </a:solidFill>
                            <a:latin typeface="Cambria Math" panose="02040503050406030204" pitchFamily="18" charset="0"/>
                            <a:ea typeface="Cambria Math" panose="02040503050406030204" pitchFamily="18" charset="0"/>
                          </a:rPr>
                          <m:t>2</m:t>
                        </m:r>
                      </m:den>
                    </m:f>
                    <m:r>
                      <a:rPr lang="en-US" sz="1400">
                        <a:solidFill>
                          <a:srgbClr val="0070C0"/>
                        </a:solidFill>
                        <a:latin typeface="Cambria Math" panose="02040503050406030204" pitchFamily="18" charset="0"/>
                        <a:ea typeface="Cambria Math" panose="02040503050406030204" pitchFamily="18" charset="0"/>
                      </a:rPr>
                      <m:t>+</m:t>
                    </m:r>
                  </m:oMath>
                </a14:m>
                <a:r>
                  <a:rPr lang="en-US" sz="1400" dirty="0">
                    <a:solidFill>
                      <a:srgbClr val="0070C0"/>
                    </a:solidFill>
                    <a:ea typeface="Cambria Math" panose="02040503050406030204" pitchFamily="18" charset="0"/>
                  </a:rPr>
                  <a:t> </a:t>
                </a:r>
                <a14:m>
                  <m:oMath xmlns:m="http://schemas.openxmlformats.org/officeDocument/2006/math">
                    <m:f>
                      <m:fPr>
                        <m:ctrlPr>
                          <a:rPr lang="en-US" sz="1400" i="1">
                            <a:solidFill>
                              <a:srgbClr val="0070C0"/>
                            </a:solidFill>
                            <a:latin typeface="Cambria Math" panose="02040503050406030204" pitchFamily="18" charset="0"/>
                            <a:ea typeface="Cambria Math" panose="02040503050406030204" pitchFamily="18" charset="0"/>
                          </a:rPr>
                        </m:ctrlPr>
                      </m:fPr>
                      <m:num>
                        <m:r>
                          <a:rPr lang="en-US" sz="1400" i="1">
                            <a:solidFill>
                              <a:srgbClr val="0070C0"/>
                            </a:solidFill>
                            <a:latin typeface="Cambria Math" panose="02040503050406030204" pitchFamily="18" charset="0"/>
                            <a:ea typeface="Cambria Math" panose="02040503050406030204" pitchFamily="18" charset="0"/>
                          </a:rPr>
                          <m:t>𝛼</m:t>
                        </m:r>
                      </m:num>
                      <m:den>
                        <m:r>
                          <a:rPr lang="en-US" sz="1400" i="1">
                            <a:solidFill>
                              <a:srgbClr val="0070C0"/>
                            </a:solidFill>
                            <a:latin typeface="Cambria Math" panose="02040503050406030204" pitchFamily="18" charset="0"/>
                            <a:ea typeface="Cambria Math" panose="02040503050406030204" pitchFamily="18" charset="0"/>
                          </a:rPr>
                          <m:t>2</m:t>
                        </m:r>
                      </m:den>
                    </m:f>
                  </m:oMath>
                </a14:m>
                <a:br>
                  <a:rPr lang="en-US" sz="1400" dirty="0">
                    <a:solidFill>
                      <a:schemeClr val="accent5">
                        <a:lumMod val="75000"/>
                      </a:schemeClr>
                    </a:solidFill>
                    <a:ea typeface="Cambria Math" panose="02040503050406030204" pitchFamily="18" charset="0"/>
                  </a:rPr>
                </a:br>
                <a:r>
                  <a:rPr lang="en-US" sz="1400" dirty="0">
                    <a:solidFill>
                      <a:schemeClr val="accent5">
                        <a:lumMod val="75000"/>
                      </a:schemeClr>
                    </a:solidFill>
                    <a:ea typeface="Cambria Math" panose="02040503050406030204" pitchFamily="18" charset="0"/>
                  </a:rPr>
                  <a:t>AP: Outer right corner</a:t>
                </a:r>
              </a:p>
              <a:p>
                <a:r>
                  <a:rPr lang="en-US" sz="1400" dirty="0">
                    <a:solidFill>
                      <a:schemeClr val="accent5">
                        <a:lumMod val="75000"/>
                      </a:schemeClr>
                    </a:solidFill>
                    <a:ea typeface="Cambria Math" panose="02040503050406030204" pitchFamily="18" charset="0"/>
                  </a:rPr>
                  <a:t>Positive vector: Outer ring</a:t>
                </a:r>
              </a:p>
              <a:p>
                <a:br>
                  <a:rPr lang="en-US" sz="1400" dirty="0">
                    <a:solidFill>
                      <a:schemeClr val="accent5">
                        <a:lumMod val="75000"/>
                      </a:schemeClr>
                    </a:solidFill>
                    <a:ea typeface="Cambria Math" panose="02040503050406030204" pitchFamily="18" charset="0"/>
                  </a:rPr>
                </a:br>
                <a:r>
                  <a:rPr lang="en-US" sz="1400" dirty="0">
                    <a:solidFill>
                      <a:schemeClr val="accent5">
                        <a:lumMod val="75000"/>
                      </a:schemeClr>
                    </a:solidFill>
                    <a:ea typeface="Cambria Math" panose="02040503050406030204" pitchFamily="18" charset="0"/>
                  </a:rPr>
                  <a:t>From 	</a:t>
                </a:r>
                <a14:m>
                  <m:oMath xmlns:m="http://schemas.openxmlformats.org/officeDocument/2006/math">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5">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5">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5">
                            <a:lumMod val="75000"/>
                          </a:schemeClr>
                        </a:solidFill>
                        <a:latin typeface="Cambria Math" panose="02040503050406030204" pitchFamily="18" charset="0"/>
                        <a:ea typeface="Cambria Math" panose="02040503050406030204" pitchFamily="18" charset="0"/>
                      </a:rPr>
                      <m:t>=</m:t>
                    </m:r>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𝑜</m:t>
                        </m:r>
                      </m:sub>
                    </m:sSub>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5">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5">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r>
                                        <a:rPr lang="en-US" sz="1400" i="1">
                                          <a:solidFill>
                                            <a:schemeClr val="accent5">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5">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5">
                                                      <a:lumMod val="75000"/>
                                                    </a:schemeClr>
                                                  </a:solidFill>
                                                  <a:latin typeface="Cambria Math" panose="02040503050406030204" pitchFamily="18" charset="0"/>
                                                  <a:ea typeface="Cambria Math" panose="02040503050406030204" pitchFamily="18" charset="0"/>
                                                </a:rPr>
                                                <m:t>cos</m:t>
                                              </m:r>
                                            </m:e>
                                            <m:sup>
                                              <m:r>
                                                <a:rPr lang="en-US" sz="1400" i="1">
                                                  <a:solidFill>
                                                    <a:schemeClr val="accent5">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5">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5">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r>
                                        <a:rPr lang="en-US" sz="1400" i="1">
                                          <a:solidFill>
                                            <a:schemeClr val="accent5">
                                              <a:lumMod val="75000"/>
                                            </a:schemeClr>
                                          </a:solidFill>
                                          <a:latin typeface="Cambria Math" panose="02040503050406030204" pitchFamily="18" charset="0"/>
                                          <a:ea typeface="Cambria Math" panose="02040503050406030204" pitchFamily="18" charset="0"/>
                                        </a:rPr>
                                        <m:t>+</m:t>
                                      </m:r>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sSup>
                                            <m:sSupPr>
                                              <m:ctrlPr>
                                                <a:rPr lang="en-US" sz="1400" i="1">
                                                  <a:solidFill>
                                                    <a:schemeClr val="accent5">
                                                      <a:lumMod val="75000"/>
                                                    </a:schemeClr>
                                                  </a:solidFill>
                                                  <a:latin typeface="Cambria Math" panose="02040503050406030204" pitchFamily="18" charset="0"/>
                                                  <a:ea typeface="Cambria Math" panose="02040503050406030204" pitchFamily="18" charset="0"/>
                                                </a:rPr>
                                              </m:ctrlPr>
                                            </m:sSupPr>
                                            <m:e>
                                              <m:r>
                                                <m:rPr>
                                                  <m:sty m:val="p"/>
                                                </m:rPr>
                                                <a:rPr lang="en-US" sz="1400">
                                                  <a:solidFill>
                                                    <a:schemeClr val="accent5">
                                                      <a:lumMod val="75000"/>
                                                    </a:schemeClr>
                                                  </a:solidFill>
                                                  <a:latin typeface="Cambria Math" panose="02040503050406030204" pitchFamily="18" charset="0"/>
                                                  <a:ea typeface="Cambria Math" panose="02040503050406030204" pitchFamily="18" charset="0"/>
                                                </a:rPr>
                                                <m:t>cos</m:t>
                                              </m:r>
                                            </m:e>
                                            <m:sup>
                                              <m:r>
                                                <a:rPr lang="en-US" sz="1400" i="1">
                                                  <a:solidFill>
                                                    <a:schemeClr val="accent5">
                                                      <a:lumMod val="75000"/>
                                                    </a:schemeClr>
                                                  </a:solidFill>
                                                  <a:latin typeface="Cambria Math" panose="02040503050406030204" pitchFamily="18" charset="0"/>
                                                  <a:ea typeface="Cambria Math" panose="02040503050406030204" pitchFamily="18" charset="0"/>
                                                </a:rPr>
                                                <m:t>−1</m:t>
                                              </m:r>
                                            </m:sup>
                                          </m:sSup>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f>
                                                <m:fPr>
                                                  <m:ctrlPr>
                                                    <a:rPr lang="en-US" sz="1400" i="1">
                                                      <a:solidFill>
                                                        <a:schemeClr val="accent5">
                                                          <a:lumMod val="75000"/>
                                                        </a:schemeClr>
                                                      </a:solidFill>
                                                      <a:latin typeface="Cambria Math" panose="02040503050406030204" pitchFamily="18" charset="0"/>
                                                      <a:ea typeface="Cambria Math" panose="02040503050406030204" pitchFamily="18" charset="0"/>
                                                    </a:rPr>
                                                  </m:ctrlPr>
                                                </m:fPr>
                                                <m:num>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𝑖</m:t>
                                                      </m:r>
                                                    </m:sub>
                                                  </m:sSub>
                                                </m:num>
                                                <m:den>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𝑜</m:t>
                                                      </m:r>
                                                    </m:sub>
                                                  </m:sSub>
                                                </m:den>
                                              </m:f>
                                            </m:e>
                                          </m:d>
                                        </m:e>
                                      </m:func>
                                    </m:e>
                                  </m:d>
                                </m:e>
                              </m:func>
                            </m:e>
                          </m:mr>
                        </m:m>
                      </m:e>
                    </m:d>
                  </m:oMath>
                </a14:m>
                <a:endParaRPr lang="en-US" sz="1400" dirty="0">
                  <a:solidFill>
                    <a:schemeClr val="accent5">
                      <a:lumMod val="75000"/>
                    </a:schemeClr>
                  </a:solidFill>
                  <a:ea typeface="Cambria Math" panose="02040503050406030204" pitchFamily="18" charset="0"/>
                </a:endParaRPr>
              </a:p>
              <a:p>
                <a:r>
                  <a:rPr lang="en-US" sz="1400" dirty="0">
                    <a:solidFill>
                      <a:schemeClr val="accent5">
                        <a:lumMod val="75000"/>
                      </a:schemeClr>
                    </a:solidFill>
                    <a:ea typeface="Cambria Math" panose="02040503050406030204" pitchFamily="18" charset="0"/>
                  </a:rPr>
                  <a:t>To 	</a:t>
                </a:r>
                <a14:m>
                  <m:oMath xmlns:m="http://schemas.openxmlformats.org/officeDocument/2006/math">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5">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5">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5">
                            <a:lumMod val="75000"/>
                          </a:schemeClr>
                        </a:solidFill>
                        <a:latin typeface="Cambria Math" panose="02040503050406030204" pitchFamily="18" charset="0"/>
                        <a:ea typeface="Cambria Math" panose="02040503050406030204" pitchFamily="18" charset="0"/>
                      </a:rPr>
                      <m:t>=</m:t>
                    </m:r>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i="1">
                            <a:solidFill>
                              <a:schemeClr val="accent5">
                                <a:lumMod val="75000"/>
                              </a:schemeClr>
                            </a:solidFill>
                            <a:latin typeface="Cambria Math" panose="02040503050406030204" pitchFamily="18" charset="0"/>
                            <a:ea typeface="Cambria Math" panose="02040503050406030204" pitchFamily="18" charset="0"/>
                          </a:rPr>
                          <m:t>𝑜</m:t>
                        </m:r>
                      </m:sub>
                    </m:sSub>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5">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5">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r>
                                        <a:rPr lang="en-US" sz="1400" i="1">
                                          <a:solidFill>
                                            <a:schemeClr val="accent5">
                                              <a:lumMod val="75000"/>
                                            </a:schemeClr>
                                          </a:solidFill>
                                          <a:latin typeface="Cambria Math" panose="02040503050406030204" pitchFamily="18" charset="0"/>
                                          <a:ea typeface="Cambria Math" panose="02040503050406030204" pitchFamily="18" charset="0"/>
                                        </a:rPr>
                                        <m:t>+</m:t>
                                      </m:r>
                                      <m:r>
                                        <a:rPr lang="en-US" sz="1400" i="1">
                                          <a:solidFill>
                                            <a:schemeClr val="accent5">
                                              <a:lumMod val="75000"/>
                                            </a:schemeClr>
                                          </a:solidFill>
                                          <a:latin typeface="Cambria Math" panose="02040503050406030204" pitchFamily="18" charset="0"/>
                                          <a:ea typeface="Cambria Math" panose="02040503050406030204" pitchFamily="18" charset="0"/>
                                        </a:rPr>
                                        <m:t>𝛼</m:t>
                                      </m:r>
                                    </m:e>
                                  </m:d>
                                </m:e>
                              </m:func>
                            </m:e>
                          </m:m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5">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r>
                                        <a:rPr lang="en-US" sz="1400" i="1">
                                          <a:solidFill>
                                            <a:schemeClr val="accent5">
                                              <a:lumMod val="75000"/>
                                            </a:schemeClr>
                                          </a:solidFill>
                                          <a:latin typeface="Cambria Math" panose="02040503050406030204" pitchFamily="18" charset="0"/>
                                          <a:ea typeface="Cambria Math" panose="02040503050406030204" pitchFamily="18" charset="0"/>
                                        </a:rPr>
                                        <m:t>+</m:t>
                                      </m:r>
                                      <m:r>
                                        <a:rPr lang="en-US" sz="1400" i="1">
                                          <a:solidFill>
                                            <a:schemeClr val="accent5">
                                              <a:lumMod val="75000"/>
                                            </a:schemeClr>
                                          </a:solidFill>
                                          <a:latin typeface="Cambria Math" panose="02040503050406030204" pitchFamily="18" charset="0"/>
                                          <a:ea typeface="Cambria Math" panose="02040503050406030204" pitchFamily="18" charset="0"/>
                                        </a:rPr>
                                        <m:t>𝛼</m:t>
                                      </m:r>
                                    </m:e>
                                  </m:d>
                                </m:e>
                              </m:func>
                            </m:e>
                          </m:mr>
                        </m:m>
                      </m:e>
                    </m:d>
                  </m:oMath>
                </a14:m>
                <a:br>
                  <a:rPr lang="en-US" sz="1400" dirty="0">
                    <a:solidFill>
                      <a:schemeClr val="accent5">
                        <a:lumMod val="75000"/>
                      </a:schemeClr>
                    </a:solidFill>
                    <a:ea typeface="Cambria Math" panose="02040503050406030204" pitchFamily="18" charset="0"/>
                  </a:rPr>
                </a:br>
                <a:r>
                  <a:rPr lang="en-US" sz="1400" dirty="0">
                    <a:solidFill>
                      <a:schemeClr val="accent5">
                        <a:lumMod val="75000"/>
                      </a:schemeClr>
                    </a:solidFill>
                    <a:ea typeface="Cambria Math" panose="02040503050406030204" pitchFamily="18" charset="0"/>
                  </a:rPr>
                  <a:t>Negative vector: Right corner</a:t>
                </a:r>
                <a:br>
                  <a:rPr lang="en-US" sz="1400" dirty="0">
                    <a:solidFill>
                      <a:schemeClr val="accent5">
                        <a:lumMod val="75000"/>
                      </a:schemeClr>
                    </a:solidFill>
                    <a:ea typeface="Cambria Math" panose="02040503050406030204" pitchFamily="18" charset="0"/>
                  </a:rPr>
                </a:br>
                <a:r>
                  <a:rPr lang="en-US" sz="1400" dirty="0">
                    <a:solidFill>
                      <a:schemeClr val="accent5">
                        <a:lumMod val="75000"/>
                      </a:schemeClr>
                    </a:solidFill>
                    <a:ea typeface="Cambria Math" panose="02040503050406030204" pitchFamily="18" charset="0"/>
                  </a:rPr>
                  <a:t>Always 	</a:t>
                </a:r>
                <a14:m>
                  <m:oMath xmlns:m="http://schemas.openxmlformats.org/officeDocument/2006/math">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r>
                                <m:rPr>
                                  <m:brk m:alnAt="7"/>
                                </m:rPr>
                                <a:rPr lang="en-US" sz="1400" i="1">
                                  <a:solidFill>
                                    <a:schemeClr val="accent5">
                                      <a:lumMod val="75000"/>
                                    </a:schemeClr>
                                  </a:solidFill>
                                  <a:latin typeface="Cambria Math" panose="02040503050406030204" pitchFamily="18" charset="0"/>
                                  <a:ea typeface="Cambria Math" panose="02040503050406030204" pitchFamily="18" charset="0"/>
                                </a:rPr>
                                <m:t>𝑥</m:t>
                              </m:r>
                            </m:e>
                          </m:mr>
                          <m:mr>
                            <m:e>
                              <m:r>
                                <a:rPr lang="en-US" sz="1400" i="1">
                                  <a:solidFill>
                                    <a:schemeClr val="accent5">
                                      <a:lumMod val="75000"/>
                                    </a:schemeClr>
                                  </a:solidFill>
                                  <a:latin typeface="Cambria Math" panose="02040503050406030204" pitchFamily="18" charset="0"/>
                                  <a:ea typeface="Cambria Math" panose="02040503050406030204" pitchFamily="18" charset="0"/>
                                </a:rPr>
                                <m:t>𝑦</m:t>
                              </m:r>
                            </m:e>
                          </m:mr>
                        </m:m>
                      </m:e>
                    </m:d>
                    <m:r>
                      <a:rPr lang="en-US" sz="1400" i="1">
                        <a:solidFill>
                          <a:schemeClr val="accent5">
                            <a:lumMod val="75000"/>
                          </a:schemeClr>
                        </a:solidFill>
                        <a:latin typeface="Cambria Math" panose="02040503050406030204" pitchFamily="18" charset="0"/>
                        <a:ea typeface="Cambria Math" panose="02040503050406030204" pitchFamily="18" charset="0"/>
                      </a:rPr>
                      <m:t>=</m:t>
                    </m:r>
                    <m:sSub>
                      <m:sSubPr>
                        <m:ctrlPr>
                          <a:rPr lang="en-US" sz="1400" i="1">
                            <a:solidFill>
                              <a:schemeClr val="accent5">
                                <a:lumMod val="75000"/>
                              </a:schemeClr>
                            </a:solidFill>
                            <a:latin typeface="Cambria Math" panose="02040503050406030204" pitchFamily="18" charset="0"/>
                            <a:ea typeface="Cambria Math" panose="02040503050406030204" pitchFamily="18" charset="0"/>
                          </a:rPr>
                        </m:ctrlPr>
                      </m:sSubPr>
                      <m:e>
                        <m:r>
                          <a:rPr lang="en-US" sz="1400" i="1">
                            <a:solidFill>
                              <a:schemeClr val="accent5">
                                <a:lumMod val="75000"/>
                              </a:schemeClr>
                            </a:solidFill>
                            <a:latin typeface="Cambria Math" panose="02040503050406030204" pitchFamily="18" charset="0"/>
                            <a:ea typeface="Cambria Math" panose="02040503050406030204" pitchFamily="18" charset="0"/>
                          </a:rPr>
                          <m:t>𝑟</m:t>
                        </m:r>
                      </m:e>
                      <m:sub>
                        <m:r>
                          <a:rPr lang="en-US" sz="1400" b="0" i="1" smtClean="0">
                            <a:solidFill>
                              <a:schemeClr val="accent5">
                                <a:lumMod val="75000"/>
                              </a:schemeClr>
                            </a:solidFill>
                            <a:latin typeface="Cambria Math" panose="02040503050406030204" pitchFamily="18" charset="0"/>
                            <a:ea typeface="Cambria Math" panose="02040503050406030204" pitchFamily="18" charset="0"/>
                          </a:rPr>
                          <m:t>𝑜</m:t>
                        </m:r>
                      </m:sub>
                    </m:sSub>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chemeClr val="accent5">
                                    <a:lumMod val="75000"/>
                                  </a:schemeClr>
                                </a:solidFill>
                                <a:latin typeface="Cambria Math" panose="02040503050406030204" pitchFamily="18" charset="0"/>
                                <a:ea typeface="Cambria Math" panose="02040503050406030204" pitchFamily="18" charset="0"/>
                              </a:rPr>
                            </m:ctrlPr>
                          </m:mP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brk m:alnAt="7"/>
                                    </m:rPr>
                                    <a:rPr lang="en-US" sz="1400">
                                      <a:solidFill>
                                        <a:schemeClr val="accent5">
                                          <a:lumMod val="75000"/>
                                        </a:schemeClr>
                                      </a:solidFill>
                                      <a:latin typeface="Cambria Math" panose="02040503050406030204" pitchFamily="18" charset="0"/>
                                      <a:ea typeface="Cambria Math" panose="02040503050406030204" pitchFamily="18" charset="0"/>
                                    </a:rPr>
                                    <m:t>c</m:t>
                                  </m:r>
                                  <m:r>
                                    <m:rPr>
                                      <m:sty m:val="p"/>
                                    </m:rPr>
                                    <a:rPr lang="en-US" sz="1400">
                                      <a:solidFill>
                                        <a:schemeClr val="accent5">
                                          <a:lumMod val="75000"/>
                                        </a:schemeClr>
                                      </a:solidFill>
                                      <a:latin typeface="Cambria Math" panose="02040503050406030204" pitchFamily="18" charset="0"/>
                                      <a:ea typeface="Cambria Math" panose="02040503050406030204" pitchFamily="18" charset="0"/>
                                    </a:rPr>
                                    <m:t>os</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e>
                                  </m:d>
                                </m:e>
                              </m:func>
                            </m:e>
                          </m:mr>
                          <m:mr>
                            <m:e>
                              <m:func>
                                <m:funcPr>
                                  <m:ctrlPr>
                                    <a:rPr lang="en-US" sz="1400" i="1">
                                      <a:solidFill>
                                        <a:schemeClr val="accent5">
                                          <a:lumMod val="75000"/>
                                        </a:schemeClr>
                                      </a:solidFill>
                                      <a:latin typeface="Cambria Math" panose="02040503050406030204" pitchFamily="18" charset="0"/>
                                      <a:ea typeface="Cambria Math" panose="02040503050406030204" pitchFamily="18" charset="0"/>
                                    </a:rPr>
                                  </m:ctrlPr>
                                </m:funcPr>
                                <m:fName>
                                  <m:r>
                                    <m:rPr>
                                      <m:sty m:val="p"/>
                                    </m:rPr>
                                    <a:rPr lang="en-US" sz="1400">
                                      <a:solidFill>
                                        <a:schemeClr val="accent5">
                                          <a:lumMod val="75000"/>
                                        </a:schemeClr>
                                      </a:solidFill>
                                      <a:latin typeface="Cambria Math" panose="02040503050406030204" pitchFamily="18" charset="0"/>
                                      <a:ea typeface="Cambria Math" panose="02040503050406030204" pitchFamily="18" charset="0"/>
                                    </a:rPr>
                                    <m:t>sin</m:t>
                                  </m:r>
                                </m:fName>
                                <m:e>
                                  <m:d>
                                    <m:dPr>
                                      <m:ctrlPr>
                                        <a:rPr lang="en-US" sz="1400" i="1">
                                          <a:solidFill>
                                            <a:schemeClr val="accent5">
                                              <a:lumMod val="75000"/>
                                            </a:schemeClr>
                                          </a:solidFill>
                                          <a:latin typeface="Cambria Math" panose="02040503050406030204" pitchFamily="18" charset="0"/>
                                          <a:ea typeface="Cambria Math" panose="02040503050406030204" pitchFamily="18" charset="0"/>
                                        </a:rPr>
                                      </m:ctrlPr>
                                    </m:dPr>
                                    <m:e>
                                      <m:r>
                                        <a:rPr lang="en-US" sz="1400" i="1">
                                          <a:solidFill>
                                            <a:schemeClr val="accent5">
                                              <a:lumMod val="75000"/>
                                            </a:schemeClr>
                                          </a:solidFill>
                                          <a:latin typeface="Cambria Math" panose="02040503050406030204" pitchFamily="18" charset="0"/>
                                          <a:ea typeface="Cambria Math" panose="02040503050406030204" pitchFamily="18" charset="0"/>
                                        </a:rPr>
                                        <m:t>𝛽</m:t>
                                      </m:r>
                                    </m:e>
                                  </m:d>
                                </m:e>
                              </m:func>
                            </m:e>
                          </m:mr>
                        </m:m>
                      </m:e>
                    </m:d>
                  </m:oMath>
                </a14:m>
                <a:endParaRPr lang="en-US" sz="1400" i="1" dirty="0">
                  <a:solidFill>
                    <a:schemeClr val="accent5">
                      <a:lumMod val="75000"/>
                    </a:schemeClr>
                  </a:solidFill>
                  <a:latin typeface="Cambria Math" panose="02040503050406030204" pitchFamily="18" charset="0"/>
                  <a:ea typeface="Cambria Math" panose="02040503050406030204" pitchFamily="18" charset="0"/>
                </a:endParaRPr>
              </a:p>
              <a:p>
                <a:r>
                  <a:rPr lang="en-US" sz="1400" dirty="0">
                    <a:solidFill>
                      <a:schemeClr val="accent5">
                        <a:lumMod val="75000"/>
                      </a:schemeClr>
                    </a:solidFill>
                    <a:ea typeface="Cambria Math" panose="02040503050406030204" pitchFamily="18" charset="0"/>
                  </a:rPr>
                  <a:t>	</a:t>
                </a:r>
              </a:p>
              <a:p>
                <a:endParaRPr lang="en-US" sz="1400" dirty="0"/>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3881319"/>
              </a:xfrm>
              <a:prstGeom prst="rect">
                <a:avLst/>
              </a:prstGeom>
              <a:blipFill>
                <a:blip r:embed="rId6"/>
                <a:stretch>
                  <a:fillRect l="-334" t="-314"/>
                </a:stretch>
              </a:blipFill>
            </p:spPr>
            <p:txBody>
              <a:bodyPr/>
              <a:lstStyle/>
              <a:p>
                <a:r>
                  <a:rPr lang="en-US">
                    <a:noFill/>
                  </a:rPr>
                  <a:t> </a:t>
                </a:r>
              </a:p>
            </p:txBody>
          </p:sp>
        </mc:Fallback>
      </mc:AlternateContent>
    </p:spTree>
    <p:extLst>
      <p:ext uri="{BB962C8B-B14F-4D97-AF65-F5344CB8AC3E}">
        <p14:creationId xmlns:p14="http://schemas.microsoft.com/office/powerpoint/2010/main" val="181177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cxnSp>
        <p:nvCxnSpPr>
          <p:cNvPr id="58" name="Straight Connector 57">
            <a:extLst>
              <a:ext uri="{FF2B5EF4-FFF2-40B4-BE49-F238E27FC236}">
                <a16:creationId xmlns:a16="http://schemas.microsoft.com/office/drawing/2014/main" id="{EEB77219-B3B5-43FE-A832-23ACE5F1159F}"/>
              </a:ext>
            </a:extLst>
          </p:cNvPr>
          <p:cNvCxnSpPr>
            <a:cxnSpLocks/>
            <a:stCxn id="24" idx="4"/>
          </p:cNvCxnSpPr>
          <p:nvPr/>
        </p:nvCxnSpPr>
        <p:spPr>
          <a:xfrm flipH="1">
            <a:off x="6546964" y="2172543"/>
            <a:ext cx="2766970" cy="2276710"/>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B5E30A-C675-4CB9-9B27-28D00C6DFF19}"/>
              </a:ext>
            </a:extLst>
          </p:cNvPr>
          <p:cNvCxnSpPr>
            <a:cxnSpLocks/>
          </p:cNvCxnSpPr>
          <p:nvPr/>
        </p:nvCxnSpPr>
        <p:spPr>
          <a:xfrm flipH="1">
            <a:off x="6470954" y="3531355"/>
            <a:ext cx="5398280" cy="1016475"/>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4281237"/>
              </a:xfrm>
              <a:prstGeom prst="rect">
                <a:avLst/>
              </a:prstGeom>
              <a:noFill/>
            </p:spPr>
            <p:txBody>
              <a:bodyPr wrap="square" rtlCol="0">
                <a:spAutoFit/>
              </a:bodyPr>
              <a:lstStyle/>
              <a:p>
                <a:r>
                  <a:rPr lang="en-US" sz="1400" dirty="0">
                    <a:solidFill>
                      <a:srgbClr val="7030A0"/>
                    </a:solidFill>
                  </a:rPr>
                  <a:t>5.</a:t>
                </a:r>
              </a:p>
              <a:p>
                <a:pPr>
                  <a:lnSpc>
                    <a:spcPct val="120000"/>
                  </a:lnSpc>
                </a:pPr>
                <a:r>
                  <a:rPr lang="en-US" sz="1400" dirty="0">
                    <a:solidFill>
                      <a:srgbClr val="7030A0"/>
                    </a:solidFill>
                  </a:rPr>
                  <a:t>From </a:t>
                </a:r>
                <a14:m>
                  <m:oMath xmlns:m="http://schemas.openxmlformats.org/officeDocument/2006/math">
                    <m:r>
                      <m:rPr>
                        <m:sty m:val="p"/>
                      </m:rPr>
                      <a:rPr lang="el-GR" sz="1400" i="1">
                        <a:solidFill>
                          <a:srgbClr val="7030A0"/>
                        </a:solidFill>
                        <a:latin typeface="Cambria Math" panose="02040503050406030204" pitchFamily="18" charset="0"/>
                      </a:rPr>
                      <m:t>Φ</m:t>
                    </m:r>
                    <m:r>
                      <a:rPr lang="en-US" sz="1400" i="1">
                        <a:solidFill>
                          <a:srgbClr val="7030A0"/>
                        </a:solidFill>
                        <a:latin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f>
                      <m:fPr>
                        <m:ctrlPr>
                          <a:rPr lang="en-US" sz="1400" i="1">
                            <a:solidFill>
                              <a:srgbClr val="7030A0"/>
                            </a:solidFill>
                            <a:latin typeface="Cambria Math" panose="02040503050406030204" pitchFamily="18" charset="0"/>
                            <a:ea typeface="Cambria Math" panose="02040503050406030204" pitchFamily="18" charset="0"/>
                          </a:rPr>
                        </m:ctrlPr>
                      </m:fPr>
                      <m:num>
                        <m:r>
                          <a:rPr lang="en-US" sz="1400" i="1">
                            <a:solidFill>
                              <a:srgbClr val="7030A0"/>
                            </a:solidFill>
                            <a:latin typeface="Cambria Math" panose="02040503050406030204" pitchFamily="18" charset="0"/>
                            <a:ea typeface="Cambria Math" panose="02040503050406030204" pitchFamily="18" charset="0"/>
                          </a:rPr>
                          <m:t>𝜋</m:t>
                        </m:r>
                      </m:num>
                      <m:den>
                        <m:r>
                          <a:rPr lang="en-US" sz="1400" i="1">
                            <a:solidFill>
                              <a:srgbClr val="7030A0"/>
                            </a:solidFill>
                            <a:latin typeface="Cambria Math" panose="02040503050406030204" pitchFamily="18" charset="0"/>
                            <a:ea typeface="Cambria Math" panose="02040503050406030204" pitchFamily="18" charset="0"/>
                          </a:rPr>
                          <m:t>2</m:t>
                        </m:r>
                      </m:den>
                    </m:f>
                    <m:r>
                      <a:rPr lang="en-US" sz="1400">
                        <a:solidFill>
                          <a:srgbClr val="7030A0"/>
                        </a:solidFill>
                        <a:latin typeface="Cambria Math" panose="02040503050406030204" pitchFamily="18" charset="0"/>
                        <a:ea typeface="Cambria Math" panose="02040503050406030204" pitchFamily="18" charset="0"/>
                      </a:rPr>
                      <m:t>+</m:t>
                    </m:r>
                    <m:f>
                      <m:fPr>
                        <m:ctrlPr>
                          <a:rPr lang="en-US" sz="1400" i="1">
                            <a:solidFill>
                              <a:srgbClr val="7030A0"/>
                            </a:solidFill>
                            <a:latin typeface="Cambria Math" panose="02040503050406030204" pitchFamily="18" charset="0"/>
                            <a:ea typeface="Cambria Math" panose="02040503050406030204" pitchFamily="18" charset="0"/>
                          </a:rPr>
                        </m:ctrlPr>
                      </m:fPr>
                      <m:num>
                        <m:r>
                          <a:rPr lang="en-US" sz="1400" i="1">
                            <a:solidFill>
                              <a:srgbClr val="7030A0"/>
                            </a:solidFill>
                            <a:latin typeface="Cambria Math" panose="02040503050406030204" pitchFamily="18" charset="0"/>
                            <a:ea typeface="Cambria Math" panose="02040503050406030204" pitchFamily="18" charset="0"/>
                          </a:rPr>
                          <m:t>𝛼</m:t>
                        </m:r>
                      </m:num>
                      <m:den>
                        <m:r>
                          <a:rPr lang="en-US" sz="1400" i="1">
                            <a:solidFill>
                              <a:srgbClr val="7030A0"/>
                            </a:solidFill>
                            <a:latin typeface="Cambria Math" panose="02040503050406030204" pitchFamily="18" charset="0"/>
                            <a:ea typeface="Cambria Math" panose="02040503050406030204" pitchFamily="18" charset="0"/>
                          </a:rPr>
                          <m:t>2</m:t>
                        </m:r>
                      </m:den>
                    </m:f>
                  </m:oMath>
                </a14:m>
                <a:br>
                  <a:rPr lang="en-US" sz="1400" dirty="0">
                    <a:solidFill>
                      <a:srgbClr val="7030A0"/>
                    </a:solidFill>
                    <a:ea typeface="Cambria Math" panose="02040503050406030204" pitchFamily="18" charset="0"/>
                  </a:rPr>
                </a:br>
                <a:r>
                  <a:rPr lang="en-US" sz="1400" dirty="0">
                    <a:solidFill>
                      <a:srgbClr val="7030A0"/>
                    </a:solidFill>
                    <a:ea typeface="Cambria Math" panose="02040503050406030204" pitchFamily="18" charset="0"/>
                  </a:rPr>
                  <a:t>until </a:t>
                </a:r>
                <a14:m>
                  <m:oMath xmlns:m="http://schemas.openxmlformats.org/officeDocument/2006/math">
                    <m:r>
                      <m:rPr>
                        <m:sty m:val="p"/>
                      </m:rPr>
                      <a:rPr lang="el-GR" sz="1400" i="1">
                        <a:solidFill>
                          <a:srgbClr val="7030A0"/>
                        </a:solidFill>
                        <a:latin typeface="Cambria Math" panose="02040503050406030204" pitchFamily="18" charset="0"/>
                      </a:rPr>
                      <m:t>Φ</m:t>
                    </m:r>
                    <m:r>
                      <a:rPr lang="en-US" sz="1400" i="1" smtClean="0">
                        <a:solidFill>
                          <a:srgbClr val="7030A0"/>
                        </a:solidFill>
                        <a:latin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f>
                      <m:fPr>
                        <m:ctrlPr>
                          <a:rPr lang="en-US" sz="1400" i="1">
                            <a:solidFill>
                              <a:srgbClr val="7030A0"/>
                            </a:solidFill>
                            <a:latin typeface="Cambria Math" panose="02040503050406030204" pitchFamily="18" charset="0"/>
                            <a:ea typeface="Cambria Math" panose="02040503050406030204" pitchFamily="18" charset="0"/>
                          </a:rPr>
                        </m:ctrlPr>
                      </m:fPr>
                      <m:num>
                        <m:r>
                          <a:rPr lang="en-US" sz="1400" i="1">
                            <a:solidFill>
                              <a:srgbClr val="7030A0"/>
                            </a:solidFill>
                            <a:latin typeface="Cambria Math" panose="02040503050406030204" pitchFamily="18" charset="0"/>
                            <a:ea typeface="Cambria Math" panose="02040503050406030204" pitchFamily="18" charset="0"/>
                          </a:rPr>
                          <m:t>𝜋</m:t>
                        </m:r>
                      </m:num>
                      <m:den>
                        <m:r>
                          <a:rPr lang="en-US" sz="1400" i="1">
                            <a:solidFill>
                              <a:srgbClr val="7030A0"/>
                            </a:solidFill>
                            <a:latin typeface="Cambria Math" panose="02040503050406030204" pitchFamily="18" charset="0"/>
                            <a:ea typeface="Cambria Math" panose="02040503050406030204" pitchFamily="18" charset="0"/>
                          </a:rPr>
                          <m:t>2</m:t>
                        </m:r>
                      </m:den>
                    </m:f>
                    <m:r>
                      <a:rPr lang="en-US" sz="1400">
                        <a:solidFill>
                          <a:srgbClr val="7030A0"/>
                        </a:solidFill>
                        <a:latin typeface="Cambria Math" panose="02040503050406030204" pitchFamily="18" charset="0"/>
                        <a:ea typeface="Cambria Math" panose="02040503050406030204" pitchFamily="18" charset="0"/>
                      </a:rPr>
                      <m:t>−</m:t>
                    </m:r>
                    <m:f>
                      <m:fPr>
                        <m:ctrlPr>
                          <a:rPr lang="en-US" sz="1400" i="1">
                            <a:solidFill>
                              <a:srgbClr val="7030A0"/>
                            </a:solidFill>
                            <a:latin typeface="Cambria Math" panose="02040503050406030204" pitchFamily="18" charset="0"/>
                            <a:ea typeface="Cambria Math" panose="02040503050406030204" pitchFamily="18" charset="0"/>
                          </a:rPr>
                        </m:ctrlPr>
                      </m:fPr>
                      <m:num>
                        <m:func>
                          <m:funcPr>
                            <m:ctrlPr>
                              <a:rPr lang="en-US" sz="1400" i="1">
                                <a:solidFill>
                                  <a:srgbClr val="7030A0"/>
                                </a:solidFill>
                                <a:latin typeface="Cambria Math" panose="02040503050406030204" pitchFamily="18" charset="0"/>
                                <a:ea typeface="Cambria Math" panose="02040503050406030204" pitchFamily="18" charset="0"/>
                              </a:rPr>
                            </m:ctrlPr>
                          </m:funcPr>
                          <m:fName>
                            <m:sSup>
                              <m:sSupPr>
                                <m:ctrlPr>
                                  <a:rPr lang="en-US" sz="1400" i="1">
                                    <a:solidFill>
                                      <a:srgbClr val="7030A0"/>
                                    </a:solidFill>
                                    <a:latin typeface="Cambria Math" panose="02040503050406030204" pitchFamily="18" charset="0"/>
                                    <a:ea typeface="Cambria Math" panose="02040503050406030204" pitchFamily="18" charset="0"/>
                                  </a:rPr>
                                </m:ctrlPr>
                              </m:sSupPr>
                              <m:e>
                                <m:r>
                                  <m:rPr>
                                    <m:sty m:val="p"/>
                                  </m:rPr>
                                  <a:rPr lang="en-US" sz="1400">
                                    <a:solidFill>
                                      <a:srgbClr val="7030A0"/>
                                    </a:solidFill>
                                    <a:latin typeface="Cambria Math" panose="02040503050406030204" pitchFamily="18" charset="0"/>
                                    <a:ea typeface="Cambria Math" panose="02040503050406030204" pitchFamily="18" charset="0"/>
                                  </a:rPr>
                                  <m:t>cos</m:t>
                                </m:r>
                              </m:e>
                              <m:sup>
                                <m:r>
                                  <a:rPr lang="en-US" sz="1400" i="1">
                                    <a:solidFill>
                                      <a:srgbClr val="7030A0"/>
                                    </a:solidFill>
                                    <a:latin typeface="Cambria Math" panose="02040503050406030204" pitchFamily="18" charset="0"/>
                                    <a:ea typeface="Cambria Math" panose="02040503050406030204" pitchFamily="18" charset="0"/>
                                  </a:rPr>
                                  <m:t>−1</m:t>
                                </m:r>
                              </m:sup>
                            </m:sSup>
                          </m:fName>
                          <m:e>
                            <m:d>
                              <m:dPr>
                                <m:ctrlPr>
                                  <a:rPr lang="en-US" sz="1400" i="1">
                                    <a:solidFill>
                                      <a:srgbClr val="7030A0"/>
                                    </a:solidFill>
                                    <a:latin typeface="Cambria Math" panose="02040503050406030204" pitchFamily="18" charset="0"/>
                                    <a:ea typeface="Cambria Math" panose="02040503050406030204" pitchFamily="18" charset="0"/>
                                  </a:rPr>
                                </m:ctrlPr>
                              </m:dPr>
                              <m:e>
                                <m:f>
                                  <m:fPr>
                                    <m:ctrlPr>
                                      <a:rPr lang="en-US" sz="1400" i="1">
                                        <a:solidFill>
                                          <a:srgbClr val="7030A0"/>
                                        </a:solidFill>
                                        <a:latin typeface="Cambria Math" panose="02040503050406030204" pitchFamily="18" charset="0"/>
                                        <a:ea typeface="Cambria Math" panose="02040503050406030204" pitchFamily="18" charset="0"/>
                                      </a:rPr>
                                    </m:ctrlPr>
                                  </m:fPr>
                                  <m:num>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𝑖</m:t>
                                        </m:r>
                                      </m:sub>
                                    </m:sSub>
                                  </m:num>
                                  <m:den>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𝑜</m:t>
                                        </m:r>
                                      </m:sub>
                                    </m:sSub>
                                  </m:den>
                                </m:f>
                              </m:e>
                            </m:d>
                          </m:e>
                        </m:func>
                      </m:num>
                      <m:den>
                        <m:r>
                          <a:rPr lang="en-US" sz="1400" i="1">
                            <a:solidFill>
                              <a:srgbClr val="7030A0"/>
                            </a:solidFill>
                            <a:latin typeface="Cambria Math" panose="02040503050406030204" pitchFamily="18" charset="0"/>
                            <a:ea typeface="Cambria Math" panose="02040503050406030204" pitchFamily="18" charset="0"/>
                          </a:rPr>
                          <m:t>2</m:t>
                        </m:r>
                      </m:den>
                    </m:f>
                  </m:oMath>
                </a14:m>
                <a:br>
                  <a:rPr lang="en-US" sz="1400" dirty="0">
                    <a:solidFill>
                      <a:srgbClr val="7030A0"/>
                    </a:solidFill>
                    <a:ea typeface="Cambria Math" panose="02040503050406030204" pitchFamily="18" charset="0"/>
                  </a:rPr>
                </a:br>
                <a:r>
                  <a:rPr lang="en-US" sz="1400" dirty="0">
                    <a:solidFill>
                      <a:srgbClr val="7030A0"/>
                    </a:solidFill>
                    <a:ea typeface="Cambria Math" panose="02040503050406030204" pitchFamily="18" charset="0"/>
                  </a:rPr>
                  <a:t>AP: Outer left corner</a:t>
                </a:r>
              </a:p>
              <a:p>
                <a:r>
                  <a:rPr lang="en-US" sz="1400" dirty="0">
                    <a:solidFill>
                      <a:srgbClr val="7030A0"/>
                    </a:solidFill>
                    <a:ea typeface="Cambria Math" panose="02040503050406030204" pitchFamily="18" charset="0"/>
                  </a:rPr>
                  <a:t>Positive vector: Outer left corner</a:t>
                </a:r>
              </a:p>
              <a:p>
                <a:br>
                  <a:rPr lang="en-US" sz="1400" dirty="0">
                    <a:solidFill>
                      <a:srgbClr val="7030A0"/>
                    </a:solidFill>
                    <a:ea typeface="Cambria Math" panose="02040503050406030204" pitchFamily="18" charset="0"/>
                  </a:rPr>
                </a:br>
                <a:r>
                  <a:rPr lang="en-US" sz="1400" dirty="0">
                    <a:solidFill>
                      <a:srgbClr val="7030A0"/>
                    </a:solidFill>
                    <a:ea typeface="Cambria Math" panose="02040503050406030204" pitchFamily="18" charset="0"/>
                  </a:rPr>
                  <a:t>Always 	</a:t>
                </a:r>
                <a14:m>
                  <m:oMath xmlns:m="http://schemas.openxmlformats.org/officeDocument/2006/math">
                    <m:d>
                      <m:dPr>
                        <m:ctrlPr>
                          <a:rPr lang="en-US" sz="1400" i="1">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r>
                                <m:rPr>
                                  <m:brk m:alnAt="7"/>
                                </m:rPr>
                                <a:rPr lang="en-US" sz="1400" i="1">
                                  <a:solidFill>
                                    <a:srgbClr val="7030A0"/>
                                  </a:solidFill>
                                  <a:latin typeface="Cambria Math" panose="02040503050406030204" pitchFamily="18" charset="0"/>
                                  <a:ea typeface="Cambria Math" panose="02040503050406030204" pitchFamily="18" charset="0"/>
                                </a:rPr>
                                <m:t>𝑥</m:t>
                              </m:r>
                            </m:e>
                          </m:mr>
                          <m:mr>
                            <m:e>
                              <m:r>
                                <a:rPr lang="en-US" sz="1400" i="1">
                                  <a:solidFill>
                                    <a:srgbClr val="7030A0"/>
                                  </a:solidFill>
                                  <a:latin typeface="Cambria Math" panose="02040503050406030204" pitchFamily="18" charset="0"/>
                                  <a:ea typeface="Cambria Math" panose="02040503050406030204" pitchFamily="18" charset="0"/>
                                </a:rPr>
                                <m:t>𝑦</m:t>
                              </m:r>
                            </m:e>
                          </m:mr>
                        </m:m>
                      </m:e>
                    </m:d>
                    <m:r>
                      <a:rPr lang="en-US" sz="1400" i="1">
                        <a:solidFill>
                          <a:srgbClr val="7030A0"/>
                        </a:solidFill>
                        <a:latin typeface="Cambria Math" panose="02040503050406030204" pitchFamily="18" charset="0"/>
                        <a:ea typeface="Cambria Math" panose="02040503050406030204" pitchFamily="18" charset="0"/>
                      </a:rPr>
                      <m:t>=</m:t>
                    </m:r>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𝑜</m:t>
                        </m:r>
                      </m:sub>
                    </m:sSub>
                    <m:d>
                      <m:dPr>
                        <m:ctrlPr>
                          <a:rPr lang="en-US" sz="1400" i="1">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brk m:alnAt="7"/>
                                    </m:rPr>
                                    <a:rPr lang="en-US" sz="1400">
                                      <a:solidFill>
                                        <a:srgbClr val="7030A0"/>
                                      </a:solidFill>
                                      <a:latin typeface="Cambria Math" panose="02040503050406030204" pitchFamily="18" charset="0"/>
                                      <a:ea typeface="Cambria Math" panose="02040503050406030204" pitchFamily="18" charset="0"/>
                                    </a:rPr>
                                    <m:t>c</m:t>
                                  </m:r>
                                  <m:r>
                                    <m:rPr>
                                      <m:sty m:val="p"/>
                                    </m:rPr>
                                    <a:rPr lang="en-US" sz="1400">
                                      <a:solidFill>
                                        <a:srgbClr val="7030A0"/>
                                      </a:solidFill>
                                      <a:latin typeface="Cambria Math" panose="02040503050406030204" pitchFamily="18" charset="0"/>
                                      <a:ea typeface="Cambria Math" panose="02040503050406030204" pitchFamily="18" charset="0"/>
                                    </a:rPr>
                                    <m:t>os</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𝛼</m:t>
                                      </m:r>
                                    </m:e>
                                  </m:d>
                                </m:e>
                              </m:func>
                            </m:e>
                          </m:m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rPr>
                                    <a:rPr lang="en-US" sz="1400">
                                      <a:solidFill>
                                        <a:srgbClr val="7030A0"/>
                                      </a:solidFill>
                                      <a:latin typeface="Cambria Math" panose="02040503050406030204" pitchFamily="18" charset="0"/>
                                      <a:ea typeface="Cambria Math" panose="02040503050406030204" pitchFamily="18" charset="0"/>
                                    </a:rPr>
                                    <m:t>sin</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𝛼</m:t>
                                      </m:r>
                                    </m:e>
                                  </m:d>
                                </m:e>
                              </m:func>
                            </m:e>
                          </m:mr>
                        </m:m>
                      </m:e>
                    </m:d>
                  </m:oMath>
                </a14:m>
                <a:endParaRPr lang="en-US" sz="1400" dirty="0">
                  <a:solidFill>
                    <a:srgbClr val="7030A0"/>
                  </a:solidFill>
                  <a:ea typeface="Cambria Math" panose="02040503050406030204" pitchFamily="18" charset="0"/>
                </a:endParaRPr>
              </a:p>
              <a:p>
                <a:br>
                  <a:rPr lang="en-US" sz="1400" dirty="0">
                    <a:solidFill>
                      <a:srgbClr val="7030A0"/>
                    </a:solidFill>
                    <a:ea typeface="Cambria Math" panose="02040503050406030204" pitchFamily="18" charset="0"/>
                  </a:rPr>
                </a:br>
                <a:r>
                  <a:rPr lang="en-US" sz="1400" dirty="0">
                    <a:solidFill>
                      <a:srgbClr val="7030A0"/>
                    </a:solidFill>
                    <a:ea typeface="Cambria Math" panose="02040503050406030204" pitchFamily="18" charset="0"/>
                  </a:rPr>
                  <a:t>Negative vector: Outer ring</a:t>
                </a:r>
                <a:br>
                  <a:rPr lang="en-US" sz="1400" dirty="0">
                    <a:solidFill>
                      <a:srgbClr val="7030A0"/>
                    </a:solidFill>
                    <a:ea typeface="Cambria Math" panose="02040503050406030204" pitchFamily="18" charset="0"/>
                  </a:rPr>
                </a:br>
                <a:r>
                  <a:rPr lang="en-US" sz="1400" dirty="0">
                    <a:solidFill>
                      <a:srgbClr val="7030A0"/>
                    </a:solidFill>
                    <a:ea typeface="Cambria Math" panose="02040503050406030204" pitchFamily="18" charset="0"/>
                  </a:rPr>
                  <a:t>From 	</a:t>
                </a:r>
                <a14:m>
                  <m:oMath xmlns:m="http://schemas.openxmlformats.org/officeDocument/2006/math">
                    <m:d>
                      <m:dPr>
                        <m:ctrlPr>
                          <a:rPr lang="en-US" sz="1400" i="1">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r>
                                <m:rPr>
                                  <m:brk m:alnAt="7"/>
                                </m:rPr>
                                <a:rPr lang="en-US" sz="1400" i="1">
                                  <a:solidFill>
                                    <a:srgbClr val="7030A0"/>
                                  </a:solidFill>
                                  <a:latin typeface="Cambria Math" panose="02040503050406030204" pitchFamily="18" charset="0"/>
                                  <a:ea typeface="Cambria Math" panose="02040503050406030204" pitchFamily="18" charset="0"/>
                                </a:rPr>
                                <m:t>𝑥</m:t>
                              </m:r>
                            </m:e>
                          </m:mr>
                          <m:mr>
                            <m:e>
                              <m:r>
                                <a:rPr lang="en-US" sz="1400" i="1">
                                  <a:solidFill>
                                    <a:srgbClr val="7030A0"/>
                                  </a:solidFill>
                                  <a:latin typeface="Cambria Math" panose="02040503050406030204" pitchFamily="18" charset="0"/>
                                  <a:ea typeface="Cambria Math" panose="02040503050406030204" pitchFamily="18" charset="0"/>
                                </a:rPr>
                                <m:t>𝑦</m:t>
                              </m:r>
                            </m:e>
                          </m:mr>
                        </m:m>
                      </m:e>
                    </m:d>
                    <m:r>
                      <a:rPr lang="en-US" sz="1400" i="1">
                        <a:solidFill>
                          <a:srgbClr val="7030A0"/>
                        </a:solidFill>
                        <a:latin typeface="Cambria Math" panose="02040503050406030204" pitchFamily="18" charset="0"/>
                        <a:ea typeface="Cambria Math" panose="02040503050406030204" pitchFamily="18" charset="0"/>
                      </a:rPr>
                      <m:t>=</m:t>
                    </m:r>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b="0" i="1" smtClean="0">
                            <a:solidFill>
                              <a:srgbClr val="7030A0"/>
                            </a:solidFill>
                            <a:latin typeface="Cambria Math" panose="02040503050406030204" pitchFamily="18" charset="0"/>
                            <a:ea typeface="Cambria Math" panose="02040503050406030204" pitchFamily="18" charset="0"/>
                          </a:rPr>
                          <m:t>𝑜</m:t>
                        </m:r>
                      </m:sub>
                    </m:sSub>
                    <m:d>
                      <m:dPr>
                        <m:ctrlPr>
                          <a:rPr lang="en-US" sz="1400" i="1">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brk m:alnAt="7"/>
                                    </m:rPr>
                                    <a:rPr lang="en-US" sz="1400">
                                      <a:solidFill>
                                        <a:srgbClr val="7030A0"/>
                                      </a:solidFill>
                                      <a:latin typeface="Cambria Math" panose="02040503050406030204" pitchFamily="18" charset="0"/>
                                      <a:ea typeface="Cambria Math" panose="02040503050406030204" pitchFamily="18" charset="0"/>
                                    </a:rPr>
                                    <m:t>c</m:t>
                                  </m:r>
                                  <m:r>
                                    <m:rPr>
                                      <m:sty m:val="p"/>
                                    </m:rPr>
                                    <a:rPr lang="en-US" sz="1400">
                                      <a:solidFill>
                                        <a:srgbClr val="7030A0"/>
                                      </a:solidFill>
                                      <a:latin typeface="Cambria Math" panose="02040503050406030204" pitchFamily="18" charset="0"/>
                                      <a:ea typeface="Cambria Math" panose="02040503050406030204" pitchFamily="18" charset="0"/>
                                    </a:rPr>
                                    <m:t>os</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e>
                                  </m:d>
                                </m:e>
                              </m:func>
                            </m:e>
                          </m:m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rPr>
                                    <a:rPr lang="en-US" sz="1400">
                                      <a:solidFill>
                                        <a:srgbClr val="7030A0"/>
                                      </a:solidFill>
                                      <a:latin typeface="Cambria Math" panose="02040503050406030204" pitchFamily="18" charset="0"/>
                                      <a:ea typeface="Cambria Math" panose="02040503050406030204" pitchFamily="18" charset="0"/>
                                    </a:rPr>
                                    <m:t>sin</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e>
                                  </m:d>
                                </m:e>
                              </m:func>
                            </m:e>
                          </m:mr>
                        </m:m>
                      </m:e>
                    </m:d>
                  </m:oMath>
                </a14:m>
                <a:endParaRPr lang="en-US" sz="1400" i="1" dirty="0">
                  <a:solidFill>
                    <a:srgbClr val="7030A0"/>
                  </a:solidFill>
                  <a:latin typeface="Cambria Math" panose="02040503050406030204" pitchFamily="18" charset="0"/>
                  <a:ea typeface="Cambria Math" panose="02040503050406030204" pitchFamily="18" charset="0"/>
                </a:endParaRPr>
              </a:p>
              <a:p>
                <a:r>
                  <a:rPr lang="en-US" sz="1400" dirty="0">
                    <a:solidFill>
                      <a:srgbClr val="7030A0"/>
                    </a:solidFill>
                    <a:ea typeface="Cambria Math" panose="02040503050406030204" pitchFamily="18" charset="0"/>
                  </a:rPr>
                  <a:t>To	</a:t>
                </a:r>
                <a14:m>
                  <m:oMath xmlns:m="http://schemas.openxmlformats.org/officeDocument/2006/math">
                    <m:d>
                      <m:dPr>
                        <m:ctrlPr>
                          <a:rPr lang="en-US" sz="1400" i="1" smtClean="0">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r>
                                <m:rPr>
                                  <m:brk m:alnAt="7"/>
                                </m:rPr>
                                <a:rPr lang="en-US" sz="1400" i="1">
                                  <a:solidFill>
                                    <a:srgbClr val="7030A0"/>
                                  </a:solidFill>
                                  <a:latin typeface="Cambria Math" panose="02040503050406030204" pitchFamily="18" charset="0"/>
                                  <a:ea typeface="Cambria Math" panose="02040503050406030204" pitchFamily="18" charset="0"/>
                                </a:rPr>
                                <m:t>𝑥</m:t>
                              </m:r>
                            </m:e>
                          </m:mr>
                          <m:mr>
                            <m:e>
                              <m:r>
                                <a:rPr lang="en-US" sz="1400" i="1">
                                  <a:solidFill>
                                    <a:srgbClr val="7030A0"/>
                                  </a:solidFill>
                                  <a:latin typeface="Cambria Math" panose="02040503050406030204" pitchFamily="18" charset="0"/>
                                  <a:ea typeface="Cambria Math" panose="02040503050406030204" pitchFamily="18" charset="0"/>
                                </a:rPr>
                                <m:t>𝑦</m:t>
                              </m:r>
                            </m:e>
                          </m:mr>
                        </m:m>
                      </m:e>
                    </m:d>
                    <m:r>
                      <a:rPr lang="en-US" sz="1400" i="1">
                        <a:solidFill>
                          <a:srgbClr val="7030A0"/>
                        </a:solidFill>
                        <a:latin typeface="Cambria Math" panose="02040503050406030204" pitchFamily="18" charset="0"/>
                        <a:ea typeface="Cambria Math" panose="02040503050406030204" pitchFamily="18" charset="0"/>
                      </a:rPr>
                      <m:t>=</m:t>
                    </m:r>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𝑜</m:t>
                        </m:r>
                      </m:sub>
                    </m:sSub>
                    <m:d>
                      <m:dPr>
                        <m:ctrlPr>
                          <a:rPr lang="en-US" sz="1400" i="1">
                            <a:solidFill>
                              <a:srgbClr val="7030A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7030A0"/>
                                </a:solidFill>
                                <a:latin typeface="Cambria Math" panose="02040503050406030204" pitchFamily="18" charset="0"/>
                                <a:ea typeface="Cambria Math" panose="02040503050406030204" pitchFamily="18" charset="0"/>
                              </a:rPr>
                            </m:ctrlPr>
                          </m:mP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brk m:alnAt="7"/>
                                    </m:rPr>
                                    <a:rPr lang="en-US" sz="1400">
                                      <a:solidFill>
                                        <a:srgbClr val="7030A0"/>
                                      </a:solidFill>
                                      <a:latin typeface="Cambria Math" panose="02040503050406030204" pitchFamily="18" charset="0"/>
                                      <a:ea typeface="Cambria Math" panose="02040503050406030204" pitchFamily="18" charset="0"/>
                                    </a:rPr>
                                    <m:t>c</m:t>
                                  </m:r>
                                  <m:r>
                                    <m:rPr>
                                      <m:sty m:val="p"/>
                                    </m:rPr>
                                    <a:rPr lang="en-US" sz="1400">
                                      <a:solidFill>
                                        <a:srgbClr val="7030A0"/>
                                      </a:solidFill>
                                      <a:latin typeface="Cambria Math" panose="02040503050406030204" pitchFamily="18" charset="0"/>
                                      <a:ea typeface="Cambria Math" panose="02040503050406030204" pitchFamily="18" charset="0"/>
                                    </a:rPr>
                                    <m:t>os</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𝛼</m:t>
                                      </m:r>
                                      <m:r>
                                        <a:rPr lang="en-US" sz="1400" i="1">
                                          <a:solidFill>
                                            <a:srgbClr val="7030A0"/>
                                          </a:solidFill>
                                          <a:latin typeface="Cambria Math" panose="02040503050406030204" pitchFamily="18" charset="0"/>
                                          <a:ea typeface="Cambria Math" panose="02040503050406030204" pitchFamily="18" charset="0"/>
                                        </a:rPr>
                                        <m:t>−</m:t>
                                      </m:r>
                                      <m:func>
                                        <m:funcPr>
                                          <m:ctrlPr>
                                            <a:rPr lang="en-US" sz="1400" i="1">
                                              <a:solidFill>
                                                <a:srgbClr val="7030A0"/>
                                              </a:solidFill>
                                              <a:latin typeface="Cambria Math" panose="02040503050406030204" pitchFamily="18" charset="0"/>
                                              <a:ea typeface="Cambria Math" panose="02040503050406030204" pitchFamily="18" charset="0"/>
                                            </a:rPr>
                                          </m:ctrlPr>
                                        </m:funcPr>
                                        <m:fName>
                                          <m:sSup>
                                            <m:sSupPr>
                                              <m:ctrlPr>
                                                <a:rPr lang="en-US" sz="1400" i="1">
                                                  <a:solidFill>
                                                    <a:srgbClr val="7030A0"/>
                                                  </a:solidFill>
                                                  <a:latin typeface="Cambria Math" panose="02040503050406030204" pitchFamily="18" charset="0"/>
                                                  <a:ea typeface="Cambria Math" panose="02040503050406030204" pitchFamily="18" charset="0"/>
                                                </a:rPr>
                                              </m:ctrlPr>
                                            </m:sSupPr>
                                            <m:e>
                                              <m:r>
                                                <m:rPr>
                                                  <m:sty m:val="p"/>
                                                </m:rPr>
                                                <a:rPr lang="en-US" sz="1400">
                                                  <a:solidFill>
                                                    <a:srgbClr val="7030A0"/>
                                                  </a:solidFill>
                                                  <a:latin typeface="Cambria Math" panose="02040503050406030204" pitchFamily="18" charset="0"/>
                                                  <a:ea typeface="Cambria Math" panose="02040503050406030204" pitchFamily="18" charset="0"/>
                                                </a:rPr>
                                                <m:t>cos</m:t>
                                              </m:r>
                                            </m:e>
                                            <m:sup>
                                              <m:r>
                                                <a:rPr lang="en-US" sz="1400" i="1">
                                                  <a:solidFill>
                                                    <a:srgbClr val="7030A0"/>
                                                  </a:solidFill>
                                                  <a:latin typeface="Cambria Math" panose="02040503050406030204" pitchFamily="18" charset="0"/>
                                                  <a:ea typeface="Cambria Math" panose="02040503050406030204" pitchFamily="18" charset="0"/>
                                                </a:rPr>
                                                <m:t>−1</m:t>
                                              </m:r>
                                            </m:sup>
                                          </m:sSup>
                                        </m:fName>
                                        <m:e>
                                          <m:d>
                                            <m:dPr>
                                              <m:ctrlPr>
                                                <a:rPr lang="en-US" sz="1400" i="1">
                                                  <a:solidFill>
                                                    <a:srgbClr val="7030A0"/>
                                                  </a:solidFill>
                                                  <a:latin typeface="Cambria Math" panose="02040503050406030204" pitchFamily="18" charset="0"/>
                                                  <a:ea typeface="Cambria Math" panose="02040503050406030204" pitchFamily="18" charset="0"/>
                                                </a:rPr>
                                              </m:ctrlPr>
                                            </m:dPr>
                                            <m:e>
                                              <m:f>
                                                <m:fPr>
                                                  <m:ctrlPr>
                                                    <a:rPr lang="en-US" sz="1400" i="1">
                                                      <a:solidFill>
                                                        <a:srgbClr val="7030A0"/>
                                                      </a:solidFill>
                                                      <a:latin typeface="Cambria Math" panose="02040503050406030204" pitchFamily="18" charset="0"/>
                                                      <a:ea typeface="Cambria Math" panose="02040503050406030204" pitchFamily="18" charset="0"/>
                                                    </a:rPr>
                                                  </m:ctrlPr>
                                                </m:fPr>
                                                <m:num>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𝑖</m:t>
                                                      </m:r>
                                                    </m:sub>
                                                  </m:sSub>
                                                </m:num>
                                                <m:den>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rgbClr val="7030A0"/>
                                      </a:solidFill>
                                      <a:latin typeface="Cambria Math" panose="02040503050406030204" pitchFamily="18" charset="0"/>
                                      <a:ea typeface="Cambria Math" panose="02040503050406030204" pitchFamily="18" charset="0"/>
                                    </a:rPr>
                                  </m:ctrlPr>
                                </m:funcPr>
                                <m:fName>
                                  <m:r>
                                    <m:rPr>
                                      <m:sty m:val="p"/>
                                    </m:rPr>
                                    <a:rPr lang="en-US" sz="1400">
                                      <a:solidFill>
                                        <a:srgbClr val="7030A0"/>
                                      </a:solidFill>
                                      <a:latin typeface="Cambria Math" panose="02040503050406030204" pitchFamily="18" charset="0"/>
                                      <a:ea typeface="Cambria Math" panose="02040503050406030204" pitchFamily="18" charset="0"/>
                                    </a:rPr>
                                    <m:t>sin</m:t>
                                  </m:r>
                                </m:fName>
                                <m:e>
                                  <m:d>
                                    <m:dPr>
                                      <m:ctrlPr>
                                        <a:rPr lang="en-US" sz="1400" i="1">
                                          <a:solidFill>
                                            <a:srgbClr val="7030A0"/>
                                          </a:solidFill>
                                          <a:latin typeface="Cambria Math" panose="02040503050406030204" pitchFamily="18" charset="0"/>
                                          <a:ea typeface="Cambria Math" panose="02040503050406030204" pitchFamily="18" charset="0"/>
                                        </a:rPr>
                                      </m:ctrlPr>
                                    </m:dPr>
                                    <m:e>
                                      <m:r>
                                        <a:rPr lang="en-US" sz="1400" i="1">
                                          <a:solidFill>
                                            <a:srgbClr val="7030A0"/>
                                          </a:solidFill>
                                          <a:latin typeface="Cambria Math" panose="02040503050406030204" pitchFamily="18" charset="0"/>
                                          <a:ea typeface="Cambria Math" panose="02040503050406030204" pitchFamily="18" charset="0"/>
                                        </a:rPr>
                                        <m:t>𝛽</m:t>
                                      </m:r>
                                      <m:r>
                                        <a:rPr lang="en-US" sz="1400" i="1">
                                          <a:solidFill>
                                            <a:srgbClr val="7030A0"/>
                                          </a:solidFill>
                                          <a:latin typeface="Cambria Math" panose="02040503050406030204" pitchFamily="18" charset="0"/>
                                          <a:ea typeface="Cambria Math" panose="02040503050406030204" pitchFamily="18" charset="0"/>
                                        </a:rPr>
                                        <m:t>+</m:t>
                                      </m:r>
                                      <m:r>
                                        <a:rPr lang="en-US" sz="1400" i="1">
                                          <a:solidFill>
                                            <a:srgbClr val="7030A0"/>
                                          </a:solidFill>
                                          <a:latin typeface="Cambria Math" panose="02040503050406030204" pitchFamily="18" charset="0"/>
                                          <a:ea typeface="Cambria Math" panose="02040503050406030204" pitchFamily="18" charset="0"/>
                                        </a:rPr>
                                        <m:t>𝛼</m:t>
                                      </m:r>
                                      <m:r>
                                        <a:rPr lang="en-US" sz="1400" i="1">
                                          <a:solidFill>
                                            <a:srgbClr val="7030A0"/>
                                          </a:solidFill>
                                          <a:latin typeface="Cambria Math" panose="02040503050406030204" pitchFamily="18" charset="0"/>
                                          <a:ea typeface="Cambria Math" panose="02040503050406030204" pitchFamily="18" charset="0"/>
                                        </a:rPr>
                                        <m:t>−</m:t>
                                      </m:r>
                                      <m:func>
                                        <m:funcPr>
                                          <m:ctrlPr>
                                            <a:rPr lang="en-US" sz="1400" i="1">
                                              <a:solidFill>
                                                <a:srgbClr val="7030A0"/>
                                              </a:solidFill>
                                              <a:latin typeface="Cambria Math" panose="02040503050406030204" pitchFamily="18" charset="0"/>
                                              <a:ea typeface="Cambria Math" panose="02040503050406030204" pitchFamily="18" charset="0"/>
                                            </a:rPr>
                                          </m:ctrlPr>
                                        </m:funcPr>
                                        <m:fName>
                                          <m:sSup>
                                            <m:sSupPr>
                                              <m:ctrlPr>
                                                <a:rPr lang="en-US" sz="1400" i="1">
                                                  <a:solidFill>
                                                    <a:srgbClr val="7030A0"/>
                                                  </a:solidFill>
                                                  <a:latin typeface="Cambria Math" panose="02040503050406030204" pitchFamily="18" charset="0"/>
                                                  <a:ea typeface="Cambria Math" panose="02040503050406030204" pitchFamily="18" charset="0"/>
                                                </a:rPr>
                                              </m:ctrlPr>
                                            </m:sSupPr>
                                            <m:e>
                                              <m:r>
                                                <m:rPr>
                                                  <m:sty m:val="p"/>
                                                </m:rPr>
                                                <a:rPr lang="en-US" sz="1400">
                                                  <a:solidFill>
                                                    <a:srgbClr val="7030A0"/>
                                                  </a:solidFill>
                                                  <a:latin typeface="Cambria Math" panose="02040503050406030204" pitchFamily="18" charset="0"/>
                                                  <a:ea typeface="Cambria Math" panose="02040503050406030204" pitchFamily="18" charset="0"/>
                                                </a:rPr>
                                                <m:t>cos</m:t>
                                              </m:r>
                                            </m:e>
                                            <m:sup>
                                              <m:r>
                                                <a:rPr lang="en-US" sz="1400" i="1">
                                                  <a:solidFill>
                                                    <a:srgbClr val="7030A0"/>
                                                  </a:solidFill>
                                                  <a:latin typeface="Cambria Math" panose="02040503050406030204" pitchFamily="18" charset="0"/>
                                                  <a:ea typeface="Cambria Math" panose="02040503050406030204" pitchFamily="18" charset="0"/>
                                                </a:rPr>
                                                <m:t>−1</m:t>
                                              </m:r>
                                            </m:sup>
                                          </m:sSup>
                                        </m:fName>
                                        <m:e>
                                          <m:d>
                                            <m:dPr>
                                              <m:ctrlPr>
                                                <a:rPr lang="en-US" sz="1400" i="1">
                                                  <a:solidFill>
                                                    <a:srgbClr val="7030A0"/>
                                                  </a:solidFill>
                                                  <a:latin typeface="Cambria Math" panose="02040503050406030204" pitchFamily="18" charset="0"/>
                                                  <a:ea typeface="Cambria Math" panose="02040503050406030204" pitchFamily="18" charset="0"/>
                                                </a:rPr>
                                              </m:ctrlPr>
                                            </m:dPr>
                                            <m:e>
                                              <m:f>
                                                <m:fPr>
                                                  <m:ctrlPr>
                                                    <a:rPr lang="en-US" sz="1400" i="1">
                                                      <a:solidFill>
                                                        <a:srgbClr val="7030A0"/>
                                                      </a:solidFill>
                                                      <a:latin typeface="Cambria Math" panose="02040503050406030204" pitchFamily="18" charset="0"/>
                                                      <a:ea typeface="Cambria Math" panose="02040503050406030204" pitchFamily="18" charset="0"/>
                                                    </a:rPr>
                                                  </m:ctrlPr>
                                                </m:fPr>
                                                <m:num>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𝑖</m:t>
                                                      </m:r>
                                                    </m:sub>
                                                  </m:sSub>
                                                </m:num>
                                                <m:den>
                                                  <m:sSub>
                                                    <m:sSubPr>
                                                      <m:ctrlPr>
                                                        <a:rPr lang="en-US" sz="1400" i="1">
                                                          <a:solidFill>
                                                            <a:srgbClr val="7030A0"/>
                                                          </a:solidFill>
                                                          <a:latin typeface="Cambria Math" panose="02040503050406030204" pitchFamily="18" charset="0"/>
                                                          <a:ea typeface="Cambria Math" panose="02040503050406030204" pitchFamily="18" charset="0"/>
                                                        </a:rPr>
                                                      </m:ctrlPr>
                                                    </m:sSubPr>
                                                    <m:e>
                                                      <m:r>
                                                        <a:rPr lang="en-US" sz="1400" i="1">
                                                          <a:solidFill>
                                                            <a:srgbClr val="7030A0"/>
                                                          </a:solidFill>
                                                          <a:latin typeface="Cambria Math" panose="02040503050406030204" pitchFamily="18" charset="0"/>
                                                          <a:ea typeface="Cambria Math" panose="02040503050406030204" pitchFamily="18" charset="0"/>
                                                        </a:rPr>
                                                        <m:t>𝑟</m:t>
                                                      </m:r>
                                                    </m:e>
                                                    <m:sub>
                                                      <m:r>
                                                        <a:rPr lang="en-US" sz="1400" i="1">
                                                          <a:solidFill>
                                                            <a:srgbClr val="7030A0"/>
                                                          </a:solidFill>
                                                          <a:latin typeface="Cambria Math" panose="02040503050406030204" pitchFamily="18" charset="0"/>
                                                          <a:ea typeface="Cambria Math" panose="02040503050406030204" pitchFamily="18" charset="0"/>
                                                        </a:rPr>
                                                        <m:t>𝑜</m:t>
                                                      </m:r>
                                                    </m:sub>
                                                  </m:sSub>
                                                </m:den>
                                              </m:f>
                                            </m:e>
                                          </m:d>
                                        </m:e>
                                      </m:func>
                                    </m:e>
                                  </m:d>
                                </m:e>
                              </m:func>
                            </m:e>
                          </m:mr>
                        </m:m>
                      </m:e>
                    </m:d>
                  </m:oMath>
                </a14:m>
                <a:endParaRPr lang="en-US" sz="1400" i="1" dirty="0">
                  <a:solidFill>
                    <a:srgbClr val="7030A0"/>
                  </a:solidFill>
                  <a:latin typeface="Cambria Math" panose="02040503050406030204" pitchFamily="18" charset="0"/>
                  <a:ea typeface="Cambria Math" panose="02040503050406030204" pitchFamily="18" charset="0"/>
                </a:endParaRPr>
              </a:p>
              <a:p>
                <a:r>
                  <a:rPr lang="en-US" sz="1400" dirty="0">
                    <a:solidFill>
                      <a:srgbClr val="7030A0"/>
                    </a:solidFill>
                    <a:ea typeface="Cambria Math" panose="02040503050406030204" pitchFamily="18" charset="0"/>
                  </a:rPr>
                  <a:t>	</a:t>
                </a:r>
              </a:p>
              <a:p>
                <a:endParaRPr lang="en-US" sz="1400" dirty="0"/>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4281237"/>
              </a:xfrm>
              <a:prstGeom prst="rect">
                <a:avLst/>
              </a:prstGeom>
              <a:blipFill>
                <a:blip r:embed="rId6"/>
                <a:stretch>
                  <a:fillRect l="-334" t="-285"/>
                </a:stretch>
              </a:blipFill>
            </p:spPr>
            <p:txBody>
              <a:bodyPr/>
              <a:lstStyle/>
              <a:p>
                <a:r>
                  <a:rPr lang="en-US">
                    <a:noFill/>
                  </a:rPr>
                  <a:t> </a:t>
                </a:r>
              </a:p>
            </p:txBody>
          </p:sp>
        </mc:Fallback>
      </mc:AlternateContent>
    </p:spTree>
    <p:extLst>
      <p:ext uri="{BB962C8B-B14F-4D97-AF65-F5344CB8AC3E}">
        <p14:creationId xmlns:p14="http://schemas.microsoft.com/office/powerpoint/2010/main" val="189704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6"/>
            <a:ext cx="5899375" cy="663608"/>
          </a:xfrm>
        </p:spPr>
        <p:txBody>
          <a:bodyPr numCol="2">
            <a:noAutofit/>
          </a:bodyPr>
          <a:lstStyle/>
          <a:p>
            <a:pPr marL="0" indent="0">
              <a:buNone/>
            </a:pPr>
            <a:r>
              <a:rPr lang="en-US" sz="1400" dirty="0"/>
              <a:t>Method: linear interpolation between angles</a:t>
            </a:r>
          </a:p>
          <a:p>
            <a:endParaRPr lang="en-US" sz="1400" dirty="0"/>
          </a:p>
        </p:txBody>
      </p:sp>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682742" y="3970675"/>
              <a:ext cx="151974" cy="183415"/>
            </a:xfrm>
            <a:prstGeom prst="rect">
              <a:avLst/>
            </a:prstGeom>
            <a:noFill/>
          </p:spPr>
          <p:txBody>
            <a:bodyPr wrap="squar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9231379" y="20089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sp>
        <p:nvSpPr>
          <p:cNvPr id="49" name="TextBox 48">
            <a:extLst>
              <a:ext uri="{FF2B5EF4-FFF2-40B4-BE49-F238E27FC236}">
                <a16:creationId xmlns:a16="http://schemas.microsoft.com/office/drawing/2014/main" id="{7834F436-29C5-4B73-9F4A-BFA10C632877}"/>
              </a:ext>
            </a:extLst>
          </p:cNvPr>
          <p:cNvSpPr txBox="1"/>
          <p:nvPr/>
        </p:nvSpPr>
        <p:spPr>
          <a:xfrm>
            <a:off x="11869234" y="3097951"/>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5998672" y="4489991"/>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7997061" y="1833408"/>
            <a:ext cx="301686" cy="369332"/>
          </a:xfrm>
          <a:prstGeom prst="rect">
            <a:avLst/>
          </a:prstGeom>
          <a:noFill/>
        </p:spPr>
        <p:txBody>
          <a:bodyPr wrap="none" rtlCol="0">
            <a:spAutoFit/>
          </a:bodyPr>
          <a:lstStyle/>
          <a:p>
            <a:r>
              <a:rPr lang="en-US" u="sng" dirty="0">
                <a:solidFill>
                  <a:srgbClr val="FF0000"/>
                </a:solidFill>
              </a:rPr>
              <a:t>3</a:t>
            </a:r>
          </a:p>
        </p:txBody>
      </p:sp>
      <p:sp>
        <p:nvSpPr>
          <p:cNvPr id="52" name="TextBox 51">
            <a:extLst>
              <a:ext uri="{FF2B5EF4-FFF2-40B4-BE49-F238E27FC236}">
                <a16:creationId xmlns:a16="http://schemas.microsoft.com/office/drawing/2014/main" id="{7DC71707-B60D-4FDC-93F5-EC23EB8D3C15}"/>
              </a:ext>
            </a:extLst>
          </p:cNvPr>
          <p:cNvSpPr txBox="1"/>
          <p:nvPr/>
        </p:nvSpPr>
        <p:spPr>
          <a:xfrm>
            <a:off x="9185295" y="1640629"/>
            <a:ext cx="257277" cy="366004"/>
          </a:xfrm>
          <a:prstGeom prst="rect">
            <a:avLst/>
          </a:prstGeom>
          <a:noFill/>
        </p:spPr>
        <p:txBody>
          <a:bodyPr wrap="square" rtlCol="0">
            <a:spAutoFit/>
          </a:bodyPr>
          <a:lstStyle/>
          <a:p>
            <a:r>
              <a:rPr lang="en-US" u="sng" dirty="0">
                <a:solidFill>
                  <a:srgbClr val="FF0000"/>
                </a:solidFill>
              </a:rPr>
              <a:t>6</a:t>
            </a:r>
          </a:p>
        </p:txBody>
      </p:sp>
      <p:cxnSp>
        <p:nvCxnSpPr>
          <p:cNvPr id="78" name="Straight Connector 77">
            <a:extLst>
              <a:ext uri="{FF2B5EF4-FFF2-40B4-BE49-F238E27FC236}">
                <a16:creationId xmlns:a16="http://schemas.microsoft.com/office/drawing/2014/main" id="{1386EED0-8861-41C8-927B-7FA8E0FB80F5}"/>
              </a:ext>
            </a:extLst>
          </p:cNvPr>
          <p:cNvCxnSpPr>
            <a:cxnSpLocks/>
          </p:cNvCxnSpPr>
          <p:nvPr/>
        </p:nvCxnSpPr>
        <p:spPr>
          <a:xfrm flipH="1">
            <a:off x="8967744" y="2257690"/>
            <a:ext cx="358948" cy="273164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0B3356-FF51-4AAB-9D03-C127BCD1F499}"/>
              </a:ext>
            </a:extLst>
          </p:cNvPr>
          <p:cNvCxnSpPr>
            <a:cxnSpLocks/>
          </p:cNvCxnSpPr>
          <p:nvPr/>
        </p:nvCxnSpPr>
        <p:spPr>
          <a:xfrm flipH="1">
            <a:off x="6514571" y="2301317"/>
            <a:ext cx="2689352" cy="223946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0954B7F3-54A2-4E3F-9B8E-B5F16A2ED712}"/>
              </a:ext>
            </a:extLst>
          </p:cNvPr>
          <p:cNvSpPr/>
          <p:nvPr/>
        </p:nvSpPr>
        <p:spPr>
          <a:xfrm>
            <a:off x="8257144" y="2187177"/>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3B61D1-8CE4-4FA0-96FC-15376709495C}"/>
                  </a:ext>
                </a:extLst>
              </p:cNvPr>
              <p:cNvSpPr txBox="1"/>
              <p:nvPr/>
            </p:nvSpPr>
            <p:spPr>
              <a:xfrm>
                <a:off x="543337" y="2090767"/>
                <a:ext cx="5472100" cy="4279569"/>
              </a:xfrm>
              <a:prstGeom prst="rect">
                <a:avLst/>
              </a:prstGeom>
              <a:noFill/>
            </p:spPr>
            <p:txBody>
              <a:bodyPr wrap="square" rtlCol="0">
                <a:spAutoFit/>
              </a:bodyPr>
              <a:lstStyle/>
              <a:p>
                <a:r>
                  <a:rPr lang="en-US" sz="1400" dirty="0">
                    <a:solidFill>
                      <a:srgbClr val="FF0000"/>
                    </a:solidFill>
                  </a:rPr>
                  <a:t>6.</a:t>
                </a:r>
              </a:p>
              <a:p>
                <a:pPr>
                  <a:lnSpc>
                    <a:spcPct val="120000"/>
                  </a:lnSpc>
                </a:pPr>
                <a:r>
                  <a:rPr lang="en-US" sz="1400" dirty="0">
                    <a:solidFill>
                      <a:srgbClr val="FF0000"/>
                    </a:solidFill>
                  </a:rPr>
                  <a:t>From </a:t>
                </a:r>
                <a14:m>
                  <m:oMath xmlns:m="http://schemas.openxmlformats.org/officeDocument/2006/math">
                    <m:r>
                      <m:rPr>
                        <m:sty m:val="p"/>
                      </m:rPr>
                      <a:rPr lang="el-GR" sz="1400" i="1">
                        <a:solidFill>
                          <a:srgbClr val="FF0000"/>
                        </a:solidFill>
                        <a:latin typeface="Cambria Math" panose="02040503050406030204" pitchFamily="18" charset="0"/>
                      </a:rPr>
                      <m:t>Φ</m:t>
                    </m:r>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f>
                      <m:fPr>
                        <m:ctrlPr>
                          <a:rPr lang="en-US" sz="1400" i="1">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𝜋</m:t>
                        </m:r>
                      </m:num>
                      <m:den>
                        <m:r>
                          <a:rPr lang="en-US" sz="1400" i="1">
                            <a:solidFill>
                              <a:srgbClr val="FF0000"/>
                            </a:solidFill>
                            <a:latin typeface="Cambria Math" panose="02040503050406030204" pitchFamily="18" charset="0"/>
                            <a:ea typeface="Cambria Math" panose="02040503050406030204" pitchFamily="18" charset="0"/>
                          </a:rPr>
                          <m:t>2</m:t>
                        </m:r>
                      </m:den>
                    </m:f>
                    <m:r>
                      <a:rPr lang="en-US" sz="1400">
                        <a:solidFill>
                          <a:srgbClr val="FF0000"/>
                        </a:solidFill>
                        <a:latin typeface="Cambria Math" panose="02040503050406030204" pitchFamily="18" charset="0"/>
                        <a:ea typeface="Cambria Math" panose="02040503050406030204" pitchFamily="18" charset="0"/>
                      </a:rPr>
                      <m:t>−</m:t>
                    </m:r>
                    <m:f>
                      <m:fPr>
                        <m:ctrlPr>
                          <a:rPr lang="en-US" sz="1400" i="1">
                            <a:solidFill>
                              <a:srgbClr val="FF0000"/>
                            </a:solidFill>
                            <a:latin typeface="Cambria Math" panose="02040503050406030204" pitchFamily="18" charset="0"/>
                            <a:ea typeface="Cambria Math" panose="02040503050406030204" pitchFamily="18" charset="0"/>
                          </a:rPr>
                        </m:ctrlPr>
                      </m:fPr>
                      <m:num>
                        <m:func>
                          <m:funcPr>
                            <m:ctrlPr>
                              <a:rPr lang="en-US" sz="1400" i="1">
                                <a:solidFill>
                                  <a:srgbClr val="FF0000"/>
                                </a:solidFill>
                                <a:latin typeface="Cambria Math" panose="02040503050406030204" pitchFamily="18" charset="0"/>
                                <a:ea typeface="Cambria Math" panose="02040503050406030204" pitchFamily="18" charset="0"/>
                              </a:rPr>
                            </m:ctrlPr>
                          </m:funcPr>
                          <m:fName>
                            <m:sSup>
                              <m:sSupPr>
                                <m:ctrlPr>
                                  <a:rPr lang="en-US" sz="1400" i="1">
                                    <a:solidFill>
                                      <a:srgbClr val="FF0000"/>
                                    </a:solidFill>
                                    <a:latin typeface="Cambria Math" panose="02040503050406030204" pitchFamily="18" charset="0"/>
                                    <a:ea typeface="Cambria Math" panose="02040503050406030204" pitchFamily="18" charset="0"/>
                                  </a:rPr>
                                </m:ctrlPr>
                              </m:sSupPr>
                              <m:e>
                                <m:r>
                                  <m:rPr>
                                    <m:sty m:val="p"/>
                                  </m:rPr>
                                  <a:rPr lang="en-US" sz="1400">
                                    <a:solidFill>
                                      <a:srgbClr val="FF0000"/>
                                    </a:solidFill>
                                    <a:latin typeface="Cambria Math" panose="02040503050406030204" pitchFamily="18" charset="0"/>
                                    <a:ea typeface="Cambria Math" panose="02040503050406030204" pitchFamily="18" charset="0"/>
                                  </a:rPr>
                                  <m:t>cos</m:t>
                                </m:r>
                              </m:e>
                              <m:sup>
                                <m:r>
                                  <a:rPr lang="en-US" sz="1400" i="1">
                                    <a:solidFill>
                                      <a:srgbClr val="FF0000"/>
                                    </a:solidFill>
                                    <a:latin typeface="Cambria Math" panose="02040503050406030204" pitchFamily="18" charset="0"/>
                                    <a:ea typeface="Cambria Math" panose="02040503050406030204" pitchFamily="18" charset="0"/>
                                  </a:rPr>
                                  <m:t>−1</m:t>
                                </m:r>
                              </m:sup>
                            </m:sSup>
                          </m:fName>
                          <m:e>
                            <m:d>
                              <m:dPr>
                                <m:ctrlPr>
                                  <a:rPr lang="en-US" sz="1400" i="1">
                                    <a:solidFill>
                                      <a:srgbClr val="FF0000"/>
                                    </a:solidFill>
                                    <a:latin typeface="Cambria Math" panose="02040503050406030204" pitchFamily="18" charset="0"/>
                                    <a:ea typeface="Cambria Math" panose="02040503050406030204" pitchFamily="18" charset="0"/>
                                  </a:rPr>
                                </m:ctrlPr>
                              </m:dPr>
                              <m:e>
                                <m:f>
                                  <m:fPr>
                                    <m:ctrlPr>
                                      <a:rPr lang="en-US" sz="1400" i="1">
                                        <a:solidFill>
                                          <a:srgbClr val="FF0000"/>
                                        </a:solidFill>
                                        <a:latin typeface="Cambria Math" panose="02040503050406030204" pitchFamily="18" charset="0"/>
                                        <a:ea typeface="Cambria Math" panose="02040503050406030204" pitchFamily="18" charset="0"/>
                                      </a:rPr>
                                    </m:ctrlPr>
                                  </m:fPr>
                                  <m:num>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𝑖</m:t>
                                        </m:r>
                                      </m:sub>
                                    </m:sSub>
                                  </m:num>
                                  <m:den>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𝑜</m:t>
                                        </m:r>
                                      </m:sub>
                                    </m:sSub>
                                  </m:den>
                                </m:f>
                              </m:e>
                            </m:d>
                          </m:e>
                        </m:func>
                      </m:num>
                      <m:den>
                        <m:r>
                          <a:rPr lang="en-US" sz="1400" i="1">
                            <a:solidFill>
                              <a:srgbClr val="FF0000"/>
                            </a:solidFill>
                            <a:latin typeface="Cambria Math" panose="02040503050406030204" pitchFamily="18" charset="0"/>
                            <a:ea typeface="Cambria Math" panose="02040503050406030204" pitchFamily="18" charset="0"/>
                          </a:rPr>
                          <m:t>2</m:t>
                        </m:r>
                      </m:den>
                    </m:f>
                  </m:oMath>
                </a14:m>
                <a:br>
                  <a:rPr lang="en-US" sz="1400" dirty="0">
                    <a:solidFill>
                      <a:srgbClr val="FF0000"/>
                    </a:solidFill>
                    <a:ea typeface="Cambria Math" panose="02040503050406030204" pitchFamily="18" charset="0"/>
                  </a:rPr>
                </a:br>
                <a:r>
                  <a:rPr lang="en-US" sz="1400" dirty="0">
                    <a:solidFill>
                      <a:srgbClr val="FF0000"/>
                    </a:solidFill>
                    <a:ea typeface="Cambria Math" panose="02040503050406030204" pitchFamily="18" charset="0"/>
                  </a:rPr>
                  <a:t>until </a:t>
                </a:r>
                <a14:m>
                  <m:oMath xmlns:m="http://schemas.openxmlformats.org/officeDocument/2006/math">
                    <m:r>
                      <m:rPr>
                        <m:sty m:val="p"/>
                      </m:rPr>
                      <a:rPr lang="el-GR" sz="1400" i="1">
                        <a:solidFill>
                          <a:srgbClr val="FF0000"/>
                        </a:solidFill>
                        <a:latin typeface="Cambria Math" panose="02040503050406030204" pitchFamily="18" charset="0"/>
                      </a:rPr>
                      <m:t>Φ</m:t>
                    </m:r>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r>
                      <a:rPr lang="en-US" sz="1400" i="1">
                        <a:solidFill>
                          <a:srgbClr val="FF0000"/>
                        </a:solidFill>
                        <a:latin typeface="Cambria Math" panose="02040503050406030204" pitchFamily="18" charset="0"/>
                        <a:ea typeface="Cambria Math" panose="02040503050406030204" pitchFamily="18" charset="0"/>
                      </a:rPr>
                      <m:t>+</m:t>
                    </m:r>
                    <m:f>
                      <m:fPr>
                        <m:ctrlPr>
                          <a:rPr lang="en-US" sz="1400" i="1">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𝜋</m:t>
                        </m:r>
                      </m:num>
                      <m:den>
                        <m:r>
                          <a:rPr lang="en-US" sz="1400" i="1">
                            <a:solidFill>
                              <a:srgbClr val="FF0000"/>
                            </a:solidFill>
                            <a:latin typeface="Cambria Math" panose="02040503050406030204" pitchFamily="18" charset="0"/>
                            <a:ea typeface="Cambria Math" panose="02040503050406030204" pitchFamily="18" charset="0"/>
                          </a:rPr>
                          <m:t>2</m:t>
                        </m:r>
                      </m:den>
                    </m:f>
                  </m:oMath>
                </a14:m>
                <a:br>
                  <a:rPr lang="en-US" sz="1400" dirty="0">
                    <a:solidFill>
                      <a:srgbClr val="FF0000"/>
                    </a:solidFill>
                    <a:ea typeface="Cambria Math" panose="02040503050406030204" pitchFamily="18" charset="0"/>
                  </a:rPr>
                </a:br>
                <a:r>
                  <a:rPr lang="en-US" sz="1400" dirty="0">
                    <a:solidFill>
                      <a:srgbClr val="FF0000"/>
                    </a:solidFill>
                    <a:ea typeface="Cambria Math" panose="02040503050406030204" pitchFamily="18" charset="0"/>
                  </a:rPr>
                  <a:t>AP: Outer circle right point</a:t>
                </a:r>
              </a:p>
              <a:p>
                <a:r>
                  <a:rPr lang="en-US" sz="1400" dirty="0">
                    <a:solidFill>
                      <a:srgbClr val="FF0000"/>
                    </a:solidFill>
                    <a:ea typeface="Cambria Math" panose="02040503050406030204" pitchFamily="18" charset="0"/>
                  </a:rPr>
                  <a:t>Positive vector: Left bound</a:t>
                </a:r>
              </a:p>
              <a:p>
                <a:br>
                  <a:rPr lang="en-US" sz="1400" dirty="0">
                    <a:solidFill>
                      <a:srgbClr val="FF0000"/>
                    </a:solidFill>
                    <a:ea typeface="Cambria Math" panose="02040503050406030204" pitchFamily="18" charset="0"/>
                  </a:rPr>
                </a:br>
                <a:r>
                  <a:rPr lang="en-US" sz="1400" dirty="0">
                    <a:solidFill>
                      <a:srgbClr val="FF0000"/>
                    </a:solidFill>
                    <a:ea typeface="Cambria Math" panose="02040503050406030204" pitchFamily="18" charset="0"/>
                  </a:rPr>
                  <a:t>From 	</a:t>
                </a:r>
                <a14:m>
                  <m:oMath xmlns:m="http://schemas.openxmlformats.org/officeDocument/2006/math">
                    <m:d>
                      <m:dPr>
                        <m:ctrlPr>
                          <a:rPr lang="en-US" sz="1400" i="1">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r>
                                <m:rPr>
                                  <m:brk m:alnAt="7"/>
                                </m:rPr>
                                <a:rPr lang="en-US" sz="1400" i="1">
                                  <a:solidFill>
                                    <a:srgbClr val="FF0000"/>
                                  </a:solidFill>
                                  <a:latin typeface="Cambria Math" panose="02040503050406030204" pitchFamily="18" charset="0"/>
                                  <a:ea typeface="Cambria Math" panose="02040503050406030204" pitchFamily="18" charset="0"/>
                                </a:rPr>
                                <m:t>𝑥</m:t>
                              </m:r>
                            </m:e>
                          </m:mr>
                          <m:mr>
                            <m:e>
                              <m:r>
                                <a:rPr lang="en-US" sz="1400" i="1">
                                  <a:solidFill>
                                    <a:srgbClr val="FF0000"/>
                                  </a:solidFill>
                                  <a:latin typeface="Cambria Math" panose="02040503050406030204" pitchFamily="18" charset="0"/>
                                  <a:ea typeface="Cambria Math" panose="02040503050406030204" pitchFamily="18" charset="0"/>
                                </a:rPr>
                                <m:t>𝑦</m:t>
                              </m:r>
                            </m:e>
                          </m:mr>
                        </m:m>
                      </m:e>
                    </m:d>
                    <m:r>
                      <a:rPr lang="en-US" sz="1400" i="1">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𝑜</m:t>
                        </m:r>
                      </m:sub>
                    </m:sSub>
                    <m:d>
                      <m:dPr>
                        <m:ctrlPr>
                          <a:rPr lang="en-US" sz="1400" i="1">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brk m:alnAt="7"/>
                                    </m:rPr>
                                    <a:rPr lang="en-US" sz="1400">
                                      <a:solidFill>
                                        <a:srgbClr val="FF0000"/>
                                      </a:solidFill>
                                      <a:latin typeface="Cambria Math" panose="02040503050406030204" pitchFamily="18" charset="0"/>
                                      <a:ea typeface="Cambria Math" panose="02040503050406030204" pitchFamily="18" charset="0"/>
                                    </a:rPr>
                                    <m:t>c</m:t>
                                  </m:r>
                                  <m:r>
                                    <m:rPr>
                                      <m:sty m:val="p"/>
                                    </m:rPr>
                                    <a:rPr lang="en-US" sz="1400">
                                      <a:solidFill>
                                        <a:srgbClr val="FF0000"/>
                                      </a:solidFill>
                                      <a:latin typeface="Cambria Math" panose="02040503050406030204" pitchFamily="18" charset="0"/>
                                      <a:ea typeface="Cambria Math" panose="02040503050406030204" pitchFamily="18" charset="0"/>
                                    </a:rPr>
                                    <m:t>os</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e>
                                  </m:d>
                                </m:e>
                              </m:func>
                            </m:e>
                          </m:m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rPr>
                                    <a:rPr lang="en-US" sz="1400">
                                      <a:solidFill>
                                        <a:srgbClr val="FF0000"/>
                                      </a:solidFill>
                                      <a:latin typeface="Cambria Math" panose="02040503050406030204" pitchFamily="18" charset="0"/>
                                      <a:ea typeface="Cambria Math" panose="02040503050406030204" pitchFamily="18" charset="0"/>
                                    </a:rPr>
                                    <m:t>sin</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e>
                                  </m:d>
                                </m:e>
                              </m:func>
                            </m:e>
                          </m:mr>
                        </m:m>
                      </m:e>
                    </m:d>
                  </m:oMath>
                </a14:m>
                <a:endParaRPr lang="en-US" sz="1400" dirty="0">
                  <a:solidFill>
                    <a:srgbClr val="FF0000"/>
                  </a:solidFill>
                  <a:ea typeface="Cambria Math" panose="02040503050406030204" pitchFamily="18" charset="0"/>
                </a:endParaRPr>
              </a:p>
              <a:p>
                <a:r>
                  <a:rPr lang="en-US" sz="1400" dirty="0">
                    <a:solidFill>
                      <a:srgbClr val="FF0000"/>
                    </a:solidFill>
                    <a:ea typeface="Cambria Math" panose="02040503050406030204" pitchFamily="18" charset="0"/>
                  </a:rPr>
                  <a:t>To 	</a:t>
                </a:r>
                <a14:m>
                  <m:oMath xmlns:m="http://schemas.openxmlformats.org/officeDocument/2006/math">
                    <m:d>
                      <m:dPr>
                        <m:ctrlPr>
                          <a:rPr lang="en-US" sz="1400" i="1">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r>
                                <m:rPr>
                                  <m:brk m:alnAt="7"/>
                                </m:rPr>
                                <a:rPr lang="en-US" sz="1400" i="1">
                                  <a:solidFill>
                                    <a:srgbClr val="FF0000"/>
                                  </a:solidFill>
                                  <a:latin typeface="Cambria Math" panose="02040503050406030204" pitchFamily="18" charset="0"/>
                                  <a:ea typeface="Cambria Math" panose="02040503050406030204" pitchFamily="18" charset="0"/>
                                </a:rPr>
                                <m:t>𝑥</m:t>
                              </m:r>
                            </m:e>
                          </m:mr>
                          <m:mr>
                            <m:e>
                              <m:r>
                                <a:rPr lang="en-US" sz="1400" i="1">
                                  <a:solidFill>
                                    <a:srgbClr val="FF0000"/>
                                  </a:solidFill>
                                  <a:latin typeface="Cambria Math" panose="02040503050406030204" pitchFamily="18" charset="0"/>
                                  <a:ea typeface="Cambria Math" panose="02040503050406030204" pitchFamily="18" charset="0"/>
                                </a:rPr>
                                <m:t>𝑦</m:t>
                              </m:r>
                            </m:e>
                          </m:mr>
                        </m:m>
                      </m:e>
                    </m:d>
                    <m:r>
                      <a:rPr lang="en-US" sz="1400" i="1">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b="0" i="1" smtClean="0">
                            <a:solidFill>
                              <a:srgbClr val="FF0000"/>
                            </a:solidFill>
                            <a:latin typeface="Cambria Math" panose="02040503050406030204" pitchFamily="18" charset="0"/>
                            <a:ea typeface="Cambria Math" panose="02040503050406030204" pitchFamily="18" charset="0"/>
                          </a:rPr>
                          <m:t>𝑖</m:t>
                        </m:r>
                      </m:sub>
                    </m:sSub>
                    <m:d>
                      <m:dPr>
                        <m:ctrlPr>
                          <a:rPr lang="en-US" sz="1400" i="1">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brk m:alnAt="7"/>
                                    </m:rPr>
                                    <a:rPr lang="en-US" sz="1400">
                                      <a:solidFill>
                                        <a:srgbClr val="FF0000"/>
                                      </a:solidFill>
                                      <a:latin typeface="Cambria Math" panose="02040503050406030204" pitchFamily="18" charset="0"/>
                                      <a:ea typeface="Cambria Math" panose="02040503050406030204" pitchFamily="18" charset="0"/>
                                    </a:rPr>
                                    <m:t>c</m:t>
                                  </m:r>
                                  <m:r>
                                    <m:rPr>
                                      <m:sty m:val="p"/>
                                    </m:rPr>
                                    <a:rPr lang="en-US" sz="1400">
                                      <a:solidFill>
                                        <a:srgbClr val="FF0000"/>
                                      </a:solidFill>
                                      <a:latin typeface="Cambria Math" panose="02040503050406030204" pitchFamily="18" charset="0"/>
                                      <a:ea typeface="Cambria Math" panose="02040503050406030204" pitchFamily="18" charset="0"/>
                                    </a:rPr>
                                    <m:t>os</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e>
                                  </m:d>
                                </m:e>
                              </m:func>
                            </m:e>
                          </m:m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rPr>
                                    <a:rPr lang="en-US" sz="1400">
                                      <a:solidFill>
                                        <a:srgbClr val="FF0000"/>
                                      </a:solidFill>
                                      <a:latin typeface="Cambria Math" panose="02040503050406030204" pitchFamily="18" charset="0"/>
                                      <a:ea typeface="Cambria Math" panose="02040503050406030204" pitchFamily="18" charset="0"/>
                                    </a:rPr>
                                    <m:t>sin</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e>
                                  </m:d>
                                </m:e>
                              </m:func>
                            </m:e>
                          </m:mr>
                        </m:m>
                      </m:e>
                    </m:d>
                  </m:oMath>
                </a14:m>
                <a:endParaRPr lang="en-US" sz="1400" dirty="0">
                  <a:solidFill>
                    <a:srgbClr val="FF0000"/>
                  </a:solidFill>
                  <a:ea typeface="Cambria Math" panose="02040503050406030204" pitchFamily="18" charset="0"/>
                </a:endParaRPr>
              </a:p>
              <a:p>
                <a:br>
                  <a:rPr lang="en-US" sz="1400" dirty="0">
                    <a:solidFill>
                      <a:srgbClr val="FF0000"/>
                    </a:solidFill>
                    <a:ea typeface="Cambria Math" panose="02040503050406030204" pitchFamily="18" charset="0"/>
                  </a:rPr>
                </a:br>
                <a:r>
                  <a:rPr lang="en-US" sz="1400" dirty="0">
                    <a:solidFill>
                      <a:srgbClr val="FF0000"/>
                    </a:solidFill>
                    <a:ea typeface="Cambria Math" panose="02040503050406030204" pitchFamily="18" charset="0"/>
                  </a:rPr>
                  <a:t>Negative vector: Outer circle right point</a:t>
                </a:r>
                <a:br>
                  <a:rPr lang="en-US" sz="1400" dirty="0">
                    <a:solidFill>
                      <a:srgbClr val="FF0000"/>
                    </a:solidFill>
                    <a:ea typeface="Cambria Math" panose="02040503050406030204" pitchFamily="18" charset="0"/>
                  </a:rPr>
                </a:br>
                <a:r>
                  <a:rPr lang="en-US" sz="1400" dirty="0">
                    <a:solidFill>
                      <a:srgbClr val="FF0000"/>
                    </a:solidFill>
                    <a:ea typeface="Cambria Math" panose="02040503050406030204" pitchFamily="18" charset="0"/>
                  </a:rPr>
                  <a:t>Always	</a:t>
                </a:r>
                <a14:m>
                  <m:oMath xmlns:m="http://schemas.openxmlformats.org/officeDocument/2006/math">
                    <m:d>
                      <m:dPr>
                        <m:ctrlPr>
                          <a:rPr lang="en-US" sz="1400" i="1" smtClean="0">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r>
                                <m:rPr>
                                  <m:brk m:alnAt="7"/>
                                </m:rPr>
                                <a:rPr lang="en-US" sz="1400" i="1">
                                  <a:solidFill>
                                    <a:srgbClr val="FF0000"/>
                                  </a:solidFill>
                                  <a:latin typeface="Cambria Math" panose="02040503050406030204" pitchFamily="18" charset="0"/>
                                  <a:ea typeface="Cambria Math" panose="02040503050406030204" pitchFamily="18" charset="0"/>
                                </a:rPr>
                                <m:t>𝑥</m:t>
                              </m:r>
                            </m:e>
                          </m:mr>
                          <m:mr>
                            <m:e>
                              <m:r>
                                <a:rPr lang="en-US" sz="1400" i="1">
                                  <a:solidFill>
                                    <a:srgbClr val="FF0000"/>
                                  </a:solidFill>
                                  <a:latin typeface="Cambria Math" panose="02040503050406030204" pitchFamily="18" charset="0"/>
                                  <a:ea typeface="Cambria Math" panose="02040503050406030204" pitchFamily="18" charset="0"/>
                                </a:rPr>
                                <m:t>𝑦</m:t>
                              </m:r>
                            </m:e>
                          </m:mr>
                        </m:m>
                      </m:e>
                    </m:d>
                    <m:r>
                      <a:rPr lang="en-US" sz="1400" i="1">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𝑜</m:t>
                        </m:r>
                      </m:sub>
                    </m:sSub>
                    <m:d>
                      <m:dPr>
                        <m:ctrlPr>
                          <a:rPr lang="en-US" sz="1400" i="1">
                            <a:solidFill>
                              <a:srgbClr val="FF0000"/>
                            </a:solidFill>
                            <a:latin typeface="Cambria Math" panose="02040503050406030204" pitchFamily="18" charset="0"/>
                            <a:ea typeface="Cambria Math" panose="02040503050406030204" pitchFamily="18" charset="0"/>
                          </a:rPr>
                        </m:ctrlPr>
                      </m:dPr>
                      <m:e>
                        <m:m>
                          <m:mPr>
                            <m:mcs>
                              <m:mc>
                                <m:mcPr>
                                  <m:count m:val="1"/>
                                  <m:mcJc m:val="center"/>
                                </m:mcPr>
                              </m:mc>
                            </m:mcs>
                            <m:ctrlPr>
                              <a:rPr lang="en-US" sz="1400" i="1">
                                <a:solidFill>
                                  <a:srgbClr val="FF0000"/>
                                </a:solidFill>
                                <a:latin typeface="Cambria Math" panose="02040503050406030204" pitchFamily="18" charset="0"/>
                                <a:ea typeface="Cambria Math" panose="02040503050406030204" pitchFamily="18" charset="0"/>
                              </a:rPr>
                            </m:ctrlPr>
                          </m:mP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brk m:alnAt="7"/>
                                    </m:rPr>
                                    <a:rPr lang="en-US" sz="1400">
                                      <a:solidFill>
                                        <a:srgbClr val="FF0000"/>
                                      </a:solidFill>
                                      <a:latin typeface="Cambria Math" panose="02040503050406030204" pitchFamily="18" charset="0"/>
                                      <a:ea typeface="Cambria Math" panose="02040503050406030204" pitchFamily="18" charset="0"/>
                                    </a:rPr>
                                    <m:t>c</m:t>
                                  </m:r>
                                  <m:r>
                                    <m:rPr>
                                      <m:sty m:val="p"/>
                                    </m:rPr>
                                    <a:rPr lang="en-US" sz="1400">
                                      <a:solidFill>
                                        <a:srgbClr val="FF0000"/>
                                      </a:solidFill>
                                      <a:latin typeface="Cambria Math" panose="02040503050406030204" pitchFamily="18" charset="0"/>
                                      <a:ea typeface="Cambria Math" panose="02040503050406030204" pitchFamily="18" charset="0"/>
                                    </a:rPr>
                                    <m:t>os</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r>
                                        <a:rPr lang="en-US" sz="1400" i="1">
                                          <a:solidFill>
                                            <a:srgbClr val="FF0000"/>
                                          </a:solidFill>
                                          <a:latin typeface="Cambria Math" panose="02040503050406030204" pitchFamily="18" charset="0"/>
                                          <a:ea typeface="Cambria Math" panose="02040503050406030204" pitchFamily="18" charset="0"/>
                                        </a:rPr>
                                        <m:t>−</m:t>
                                      </m:r>
                                      <m:func>
                                        <m:funcPr>
                                          <m:ctrlPr>
                                            <a:rPr lang="en-US" sz="1400" i="1">
                                              <a:solidFill>
                                                <a:srgbClr val="FF0000"/>
                                              </a:solidFill>
                                              <a:latin typeface="Cambria Math" panose="02040503050406030204" pitchFamily="18" charset="0"/>
                                              <a:ea typeface="Cambria Math" panose="02040503050406030204" pitchFamily="18" charset="0"/>
                                            </a:rPr>
                                          </m:ctrlPr>
                                        </m:funcPr>
                                        <m:fName>
                                          <m:sSup>
                                            <m:sSupPr>
                                              <m:ctrlPr>
                                                <a:rPr lang="en-US" sz="1400" i="1">
                                                  <a:solidFill>
                                                    <a:srgbClr val="FF0000"/>
                                                  </a:solidFill>
                                                  <a:latin typeface="Cambria Math" panose="02040503050406030204" pitchFamily="18" charset="0"/>
                                                  <a:ea typeface="Cambria Math" panose="02040503050406030204" pitchFamily="18" charset="0"/>
                                                </a:rPr>
                                              </m:ctrlPr>
                                            </m:sSupPr>
                                            <m:e>
                                              <m:r>
                                                <m:rPr>
                                                  <m:sty m:val="p"/>
                                                </m:rPr>
                                                <a:rPr lang="en-US" sz="1400">
                                                  <a:solidFill>
                                                    <a:srgbClr val="FF0000"/>
                                                  </a:solidFill>
                                                  <a:latin typeface="Cambria Math" panose="02040503050406030204" pitchFamily="18" charset="0"/>
                                                  <a:ea typeface="Cambria Math" panose="02040503050406030204" pitchFamily="18" charset="0"/>
                                                </a:rPr>
                                                <m:t>cos</m:t>
                                              </m:r>
                                            </m:e>
                                            <m:sup>
                                              <m:r>
                                                <a:rPr lang="en-US" sz="1400" i="1">
                                                  <a:solidFill>
                                                    <a:srgbClr val="FF0000"/>
                                                  </a:solidFill>
                                                  <a:latin typeface="Cambria Math" panose="02040503050406030204" pitchFamily="18" charset="0"/>
                                                  <a:ea typeface="Cambria Math" panose="02040503050406030204" pitchFamily="18" charset="0"/>
                                                </a:rPr>
                                                <m:t>−1</m:t>
                                              </m:r>
                                            </m:sup>
                                          </m:sSup>
                                        </m:fName>
                                        <m:e>
                                          <m:d>
                                            <m:dPr>
                                              <m:ctrlPr>
                                                <a:rPr lang="en-US" sz="1400" i="1">
                                                  <a:solidFill>
                                                    <a:srgbClr val="FF0000"/>
                                                  </a:solidFill>
                                                  <a:latin typeface="Cambria Math" panose="02040503050406030204" pitchFamily="18" charset="0"/>
                                                  <a:ea typeface="Cambria Math" panose="02040503050406030204" pitchFamily="18" charset="0"/>
                                                </a:rPr>
                                              </m:ctrlPr>
                                            </m:dPr>
                                            <m:e>
                                              <m:f>
                                                <m:fPr>
                                                  <m:ctrlPr>
                                                    <a:rPr lang="en-US" sz="1400" i="1">
                                                      <a:solidFill>
                                                        <a:srgbClr val="FF0000"/>
                                                      </a:solidFill>
                                                      <a:latin typeface="Cambria Math" panose="02040503050406030204" pitchFamily="18" charset="0"/>
                                                      <a:ea typeface="Cambria Math" panose="02040503050406030204" pitchFamily="18" charset="0"/>
                                                    </a:rPr>
                                                  </m:ctrlPr>
                                                </m:fPr>
                                                <m:num>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𝑖</m:t>
                                                      </m:r>
                                                    </m:sub>
                                                  </m:sSub>
                                                </m:num>
                                                <m:den>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𝑜</m:t>
                                                      </m:r>
                                                    </m:sub>
                                                  </m:sSub>
                                                </m:den>
                                              </m:f>
                                            </m:e>
                                          </m:d>
                                        </m:e>
                                      </m:func>
                                    </m:e>
                                  </m:d>
                                </m:e>
                              </m:func>
                            </m:e>
                          </m:mr>
                          <m:mr>
                            <m:e>
                              <m:func>
                                <m:funcPr>
                                  <m:ctrlPr>
                                    <a:rPr lang="en-US" sz="1400" i="1">
                                      <a:solidFill>
                                        <a:srgbClr val="FF0000"/>
                                      </a:solidFill>
                                      <a:latin typeface="Cambria Math" panose="02040503050406030204" pitchFamily="18" charset="0"/>
                                      <a:ea typeface="Cambria Math" panose="02040503050406030204" pitchFamily="18" charset="0"/>
                                    </a:rPr>
                                  </m:ctrlPr>
                                </m:funcPr>
                                <m:fName>
                                  <m:r>
                                    <m:rPr>
                                      <m:sty m:val="p"/>
                                    </m:rPr>
                                    <a:rPr lang="en-US" sz="1400">
                                      <a:solidFill>
                                        <a:srgbClr val="FF0000"/>
                                      </a:solidFill>
                                      <a:latin typeface="Cambria Math" panose="02040503050406030204" pitchFamily="18" charset="0"/>
                                      <a:ea typeface="Cambria Math" panose="02040503050406030204" pitchFamily="18" charset="0"/>
                                    </a:rPr>
                                    <m:t>sin</m:t>
                                  </m:r>
                                </m:fName>
                                <m:e>
                                  <m:d>
                                    <m:dPr>
                                      <m:ctrlPr>
                                        <a:rPr lang="en-US" sz="1400" i="1">
                                          <a:solidFill>
                                            <a:srgbClr val="FF0000"/>
                                          </a:solidFill>
                                          <a:latin typeface="Cambria Math" panose="02040503050406030204" pitchFamily="18" charset="0"/>
                                          <a:ea typeface="Cambria Math" panose="02040503050406030204" pitchFamily="18" charset="0"/>
                                        </a:rPr>
                                      </m:ctrlPr>
                                    </m:dPr>
                                    <m:e>
                                      <m:r>
                                        <a:rPr lang="en-US" sz="1400" i="1">
                                          <a:solidFill>
                                            <a:srgbClr val="FF0000"/>
                                          </a:solidFill>
                                          <a:latin typeface="Cambria Math" panose="02040503050406030204" pitchFamily="18" charset="0"/>
                                          <a:ea typeface="Cambria Math" panose="02040503050406030204" pitchFamily="18" charset="0"/>
                                        </a:rPr>
                                        <m:t>𝛽</m:t>
                                      </m:r>
                                      <m:r>
                                        <a:rPr lang="en-US" sz="1400" i="1">
                                          <a:solidFill>
                                            <a:srgbClr val="FF0000"/>
                                          </a:solidFill>
                                          <a:latin typeface="Cambria Math" panose="02040503050406030204" pitchFamily="18" charset="0"/>
                                          <a:ea typeface="Cambria Math" panose="02040503050406030204" pitchFamily="18" charset="0"/>
                                        </a:rPr>
                                        <m:t>+</m:t>
                                      </m:r>
                                      <m:r>
                                        <a:rPr lang="en-US" sz="1400" i="1">
                                          <a:solidFill>
                                            <a:srgbClr val="FF0000"/>
                                          </a:solidFill>
                                          <a:latin typeface="Cambria Math" panose="02040503050406030204" pitchFamily="18" charset="0"/>
                                          <a:ea typeface="Cambria Math" panose="02040503050406030204" pitchFamily="18" charset="0"/>
                                        </a:rPr>
                                        <m:t>𝛼</m:t>
                                      </m:r>
                                      <m:r>
                                        <a:rPr lang="en-US" sz="1400" i="1">
                                          <a:solidFill>
                                            <a:srgbClr val="FF0000"/>
                                          </a:solidFill>
                                          <a:latin typeface="Cambria Math" panose="02040503050406030204" pitchFamily="18" charset="0"/>
                                          <a:ea typeface="Cambria Math" panose="02040503050406030204" pitchFamily="18" charset="0"/>
                                        </a:rPr>
                                        <m:t>−</m:t>
                                      </m:r>
                                      <m:func>
                                        <m:funcPr>
                                          <m:ctrlPr>
                                            <a:rPr lang="en-US" sz="1400" i="1">
                                              <a:solidFill>
                                                <a:srgbClr val="FF0000"/>
                                              </a:solidFill>
                                              <a:latin typeface="Cambria Math" panose="02040503050406030204" pitchFamily="18" charset="0"/>
                                              <a:ea typeface="Cambria Math" panose="02040503050406030204" pitchFamily="18" charset="0"/>
                                            </a:rPr>
                                          </m:ctrlPr>
                                        </m:funcPr>
                                        <m:fName>
                                          <m:sSup>
                                            <m:sSupPr>
                                              <m:ctrlPr>
                                                <a:rPr lang="en-US" sz="1400" i="1">
                                                  <a:solidFill>
                                                    <a:srgbClr val="FF0000"/>
                                                  </a:solidFill>
                                                  <a:latin typeface="Cambria Math" panose="02040503050406030204" pitchFamily="18" charset="0"/>
                                                  <a:ea typeface="Cambria Math" panose="02040503050406030204" pitchFamily="18" charset="0"/>
                                                </a:rPr>
                                              </m:ctrlPr>
                                            </m:sSupPr>
                                            <m:e>
                                              <m:r>
                                                <m:rPr>
                                                  <m:sty m:val="p"/>
                                                </m:rPr>
                                                <a:rPr lang="en-US" sz="1400">
                                                  <a:solidFill>
                                                    <a:srgbClr val="FF0000"/>
                                                  </a:solidFill>
                                                  <a:latin typeface="Cambria Math" panose="02040503050406030204" pitchFamily="18" charset="0"/>
                                                  <a:ea typeface="Cambria Math" panose="02040503050406030204" pitchFamily="18" charset="0"/>
                                                </a:rPr>
                                                <m:t>cos</m:t>
                                              </m:r>
                                            </m:e>
                                            <m:sup>
                                              <m:r>
                                                <a:rPr lang="en-US" sz="1400" i="1">
                                                  <a:solidFill>
                                                    <a:srgbClr val="FF0000"/>
                                                  </a:solidFill>
                                                  <a:latin typeface="Cambria Math" panose="02040503050406030204" pitchFamily="18" charset="0"/>
                                                  <a:ea typeface="Cambria Math" panose="02040503050406030204" pitchFamily="18" charset="0"/>
                                                </a:rPr>
                                                <m:t>−1</m:t>
                                              </m:r>
                                            </m:sup>
                                          </m:sSup>
                                        </m:fName>
                                        <m:e>
                                          <m:d>
                                            <m:dPr>
                                              <m:ctrlPr>
                                                <a:rPr lang="en-US" sz="1400" i="1">
                                                  <a:solidFill>
                                                    <a:srgbClr val="FF0000"/>
                                                  </a:solidFill>
                                                  <a:latin typeface="Cambria Math" panose="02040503050406030204" pitchFamily="18" charset="0"/>
                                                  <a:ea typeface="Cambria Math" panose="02040503050406030204" pitchFamily="18" charset="0"/>
                                                </a:rPr>
                                              </m:ctrlPr>
                                            </m:dPr>
                                            <m:e>
                                              <m:f>
                                                <m:fPr>
                                                  <m:ctrlPr>
                                                    <a:rPr lang="en-US" sz="1400" i="1">
                                                      <a:solidFill>
                                                        <a:srgbClr val="FF0000"/>
                                                      </a:solidFill>
                                                      <a:latin typeface="Cambria Math" panose="02040503050406030204" pitchFamily="18" charset="0"/>
                                                      <a:ea typeface="Cambria Math" panose="02040503050406030204" pitchFamily="18" charset="0"/>
                                                    </a:rPr>
                                                  </m:ctrlPr>
                                                </m:fPr>
                                                <m:num>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𝑖</m:t>
                                                      </m:r>
                                                    </m:sub>
                                                  </m:sSub>
                                                </m:num>
                                                <m:den>
                                                  <m:sSub>
                                                    <m:sSubPr>
                                                      <m:ctrlPr>
                                                        <a:rPr lang="en-US" sz="1400" i="1">
                                                          <a:solidFill>
                                                            <a:srgbClr val="FF0000"/>
                                                          </a:solidFill>
                                                          <a:latin typeface="Cambria Math" panose="02040503050406030204" pitchFamily="18" charset="0"/>
                                                          <a:ea typeface="Cambria Math" panose="02040503050406030204" pitchFamily="18" charset="0"/>
                                                        </a:rPr>
                                                      </m:ctrlPr>
                                                    </m:sSubPr>
                                                    <m:e>
                                                      <m:r>
                                                        <a:rPr lang="en-US" sz="1400" i="1">
                                                          <a:solidFill>
                                                            <a:srgbClr val="FF0000"/>
                                                          </a:solidFill>
                                                          <a:latin typeface="Cambria Math" panose="02040503050406030204" pitchFamily="18" charset="0"/>
                                                          <a:ea typeface="Cambria Math" panose="02040503050406030204" pitchFamily="18" charset="0"/>
                                                        </a:rPr>
                                                        <m:t>𝑟</m:t>
                                                      </m:r>
                                                    </m:e>
                                                    <m:sub>
                                                      <m:r>
                                                        <a:rPr lang="en-US" sz="1400" i="1">
                                                          <a:solidFill>
                                                            <a:srgbClr val="FF0000"/>
                                                          </a:solidFill>
                                                          <a:latin typeface="Cambria Math" panose="02040503050406030204" pitchFamily="18" charset="0"/>
                                                          <a:ea typeface="Cambria Math" panose="02040503050406030204" pitchFamily="18" charset="0"/>
                                                        </a:rPr>
                                                        <m:t>𝑜</m:t>
                                                      </m:r>
                                                    </m:sub>
                                                  </m:sSub>
                                                </m:den>
                                              </m:f>
                                            </m:e>
                                          </m:d>
                                        </m:e>
                                      </m:func>
                                    </m:e>
                                  </m:d>
                                </m:e>
                              </m:func>
                            </m:e>
                          </m:mr>
                        </m:m>
                      </m:e>
                    </m:d>
                  </m:oMath>
                </a14:m>
                <a:endParaRPr lang="en-US" sz="1400" i="1" dirty="0">
                  <a:solidFill>
                    <a:srgbClr val="FF0000"/>
                  </a:solidFill>
                  <a:latin typeface="Cambria Math" panose="02040503050406030204" pitchFamily="18" charset="0"/>
                  <a:ea typeface="Cambria Math" panose="02040503050406030204" pitchFamily="18" charset="0"/>
                </a:endParaRPr>
              </a:p>
              <a:p>
                <a:r>
                  <a:rPr lang="en-US" sz="1400" dirty="0">
                    <a:solidFill>
                      <a:srgbClr val="FF0000"/>
                    </a:solidFill>
                    <a:ea typeface="Cambria Math" panose="02040503050406030204" pitchFamily="18" charset="0"/>
                  </a:rPr>
                  <a:t>	</a:t>
                </a:r>
              </a:p>
              <a:p>
                <a:endParaRPr lang="en-US" sz="1400" dirty="0">
                  <a:solidFill>
                    <a:srgbClr val="FF0000"/>
                  </a:solidFill>
                </a:endParaRPr>
              </a:p>
            </p:txBody>
          </p:sp>
        </mc:Choice>
        <mc:Fallback>
          <p:sp>
            <p:nvSpPr>
              <p:cNvPr id="17" name="TextBox 16">
                <a:extLst>
                  <a:ext uri="{FF2B5EF4-FFF2-40B4-BE49-F238E27FC236}">
                    <a16:creationId xmlns:a16="http://schemas.microsoft.com/office/drawing/2014/main" id="{863B61D1-8CE4-4FA0-96FC-15376709495C}"/>
                  </a:ext>
                </a:extLst>
              </p:cNvPr>
              <p:cNvSpPr txBox="1">
                <a:spLocks noRot="1" noChangeAspect="1" noMove="1" noResize="1" noEditPoints="1" noAdjustHandles="1" noChangeArrowheads="1" noChangeShapeType="1" noTextEdit="1"/>
              </p:cNvSpPr>
              <p:nvPr/>
            </p:nvSpPr>
            <p:spPr>
              <a:xfrm>
                <a:off x="543337" y="2090767"/>
                <a:ext cx="5472100" cy="4279569"/>
              </a:xfrm>
              <a:prstGeom prst="rect">
                <a:avLst/>
              </a:prstGeom>
              <a:blipFill>
                <a:blip r:embed="rId6"/>
                <a:stretch>
                  <a:fillRect l="-334" t="-285"/>
                </a:stretch>
              </a:blipFill>
            </p:spPr>
            <p:txBody>
              <a:bodyPr/>
              <a:lstStyle/>
              <a:p>
                <a:r>
                  <a:rPr lang="en-US">
                    <a:noFill/>
                  </a:rPr>
                  <a:t> </a:t>
                </a:r>
              </a:p>
            </p:txBody>
          </p:sp>
        </mc:Fallback>
      </mc:AlternateContent>
    </p:spTree>
    <p:extLst>
      <p:ext uri="{BB962C8B-B14F-4D97-AF65-F5344CB8AC3E}">
        <p14:creationId xmlns:p14="http://schemas.microsoft.com/office/powerpoint/2010/main" val="272016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02E-3D07-41F1-8379-D3C7AFB6C26E}"/>
              </a:ext>
            </a:extLst>
          </p:cNvPr>
          <p:cNvSpPr>
            <a:spLocks noGrp="1"/>
          </p:cNvSpPr>
          <p:nvPr>
            <p:ph type="title"/>
          </p:nvPr>
        </p:nvSpPr>
        <p:spPr/>
        <p:txBody>
          <a:bodyPr/>
          <a:lstStyle/>
          <a:p>
            <a:r>
              <a:rPr lang="en-US" dirty="0"/>
              <a:t>Foot selection shown in python for leg 0</a:t>
            </a:r>
          </a:p>
        </p:txBody>
      </p:sp>
      <p:pic>
        <p:nvPicPr>
          <p:cNvPr id="4" name="Picture 3">
            <a:extLst>
              <a:ext uri="{FF2B5EF4-FFF2-40B4-BE49-F238E27FC236}">
                <a16:creationId xmlns:a16="http://schemas.microsoft.com/office/drawing/2014/main" id="{CB99E030-34D6-456F-88ED-0FAD3E0D2EF7}"/>
              </a:ext>
            </a:extLst>
          </p:cNvPr>
          <p:cNvPicPr>
            <a:picLocks noChangeAspect="1"/>
          </p:cNvPicPr>
          <p:nvPr/>
        </p:nvPicPr>
        <p:blipFill>
          <a:blip r:embed="rId2"/>
          <a:stretch>
            <a:fillRect/>
          </a:stretch>
        </p:blipFill>
        <p:spPr>
          <a:xfrm>
            <a:off x="2441575" y="1428750"/>
            <a:ext cx="6191250" cy="5276850"/>
          </a:xfrm>
          <a:prstGeom prst="rect">
            <a:avLst/>
          </a:prstGeom>
        </p:spPr>
      </p:pic>
    </p:spTree>
    <p:extLst>
      <p:ext uri="{BB962C8B-B14F-4D97-AF65-F5344CB8AC3E}">
        <p14:creationId xmlns:p14="http://schemas.microsoft.com/office/powerpoint/2010/main" val="144814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&lt;</m:t>
                          </m:r>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5"/>
                <a:ext cx="5899375" cy="5091293"/>
              </a:xfrm>
            </p:spPr>
            <p:txBody>
              <a:bodyPr numCol="2">
                <a:noAutofit/>
              </a:bodyPr>
              <a:lstStyle/>
              <a:p>
                <a:pPr marL="0" indent="0">
                  <a:buNone/>
                </a:pPr>
                <a:r>
                  <a:rPr lang="en-US" sz="1400" dirty="0"/>
                  <a:t>3 cases and 3 anchor points</a:t>
                </a:r>
              </a:p>
              <a:p>
                <a:pPr marL="514350" indent="-514350">
                  <a:lnSpc>
                    <a:spcPct val="120000"/>
                  </a:lnSpc>
                  <a:buFont typeface="+mj-lt"/>
                  <a:buAutoNum type="arabicPeriod"/>
                </a:pPr>
                <a:r>
                  <a:rPr lang="en-US" sz="1200" dirty="0">
                    <a:solidFill>
                      <a:schemeClr val="accent2"/>
                    </a:solidFill>
                  </a:rPr>
                  <a:t>From </a:t>
                </a:r>
                <a14:m>
                  <m:oMath xmlns:m="http://schemas.openxmlformats.org/officeDocument/2006/math">
                    <m:r>
                      <m:rPr>
                        <m:sty m:val="p"/>
                      </m:rPr>
                      <a:rPr lang="el-GR" sz="1200" i="1" smtClean="0">
                        <a:solidFill>
                          <a:schemeClr val="accent2"/>
                        </a:solidFill>
                        <a:latin typeface="Cambria Math" panose="02040503050406030204" pitchFamily="18" charset="0"/>
                      </a:rPr>
                      <m:t>Φ</m:t>
                    </m:r>
                    <m:r>
                      <a:rPr lang="en-US" sz="1200" b="0" i="1" smtClean="0">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ea typeface="Cambria Math" panose="02040503050406030204" pitchFamily="18" charset="0"/>
                      </a:rPr>
                      <m:t>𝛽</m:t>
                    </m:r>
                    <m:r>
                      <a:rPr lang="en-US" sz="1200" b="0" i="1" smtClean="0">
                        <a:solidFill>
                          <a:schemeClr val="accent2"/>
                        </a:solidFill>
                        <a:latin typeface="Cambria Math" panose="02040503050406030204" pitchFamily="18" charset="0"/>
                        <a:ea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𝛼</m:t>
                    </m:r>
                    <m:r>
                      <a:rPr lang="en-US" sz="1200" b="0" i="1" smtClean="0">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b="0" i="1" smtClean="0">
                            <a:solidFill>
                              <a:schemeClr val="accent2"/>
                            </a:solidFill>
                            <a:latin typeface="Cambria Math" panose="02040503050406030204" pitchFamily="18" charset="0"/>
                            <a:ea typeface="Cambria Math" panose="02040503050406030204" pitchFamily="18" charset="0"/>
                          </a:rPr>
                          <m:t>𝜋</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until </a:t>
                </a:r>
                <a14:m>
                  <m:oMath xmlns:m="http://schemas.openxmlformats.org/officeDocument/2006/math">
                    <m:r>
                      <m:rPr>
                        <m:sty m:val="p"/>
                      </m:rPr>
                      <a:rPr lang="el-GR" sz="1200" i="1">
                        <a:solidFill>
                          <a:schemeClr val="accent2"/>
                        </a:solidFill>
                        <a:latin typeface="Cambria Math" panose="02040503050406030204" pitchFamily="18" charset="0"/>
                      </a:rPr>
                      <m:t>Φ</m:t>
                    </m:r>
                    <m:r>
                      <a:rPr lang="en-US" sz="1200" i="1">
                        <a:solidFill>
                          <a:schemeClr val="accent2"/>
                        </a:solidFill>
                        <a:latin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𝛽</m:t>
                    </m:r>
                    <m:r>
                      <a:rPr lang="en-US" sz="1200" i="1">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i="1">
                            <a:solidFill>
                              <a:schemeClr val="accent2"/>
                            </a:solidFill>
                            <a:latin typeface="Cambria Math" panose="02040503050406030204" pitchFamily="18" charset="0"/>
                            <a:ea typeface="Cambria Math" panose="02040503050406030204" pitchFamily="18" charset="0"/>
                          </a:rPr>
                          <m:t>𝛼</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Inner left corner</a:t>
                </a:r>
              </a:p>
              <a:p>
                <a:pPr marL="514350" indent="-514350">
                  <a:lnSpc>
                    <a:spcPct val="120000"/>
                  </a:lnSpc>
                  <a:buFont typeface="+mj-lt"/>
                  <a:buAutoNum type="arabicPeriod"/>
                </a:pPr>
                <a:r>
                  <a:rPr lang="en-US" sz="1200" dirty="0">
                    <a:solidFill>
                      <a:schemeClr val="accent4">
                        <a:lumMod val="60000"/>
                        <a:lumOff val="40000"/>
                      </a:schemeClr>
                    </a:solidFill>
                  </a:rPr>
                  <a:t>From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𝛼</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dirty="0">
                    <a:solidFill>
                      <a:schemeClr val="accent4">
                        <a:lumMod val="60000"/>
                        <a:lumOff val="40000"/>
                      </a:schemeClr>
                    </a:solidFill>
                    <a:ea typeface="Cambria Math" panose="02040503050406030204" pitchFamily="18" charset="0"/>
                  </a:rPr>
                </a:br>
                <a:r>
                  <a:rPr lang="en-US" sz="1200" dirty="0">
                    <a:solidFill>
                      <a:schemeClr val="accent4">
                        <a:lumMod val="60000"/>
                        <a:lumOff val="40000"/>
                      </a:schemeClr>
                    </a:solidFill>
                    <a:ea typeface="Cambria Math" panose="02040503050406030204" pitchFamily="18" charset="0"/>
                  </a:rPr>
                  <a:t>until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𝜋</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b="0" dirty="0">
                    <a:solidFill>
                      <a:schemeClr val="accent4">
                        <a:lumMod val="60000"/>
                        <a:lumOff val="40000"/>
                      </a:schemeClr>
                    </a:solidFill>
                    <a:ea typeface="Cambria Math" panose="02040503050406030204" pitchFamily="18" charset="0"/>
                  </a:rPr>
                </a:br>
                <a:r>
                  <a:rPr lang="en-US" sz="1200" b="0" dirty="0">
                    <a:solidFill>
                      <a:schemeClr val="accent4">
                        <a:lumMod val="60000"/>
                        <a:lumOff val="40000"/>
                      </a:schemeClr>
                    </a:solidFill>
                    <a:ea typeface="Cambria Math" panose="02040503050406030204" pitchFamily="18" charset="0"/>
                  </a:rPr>
                  <a:t>Inner right corner</a:t>
                </a:r>
              </a:p>
              <a:p>
                <a:pPr marL="514350" indent="-514350">
                  <a:lnSpc>
                    <a:spcPct val="120000"/>
                  </a:lnSpc>
                  <a:buFont typeface="+mj-lt"/>
                  <a:buAutoNum type="arabicPeriod"/>
                </a:pPr>
                <a:r>
                  <a:rPr lang="en-US" sz="1200" dirty="0">
                    <a:solidFill>
                      <a:schemeClr val="accent6"/>
                    </a:solidFill>
                  </a:rPr>
                  <a:t>From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until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r>
                      <a:rPr lang="en-US" sz="1200" i="1" smtClean="0">
                        <a:solidFill>
                          <a:schemeClr val="accent6"/>
                        </a:solidFill>
                        <a:latin typeface="Cambria Math" panose="02040503050406030204" pitchFamily="18" charset="0"/>
                        <a:ea typeface="Cambria Math" panose="02040503050406030204" pitchFamily="18" charset="0"/>
                      </a:rPr>
                      <m:t>𝛼</m:t>
                    </m:r>
                    <m:r>
                      <a:rPr lang="en-US" sz="1200" b="0" i="1" smtClean="0">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Tangent of inner circle</a:t>
                </a:r>
                <a:endParaRPr lang="en-US" sz="1200" b="0" dirty="0">
                  <a:ea typeface="Cambria Math" panose="02040503050406030204" pitchFamily="18" charset="0"/>
                </a:endParaRPr>
              </a:p>
              <a:p>
                <a:pPr marL="514350" indent="-514350">
                  <a:lnSpc>
                    <a:spcPct val="120000"/>
                  </a:lnSpc>
                  <a:buFont typeface="+mj-lt"/>
                  <a:buAutoNum type="arabicPeriod"/>
                </a:pPr>
                <a:endParaRPr lang="en-US" sz="1400" dirty="0">
                  <a:solidFill>
                    <a:srgbClr val="FFA3A3"/>
                  </a:solidFill>
                  <a:ea typeface="Cambria Math" panose="02040503050406030204" pitchFamily="18" charset="0"/>
                </a:endParaRPr>
              </a:p>
              <a:p>
                <a:pPr marL="514350" indent="-514350">
                  <a:lnSpc>
                    <a:spcPct val="120000"/>
                  </a:lnSpc>
                  <a:buFont typeface="+mj-lt"/>
                  <a:buAutoNum type="arabicPeriod"/>
                </a:pPr>
                <a:endParaRPr lang="en-US" sz="1400" b="0" dirty="0">
                  <a:ea typeface="Cambria Math" panose="02040503050406030204" pitchFamily="18" charset="0"/>
                </a:endParaRPr>
              </a:p>
              <a:p>
                <a:pPr marL="514350" indent="-514350">
                  <a:lnSpc>
                    <a:spcPct val="120000"/>
                  </a:lnSpc>
                  <a:buFont typeface="+mj-lt"/>
                  <a:buAutoNum type="arabicPeriod"/>
                </a:pPr>
                <a:endParaRPr lang="en-US" sz="1400" dirty="0"/>
              </a:p>
              <a:p>
                <a:endParaRPr lang="en-US" sz="1400" dirty="0"/>
              </a:p>
            </p:txBody>
          </p:sp>
        </mc:Choice>
        <mc:Fallback>
          <p:sp>
            <p:nvSpPr>
              <p:cNvPr id="3" name="Content Placeholder 2">
                <a:extLst>
                  <a:ext uri="{FF2B5EF4-FFF2-40B4-BE49-F238E27FC236}">
                    <a16:creationId xmlns:a16="http://schemas.microsoft.com/office/drawing/2014/main" id="{4CF1F173-BC39-4D65-B045-68E3CAF3766A}"/>
                  </a:ext>
                </a:extLst>
              </p:cNvPr>
              <p:cNvSpPr>
                <a:spLocks noGrp="1" noRot="1" noChangeAspect="1" noMove="1" noResize="1" noEditPoints="1" noAdjustHandles="1" noChangeArrowheads="1" noChangeShapeType="1" noTextEdit="1"/>
              </p:cNvSpPr>
              <p:nvPr>
                <p:ph idx="1"/>
              </p:nvPr>
            </p:nvSpPr>
            <p:spPr>
              <a:xfrm>
                <a:off x="494916" y="1343025"/>
                <a:ext cx="5899375" cy="5091293"/>
              </a:xfrm>
              <a:blipFill>
                <a:blip r:embed="rId3"/>
                <a:stretch>
                  <a:fillRect l="-310" t="-47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6894953" y="2678807"/>
                <a:ext cx="2367958" cy="2307976"/>
                <a:chOff x="6894953" y="2678807"/>
                <a:chExt cx="2367958" cy="2307976"/>
              </a:xfrm>
            </p:grpSpPr>
            <p:sp>
              <p:nvSpPr>
                <p:cNvPr id="7" name="Arc 6">
                  <a:extLst>
                    <a:ext uri="{FF2B5EF4-FFF2-40B4-BE49-F238E27FC236}">
                      <a16:creationId xmlns:a16="http://schemas.microsoft.com/office/drawing/2014/main" id="{6F3EBEF5-69A4-4C96-AC35-42D7D6A11265}"/>
                    </a:ext>
                  </a:extLst>
                </p:cNvPr>
                <p:cNvSpPr/>
                <p:nvPr/>
              </p:nvSpPr>
              <p:spPr>
                <a:xfrm rot="8872941">
                  <a:off x="6894953" y="2678807"/>
                  <a:ext cx="2060344" cy="1996921"/>
                </a:xfrm>
                <a:prstGeom prst="arc">
                  <a:avLst>
                    <a:gd name="adj1" fmla="val 11281414"/>
                    <a:gd name="adj2" fmla="val 19771579"/>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708402" y="4016949"/>
              <a:ext cx="316112" cy="369332"/>
            </a:xfrm>
            <a:prstGeom prst="rect">
              <a:avLst/>
            </a:prstGeom>
            <a:noFill/>
          </p:spPr>
          <p:txBody>
            <a:bodyPr wrap="non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cxnSp>
        <p:nvCxnSpPr>
          <p:cNvPr id="19" name="Straight Connector 18">
            <a:extLst>
              <a:ext uri="{FF2B5EF4-FFF2-40B4-BE49-F238E27FC236}">
                <a16:creationId xmlns:a16="http://schemas.microsoft.com/office/drawing/2014/main" id="{4717CEBC-F01E-46E8-8FCF-1479B46B70EE}"/>
              </a:ext>
            </a:extLst>
          </p:cNvPr>
          <p:cNvCxnSpPr>
            <a:cxnSpLocks/>
          </p:cNvCxnSpPr>
          <p:nvPr/>
        </p:nvCxnSpPr>
        <p:spPr>
          <a:xfrm flipV="1">
            <a:off x="7340429" y="2790687"/>
            <a:ext cx="206470" cy="1983132"/>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A8A2DA41-95D4-4578-9D15-F38D4893A599}"/>
              </a:ext>
            </a:extLst>
          </p:cNvPr>
          <p:cNvSpPr/>
          <p:nvPr/>
        </p:nvSpPr>
        <p:spPr>
          <a:xfrm>
            <a:off x="11085670" y="3966200"/>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7225396" y="4730501"/>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11106987" y="4084581"/>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7185125" y="4840355"/>
            <a:ext cx="301686" cy="369332"/>
          </a:xfrm>
          <a:prstGeom prst="rect">
            <a:avLst/>
          </a:prstGeom>
          <a:noFill/>
        </p:spPr>
        <p:txBody>
          <a:bodyPr wrap="none" rtlCol="0">
            <a:spAutoFit/>
          </a:bodyPr>
          <a:lstStyle/>
          <a:p>
            <a:r>
              <a:rPr lang="en-US" u="sng" dirty="0">
                <a:solidFill>
                  <a:srgbClr val="FF0000"/>
                </a:solidFill>
              </a:rPr>
              <a:t>1</a:t>
            </a:r>
          </a:p>
        </p:txBody>
      </p:sp>
      <p:cxnSp>
        <p:nvCxnSpPr>
          <p:cNvPr id="36" name="Straight Connector 35">
            <a:extLst>
              <a:ext uri="{FF2B5EF4-FFF2-40B4-BE49-F238E27FC236}">
                <a16:creationId xmlns:a16="http://schemas.microsoft.com/office/drawing/2014/main" id="{94B71036-6208-494A-9CA3-F28E36AF8B3E}"/>
              </a:ext>
            </a:extLst>
          </p:cNvPr>
          <p:cNvCxnSpPr>
            <a:cxnSpLocks/>
          </p:cNvCxnSpPr>
          <p:nvPr/>
        </p:nvCxnSpPr>
        <p:spPr>
          <a:xfrm flipH="1" flipV="1">
            <a:off x="6937596" y="3459560"/>
            <a:ext cx="379437" cy="1314970"/>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492D8BA-AB97-4D08-9172-1DA7D0EEA98B}"/>
              </a:ext>
            </a:extLst>
          </p:cNvPr>
          <p:cNvCxnSpPr>
            <a:cxnSpLocks/>
            <a:stCxn id="20" idx="0"/>
          </p:cNvCxnSpPr>
          <p:nvPr/>
        </p:nvCxnSpPr>
        <p:spPr>
          <a:xfrm flipH="1" flipV="1">
            <a:off x="10816957" y="2555096"/>
            <a:ext cx="351268" cy="1411104"/>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0" name="Straight Connector 39">
            <a:extLst>
              <a:ext uri="{FF2B5EF4-FFF2-40B4-BE49-F238E27FC236}">
                <a16:creationId xmlns:a16="http://schemas.microsoft.com/office/drawing/2014/main" id="{E16C4914-25A0-4354-BB1A-08650F9D478D}"/>
              </a:ext>
            </a:extLst>
          </p:cNvPr>
          <p:cNvCxnSpPr>
            <a:cxnSpLocks/>
          </p:cNvCxnSpPr>
          <p:nvPr/>
        </p:nvCxnSpPr>
        <p:spPr>
          <a:xfrm flipH="1" flipV="1">
            <a:off x="10087580" y="2254961"/>
            <a:ext cx="1082237" cy="177804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6B3DDF7C-5008-48C0-8A1E-EDB1E30892FC}"/>
              </a:ext>
            </a:extLst>
          </p:cNvPr>
          <p:cNvCxnSpPr>
            <a:cxnSpLocks/>
          </p:cNvCxnSpPr>
          <p:nvPr/>
        </p:nvCxnSpPr>
        <p:spPr>
          <a:xfrm flipH="1" flipV="1">
            <a:off x="7806982" y="2629768"/>
            <a:ext cx="4072908" cy="921400"/>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44" name="Straight Connector 43">
            <a:extLst>
              <a:ext uri="{FF2B5EF4-FFF2-40B4-BE49-F238E27FC236}">
                <a16:creationId xmlns:a16="http://schemas.microsoft.com/office/drawing/2014/main" id="{FE0AF0E0-8633-43CB-8FC4-4EE7EE09D3C9}"/>
              </a:ext>
            </a:extLst>
          </p:cNvPr>
          <p:cNvCxnSpPr>
            <a:cxnSpLocks/>
          </p:cNvCxnSpPr>
          <p:nvPr/>
        </p:nvCxnSpPr>
        <p:spPr>
          <a:xfrm flipH="1" flipV="1">
            <a:off x="10079034" y="2290543"/>
            <a:ext cx="1083014" cy="1746918"/>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4" name="TextBox 53">
            <a:extLst>
              <a:ext uri="{FF2B5EF4-FFF2-40B4-BE49-F238E27FC236}">
                <a16:creationId xmlns:a16="http://schemas.microsoft.com/office/drawing/2014/main" id="{6DA65256-3C3A-4409-8C91-AF5079D73F4D}"/>
              </a:ext>
            </a:extLst>
          </p:cNvPr>
          <p:cNvSpPr txBox="1"/>
          <p:nvPr/>
        </p:nvSpPr>
        <p:spPr>
          <a:xfrm>
            <a:off x="9304961" y="3077835"/>
            <a:ext cx="301686" cy="369332"/>
          </a:xfrm>
          <a:prstGeom prst="rect">
            <a:avLst/>
          </a:prstGeom>
          <a:noFill/>
        </p:spPr>
        <p:txBody>
          <a:bodyPr wrap="none" rtlCol="0">
            <a:spAutoFit/>
          </a:bodyPr>
          <a:lstStyle/>
          <a:p>
            <a:r>
              <a:rPr lang="en-US" u="sng" dirty="0">
                <a:solidFill>
                  <a:srgbClr val="FF0000"/>
                </a:solidFill>
              </a:rPr>
              <a:t>3</a:t>
            </a:r>
          </a:p>
        </p:txBody>
      </p:sp>
      <p:cxnSp>
        <p:nvCxnSpPr>
          <p:cNvPr id="59" name="Straight Connector 58">
            <a:extLst>
              <a:ext uri="{FF2B5EF4-FFF2-40B4-BE49-F238E27FC236}">
                <a16:creationId xmlns:a16="http://schemas.microsoft.com/office/drawing/2014/main" id="{2738C4CA-F35D-4BF2-B84F-45F7A60F4A0F}"/>
              </a:ext>
            </a:extLst>
          </p:cNvPr>
          <p:cNvCxnSpPr>
            <a:cxnSpLocks/>
          </p:cNvCxnSpPr>
          <p:nvPr/>
        </p:nvCxnSpPr>
        <p:spPr>
          <a:xfrm flipH="1">
            <a:off x="6736174" y="2487199"/>
            <a:ext cx="3979208" cy="1262065"/>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id="{E0AA7C47-8B1B-448A-AE93-0E738580C12D}"/>
              </a:ext>
            </a:extLst>
          </p:cNvPr>
          <p:cNvCxnSpPr>
            <a:cxnSpLocks/>
          </p:cNvCxnSpPr>
          <p:nvPr/>
        </p:nvCxnSpPr>
        <p:spPr>
          <a:xfrm flipH="1">
            <a:off x="7297969" y="2837985"/>
            <a:ext cx="196666" cy="1919082"/>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5816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A46C-04D3-42CF-8016-F0C7B89A24FD}"/>
              </a:ext>
            </a:extLst>
          </p:cNvPr>
          <p:cNvSpPr>
            <a:spLocks noGrp="1"/>
          </p:cNvSpPr>
          <p:nvPr>
            <p:ph type="title"/>
          </p:nvPr>
        </p:nvSpPr>
        <p:spPr/>
        <p:txBody>
          <a:bodyPr/>
          <a:lstStyle/>
          <a:p>
            <a:r>
              <a:rPr lang="en-US" dirty="0"/>
              <a:t>OLD!!! Two relevant cases for the robot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62E4D2-910C-4C32-A333-2B8B475CA4EA}"/>
                  </a:ext>
                </a:extLst>
              </p:cNvPr>
              <p:cNvSpPr>
                <a:spLocks noGrp="1"/>
              </p:cNvSpPr>
              <p:nvPr>
                <p:ph idx="1"/>
              </p:nvPr>
            </p:nvSpPr>
            <p:spPr/>
            <p:txBody>
              <a:bodyPr>
                <a:normAutofit lnSpcReduction="10000"/>
              </a:bodyPr>
              <a:lstStyle/>
              <a:p>
                <a:pPr marL="0" indent="0">
                  <a:buNone/>
                </a:pPr>
                <a:r>
                  <a:rPr lang="en-US" b="0" dirty="0">
                    <a:latin typeface="Cambria Math" panose="02040503050406030204" pitchFamily="18" charset="0"/>
                    <a:ea typeface="Cambria Math" panose="02040503050406030204" pitchFamily="18" charset="0"/>
                  </a:rPr>
                  <a:t>When</a:t>
                </a:r>
                <a14:m>
                  <m:oMath xmlns:m="http://schemas.openxmlformats.org/officeDocument/2006/math">
                    <m:r>
                      <a:rPr lang="en-US" b="0" i="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𝜋</m:t>
                    </m:r>
                  </m:oMath>
                </a14:m>
                <a:endParaRPr lang="en-US" b="0" i="1" dirty="0">
                  <a:latin typeface="Cambria Math" panose="02040503050406030204" pitchFamily="18" charset="0"/>
                  <a:ea typeface="Cambria Math" panose="02040503050406030204" pitchFamily="18" charset="0"/>
                </a:endParaRPr>
              </a:p>
              <a:p>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&gt;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e>
                        </m:d>
                      </m:e>
                    </m:func>
                  </m:oMath>
                </a14:m>
                <a:r>
                  <a:rPr lang="en-US" dirty="0"/>
                  <a:t> Inner bound radius is large</a:t>
                </a:r>
              </a:p>
              <a:p>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&lt;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e>
                        </m:d>
                      </m:e>
                    </m:func>
                  </m:oMath>
                </a14:m>
                <a:r>
                  <a:rPr lang="en-US" dirty="0"/>
                  <a:t> Inner bound radius is small</a:t>
                </a:r>
              </a:p>
              <a:p>
                <a:endParaRPr lang="en-US" dirty="0"/>
              </a:p>
              <a:p>
                <a:r>
                  <a:rPr lang="en-US" dirty="0"/>
                  <a:t>Anchor points: points on the arc sector that remain static while velocity vector angle changes. These do not change until the free end reaches another anchor point, which then causes the free end to become the new anchor point, and the old anchor point to become a free end.</a:t>
                </a:r>
              </a:p>
            </p:txBody>
          </p:sp>
        </mc:Choice>
        <mc:Fallback>
          <p:sp>
            <p:nvSpPr>
              <p:cNvPr id="3" name="Content Placeholder 2">
                <a:extLst>
                  <a:ext uri="{FF2B5EF4-FFF2-40B4-BE49-F238E27FC236}">
                    <a16:creationId xmlns:a16="http://schemas.microsoft.com/office/drawing/2014/main" id="{FE62E4D2-910C-4C32-A333-2B8B475CA4EA}"/>
                  </a:ext>
                </a:extLst>
              </p:cNvPr>
              <p:cNvSpPr>
                <a:spLocks noGrp="1" noRot="1" noChangeAspect="1" noMove="1" noResize="1" noEditPoints="1" noAdjustHandles="1" noChangeArrowheads="1" noChangeShapeType="1" noTextEdit="1"/>
              </p:cNvSpPr>
              <p:nvPr>
                <p:ph idx="1"/>
              </p:nvPr>
            </p:nvSpPr>
            <p:spPr>
              <a:blipFill>
                <a:blip r:embed="rId2"/>
                <a:stretch>
                  <a:fillRect l="-1217" t="-2381" r="-812" b="-420"/>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55AD95F7-6CD2-4981-BB7A-C073B5206ACE}"/>
              </a:ext>
            </a:extLst>
          </p:cNvPr>
          <p:cNvGrpSpPr/>
          <p:nvPr/>
        </p:nvGrpSpPr>
        <p:grpSpPr>
          <a:xfrm rot="12727059">
            <a:off x="7776261" y="1257225"/>
            <a:ext cx="3020744" cy="2964101"/>
            <a:chOff x="6358974" y="2160421"/>
            <a:chExt cx="3020744" cy="2964101"/>
          </a:xfrm>
        </p:grpSpPr>
        <p:grpSp>
          <p:nvGrpSpPr>
            <p:cNvPr id="10" name="Group 9">
              <a:extLst>
                <a:ext uri="{FF2B5EF4-FFF2-40B4-BE49-F238E27FC236}">
                  <a16:creationId xmlns:a16="http://schemas.microsoft.com/office/drawing/2014/main" id="{95316114-E407-4C92-9524-2ED4F7CC50D9}"/>
                </a:ext>
              </a:extLst>
            </p:cNvPr>
            <p:cNvGrpSpPr/>
            <p:nvPr/>
          </p:nvGrpSpPr>
          <p:grpSpPr>
            <a:xfrm>
              <a:off x="7233484" y="3062528"/>
              <a:ext cx="2029427" cy="1924255"/>
              <a:chOff x="7233484" y="3062528"/>
              <a:chExt cx="2029427" cy="1924255"/>
            </a:xfrm>
          </p:grpSpPr>
          <p:sp>
            <p:nvSpPr>
              <p:cNvPr id="4" name="Arc 3">
                <a:extLst>
                  <a:ext uri="{FF2B5EF4-FFF2-40B4-BE49-F238E27FC236}">
                    <a16:creationId xmlns:a16="http://schemas.microsoft.com/office/drawing/2014/main" id="{D81D98E4-2CC7-40D2-BECC-1E45D3F0CF96}"/>
                  </a:ext>
                </a:extLst>
              </p:cNvPr>
              <p:cNvSpPr/>
              <p:nvPr/>
            </p:nvSpPr>
            <p:spPr>
              <a:xfrm>
                <a:off x="7303062" y="3062528"/>
                <a:ext cx="1148369" cy="1137948"/>
              </a:xfrm>
              <a:prstGeom prst="arc">
                <a:avLst>
                  <a:gd name="adj1" fmla="val 20567087"/>
                  <a:gd name="adj2" fmla="val 6918855"/>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54FC50B-42CD-4595-9FFB-72C7B1B234E8}"/>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2197787-F4FD-4B31-9918-430A99E35D15}"/>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9" name="Arc 8">
              <a:extLst>
                <a:ext uri="{FF2B5EF4-FFF2-40B4-BE49-F238E27FC236}">
                  <a16:creationId xmlns:a16="http://schemas.microsoft.com/office/drawing/2014/main" id="{E1E95EE6-E2B3-46FC-84ED-53D59FE1582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5CE46072-C1A7-4A26-8724-D571E7BA3718}"/>
              </a:ext>
            </a:extLst>
          </p:cNvPr>
          <p:cNvCxnSpPr/>
          <p:nvPr/>
        </p:nvCxnSpPr>
        <p:spPr>
          <a:xfrm>
            <a:off x="9252642" y="2716040"/>
            <a:ext cx="2607398"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C35604A2-F160-46FD-9600-1BFC18F2A7A3}"/>
              </a:ext>
            </a:extLst>
          </p:cNvPr>
          <p:cNvSpPr/>
          <p:nvPr/>
        </p:nvSpPr>
        <p:spPr>
          <a:xfrm rot="12727059">
            <a:off x="8993722" y="2430360"/>
            <a:ext cx="560770" cy="617828"/>
          </a:xfrm>
          <a:prstGeom prst="arc">
            <a:avLst>
              <a:gd name="adj1" fmla="val 6740731"/>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5BCD4F4-4A18-4D1B-ADE7-270B23021FDD}"/>
              </a:ext>
            </a:extLst>
          </p:cNvPr>
          <p:cNvSpPr txBox="1"/>
          <p:nvPr/>
        </p:nvSpPr>
        <p:spPr>
          <a:xfrm>
            <a:off x="9682824" y="2376678"/>
            <a:ext cx="308098" cy="369332"/>
          </a:xfrm>
          <a:prstGeom prst="rect">
            <a:avLst/>
          </a:prstGeom>
          <a:noFill/>
        </p:spPr>
        <p:txBody>
          <a:bodyPr wrap="none" rtlCol="0">
            <a:spAutoFit/>
          </a:bodyPr>
          <a:lstStyle/>
          <a:p>
            <a:r>
              <a:rPr lang="el-GR" dirty="0"/>
              <a:t>β</a:t>
            </a:r>
            <a:endParaRPr lang="en-US" dirty="0"/>
          </a:p>
        </p:txBody>
      </p:sp>
      <p:sp>
        <p:nvSpPr>
          <p:cNvPr id="16" name="TextBox 15">
            <a:extLst>
              <a:ext uri="{FF2B5EF4-FFF2-40B4-BE49-F238E27FC236}">
                <a16:creationId xmlns:a16="http://schemas.microsoft.com/office/drawing/2014/main" id="{40072884-C048-4E7D-8FA1-944D695A58BB}"/>
              </a:ext>
            </a:extLst>
          </p:cNvPr>
          <p:cNvSpPr txBox="1"/>
          <p:nvPr/>
        </p:nvSpPr>
        <p:spPr>
          <a:xfrm>
            <a:off x="9047791" y="2334313"/>
            <a:ext cx="316112" cy="369332"/>
          </a:xfrm>
          <a:prstGeom prst="rect">
            <a:avLst/>
          </a:prstGeom>
          <a:noFill/>
        </p:spPr>
        <p:txBody>
          <a:bodyPr wrap="non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D4EFD25-8DD0-4678-8DAA-3C0F14E3081F}"/>
                  </a:ext>
                </a:extLst>
              </p:cNvPr>
              <p:cNvSpPr txBox="1"/>
              <p:nvPr/>
            </p:nvSpPr>
            <p:spPr>
              <a:xfrm>
                <a:off x="8816070" y="2650225"/>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3D4EFD25-8DD0-4678-8DAA-3C0F14E3081F}"/>
                  </a:ext>
                </a:extLst>
              </p:cNvPr>
              <p:cNvSpPr txBox="1">
                <a:spLocks noRot="1" noChangeAspect="1" noMove="1" noResize="1" noEditPoints="1" noAdjustHandles="1" noChangeArrowheads="1" noChangeShapeType="1" noTextEdit="1"/>
              </p:cNvSpPr>
              <p:nvPr/>
            </p:nvSpPr>
            <p:spPr>
              <a:xfrm>
                <a:off x="8816070" y="2650225"/>
                <a:ext cx="39581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A5756CD-6C3E-4969-971E-978D9C531F4C}"/>
                  </a:ext>
                </a:extLst>
              </p:cNvPr>
              <p:cNvSpPr txBox="1"/>
              <p:nvPr/>
            </p:nvSpPr>
            <p:spPr>
              <a:xfrm>
                <a:off x="7870866" y="2595888"/>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8" name="TextBox 17">
                <a:extLst>
                  <a:ext uri="{FF2B5EF4-FFF2-40B4-BE49-F238E27FC236}">
                    <a16:creationId xmlns:a16="http://schemas.microsoft.com/office/drawing/2014/main" id="{BA5756CD-6C3E-4969-971E-978D9C531F4C}"/>
                  </a:ext>
                </a:extLst>
              </p:cNvPr>
              <p:cNvSpPr txBox="1">
                <a:spLocks noRot="1" noChangeAspect="1" noMove="1" noResize="1" noEditPoints="1" noAdjustHandles="1" noChangeArrowheads="1" noChangeShapeType="1" noTextEdit="1"/>
              </p:cNvSpPr>
              <p:nvPr/>
            </p:nvSpPr>
            <p:spPr>
              <a:xfrm>
                <a:off x="7870866" y="2595888"/>
                <a:ext cx="420884"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885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0AA2E4-DFEE-44EC-BAF0-39C16B6F2F0D}"/>
                  </a:ext>
                </a:extLst>
              </p:cNvPr>
              <p:cNvSpPr>
                <a:spLocks noGrp="1"/>
              </p:cNvSpPr>
              <p:nvPr>
                <p:ph type="title"/>
              </p:nvPr>
            </p:nvSpPr>
            <p:spPr>
              <a:xfrm>
                <a:off x="494916" y="95150"/>
                <a:ext cx="10515600" cy="1325563"/>
              </a:xfrm>
            </p:spPr>
            <p:txBody>
              <a:bodyPr>
                <a:normAutofit fontScale="90000"/>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sSup>
                            <m:sSupPr>
                              <m:ctrlPr>
                                <a:rPr lang="en-US" i="1" smtClean="0">
                                  <a:latin typeface="Cambria Math" panose="02040503050406030204" pitchFamily="18" charset="0"/>
                                  <a:ea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cos</m:t>
                              </m:r>
                            </m:e>
                            <m:sup>
                              <m:r>
                                <a:rPr lang="en-US"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𝑜</m:t>
                                      </m:r>
                                    </m:sub>
                                  </m:sSub>
                                </m:den>
                              </m:f>
                            </m:e>
                          </m:d>
                        </m:e>
                      </m:func>
                      <m:r>
                        <a:rPr lang="en-US" i="1">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&lt;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2" name="Title 1">
                <a:extLst>
                  <a:ext uri="{FF2B5EF4-FFF2-40B4-BE49-F238E27FC236}">
                    <a16:creationId xmlns:a16="http://schemas.microsoft.com/office/drawing/2014/main" id="{D60AA2E4-DFEE-44EC-BAF0-39C16B6F2F0D}"/>
                  </a:ext>
                </a:extLst>
              </p:cNvPr>
              <p:cNvSpPr>
                <a:spLocks noGrp="1" noRot="1" noChangeAspect="1" noMove="1" noResize="1" noEditPoints="1" noAdjustHandles="1" noChangeArrowheads="1" noChangeShapeType="1" noTextEdit="1"/>
              </p:cNvSpPr>
              <p:nvPr>
                <p:ph type="title"/>
              </p:nvPr>
            </p:nvSpPr>
            <p:spPr>
              <a:xfrm>
                <a:off x="494916" y="9515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F1F173-BC39-4D65-B045-68E3CAF3766A}"/>
                  </a:ext>
                </a:extLst>
              </p:cNvPr>
              <p:cNvSpPr>
                <a:spLocks noGrp="1"/>
              </p:cNvSpPr>
              <p:nvPr>
                <p:ph idx="1"/>
              </p:nvPr>
            </p:nvSpPr>
            <p:spPr>
              <a:xfrm>
                <a:off x="494916" y="1343025"/>
                <a:ext cx="5899375" cy="5091293"/>
              </a:xfrm>
            </p:spPr>
            <p:txBody>
              <a:bodyPr numCol="2">
                <a:noAutofit/>
              </a:bodyPr>
              <a:lstStyle/>
              <a:p>
                <a:pPr marL="0" indent="0">
                  <a:buNone/>
                </a:pPr>
                <a:r>
                  <a:rPr lang="en-US" sz="1400" dirty="0"/>
                  <a:t>8 cases and 7 anchor points</a:t>
                </a:r>
              </a:p>
              <a:p>
                <a:pPr marL="514350" indent="-514350">
                  <a:lnSpc>
                    <a:spcPct val="120000"/>
                  </a:lnSpc>
                  <a:buFont typeface="+mj-lt"/>
                  <a:buAutoNum type="arabicPeriod"/>
                </a:pPr>
                <a:r>
                  <a:rPr lang="en-US" sz="1200" dirty="0">
                    <a:solidFill>
                      <a:schemeClr val="accent2"/>
                    </a:solidFill>
                  </a:rPr>
                  <a:t>From </a:t>
                </a:r>
                <a14:m>
                  <m:oMath xmlns:m="http://schemas.openxmlformats.org/officeDocument/2006/math">
                    <m:r>
                      <m:rPr>
                        <m:sty m:val="p"/>
                      </m:rPr>
                      <a:rPr lang="el-GR" sz="1200" i="1" smtClean="0">
                        <a:solidFill>
                          <a:schemeClr val="accent2"/>
                        </a:solidFill>
                        <a:latin typeface="Cambria Math" panose="02040503050406030204" pitchFamily="18" charset="0"/>
                      </a:rPr>
                      <m:t>Φ</m:t>
                    </m:r>
                    <m:r>
                      <a:rPr lang="en-US" sz="1200" b="0" i="1" smtClean="0">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ea typeface="Cambria Math" panose="02040503050406030204" pitchFamily="18" charset="0"/>
                      </a:rPr>
                      <m:t>𝛽</m:t>
                    </m:r>
                    <m:r>
                      <a:rPr lang="en-US" sz="1200" b="0" i="1" smtClean="0">
                        <a:solidFill>
                          <a:schemeClr val="accent2"/>
                        </a:solidFill>
                        <a:latin typeface="Cambria Math" panose="02040503050406030204" pitchFamily="18" charset="0"/>
                        <a:ea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𝛼</m:t>
                    </m:r>
                    <m:r>
                      <a:rPr lang="en-US" sz="1200" b="0" i="1" smtClean="0">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b="0" i="1" smtClean="0">
                            <a:solidFill>
                              <a:schemeClr val="accent2"/>
                            </a:solidFill>
                            <a:latin typeface="Cambria Math" panose="02040503050406030204" pitchFamily="18" charset="0"/>
                            <a:ea typeface="Cambria Math" panose="02040503050406030204" pitchFamily="18" charset="0"/>
                          </a:rPr>
                          <m:t>𝜋</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until </a:t>
                </a:r>
                <a14:m>
                  <m:oMath xmlns:m="http://schemas.openxmlformats.org/officeDocument/2006/math">
                    <m:r>
                      <m:rPr>
                        <m:sty m:val="p"/>
                      </m:rPr>
                      <a:rPr lang="el-GR" sz="1200" i="1">
                        <a:solidFill>
                          <a:schemeClr val="accent2"/>
                        </a:solidFill>
                        <a:latin typeface="Cambria Math" panose="02040503050406030204" pitchFamily="18" charset="0"/>
                      </a:rPr>
                      <m:t>Φ</m:t>
                    </m:r>
                    <m:r>
                      <a:rPr lang="en-US" sz="1200" i="1">
                        <a:solidFill>
                          <a:schemeClr val="accent2"/>
                        </a:solidFill>
                        <a:latin typeface="Cambria Math" panose="02040503050406030204" pitchFamily="18" charset="0"/>
                      </a:rPr>
                      <m:t>=</m:t>
                    </m:r>
                    <m:r>
                      <a:rPr lang="en-US" sz="1200" i="1">
                        <a:solidFill>
                          <a:schemeClr val="accent2"/>
                        </a:solidFill>
                        <a:latin typeface="Cambria Math" panose="02040503050406030204" pitchFamily="18" charset="0"/>
                        <a:ea typeface="Cambria Math" panose="02040503050406030204" pitchFamily="18" charset="0"/>
                      </a:rPr>
                      <m:t>𝛽</m:t>
                    </m:r>
                    <m:r>
                      <a:rPr lang="en-US" sz="1200" i="1">
                        <a:solidFill>
                          <a:schemeClr val="accent2"/>
                        </a:solidFill>
                        <a:latin typeface="Cambria Math" panose="02040503050406030204" pitchFamily="18" charset="0"/>
                        <a:ea typeface="Cambria Math" panose="02040503050406030204" pitchFamily="18" charset="0"/>
                      </a:rPr>
                      <m:t>+</m:t>
                    </m:r>
                    <m:f>
                      <m:fPr>
                        <m:ctrlPr>
                          <a:rPr lang="en-US" sz="1200" b="0" i="1" smtClean="0">
                            <a:solidFill>
                              <a:schemeClr val="accent2"/>
                            </a:solidFill>
                            <a:latin typeface="Cambria Math" panose="02040503050406030204" pitchFamily="18" charset="0"/>
                            <a:ea typeface="Cambria Math" panose="02040503050406030204" pitchFamily="18" charset="0"/>
                          </a:rPr>
                        </m:ctrlPr>
                      </m:fPr>
                      <m:num>
                        <m:r>
                          <a:rPr lang="en-US" sz="1200" i="1">
                            <a:solidFill>
                              <a:schemeClr val="accent2"/>
                            </a:solidFill>
                            <a:latin typeface="Cambria Math" panose="02040503050406030204" pitchFamily="18" charset="0"/>
                            <a:ea typeface="Cambria Math" panose="02040503050406030204" pitchFamily="18" charset="0"/>
                          </a:rPr>
                          <m:t>𝛼</m:t>
                        </m:r>
                      </m:num>
                      <m:den>
                        <m:r>
                          <a:rPr lang="en-US" sz="1200" b="0" i="1" smtClean="0">
                            <a:solidFill>
                              <a:schemeClr val="accent2"/>
                            </a:solidFill>
                            <a:latin typeface="Cambria Math" panose="02040503050406030204" pitchFamily="18" charset="0"/>
                            <a:ea typeface="Cambria Math" panose="02040503050406030204" pitchFamily="18" charset="0"/>
                          </a:rPr>
                          <m:t>2</m:t>
                        </m:r>
                      </m:den>
                    </m:f>
                  </m:oMath>
                </a14:m>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AP: Inner left corner, </a:t>
                </a:r>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UL: outer ring</a:t>
                </a:r>
                <a:br>
                  <a:rPr lang="en-US" sz="1200" b="0" dirty="0">
                    <a:solidFill>
                      <a:schemeClr val="accent2"/>
                    </a:solidFill>
                    <a:ea typeface="Cambria Math" panose="02040503050406030204" pitchFamily="18" charset="0"/>
                  </a:rPr>
                </a:br>
                <a:r>
                  <a:rPr lang="en-US" sz="1200" b="0" dirty="0">
                    <a:solidFill>
                      <a:schemeClr val="accent2"/>
                    </a:solidFill>
                    <a:ea typeface="Cambria Math" panose="02040503050406030204" pitchFamily="18" charset="0"/>
                  </a:rPr>
                  <a:t>NUL: Inner left corner </a:t>
                </a:r>
              </a:p>
              <a:p>
                <a:pPr marL="514350" indent="-514350">
                  <a:lnSpc>
                    <a:spcPct val="120000"/>
                  </a:lnSpc>
                  <a:buFont typeface="+mj-lt"/>
                  <a:buAutoNum type="arabicPeriod"/>
                </a:pPr>
                <a:r>
                  <a:rPr lang="en-US" sz="1200" dirty="0">
                    <a:solidFill>
                      <a:schemeClr val="accent4">
                        <a:lumMod val="60000"/>
                        <a:lumOff val="40000"/>
                      </a:schemeClr>
                    </a:solidFill>
                  </a:rPr>
                  <a:t>From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𝛼</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dirty="0">
                    <a:solidFill>
                      <a:schemeClr val="accent4">
                        <a:lumMod val="60000"/>
                        <a:lumOff val="40000"/>
                      </a:schemeClr>
                    </a:solidFill>
                    <a:ea typeface="Cambria Math" panose="02040503050406030204" pitchFamily="18" charset="0"/>
                  </a:rPr>
                </a:br>
                <a:r>
                  <a:rPr lang="en-US" sz="1200" dirty="0">
                    <a:solidFill>
                      <a:schemeClr val="accent4">
                        <a:lumMod val="60000"/>
                        <a:lumOff val="40000"/>
                      </a:schemeClr>
                    </a:solidFill>
                    <a:ea typeface="Cambria Math" panose="02040503050406030204" pitchFamily="18" charset="0"/>
                  </a:rPr>
                  <a:t>until </a:t>
                </a:r>
                <a14:m>
                  <m:oMath xmlns:m="http://schemas.openxmlformats.org/officeDocument/2006/math">
                    <m:r>
                      <m:rPr>
                        <m:sty m:val="p"/>
                      </m:rPr>
                      <a:rPr lang="el-GR" sz="1200" i="1">
                        <a:solidFill>
                          <a:schemeClr val="accent4">
                            <a:lumMod val="60000"/>
                            <a:lumOff val="40000"/>
                          </a:schemeClr>
                        </a:solidFill>
                        <a:latin typeface="Cambria Math" panose="02040503050406030204" pitchFamily="18" charset="0"/>
                      </a:rPr>
                      <m:t>Φ</m:t>
                    </m:r>
                    <m:r>
                      <a:rPr lang="en-US" sz="1200" i="1">
                        <a:solidFill>
                          <a:schemeClr val="accent4">
                            <a:lumMod val="60000"/>
                            <a:lumOff val="40000"/>
                          </a:schemeClr>
                        </a:solidFill>
                        <a:latin typeface="Cambria Math" panose="02040503050406030204" pitchFamily="18" charset="0"/>
                      </a:rPr>
                      <m:t>=</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𝛽</m:t>
                    </m:r>
                    <m:r>
                      <a:rPr lang="en-US" sz="1200" i="1">
                        <a:solidFill>
                          <a:schemeClr val="accent4">
                            <a:lumMod val="60000"/>
                            <a:lumOff val="40000"/>
                          </a:schemeClr>
                        </a:solidFill>
                        <a:latin typeface="Cambria Math" panose="02040503050406030204" pitchFamily="18" charset="0"/>
                        <a:ea typeface="Cambria Math" panose="02040503050406030204" pitchFamily="18" charset="0"/>
                      </a:rPr>
                      <m:t>+</m:t>
                    </m:r>
                    <m:f>
                      <m:fPr>
                        <m:ctrlPr>
                          <a:rPr lang="en-US" sz="1200" i="1">
                            <a:solidFill>
                              <a:schemeClr val="accent4">
                                <a:lumMod val="60000"/>
                                <a:lumOff val="40000"/>
                              </a:schemeClr>
                            </a:solidFill>
                            <a:latin typeface="Cambria Math" panose="02040503050406030204" pitchFamily="18" charset="0"/>
                            <a:ea typeface="Cambria Math" panose="02040503050406030204" pitchFamily="18" charset="0"/>
                          </a:rPr>
                        </m:ctrlPr>
                      </m:fPr>
                      <m:num>
                        <m:r>
                          <a:rPr lang="en-US" sz="1200" i="1">
                            <a:solidFill>
                              <a:schemeClr val="accent4">
                                <a:lumMod val="60000"/>
                                <a:lumOff val="40000"/>
                              </a:schemeClr>
                            </a:solidFill>
                            <a:latin typeface="Cambria Math" panose="02040503050406030204" pitchFamily="18" charset="0"/>
                            <a:ea typeface="Cambria Math" panose="02040503050406030204" pitchFamily="18" charset="0"/>
                          </a:rPr>
                          <m:t>𝜋</m:t>
                        </m:r>
                      </m:num>
                      <m:den>
                        <m:r>
                          <a:rPr lang="en-US" sz="1200" i="1">
                            <a:solidFill>
                              <a:schemeClr val="accent4">
                                <a:lumMod val="60000"/>
                                <a:lumOff val="40000"/>
                              </a:schemeClr>
                            </a:solidFill>
                            <a:latin typeface="Cambria Math" panose="02040503050406030204" pitchFamily="18" charset="0"/>
                            <a:ea typeface="Cambria Math" panose="02040503050406030204" pitchFamily="18" charset="0"/>
                          </a:rPr>
                          <m:t>2</m:t>
                        </m:r>
                      </m:den>
                    </m:f>
                  </m:oMath>
                </a14:m>
                <a:br>
                  <a:rPr lang="en-US" sz="1200" b="0" dirty="0">
                    <a:solidFill>
                      <a:schemeClr val="accent4">
                        <a:lumMod val="60000"/>
                        <a:lumOff val="40000"/>
                      </a:schemeClr>
                    </a:solidFill>
                    <a:ea typeface="Cambria Math" panose="02040503050406030204" pitchFamily="18" charset="0"/>
                  </a:rPr>
                </a:br>
                <a:r>
                  <a:rPr lang="en-US" sz="1200" b="0" dirty="0">
                    <a:solidFill>
                      <a:schemeClr val="accent4">
                        <a:lumMod val="60000"/>
                        <a:lumOff val="40000"/>
                      </a:schemeClr>
                    </a:solidFill>
                    <a:ea typeface="Cambria Math" panose="02040503050406030204" pitchFamily="18" charset="0"/>
                  </a:rPr>
                  <a:t>Inner right corner</a:t>
                </a:r>
              </a:p>
              <a:p>
                <a:pPr marL="514350" indent="-514350">
                  <a:lnSpc>
                    <a:spcPct val="120000"/>
                  </a:lnSpc>
                  <a:buFont typeface="+mj-lt"/>
                  <a:buAutoNum type="arabicPeriod"/>
                </a:pPr>
                <a:r>
                  <a:rPr lang="en-US" sz="1200" dirty="0">
                    <a:solidFill>
                      <a:schemeClr val="accent6"/>
                    </a:solidFill>
                  </a:rPr>
                  <a:t>From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until </a:t>
                </a:r>
                <a14:m>
                  <m:oMath xmlns:m="http://schemas.openxmlformats.org/officeDocument/2006/math">
                    <m:r>
                      <m:rPr>
                        <m:sty m:val="p"/>
                      </m:rPr>
                      <a:rPr lang="el-GR" sz="1200" i="1">
                        <a:solidFill>
                          <a:schemeClr val="accent6"/>
                        </a:solidFill>
                        <a:latin typeface="Cambria Math" panose="02040503050406030204" pitchFamily="18" charset="0"/>
                      </a:rPr>
                      <m:t>Φ</m:t>
                    </m:r>
                    <m:r>
                      <a:rPr lang="en-US" sz="1200" i="1">
                        <a:solidFill>
                          <a:schemeClr val="accent6"/>
                        </a:solidFill>
                        <a:latin typeface="Cambria Math" panose="02040503050406030204" pitchFamily="18" charset="0"/>
                      </a:rPr>
                      <m:t>=</m:t>
                    </m:r>
                    <m:r>
                      <a:rPr lang="en-US" sz="1200" i="1">
                        <a:solidFill>
                          <a:schemeClr val="accent6"/>
                        </a:solidFill>
                        <a:latin typeface="Cambria Math" panose="02040503050406030204" pitchFamily="18" charset="0"/>
                        <a:ea typeface="Cambria Math" panose="02040503050406030204" pitchFamily="18" charset="0"/>
                      </a:rPr>
                      <m:t>𝛽</m:t>
                    </m:r>
                    <m:r>
                      <a:rPr lang="en-US" sz="1200" i="1">
                        <a:solidFill>
                          <a:schemeClr val="accent6"/>
                        </a:solidFill>
                        <a:latin typeface="Cambria Math" panose="02040503050406030204" pitchFamily="18" charset="0"/>
                        <a:ea typeface="Cambria Math" panose="02040503050406030204" pitchFamily="18" charset="0"/>
                      </a:rPr>
                      <m:t>+</m:t>
                    </m:r>
                    <m:f>
                      <m:fPr>
                        <m:ctrlPr>
                          <a:rPr lang="en-US" sz="1200" i="1">
                            <a:solidFill>
                              <a:schemeClr val="accent6"/>
                            </a:solidFill>
                            <a:latin typeface="Cambria Math" panose="02040503050406030204" pitchFamily="18" charset="0"/>
                            <a:ea typeface="Cambria Math" panose="02040503050406030204" pitchFamily="18" charset="0"/>
                          </a:rPr>
                        </m:ctrlPr>
                      </m:fPr>
                      <m:num>
                        <m:r>
                          <a:rPr lang="en-US" sz="1200" i="1">
                            <a:solidFill>
                              <a:schemeClr val="accent6"/>
                            </a:solidFill>
                            <a:latin typeface="Cambria Math" panose="02040503050406030204" pitchFamily="18" charset="0"/>
                            <a:ea typeface="Cambria Math" panose="02040503050406030204" pitchFamily="18" charset="0"/>
                          </a:rPr>
                          <m:t>𝜋</m:t>
                        </m:r>
                      </m:num>
                      <m:den>
                        <m:r>
                          <a:rPr lang="en-US" sz="1200" i="1">
                            <a:solidFill>
                              <a:schemeClr val="accent6"/>
                            </a:solidFill>
                            <a:latin typeface="Cambria Math" panose="02040503050406030204" pitchFamily="18" charset="0"/>
                            <a:ea typeface="Cambria Math" panose="02040503050406030204" pitchFamily="18" charset="0"/>
                          </a:rPr>
                          <m:t>2</m:t>
                        </m:r>
                      </m:den>
                    </m:f>
                    <m:r>
                      <a:rPr lang="en-US" sz="1200" b="0" i="1" smtClean="0">
                        <a:solidFill>
                          <a:schemeClr val="accent6"/>
                        </a:solidFill>
                        <a:latin typeface="Cambria Math" panose="02040503050406030204" pitchFamily="18" charset="0"/>
                        <a:ea typeface="Cambria Math" panose="02040503050406030204" pitchFamily="18" charset="0"/>
                      </a:rPr>
                      <m:t>+</m:t>
                    </m:r>
                    <m:func>
                      <m:funcPr>
                        <m:ctrlPr>
                          <a:rPr lang="en-US" sz="1200" b="0" i="1" smtClean="0">
                            <a:solidFill>
                              <a:schemeClr val="accent6"/>
                            </a:solidFill>
                            <a:latin typeface="Cambria Math" panose="02040503050406030204" pitchFamily="18" charset="0"/>
                            <a:ea typeface="Cambria Math" panose="02040503050406030204" pitchFamily="18" charset="0"/>
                          </a:rPr>
                        </m:ctrlPr>
                      </m:funcPr>
                      <m:fName>
                        <m:sSup>
                          <m:sSupPr>
                            <m:ctrlPr>
                              <a:rPr lang="en-US" sz="1200" b="0" i="1" smtClean="0">
                                <a:solidFill>
                                  <a:schemeClr val="accent6"/>
                                </a:solidFill>
                                <a:latin typeface="Cambria Math" panose="02040503050406030204" pitchFamily="18" charset="0"/>
                                <a:ea typeface="Cambria Math" panose="02040503050406030204" pitchFamily="18" charset="0"/>
                              </a:rPr>
                            </m:ctrlPr>
                          </m:sSupPr>
                          <m:e>
                            <m:r>
                              <m:rPr>
                                <m:sty m:val="p"/>
                              </m:rPr>
                              <a:rPr lang="en-US" sz="1200" b="0" i="0" smtClean="0">
                                <a:solidFill>
                                  <a:schemeClr val="accent6"/>
                                </a:solidFill>
                                <a:latin typeface="Cambria Math" panose="02040503050406030204" pitchFamily="18" charset="0"/>
                                <a:ea typeface="Cambria Math" panose="02040503050406030204" pitchFamily="18" charset="0"/>
                              </a:rPr>
                              <m:t>sin</m:t>
                            </m:r>
                          </m:e>
                          <m:sup>
                            <m:r>
                              <a:rPr lang="en-US" sz="1200" b="0" i="1" smtClean="0">
                                <a:solidFill>
                                  <a:schemeClr val="accent6"/>
                                </a:solidFill>
                                <a:latin typeface="Cambria Math" panose="02040503050406030204" pitchFamily="18" charset="0"/>
                                <a:ea typeface="Cambria Math" panose="02040503050406030204" pitchFamily="18" charset="0"/>
                              </a:rPr>
                              <m:t>−1</m:t>
                            </m:r>
                          </m:sup>
                        </m:sSup>
                      </m:fName>
                      <m:e>
                        <m:d>
                          <m:dPr>
                            <m:ctrlPr>
                              <a:rPr lang="en-US" sz="1200" b="0" i="1" smtClean="0">
                                <a:solidFill>
                                  <a:schemeClr val="accent6"/>
                                </a:solidFill>
                                <a:latin typeface="Cambria Math" panose="02040503050406030204" pitchFamily="18" charset="0"/>
                                <a:ea typeface="Cambria Math" panose="02040503050406030204" pitchFamily="18" charset="0"/>
                              </a:rPr>
                            </m:ctrlPr>
                          </m:dPr>
                          <m:e>
                            <m:f>
                              <m:fPr>
                                <m:ctrlPr>
                                  <a:rPr lang="en-US" sz="1200" b="0" i="1" smtClean="0">
                                    <a:solidFill>
                                      <a:schemeClr val="accent6"/>
                                    </a:solidFill>
                                    <a:latin typeface="Cambria Math" panose="02040503050406030204" pitchFamily="18" charset="0"/>
                                    <a:ea typeface="Cambria Math" panose="02040503050406030204" pitchFamily="18" charset="0"/>
                                  </a:rPr>
                                </m:ctrlPr>
                              </m:fPr>
                              <m:num>
                                <m:sSub>
                                  <m:sSubPr>
                                    <m:ctrlPr>
                                      <a:rPr lang="en-US" sz="1200" b="0" i="1" smtClean="0">
                                        <a:solidFill>
                                          <a:schemeClr val="accent6"/>
                                        </a:solidFill>
                                        <a:latin typeface="Cambria Math" panose="02040503050406030204" pitchFamily="18" charset="0"/>
                                        <a:ea typeface="Cambria Math" panose="02040503050406030204" pitchFamily="18" charset="0"/>
                                      </a:rPr>
                                    </m:ctrlPr>
                                  </m:sSubPr>
                                  <m:e>
                                    <m:r>
                                      <a:rPr lang="en-US" sz="1200" b="0" i="1" smtClean="0">
                                        <a:solidFill>
                                          <a:schemeClr val="accent6"/>
                                        </a:solidFill>
                                        <a:latin typeface="Cambria Math" panose="02040503050406030204" pitchFamily="18" charset="0"/>
                                        <a:ea typeface="Cambria Math" panose="02040503050406030204" pitchFamily="18" charset="0"/>
                                      </a:rPr>
                                      <m:t>𝑟</m:t>
                                    </m:r>
                                  </m:e>
                                  <m:sub>
                                    <m:r>
                                      <a:rPr lang="en-US" sz="1200" b="0" i="1" smtClean="0">
                                        <a:solidFill>
                                          <a:schemeClr val="accent6"/>
                                        </a:solidFill>
                                        <a:latin typeface="Cambria Math" panose="02040503050406030204" pitchFamily="18" charset="0"/>
                                        <a:ea typeface="Cambria Math" panose="02040503050406030204" pitchFamily="18" charset="0"/>
                                      </a:rPr>
                                      <m:t>𝑖</m:t>
                                    </m:r>
                                  </m:sub>
                                </m:sSub>
                              </m:num>
                              <m:den>
                                <m:sSub>
                                  <m:sSubPr>
                                    <m:ctrlPr>
                                      <a:rPr lang="en-US" sz="1200" b="0" i="1" smtClean="0">
                                        <a:solidFill>
                                          <a:schemeClr val="accent6"/>
                                        </a:solidFill>
                                        <a:latin typeface="Cambria Math" panose="02040503050406030204" pitchFamily="18" charset="0"/>
                                        <a:ea typeface="Cambria Math" panose="02040503050406030204" pitchFamily="18" charset="0"/>
                                      </a:rPr>
                                    </m:ctrlPr>
                                  </m:sSubPr>
                                  <m:e>
                                    <m:r>
                                      <a:rPr lang="en-US" sz="1200" b="0" i="1" smtClean="0">
                                        <a:solidFill>
                                          <a:schemeClr val="accent6"/>
                                        </a:solidFill>
                                        <a:latin typeface="Cambria Math" panose="02040503050406030204" pitchFamily="18" charset="0"/>
                                        <a:ea typeface="Cambria Math" panose="02040503050406030204" pitchFamily="18" charset="0"/>
                                      </a:rPr>
                                      <m:t>𝑟</m:t>
                                    </m:r>
                                  </m:e>
                                  <m:sub>
                                    <m:r>
                                      <a:rPr lang="en-US" sz="1200" b="0" i="1" smtClean="0">
                                        <a:solidFill>
                                          <a:schemeClr val="accent6"/>
                                        </a:solidFill>
                                        <a:latin typeface="Cambria Math" panose="02040503050406030204" pitchFamily="18" charset="0"/>
                                        <a:ea typeface="Cambria Math" panose="02040503050406030204" pitchFamily="18" charset="0"/>
                                      </a:rPr>
                                      <m:t>𝑜</m:t>
                                    </m:r>
                                  </m:sub>
                                </m:sSub>
                              </m:den>
                            </m:f>
                          </m:e>
                        </m:d>
                      </m:e>
                    </m:func>
                  </m:oMath>
                </a14:m>
                <a:br>
                  <a:rPr lang="en-US" sz="1200" dirty="0">
                    <a:solidFill>
                      <a:schemeClr val="accent6"/>
                    </a:solidFill>
                    <a:ea typeface="Cambria Math" panose="02040503050406030204" pitchFamily="18" charset="0"/>
                  </a:rPr>
                </a:br>
                <a:r>
                  <a:rPr lang="en-US" sz="1200" dirty="0">
                    <a:solidFill>
                      <a:schemeClr val="accent6"/>
                    </a:solidFill>
                    <a:ea typeface="Cambria Math" panose="02040503050406030204" pitchFamily="18" charset="0"/>
                  </a:rPr>
                  <a:t>Tangent of inner circle</a:t>
                </a:r>
                <a:endParaRPr lang="en-US" sz="1200" b="0" dirty="0">
                  <a:ea typeface="Cambria Math" panose="02040503050406030204" pitchFamily="18" charset="0"/>
                </a:endParaRPr>
              </a:p>
              <a:p>
                <a:pPr marL="514350" indent="-514350">
                  <a:lnSpc>
                    <a:spcPct val="120000"/>
                  </a:lnSpc>
                  <a:buFont typeface="+mj-lt"/>
                  <a:buAutoNum type="arabicPeriod"/>
                </a:pPr>
                <a:r>
                  <a:rPr lang="en-US" sz="1200" dirty="0">
                    <a:solidFill>
                      <a:schemeClr val="accent5">
                        <a:lumMod val="75000"/>
                      </a:schemeClr>
                    </a:solidFill>
                  </a:rPr>
                  <a:t>From </a:t>
                </a:r>
                <a14:m>
                  <m:oMath xmlns:m="http://schemas.openxmlformats.org/officeDocument/2006/math">
                    <m:r>
                      <m:rPr>
                        <m:sty m:val="p"/>
                      </m:rPr>
                      <a:rPr lang="el-GR" sz="1200" i="1" smtClean="0">
                        <a:solidFill>
                          <a:schemeClr val="accent5">
                            <a:lumMod val="75000"/>
                          </a:schemeClr>
                        </a:solidFill>
                        <a:latin typeface="Cambria Math" panose="02040503050406030204" pitchFamily="18" charset="0"/>
                      </a:rPr>
                      <m:t>Φ</m:t>
                    </m:r>
                    <m:r>
                      <a:rPr lang="en-US" sz="1200" i="1">
                        <a:solidFill>
                          <a:schemeClr val="accent5">
                            <a:lumMod val="75000"/>
                          </a:schemeClr>
                        </a:solidFill>
                        <a:latin typeface="Cambria Math" panose="02040503050406030204" pitchFamily="18" charset="0"/>
                      </a:rPr>
                      <m:t>=</m:t>
                    </m:r>
                    <m:r>
                      <a:rPr lang="en-US" sz="1200" i="1">
                        <a:solidFill>
                          <a:schemeClr val="accent5">
                            <a:lumMod val="75000"/>
                          </a:schemeClr>
                        </a:solidFill>
                        <a:latin typeface="Cambria Math" panose="02040503050406030204" pitchFamily="18" charset="0"/>
                        <a:ea typeface="Cambria Math" panose="02040503050406030204" pitchFamily="18" charset="0"/>
                      </a:rPr>
                      <m:t>𝛽</m:t>
                    </m:r>
                    <m:r>
                      <a:rPr lang="en-US" sz="1200" i="1">
                        <a:solidFill>
                          <a:schemeClr val="accent5">
                            <a:lumMod val="75000"/>
                          </a:schemeClr>
                        </a:solidFill>
                        <a:latin typeface="Cambria Math" panose="02040503050406030204" pitchFamily="18" charset="0"/>
                        <a:ea typeface="Cambria Math" panose="02040503050406030204" pitchFamily="18" charset="0"/>
                      </a:rPr>
                      <m:t>+</m:t>
                    </m:r>
                    <m:f>
                      <m:fPr>
                        <m:ctrlPr>
                          <a:rPr lang="en-US" sz="1200" i="1">
                            <a:solidFill>
                              <a:schemeClr val="accent5">
                                <a:lumMod val="75000"/>
                              </a:schemeClr>
                            </a:solidFill>
                            <a:latin typeface="Cambria Math" panose="02040503050406030204" pitchFamily="18" charset="0"/>
                            <a:ea typeface="Cambria Math" panose="02040503050406030204" pitchFamily="18" charset="0"/>
                          </a:rPr>
                        </m:ctrlPr>
                      </m:fPr>
                      <m:num>
                        <m:r>
                          <a:rPr lang="en-US" sz="1200" i="1">
                            <a:solidFill>
                              <a:schemeClr val="accent5">
                                <a:lumMod val="75000"/>
                              </a:schemeClr>
                            </a:solidFill>
                            <a:latin typeface="Cambria Math" panose="02040503050406030204" pitchFamily="18" charset="0"/>
                            <a:ea typeface="Cambria Math" panose="02040503050406030204" pitchFamily="18" charset="0"/>
                          </a:rPr>
                          <m:t>𝜋</m:t>
                        </m:r>
                      </m:num>
                      <m:den>
                        <m:r>
                          <a:rPr lang="en-US" sz="1200" i="1">
                            <a:solidFill>
                              <a:schemeClr val="accent5">
                                <a:lumMod val="75000"/>
                              </a:schemeClr>
                            </a:solidFill>
                            <a:latin typeface="Cambria Math" panose="02040503050406030204" pitchFamily="18" charset="0"/>
                            <a:ea typeface="Cambria Math" panose="02040503050406030204" pitchFamily="18" charset="0"/>
                          </a:rPr>
                          <m:t>2</m:t>
                        </m:r>
                      </m:den>
                    </m:f>
                    <m:r>
                      <a:rPr lang="en-US" sz="1200" i="1">
                        <a:solidFill>
                          <a:schemeClr val="accent5">
                            <a:lumMod val="75000"/>
                          </a:schemeClr>
                        </a:solidFill>
                        <a:latin typeface="Cambria Math" panose="02040503050406030204" pitchFamily="18" charset="0"/>
                        <a:ea typeface="Cambria Math" panose="02040503050406030204" pitchFamily="18" charset="0"/>
                      </a:rPr>
                      <m:t>+</m:t>
                    </m:r>
                    <m:func>
                      <m:funcPr>
                        <m:ctrlPr>
                          <a:rPr lang="en-US" sz="1200" i="1">
                            <a:solidFill>
                              <a:schemeClr val="accent5">
                                <a:lumMod val="75000"/>
                              </a:schemeClr>
                            </a:solidFill>
                            <a:latin typeface="Cambria Math" panose="02040503050406030204" pitchFamily="18" charset="0"/>
                            <a:ea typeface="Cambria Math" panose="02040503050406030204" pitchFamily="18" charset="0"/>
                          </a:rPr>
                        </m:ctrlPr>
                      </m:funcPr>
                      <m:fName>
                        <m:sSup>
                          <m:sSupPr>
                            <m:ctrlPr>
                              <a:rPr lang="en-US" sz="1200" i="1">
                                <a:solidFill>
                                  <a:schemeClr val="accent5">
                                    <a:lumMod val="75000"/>
                                  </a:schemeClr>
                                </a:solidFill>
                                <a:latin typeface="Cambria Math" panose="02040503050406030204" pitchFamily="18" charset="0"/>
                                <a:ea typeface="Cambria Math" panose="02040503050406030204" pitchFamily="18" charset="0"/>
                              </a:rPr>
                            </m:ctrlPr>
                          </m:sSupPr>
                          <m:e>
                            <m:r>
                              <m:rPr>
                                <m:sty m:val="p"/>
                              </m:rPr>
                              <a:rPr lang="en-US" sz="1200">
                                <a:solidFill>
                                  <a:schemeClr val="accent5">
                                    <a:lumMod val="75000"/>
                                  </a:schemeClr>
                                </a:solidFill>
                                <a:latin typeface="Cambria Math" panose="02040503050406030204" pitchFamily="18" charset="0"/>
                                <a:ea typeface="Cambria Math" panose="02040503050406030204" pitchFamily="18" charset="0"/>
                              </a:rPr>
                              <m:t>sin</m:t>
                            </m:r>
                          </m:e>
                          <m:sup>
                            <m:r>
                              <a:rPr lang="en-US" sz="1200" i="1">
                                <a:solidFill>
                                  <a:schemeClr val="accent5">
                                    <a:lumMod val="75000"/>
                                  </a:schemeClr>
                                </a:solidFill>
                                <a:latin typeface="Cambria Math" panose="02040503050406030204" pitchFamily="18" charset="0"/>
                                <a:ea typeface="Cambria Math" panose="02040503050406030204" pitchFamily="18" charset="0"/>
                              </a:rPr>
                              <m:t>−1</m:t>
                            </m:r>
                          </m:sup>
                        </m:sSup>
                      </m:fName>
                      <m:e>
                        <m:d>
                          <m:dPr>
                            <m:ctrlPr>
                              <a:rPr lang="en-US" sz="1200" i="1">
                                <a:solidFill>
                                  <a:schemeClr val="accent5">
                                    <a:lumMod val="75000"/>
                                  </a:schemeClr>
                                </a:solidFill>
                                <a:latin typeface="Cambria Math" panose="02040503050406030204" pitchFamily="18" charset="0"/>
                                <a:ea typeface="Cambria Math" panose="02040503050406030204" pitchFamily="18" charset="0"/>
                              </a:rPr>
                            </m:ctrlPr>
                          </m:dPr>
                          <m:e>
                            <m:f>
                              <m:fPr>
                                <m:ctrlPr>
                                  <a:rPr lang="en-US" sz="1200" i="1">
                                    <a:solidFill>
                                      <a:schemeClr val="accent5">
                                        <a:lumMod val="75000"/>
                                      </a:schemeClr>
                                    </a:solidFill>
                                    <a:latin typeface="Cambria Math" panose="02040503050406030204" pitchFamily="18" charset="0"/>
                                    <a:ea typeface="Cambria Math" panose="02040503050406030204" pitchFamily="18" charset="0"/>
                                  </a:rPr>
                                </m:ctrlPr>
                              </m:fPr>
                              <m:num>
                                <m:sSub>
                                  <m:sSubPr>
                                    <m:ctrlPr>
                                      <a:rPr lang="en-US" sz="1200" i="1">
                                        <a:solidFill>
                                          <a:schemeClr val="accent5">
                                            <a:lumMod val="75000"/>
                                          </a:schemeClr>
                                        </a:solidFill>
                                        <a:latin typeface="Cambria Math" panose="02040503050406030204" pitchFamily="18" charset="0"/>
                                        <a:ea typeface="Cambria Math" panose="02040503050406030204" pitchFamily="18" charset="0"/>
                                      </a:rPr>
                                    </m:ctrlPr>
                                  </m:sSubPr>
                                  <m:e>
                                    <m:r>
                                      <a:rPr lang="en-US" sz="1200" i="1">
                                        <a:solidFill>
                                          <a:schemeClr val="accent5">
                                            <a:lumMod val="75000"/>
                                          </a:schemeClr>
                                        </a:solidFill>
                                        <a:latin typeface="Cambria Math" panose="02040503050406030204" pitchFamily="18" charset="0"/>
                                        <a:ea typeface="Cambria Math" panose="02040503050406030204" pitchFamily="18" charset="0"/>
                                      </a:rPr>
                                      <m:t>𝑟</m:t>
                                    </m:r>
                                  </m:e>
                                  <m:sub>
                                    <m:r>
                                      <a:rPr lang="en-US" sz="1200" i="1">
                                        <a:solidFill>
                                          <a:schemeClr val="accent5">
                                            <a:lumMod val="75000"/>
                                          </a:schemeClr>
                                        </a:solidFill>
                                        <a:latin typeface="Cambria Math" panose="02040503050406030204" pitchFamily="18" charset="0"/>
                                        <a:ea typeface="Cambria Math" panose="02040503050406030204" pitchFamily="18" charset="0"/>
                                      </a:rPr>
                                      <m:t>𝑖</m:t>
                                    </m:r>
                                  </m:sub>
                                </m:sSub>
                              </m:num>
                              <m:den>
                                <m:sSub>
                                  <m:sSubPr>
                                    <m:ctrlPr>
                                      <a:rPr lang="en-US" sz="1200" i="1">
                                        <a:solidFill>
                                          <a:schemeClr val="accent5">
                                            <a:lumMod val="75000"/>
                                          </a:schemeClr>
                                        </a:solidFill>
                                        <a:latin typeface="Cambria Math" panose="02040503050406030204" pitchFamily="18" charset="0"/>
                                        <a:ea typeface="Cambria Math" panose="02040503050406030204" pitchFamily="18" charset="0"/>
                                      </a:rPr>
                                    </m:ctrlPr>
                                  </m:sSubPr>
                                  <m:e>
                                    <m:r>
                                      <a:rPr lang="en-US" sz="1200" i="1">
                                        <a:solidFill>
                                          <a:schemeClr val="accent5">
                                            <a:lumMod val="75000"/>
                                          </a:schemeClr>
                                        </a:solidFill>
                                        <a:latin typeface="Cambria Math" panose="02040503050406030204" pitchFamily="18" charset="0"/>
                                        <a:ea typeface="Cambria Math" panose="02040503050406030204" pitchFamily="18" charset="0"/>
                                      </a:rPr>
                                      <m:t>𝑟</m:t>
                                    </m:r>
                                  </m:e>
                                  <m:sub>
                                    <m:r>
                                      <a:rPr lang="en-US" sz="1200" i="1">
                                        <a:solidFill>
                                          <a:schemeClr val="accent5">
                                            <a:lumMod val="75000"/>
                                          </a:schemeClr>
                                        </a:solidFill>
                                        <a:latin typeface="Cambria Math" panose="02040503050406030204" pitchFamily="18" charset="0"/>
                                        <a:ea typeface="Cambria Math" panose="02040503050406030204" pitchFamily="18" charset="0"/>
                                      </a:rPr>
                                      <m:t>𝑜</m:t>
                                    </m:r>
                                  </m:sub>
                                </m:sSub>
                              </m:den>
                            </m:f>
                          </m:e>
                        </m:d>
                      </m:e>
                    </m:func>
                  </m:oMath>
                </a14:m>
                <a:br>
                  <a:rPr lang="en-US" sz="1200" dirty="0">
                    <a:solidFill>
                      <a:schemeClr val="accent5">
                        <a:lumMod val="75000"/>
                      </a:schemeClr>
                    </a:solidFill>
                    <a:ea typeface="Cambria Math" panose="02040503050406030204" pitchFamily="18" charset="0"/>
                  </a:rPr>
                </a:br>
                <a:r>
                  <a:rPr lang="en-US" sz="1200" dirty="0">
                    <a:solidFill>
                      <a:schemeClr val="accent5">
                        <a:lumMod val="75000"/>
                      </a:schemeClr>
                    </a:solidFill>
                    <a:ea typeface="Cambria Math" panose="02040503050406030204" pitchFamily="18" charset="0"/>
                  </a:rPr>
                  <a:t>until </a:t>
                </a:r>
                <a14:m>
                  <m:oMath xmlns:m="http://schemas.openxmlformats.org/officeDocument/2006/math">
                    <m:r>
                      <m:rPr>
                        <m:sty m:val="p"/>
                      </m:rPr>
                      <a:rPr lang="el-GR" sz="1200" i="1">
                        <a:solidFill>
                          <a:schemeClr val="accent5">
                            <a:lumMod val="75000"/>
                          </a:schemeClr>
                        </a:solidFill>
                        <a:latin typeface="Cambria Math" panose="02040503050406030204" pitchFamily="18" charset="0"/>
                      </a:rPr>
                      <m:t>Φ</m:t>
                    </m:r>
                    <m:r>
                      <a:rPr lang="en-US" sz="1200" i="1">
                        <a:solidFill>
                          <a:schemeClr val="accent5">
                            <a:lumMod val="75000"/>
                          </a:schemeClr>
                        </a:solidFill>
                        <a:latin typeface="Cambria Math" panose="02040503050406030204" pitchFamily="18" charset="0"/>
                      </a:rPr>
                      <m:t>=</m:t>
                    </m:r>
                    <m:r>
                      <a:rPr lang="en-US" sz="1200" i="1">
                        <a:solidFill>
                          <a:schemeClr val="accent5">
                            <a:lumMod val="75000"/>
                          </a:schemeClr>
                        </a:solidFill>
                        <a:latin typeface="Cambria Math" panose="02040503050406030204" pitchFamily="18" charset="0"/>
                        <a:ea typeface="Cambria Math" panose="02040503050406030204" pitchFamily="18" charset="0"/>
                      </a:rPr>
                      <m:t>𝛽</m:t>
                    </m:r>
                    <m:r>
                      <a:rPr lang="en-US" sz="1200" i="1">
                        <a:solidFill>
                          <a:schemeClr val="accent5">
                            <a:lumMod val="75000"/>
                          </a:schemeClr>
                        </a:solidFill>
                        <a:latin typeface="Cambria Math" panose="02040503050406030204" pitchFamily="18" charset="0"/>
                        <a:ea typeface="Cambria Math" panose="02040503050406030204" pitchFamily="18" charset="0"/>
                      </a:rPr>
                      <m:t>+</m:t>
                    </m:r>
                    <m:f>
                      <m:fPr>
                        <m:ctrlPr>
                          <a:rPr lang="en-US" sz="1200" i="1">
                            <a:solidFill>
                              <a:schemeClr val="accent5">
                                <a:lumMod val="75000"/>
                              </a:schemeClr>
                            </a:solidFill>
                            <a:latin typeface="Cambria Math" panose="02040503050406030204" pitchFamily="18" charset="0"/>
                            <a:ea typeface="Cambria Math" panose="02040503050406030204" pitchFamily="18" charset="0"/>
                          </a:rPr>
                        </m:ctrlPr>
                      </m:fPr>
                      <m:num>
                        <m:r>
                          <a:rPr lang="en-US" sz="1200" b="0" i="1" smtClean="0">
                            <a:solidFill>
                              <a:schemeClr val="accent5">
                                <a:lumMod val="75000"/>
                              </a:schemeClr>
                            </a:solidFill>
                            <a:latin typeface="Cambria Math" panose="02040503050406030204" pitchFamily="18" charset="0"/>
                            <a:ea typeface="Cambria Math" panose="02040503050406030204" pitchFamily="18" charset="0"/>
                          </a:rPr>
                          <m:t>3</m:t>
                        </m:r>
                        <m:r>
                          <a:rPr lang="en-US" sz="1200" i="1">
                            <a:solidFill>
                              <a:schemeClr val="accent5">
                                <a:lumMod val="75000"/>
                              </a:schemeClr>
                            </a:solidFill>
                            <a:latin typeface="Cambria Math" panose="02040503050406030204" pitchFamily="18" charset="0"/>
                            <a:ea typeface="Cambria Math" panose="02040503050406030204" pitchFamily="18" charset="0"/>
                          </a:rPr>
                          <m:t>𝜋</m:t>
                        </m:r>
                      </m:num>
                      <m:den>
                        <m:r>
                          <a:rPr lang="en-US" sz="1200" b="0" i="1" smtClean="0">
                            <a:solidFill>
                              <a:schemeClr val="accent5">
                                <a:lumMod val="75000"/>
                              </a:schemeClr>
                            </a:solidFill>
                            <a:latin typeface="Cambria Math" panose="02040503050406030204" pitchFamily="18" charset="0"/>
                            <a:ea typeface="Cambria Math" panose="02040503050406030204" pitchFamily="18" charset="0"/>
                          </a:rPr>
                          <m:t>4</m:t>
                        </m:r>
                      </m:den>
                    </m:f>
                  </m:oMath>
                </a14:m>
                <a:br>
                  <a:rPr lang="en-US" sz="1200" dirty="0">
                    <a:solidFill>
                      <a:schemeClr val="accent5">
                        <a:lumMod val="75000"/>
                      </a:schemeClr>
                    </a:solidFill>
                    <a:ea typeface="Cambria Math" panose="02040503050406030204" pitchFamily="18" charset="0"/>
                  </a:rPr>
                </a:br>
                <a:r>
                  <a:rPr lang="en-US" sz="1200" dirty="0">
                    <a:solidFill>
                      <a:schemeClr val="accent5">
                        <a:lumMod val="75000"/>
                      </a:schemeClr>
                    </a:solidFill>
                    <a:ea typeface="Cambria Math" panose="02040503050406030204" pitchFamily="18" charset="0"/>
                  </a:rPr>
                  <a:t>Left parallel point on arc</a:t>
                </a:r>
                <a:br>
                  <a:rPr lang="en-US" sz="1200" dirty="0">
                    <a:solidFill>
                      <a:schemeClr val="accent1"/>
                    </a:solidFill>
                    <a:ea typeface="Cambria Math" panose="02040503050406030204" pitchFamily="18" charset="0"/>
                  </a:rPr>
                </a:br>
                <a:br>
                  <a:rPr lang="en-US" sz="1200" dirty="0">
                    <a:solidFill>
                      <a:schemeClr val="accent1"/>
                    </a:solidFill>
                    <a:ea typeface="Cambria Math" panose="02040503050406030204" pitchFamily="18" charset="0"/>
                  </a:rPr>
                </a:br>
                <a:br>
                  <a:rPr lang="en-US" sz="1200" dirty="0">
                    <a:solidFill>
                      <a:schemeClr val="accent1"/>
                    </a:solidFill>
                    <a:ea typeface="Cambria Math" panose="02040503050406030204" pitchFamily="18" charset="0"/>
                  </a:rPr>
                </a:br>
                <a:endParaRPr lang="en-US" sz="1200" dirty="0">
                  <a:solidFill>
                    <a:schemeClr val="accent1"/>
                  </a:solidFill>
                  <a:ea typeface="Cambria Math" panose="02040503050406030204" pitchFamily="18" charset="0"/>
                </a:endParaRPr>
              </a:p>
              <a:p>
                <a:pPr marL="514350" indent="-514350">
                  <a:lnSpc>
                    <a:spcPct val="120000"/>
                  </a:lnSpc>
                  <a:buFont typeface="+mj-lt"/>
                  <a:buAutoNum type="arabicPeriod"/>
                </a:pPr>
                <a:endParaRPr lang="en-US" sz="1200" dirty="0">
                  <a:solidFill>
                    <a:schemeClr val="accent1"/>
                  </a:solidFill>
                  <a:ea typeface="Cambria Math" panose="02040503050406030204" pitchFamily="18" charset="0"/>
                </a:endParaRPr>
              </a:p>
              <a:p>
                <a:pPr marL="514350" indent="-514350">
                  <a:lnSpc>
                    <a:spcPct val="120000"/>
                  </a:lnSpc>
                  <a:buFont typeface="+mj-lt"/>
                  <a:buAutoNum type="arabicPeriod"/>
                </a:pPr>
                <a:r>
                  <a:rPr lang="en-US" sz="1200" dirty="0">
                    <a:solidFill>
                      <a:srgbClr val="002060"/>
                    </a:solidFill>
                  </a:rPr>
                  <a:t>From </a:t>
                </a:r>
                <a14:m>
                  <m:oMath xmlns:m="http://schemas.openxmlformats.org/officeDocument/2006/math">
                    <m:r>
                      <m:rPr>
                        <m:sty m:val="p"/>
                      </m:rPr>
                      <a:rPr lang="el-GR" sz="1200" i="1">
                        <a:solidFill>
                          <a:srgbClr val="002060"/>
                        </a:solidFill>
                        <a:latin typeface="Cambria Math" panose="02040503050406030204" pitchFamily="18" charset="0"/>
                      </a:rPr>
                      <m:t>Φ</m:t>
                    </m:r>
                    <m:r>
                      <a:rPr lang="en-US" sz="1200" i="1">
                        <a:solidFill>
                          <a:srgbClr val="002060"/>
                        </a:solidFill>
                        <a:latin typeface="Cambria Math" panose="02040503050406030204" pitchFamily="18" charset="0"/>
                      </a:rPr>
                      <m:t>=</m:t>
                    </m:r>
                    <m:r>
                      <a:rPr lang="en-US" sz="1200" i="1">
                        <a:solidFill>
                          <a:srgbClr val="002060"/>
                        </a:solidFill>
                        <a:latin typeface="Cambria Math" panose="02040503050406030204" pitchFamily="18" charset="0"/>
                        <a:ea typeface="Cambria Math" panose="02040503050406030204" pitchFamily="18" charset="0"/>
                      </a:rPr>
                      <m:t>𝛽</m:t>
                    </m:r>
                    <m:r>
                      <a:rPr lang="en-US" sz="1200" i="1">
                        <a:solidFill>
                          <a:srgbClr val="002060"/>
                        </a:solidFill>
                        <a:latin typeface="Cambria Math" panose="02040503050406030204" pitchFamily="18" charset="0"/>
                        <a:ea typeface="Cambria Math" panose="02040503050406030204" pitchFamily="18" charset="0"/>
                      </a:rPr>
                      <m:t>+</m:t>
                    </m:r>
                    <m:f>
                      <m:fPr>
                        <m:ctrlPr>
                          <a:rPr lang="en-US" sz="1200" i="1" smtClean="0">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3</m:t>
                        </m:r>
                        <m:r>
                          <a:rPr lang="en-US" sz="1200" i="1">
                            <a:solidFill>
                              <a:srgbClr val="002060"/>
                            </a:solidFill>
                            <a:latin typeface="Cambria Math" panose="02040503050406030204" pitchFamily="18" charset="0"/>
                            <a:ea typeface="Cambria Math" panose="02040503050406030204" pitchFamily="18" charset="0"/>
                          </a:rPr>
                          <m:t>𝜋</m:t>
                        </m:r>
                      </m:num>
                      <m:den>
                        <m:r>
                          <a:rPr lang="en-US" sz="1200" i="1">
                            <a:solidFill>
                              <a:srgbClr val="002060"/>
                            </a:solidFill>
                            <a:latin typeface="Cambria Math" panose="02040503050406030204" pitchFamily="18" charset="0"/>
                            <a:ea typeface="Cambria Math" panose="02040503050406030204" pitchFamily="18" charset="0"/>
                          </a:rPr>
                          <m:t>4</m:t>
                        </m:r>
                      </m:den>
                    </m:f>
                  </m:oMath>
                </a14:m>
                <a:br>
                  <a:rPr lang="en-US" sz="1200" dirty="0">
                    <a:solidFill>
                      <a:srgbClr val="002060"/>
                    </a:solidFill>
                    <a:ea typeface="Cambria Math" panose="02040503050406030204" pitchFamily="18" charset="0"/>
                  </a:rPr>
                </a:br>
                <a:r>
                  <a:rPr lang="en-US" sz="1200" dirty="0">
                    <a:solidFill>
                      <a:srgbClr val="002060"/>
                    </a:solidFill>
                    <a:ea typeface="Cambria Math" panose="02040503050406030204" pitchFamily="18" charset="0"/>
                  </a:rPr>
                  <a:t>until </a:t>
                </a:r>
                <a14:m>
                  <m:oMath xmlns:m="http://schemas.openxmlformats.org/officeDocument/2006/math">
                    <m:r>
                      <m:rPr>
                        <m:sty m:val="p"/>
                      </m:rPr>
                      <a:rPr lang="el-GR" sz="1200" i="1">
                        <a:solidFill>
                          <a:srgbClr val="002060"/>
                        </a:solidFill>
                        <a:latin typeface="Cambria Math" panose="02040503050406030204" pitchFamily="18" charset="0"/>
                      </a:rPr>
                      <m:t>Φ</m:t>
                    </m:r>
                    <m:r>
                      <a:rPr lang="en-US" sz="1200" i="1">
                        <a:solidFill>
                          <a:srgbClr val="002060"/>
                        </a:solidFill>
                        <a:latin typeface="Cambria Math" panose="02040503050406030204" pitchFamily="18" charset="0"/>
                      </a:rPr>
                      <m:t>=</m:t>
                    </m:r>
                    <m:r>
                      <a:rPr lang="en-US" sz="1200" i="1">
                        <a:solidFill>
                          <a:srgbClr val="002060"/>
                        </a:solidFill>
                        <a:latin typeface="Cambria Math" panose="02040503050406030204" pitchFamily="18" charset="0"/>
                        <a:ea typeface="Cambria Math" panose="02040503050406030204" pitchFamily="18" charset="0"/>
                      </a:rPr>
                      <m:t>𝛽</m:t>
                    </m:r>
                    <m:r>
                      <a:rPr lang="en-US" sz="1200">
                        <a:solidFill>
                          <a:srgbClr val="002060"/>
                        </a:solidFill>
                        <a:latin typeface="Cambria Math" panose="02040503050406030204" pitchFamily="18" charset="0"/>
                        <a:ea typeface="Cambria Math" panose="02040503050406030204" pitchFamily="18" charset="0"/>
                      </a:rPr>
                      <m:t>+</m:t>
                    </m:r>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𝛼</m:t>
                        </m:r>
                      </m:num>
                      <m:den>
                        <m:r>
                          <a:rPr lang="en-US" sz="1200" i="1">
                            <a:solidFill>
                              <a:srgbClr val="002060"/>
                            </a:solidFill>
                            <a:latin typeface="Cambria Math" panose="02040503050406030204" pitchFamily="18" charset="0"/>
                            <a:ea typeface="Cambria Math" panose="02040503050406030204" pitchFamily="18" charset="0"/>
                          </a:rPr>
                          <m:t>2</m:t>
                        </m:r>
                      </m:den>
                    </m:f>
                    <m:r>
                      <a:rPr lang="en-US" sz="1200" i="1">
                        <a:solidFill>
                          <a:srgbClr val="002060"/>
                        </a:solidFill>
                        <a:latin typeface="Cambria Math" panose="02040503050406030204" pitchFamily="18" charset="0"/>
                        <a:ea typeface="Cambria Math" panose="02040503050406030204" pitchFamily="18" charset="0"/>
                      </a:rPr>
                      <m:t>+</m:t>
                    </m:r>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𝜋</m:t>
                        </m:r>
                      </m:num>
                      <m:den>
                        <m:r>
                          <a:rPr lang="en-US" sz="1200" i="1">
                            <a:solidFill>
                              <a:srgbClr val="002060"/>
                            </a:solidFill>
                            <a:latin typeface="Cambria Math" panose="02040503050406030204" pitchFamily="18" charset="0"/>
                            <a:ea typeface="Cambria Math" panose="02040503050406030204" pitchFamily="18" charset="0"/>
                          </a:rPr>
                          <m:t>2</m:t>
                        </m:r>
                      </m:den>
                    </m:f>
                  </m:oMath>
                </a14:m>
                <a:br>
                  <a:rPr lang="en-US" sz="1200" dirty="0">
                    <a:solidFill>
                      <a:srgbClr val="002060"/>
                    </a:solidFill>
                    <a:ea typeface="Cambria Math" panose="02040503050406030204" pitchFamily="18" charset="0"/>
                  </a:rPr>
                </a:br>
                <a:r>
                  <a:rPr lang="en-US" sz="1200" dirty="0">
                    <a:solidFill>
                      <a:srgbClr val="002060"/>
                    </a:solidFill>
                    <a:ea typeface="Cambria Math" panose="02040503050406030204" pitchFamily="18" charset="0"/>
                  </a:rPr>
                  <a:t>Outer right corner</a:t>
                </a:r>
                <a:endParaRPr lang="en-US" sz="1200" dirty="0">
                  <a:solidFill>
                    <a:srgbClr val="7030A0"/>
                  </a:solidFill>
                  <a:ea typeface="Cambria Math" panose="02040503050406030204" pitchFamily="18" charset="0"/>
                </a:endParaRPr>
              </a:p>
              <a:p>
                <a:pPr marL="514350" indent="-514350">
                  <a:lnSpc>
                    <a:spcPct val="120000"/>
                  </a:lnSpc>
                  <a:buFont typeface="+mj-lt"/>
                  <a:buAutoNum type="arabicPeriod"/>
                </a:pPr>
                <a:r>
                  <a:rPr lang="en-US" sz="1200" dirty="0">
                    <a:solidFill>
                      <a:srgbClr val="7030A0"/>
                    </a:solidFill>
                  </a:rPr>
                  <a:t>From </a:t>
                </a:r>
                <a14:m>
                  <m:oMath xmlns:m="http://schemas.openxmlformats.org/officeDocument/2006/math">
                    <m:r>
                      <m:rPr>
                        <m:sty m:val="p"/>
                      </m:rPr>
                      <a:rPr lang="el-GR" sz="1200" i="1">
                        <a:solidFill>
                          <a:srgbClr val="7030A0"/>
                        </a:solidFill>
                        <a:latin typeface="Cambria Math" panose="02040503050406030204" pitchFamily="18" charset="0"/>
                      </a:rPr>
                      <m:t>Φ</m:t>
                    </m:r>
                    <m:r>
                      <a:rPr lang="en-US" sz="1200" i="1">
                        <a:solidFill>
                          <a:srgbClr val="7030A0"/>
                        </a:solidFill>
                        <a:latin typeface="Cambria Math" panose="02040503050406030204" pitchFamily="18" charset="0"/>
                      </a:rPr>
                      <m:t>=</m:t>
                    </m:r>
                    <m:r>
                      <a:rPr lang="en-US" sz="1200" i="1">
                        <a:solidFill>
                          <a:srgbClr val="7030A0"/>
                        </a:solidFill>
                        <a:latin typeface="Cambria Math" panose="02040503050406030204" pitchFamily="18" charset="0"/>
                        <a:ea typeface="Cambria Math" panose="02040503050406030204" pitchFamily="18" charset="0"/>
                      </a:rPr>
                      <m:t>𝛽</m:t>
                    </m:r>
                    <m:r>
                      <a:rPr lang="en-US" sz="1200" i="1">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𝛼</m:t>
                        </m:r>
                      </m:num>
                      <m:den>
                        <m:r>
                          <a:rPr lang="en-US" sz="1200" i="1">
                            <a:solidFill>
                              <a:srgbClr val="7030A0"/>
                            </a:solidFill>
                            <a:latin typeface="Cambria Math" panose="02040503050406030204" pitchFamily="18" charset="0"/>
                            <a:ea typeface="Cambria Math" panose="02040503050406030204" pitchFamily="18" charset="0"/>
                          </a:rPr>
                          <m:t>2</m:t>
                        </m:r>
                      </m:den>
                    </m:f>
                    <m:r>
                      <a:rPr lang="en-US" sz="1200" i="1">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𝜋</m:t>
                        </m:r>
                      </m:num>
                      <m:den>
                        <m:r>
                          <a:rPr lang="en-US" sz="1200" i="1">
                            <a:solidFill>
                              <a:srgbClr val="7030A0"/>
                            </a:solidFill>
                            <a:latin typeface="Cambria Math" panose="02040503050406030204" pitchFamily="18" charset="0"/>
                            <a:ea typeface="Cambria Math" panose="02040503050406030204" pitchFamily="18" charset="0"/>
                          </a:rPr>
                          <m:t>2</m:t>
                        </m:r>
                      </m:den>
                    </m:f>
                  </m:oMath>
                </a14:m>
                <a:br>
                  <a:rPr lang="en-US" sz="1200" dirty="0">
                    <a:solidFill>
                      <a:srgbClr val="7030A0"/>
                    </a:solidFill>
                    <a:ea typeface="Cambria Math" panose="02040503050406030204" pitchFamily="18" charset="0"/>
                  </a:rPr>
                </a:br>
                <a:r>
                  <a:rPr lang="en-US" sz="1200" dirty="0">
                    <a:solidFill>
                      <a:srgbClr val="7030A0"/>
                    </a:solidFill>
                    <a:ea typeface="Cambria Math" panose="02040503050406030204" pitchFamily="18" charset="0"/>
                  </a:rPr>
                  <a:t>until </a:t>
                </a:r>
                <a14:m>
                  <m:oMath xmlns:m="http://schemas.openxmlformats.org/officeDocument/2006/math">
                    <m:r>
                      <m:rPr>
                        <m:sty m:val="p"/>
                      </m:rPr>
                      <a:rPr lang="el-GR" sz="1200" i="1">
                        <a:solidFill>
                          <a:srgbClr val="7030A0"/>
                        </a:solidFill>
                        <a:latin typeface="Cambria Math" panose="02040503050406030204" pitchFamily="18" charset="0"/>
                      </a:rPr>
                      <m:t>Φ</m:t>
                    </m:r>
                    <m:r>
                      <a:rPr lang="en-US" sz="1200" i="1">
                        <a:solidFill>
                          <a:srgbClr val="7030A0"/>
                        </a:solidFill>
                        <a:latin typeface="Cambria Math" panose="02040503050406030204" pitchFamily="18" charset="0"/>
                      </a:rPr>
                      <m:t>=</m:t>
                    </m:r>
                    <m:r>
                      <a:rPr lang="en-US" sz="1200" i="1" smtClean="0">
                        <a:solidFill>
                          <a:srgbClr val="7030A0"/>
                        </a:solidFill>
                        <a:latin typeface="Cambria Math" panose="02040503050406030204" pitchFamily="18" charset="0"/>
                        <a:ea typeface="Cambria Math" panose="02040503050406030204" pitchFamily="18" charset="0"/>
                      </a:rPr>
                      <m:t>𝛽</m:t>
                    </m:r>
                    <m:r>
                      <a:rPr lang="en-US" sz="1200" i="1" smtClean="0">
                        <a:solidFill>
                          <a:srgbClr val="7030A0"/>
                        </a:solidFill>
                        <a:latin typeface="Cambria Math" panose="02040503050406030204" pitchFamily="18" charset="0"/>
                        <a:ea typeface="Cambria Math" panose="02040503050406030204" pitchFamily="18" charset="0"/>
                      </a:rPr>
                      <m:t>+</m:t>
                    </m:r>
                    <m:r>
                      <a:rPr lang="en-US" sz="1200" i="1">
                        <a:solidFill>
                          <a:srgbClr val="7030A0"/>
                        </a:solidFill>
                        <a:latin typeface="Cambria Math" panose="02040503050406030204" pitchFamily="18" charset="0"/>
                        <a:ea typeface="Cambria Math" panose="02040503050406030204" pitchFamily="18" charset="0"/>
                      </a:rPr>
                      <m:t>𝛼</m:t>
                    </m:r>
                    <m:r>
                      <a:rPr lang="en-US" sz="1200" b="0" i="1" smtClean="0">
                        <a:solidFill>
                          <a:srgbClr val="7030A0"/>
                        </a:solidFill>
                        <a:latin typeface="Cambria Math" panose="02040503050406030204" pitchFamily="18" charset="0"/>
                        <a:ea typeface="Cambria Math" panose="02040503050406030204" pitchFamily="18" charset="0"/>
                      </a:rPr>
                      <m:t>−</m:t>
                    </m:r>
                    <m:f>
                      <m:fPr>
                        <m:ctrlPr>
                          <a:rPr lang="en-US" sz="1200" i="1">
                            <a:solidFill>
                              <a:srgbClr val="7030A0"/>
                            </a:solidFill>
                            <a:latin typeface="Cambria Math" panose="02040503050406030204" pitchFamily="18" charset="0"/>
                            <a:ea typeface="Cambria Math" panose="02040503050406030204" pitchFamily="18" charset="0"/>
                          </a:rPr>
                        </m:ctrlPr>
                      </m:fPr>
                      <m:num>
                        <m:r>
                          <a:rPr lang="en-US" sz="1200" i="1">
                            <a:solidFill>
                              <a:srgbClr val="7030A0"/>
                            </a:solidFill>
                            <a:latin typeface="Cambria Math" panose="02040503050406030204" pitchFamily="18" charset="0"/>
                            <a:ea typeface="Cambria Math" panose="02040503050406030204" pitchFamily="18" charset="0"/>
                          </a:rPr>
                          <m:t>𝜋</m:t>
                        </m:r>
                      </m:num>
                      <m:den>
                        <m:r>
                          <a:rPr lang="en-US" sz="1200" b="0" i="1" smtClean="0">
                            <a:solidFill>
                              <a:srgbClr val="7030A0"/>
                            </a:solidFill>
                            <a:latin typeface="Cambria Math" panose="02040503050406030204" pitchFamily="18" charset="0"/>
                            <a:ea typeface="Cambria Math" panose="02040503050406030204" pitchFamily="18" charset="0"/>
                          </a:rPr>
                          <m:t>4</m:t>
                        </m:r>
                      </m:den>
                    </m:f>
                  </m:oMath>
                </a14:m>
                <a:br>
                  <a:rPr lang="en-US" sz="1200" dirty="0">
                    <a:solidFill>
                      <a:srgbClr val="7030A0"/>
                    </a:solidFill>
                    <a:ea typeface="Cambria Math" panose="02040503050406030204" pitchFamily="18" charset="0"/>
                  </a:rPr>
                </a:br>
                <a:r>
                  <a:rPr lang="en-US" sz="1200" dirty="0">
                    <a:solidFill>
                      <a:srgbClr val="7030A0"/>
                    </a:solidFill>
                    <a:ea typeface="Cambria Math" panose="02040503050406030204" pitchFamily="18" charset="0"/>
                  </a:rPr>
                  <a:t>Outer left corner</a:t>
                </a:r>
              </a:p>
              <a:p>
                <a:pPr marL="514350" indent="-514350">
                  <a:lnSpc>
                    <a:spcPct val="120000"/>
                  </a:lnSpc>
                  <a:buFont typeface="+mj-lt"/>
                  <a:buAutoNum type="arabicPeriod"/>
                </a:pPr>
                <a:r>
                  <a:rPr lang="en-US" sz="1200" dirty="0">
                    <a:solidFill>
                      <a:srgbClr val="FFA3A3"/>
                    </a:solidFill>
                  </a:rPr>
                  <a:t>From </a:t>
                </a:r>
                <a14:m>
                  <m:oMath xmlns:m="http://schemas.openxmlformats.org/officeDocument/2006/math">
                    <m:r>
                      <m:rPr>
                        <m:sty m:val="p"/>
                      </m:rPr>
                      <a:rPr lang="el-GR" sz="1200" i="1">
                        <a:solidFill>
                          <a:srgbClr val="FFA3A3"/>
                        </a:solidFill>
                        <a:latin typeface="Cambria Math" panose="02040503050406030204" pitchFamily="18" charset="0"/>
                      </a:rPr>
                      <m:t>Φ</m:t>
                    </m:r>
                    <m:r>
                      <a:rPr lang="en-US" sz="1200" i="1">
                        <a:solidFill>
                          <a:srgbClr val="FFA3A3"/>
                        </a:solidFill>
                        <a:latin typeface="Cambria Math" panose="02040503050406030204" pitchFamily="18" charset="0"/>
                      </a:rPr>
                      <m:t>=</m:t>
                    </m:r>
                    <m:r>
                      <a:rPr lang="en-US" sz="1200" i="1" smtClean="0">
                        <a:solidFill>
                          <a:srgbClr val="FFA3A3"/>
                        </a:solidFill>
                        <a:latin typeface="Cambria Math" panose="02040503050406030204" pitchFamily="18" charset="0"/>
                        <a:ea typeface="Cambria Math" panose="02040503050406030204" pitchFamily="18" charset="0"/>
                      </a:rPr>
                      <m:t>𝛽</m:t>
                    </m:r>
                    <m:r>
                      <a:rPr lang="en-US" sz="1200" i="1" smtClean="0">
                        <a:solidFill>
                          <a:srgbClr val="FFA3A3"/>
                        </a:solidFill>
                        <a:latin typeface="Cambria Math" panose="02040503050406030204" pitchFamily="18" charset="0"/>
                        <a:ea typeface="Cambria Math" panose="02040503050406030204" pitchFamily="18" charset="0"/>
                      </a:rPr>
                      <m:t>+</m:t>
                    </m:r>
                    <m:r>
                      <a:rPr lang="en-US" sz="1200" i="1">
                        <a:solidFill>
                          <a:srgbClr val="FFA3A3"/>
                        </a:solidFill>
                        <a:latin typeface="Cambria Math" panose="02040503050406030204" pitchFamily="18" charset="0"/>
                        <a:ea typeface="Cambria Math" panose="02040503050406030204" pitchFamily="18" charset="0"/>
                      </a:rPr>
                      <m:t>𝛼</m:t>
                    </m:r>
                    <m:r>
                      <a:rPr lang="en-US" sz="1200" i="1">
                        <a:solidFill>
                          <a:srgbClr val="FFA3A3"/>
                        </a:solidFill>
                        <a:latin typeface="Cambria Math" panose="02040503050406030204" pitchFamily="18" charset="0"/>
                        <a:ea typeface="Cambria Math" panose="02040503050406030204" pitchFamily="18" charset="0"/>
                      </a:rPr>
                      <m:t>−</m:t>
                    </m:r>
                    <m:f>
                      <m:fPr>
                        <m:ctrlPr>
                          <a:rPr lang="en-US" sz="1200" i="1">
                            <a:solidFill>
                              <a:srgbClr val="FFA3A3"/>
                            </a:solidFill>
                            <a:latin typeface="Cambria Math" panose="02040503050406030204" pitchFamily="18" charset="0"/>
                            <a:ea typeface="Cambria Math" panose="02040503050406030204" pitchFamily="18" charset="0"/>
                          </a:rPr>
                        </m:ctrlPr>
                      </m:fPr>
                      <m:num>
                        <m:r>
                          <a:rPr lang="en-US" sz="1200" i="1">
                            <a:solidFill>
                              <a:srgbClr val="FFA3A3"/>
                            </a:solidFill>
                            <a:latin typeface="Cambria Math" panose="02040503050406030204" pitchFamily="18" charset="0"/>
                            <a:ea typeface="Cambria Math" panose="02040503050406030204" pitchFamily="18" charset="0"/>
                          </a:rPr>
                          <m:t>𝜋</m:t>
                        </m:r>
                      </m:num>
                      <m:den>
                        <m:r>
                          <a:rPr lang="en-US" sz="1200" i="1">
                            <a:solidFill>
                              <a:srgbClr val="FFA3A3"/>
                            </a:solidFill>
                            <a:latin typeface="Cambria Math" panose="02040503050406030204" pitchFamily="18" charset="0"/>
                            <a:ea typeface="Cambria Math" panose="02040503050406030204" pitchFamily="18" charset="0"/>
                          </a:rPr>
                          <m:t>4</m:t>
                        </m:r>
                      </m:den>
                    </m:f>
                  </m:oMath>
                </a14:m>
                <a:br>
                  <a:rPr lang="en-US" sz="1200" dirty="0">
                    <a:solidFill>
                      <a:srgbClr val="FFA3A3"/>
                    </a:solidFill>
                    <a:ea typeface="Cambria Math" panose="02040503050406030204" pitchFamily="18" charset="0"/>
                  </a:rPr>
                </a:br>
                <a:r>
                  <a:rPr lang="en-US" sz="1200" dirty="0">
                    <a:solidFill>
                      <a:srgbClr val="FFA3A3"/>
                    </a:solidFill>
                    <a:ea typeface="Cambria Math" panose="02040503050406030204" pitchFamily="18" charset="0"/>
                  </a:rPr>
                  <a:t>until </a:t>
                </a:r>
                <a14:m>
                  <m:oMath xmlns:m="http://schemas.openxmlformats.org/officeDocument/2006/math">
                    <m:r>
                      <m:rPr>
                        <m:sty m:val="p"/>
                      </m:rPr>
                      <a:rPr lang="el-GR" sz="1200" i="1">
                        <a:solidFill>
                          <a:srgbClr val="FFA3A3"/>
                        </a:solidFill>
                        <a:latin typeface="Cambria Math" panose="02040503050406030204" pitchFamily="18" charset="0"/>
                      </a:rPr>
                      <m:t>Φ</m:t>
                    </m:r>
                    <m:r>
                      <a:rPr lang="en-US" sz="1200" i="1" smtClean="0">
                        <a:solidFill>
                          <a:srgbClr val="FFA3A3"/>
                        </a:solidFill>
                        <a:latin typeface="Cambria Math" panose="02040503050406030204" pitchFamily="18" charset="0"/>
                      </a:rPr>
                      <m:t>=</m:t>
                    </m:r>
                    <m:r>
                      <a:rPr lang="en-US" sz="1200" i="1">
                        <a:solidFill>
                          <a:srgbClr val="FFA3A3"/>
                        </a:solidFill>
                        <a:latin typeface="Cambria Math" panose="02040503050406030204" pitchFamily="18" charset="0"/>
                        <a:ea typeface="Cambria Math" panose="02040503050406030204" pitchFamily="18" charset="0"/>
                      </a:rPr>
                      <m:t>𝛽</m:t>
                    </m:r>
                    <m:r>
                      <a:rPr lang="en-US" sz="1200" i="1">
                        <a:solidFill>
                          <a:srgbClr val="FFA3A3"/>
                        </a:solidFill>
                        <a:latin typeface="Cambria Math" panose="02040503050406030204" pitchFamily="18" charset="0"/>
                        <a:ea typeface="Cambria Math" panose="02040503050406030204" pitchFamily="18" charset="0"/>
                      </a:rPr>
                      <m:t>+</m:t>
                    </m:r>
                    <m:r>
                      <a:rPr lang="en-US" sz="1200" i="1">
                        <a:solidFill>
                          <a:srgbClr val="FFA3A3"/>
                        </a:solidFill>
                        <a:latin typeface="Cambria Math" panose="02040503050406030204" pitchFamily="18" charset="0"/>
                        <a:ea typeface="Cambria Math" panose="02040503050406030204" pitchFamily="18" charset="0"/>
                      </a:rPr>
                      <m:t>𝛼</m:t>
                    </m:r>
                    <m:r>
                      <a:rPr lang="en-US" sz="1200" i="1">
                        <a:solidFill>
                          <a:srgbClr val="FFA3A3"/>
                        </a:solidFill>
                        <a:latin typeface="Cambria Math" panose="02040503050406030204" pitchFamily="18" charset="0"/>
                        <a:ea typeface="Cambria Math" panose="02040503050406030204" pitchFamily="18" charset="0"/>
                      </a:rPr>
                      <m:t>+</m:t>
                    </m:r>
                    <m:f>
                      <m:fPr>
                        <m:ctrlPr>
                          <a:rPr lang="en-US" sz="1200" i="1">
                            <a:solidFill>
                              <a:srgbClr val="FFA3A3"/>
                            </a:solidFill>
                            <a:latin typeface="Cambria Math" panose="02040503050406030204" pitchFamily="18" charset="0"/>
                            <a:ea typeface="Cambria Math" panose="02040503050406030204" pitchFamily="18" charset="0"/>
                          </a:rPr>
                        </m:ctrlPr>
                      </m:fPr>
                      <m:num>
                        <m:r>
                          <a:rPr lang="en-US" sz="1200" i="1">
                            <a:solidFill>
                              <a:srgbClr val="FFA3A3"/>
                            </a:solidFill>
                            <a:latin typeface="Cambria Math" panose="02040503050406030204" pitchFamily="18" charset="0"/>
                            <a:ea typeface="Cambria Math" panose="02040503050406030204" pitchFamily="18" charset="0"/>
                          </a:rPr>
                          <m:t>𝜋</m:t>
                        </m:r>
                      </m:num>
                      <m:den>
                        <m:r>
                          <a:rPr lang="en-US" sz="1200" i="1">
                            <a:solidFill>
                              <a:srgbClr val="FFA3A3"/>
                            </a:solidFill>
                            <a:latin typeface="Cambria Math" panose="02040503050406030204" pitchFamily="18" charset="0"/>
                            <a:ea typeface="Cambria Math" panose="02040503050406030204" pitchFamily="18" charset="0"/>
                          </a:rPr>
                          <m:t>2</m:t>
                        </m:r>
                      </m:den>
                    </m:f>
                    <m:r>
                      <a:rPr lang="en-US" sz="1200" b="0" i="1" smtClean="0">
                        <a:solidFill>
                          <a:srgbClr val="FFA3A3"/>
                        </a:solidFill>
                        <a:latin typeface="Cambria Math" panose="02040503050406030204" pitchFamily="18" charset="0"/>
                        <a:ea typeface="Cambria Math" panose="02040503050406030204" pitchFamily="18" charset="0"/>
                      </a:rPr>
                      <m:t>−</m:t>
                    </m:r>
                    <m:func>
                      <m:funcPr>
                        <m:ctrlPr>
                          <a:rPr lang="en-US" sz="1200" i="1">
                            <a:solidFill>
                              <a:srgbClr val="FFA3A3"/>
                            </a:solidFill>
                            <a:latin typeface="Cambria Math" panose="02040503050406030204" pitchFamily="18" charset="0"/>
                            <a:ea typeface="Cambria Math" panose="02040503050406030204" pitchFamily="18" charset="0"/>
                          </a:rPr>
                        </m:ctrlPr>
                      </m:funcPr>
                      <m:fName>
                        <m:sSup>
                          <m:sSupPr>
                            <m:ctrlPr>
                              <a:rPr lang="en-US" sz="1200" i="1">
                                <a:solidFill>
                                  <a:srgbClr val="FFA3A3"/>
                                </a:solidFill>
                                <a:latin typeface="Cambria Math" panose="02040503050406030204" pitchFamily="18" charset="0"/>
                                <a:ea typeface="Cambria Math" panose="02040503050406030204" pitchFamily="18" charset="0"/>
                              </a:rPr>
                            </m:ctrlPr>
                          </m:sSupPr>
                          <m:e>
                            <m:r>
                              <m:rPr>
                                <m:sty m:val="p"/>
                              </m:rPr>
                              <a:rPr lang="en-US" sz="1200">
                                <a:solidFill>
                                  <a:srgbClr val="FFA3A3"/>
                                </a:solidFill>
                                <a:latin typeface="Cambria Math" panose="02040503050406030204" pitchFamily="18" charset="0"/>
                                <a:ea typeface="Cambria Math" panose="02040503050406030204" pitchFamily="18" charset="0"/>
                              </a:rPr>
                              <m:t>sin</m:t>
                            </m:r>
                          </m:e>
                          <m:sup>
                            <m:r>
                              <a:rPr lang="en-US" sz="1200" i="1">
                                <a:solidFill>
                                  <a:srgbClr val="FFA3A3"/>
                                </a:solidFill>
                                <a:latin typeface="Cambria Math" panose="02040503050406030204" pitchFamily="18" charset="0"/>
                                <a:ea typeface="Cambria Math" panose="02040503050406030204" pitchFamily="18" charset="0"/>
                              </a:rPr>
                              <m:t>−1</m:t>
                            </m:r>
                          </m:sup>
                        </m:sSup>
                      </m:fName>
                      <m:e>
                        <m:d>
                          <m:dPr>
                            <m:ctrlPr>
                              <a:rPr lang="en-US" sz="1200" i="1">
                                <a:solidFill>
                                  <a:srgbClr val="FFA3A3"/>
                                </a:solidFill>
                                <a:latin typeface="Cambria Math" panose="02040503050406030204" pitchFamily="18" charset="0"/>
                                <a:ea typeface="Cambria Math" panose="02040503050406030204" pitchFamily="18" charset="0"/>
                              </a:rPr>
                            </m:ctrlPr>
                          </m:dPr>
                          <m:e>
                            <m:f>
                              <m:fPr>
                                <m:ctrlPr>
                                  <a:rPr lang="en-US" sz="1200" i="1">
                                    <a:solidFill>
                                      <a:srgbClr val="FFA3A3"/>
                                    </a:solidFill>
                                    <a:latin typeface="Cambria Math" panose="02040503050406030204" pitchFamily="18" charset="0"/>
                                    <a:ea typeface="Cambria Math" panose="02040503050406030204" pitchFamily="18" charset="0"/>
                                  </a:rPr>
                                </m:ctrlPr>
                              </m:fPr>
                              <m:num>
                                <m:sSub>
                                  <m:sSubPr>
                                    <m:ctrlPr>
                                      <a:rPr lang="en-US" sz="1200" i="1">
                                        <a:solidFill>
                                          <a:srgbClr val="FFA3A3"/>
                                        </a:solidFill>
                                        <a:latin typeface="Cambria Math" panose="02040503050406030204" pitchFamily="18" charset="0"/>
                                        <a:ea typeface="Cambria Math" panose="02040503050406030204" pitchFamily="18" charset="0"/>
                                      </a:rPr>
                                    </m:ctrlPr>
                                  </m:sSubPr>
                                  <m:e>
                                    <m:r>
                                      <a:rPr lang="en-US" sz="1200" i="1">
                                        <a:solidFill>
                                          <a:srgbClr val="FFA3A3"/>
                                        </a:solidFill>
                                        <a:latin typeface="Cambria Math" panose="02040503050406030204" pitchFamily="18" charset="0"/>
                                        <a:ea typeface="Cambria Math" panose="02040503050406030204" pitchFamily="18" charset="0"/>
                                      </a:rPr>
                                      <m:t>𝑟</m:t>
                                    </m:r>
                                  </m:e>
                                  <m:sub>
                                    <m:r>
                                      <a:rPr lang="en-US" sz="1200" i="1">
                                        <a:solidFill>
                                          <a:srgbClr val="FFA3A3"/>
                                        </a:solidFill>
                                        <a:latin typeface="Cambria Math" panose="02040503050406030204" pitchFamily="18" charset="0"/>
                                        <a:ea typeface="Cambria Math" panose="02040503050406030204" pitchFamily="18" charset="0"/>
                                      </a:rPr>
                                      <m:t>𝑖</m:t>
                                    </m:r>
                                  </m:sub>
                                </m:sSub>
                              </m:num>
                              <m:den>
                                <m:sSub>
                                  <m:sSubPr>
                                    <m:ctrlPr>
                                      <a:rPr lang="en-US" sz="1200" i="1">
                                        <a:solidFill>
                                          <a:srgbClr val="FFA3A3"/>
                                        </a:solidFill>
                                        <a:latin typeface="Cambria Math" panose="02040503050406030204" pitchFamily="18" charset="0"/>
                                        <a:ea typeface="Cambria Math" panose="02040503050406030204" pitchFamily="18" charset="0"/>
                                      </a:rPr>
                                    </m:ctrlPr>
                                  </m:sSubPr>
                                  <m:e>
                                    <m:r>
                                      <a:rPr lang="en-US" sz="1200" i="1">
                                        <a:solidFill>
                                          <a:srgbClr val="FFA3A3"/>
                                        </a:solidFill>
                                        <a:latin typeface="Cambria Math" panose="02040503050406030204" pitchFamily="18" charset="0"/>
                                        <a:ea typeface="Cambria Math" panose="02040503050406030204" pitchFamily="18" charset="0"/>
                                      </a:rPr>
                                      <m:t>𝑟</m:t>
                                    </m:r>
                                  </m:e>
                                  <m:sub>
                                    <m:r>
                                      <a:rPr lang="en-US" sz="1200" i="1">
                                        <a:solidFill>
                                          <a:srgbClr val="FFA3A3"/>
                                        </a:solidFill>
                                        <a:latin typeface="Cambria Math" panose="02040503050406030204" pitchFamily="18" charset="0"/>
                                        <a:ea typeface="Cambria Math" panose="02040503050406030204" pitchFamily="18" charset="0"/>
                                      </a:rPr>
                                      <m:t>𝑜</m:t>
                                    </m:r>
                                  </m:sub>
                                </m:sSub>
                              </m:den>
                            </m:f>
                          </m:e>
                        </m:d>
                      </m:e>
                    </m:func>
                  </m:oMath>
                </a14:m>
                <a:br>
                  <a:rPr lang="en-US" sz="1200" dirty="0">
                    <a:solidFill>
                      <a:srgbClr val="FFA3A3"/>
                    </a:solidFill>
                    <a:ea typeface="Cambria Math" panose="02040503050406030204" pitchFamily="18" charset="0"/>
                  </a:rPr>
                </a:br>
                <a:r>
                  <a:rPr lang="en-US" sz="1200" dirty="0">
                    <a:solidFill>
                      <a:srgbClr val="FFA3A3"/>
                    </a:solidFill>
                    <a:ea typeface="Cambria Math" panose="02040503050406030204" pitchFamily="18" charset="0"/>
                  </a:rPr>
                  <a:t>Right parallel point on arc</a:t>
                </a:r>
              </a:p>
              <a:p>
                <a:pPr marL="514350" indent="-514350">
                  <a:lnSpc>
                    <a:spcPct val="120000"/>
                  </a:lnSpc>
                  <a:buFont typeface="+mj-lt"/>
                  <a:buAutoNum type="arabicPeriod"/>
                </a:pPr>
                <a:r>
                  <a:rPr lang="en-US" sz="1200" dirty="0">
                    <a:solidFill>
                      <a:srgbClr val="FF0000"/>
                    </a:solidFill>
                  </a:rPr>
                  <a:t>From </a:t>
                </a:r>
                <a14:m>
                  <m:oMath xmlns:m="http://schemas.openxmlformats.org/officeDocument/2006/math">
                    <m:r>
                      <m:rPr>
                        <m:sty m:val="p"/>
                      </m:rPr>
                      <a:rPr lang="el-GR" sz="1200" i="1">
                        <a:solidFill>
                          <a:srgbClr val="FF0000"/>
                        </a:solidFill>
                        <a:latin typeface="Cambria Math" panose="02040503050406030204" pitchFamily="18" charset="0"/>
                      </a:rPr>
                      <m:t>Φ</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𝛽</m:t>
                    </m:r>
                    <m:r>
                      <a:rPr lang="en-US" sz="1200" b="0" i="1" smtClean="0">
                        <a:solidFill>
                          <a:srgbClr val="FF0000"/>
                        </a:solidFill>
                        <a:latin typeface="Cambria Math" panose="02040503050406030204" pitchFamily="18" charset="0"/>
                        <a:ea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𝛼</m:t>
                    </m:r>
                    <m:r>
                      <a:rPr lang="en-US" sz="1200" b="0" i="1" smtClean="0">
                        <a:solidFill>
                          <a:srgbClr val="FF0000"/>
                        </a:solidFill>
                        <a:latin typeface="Cambria Math" panose="02040503050406030204" pitchFamily="18" charset="0"/>
                        <a:ea typeface="Cambria Math" panose="02040503050406030204" pitchFamily="18" charset="0"/>
                      </a:rPr>
                      <m:t>+</m:t>
                    </m:r>
                    <m:f>
                      <m:fPr>
                        <m:ctrlPr>
                          <a:rPr lang="en-US" sz="1200" b="0" i="1" smtClean="0">
                            <a:solidFill>
                              <a:srgbClr val="FF0000"/>
                            </a:solidFill>
                            <a:latin typeface="Cambria Math" panose="02040503050406030204" pitchFamily="18" charset="0"/>
                            <a:ea typeface="Cambria Math" panose="02040503050406030204" pitchFamily="18" charset="0"/>
                          </a:rPr>
                        </m:ctrlPr>
                      </m:fPr>
                      <m:num>
                        <m:r>
                          <a:rPr lang="en-US" sz="1200" i="1">
                            <a:solidFill>
                              <a:srgbClr val="FF0000"/>
                            </a:solidFill>
                            <a:latin typeface="Cambria Math" panose="02040503050406030204" pitchFamily="18" charset="0"/>
                            <a:ea typeface="Cambria Math" panose="02040503050406030204" pitchFamily="18" charset="0"/>
                          </a:rPr>
                          <m:t>𝜋</m:t>
                        </m:r>
                      </m:num>
                      <m:den>
                        <m:r>
                          <a:rPr lang="en-US" sz="1200" b="0" i="1" smtClean="0">
                            <a:solidFill>
                              <a:srgbClr val="FF0000"/>
                            </a:solidFill>
                            <a:latin typeface="Cambria Math" panose="02040503050406030204" pitchFamily="18" charset="0"/>
                            <a:ea typeface="Cambria Math" panose="02040503050406030204" pitchFamily="18" charset="0"/>
                          </a:rPr>
                          <m:t>2</m:t>
                        </m:r>
                      </m:den>
                    </m:f>
                    <m:r>
                      <a:rPr lang="en-US" sz="1200" b="0" i="1" smtClean="0">
                        <a:solidFill>
                          <a:srgbClr val="FF0000"/>
                        </a:solidFill>
                        <a:latin typeface="Cambria Math" panose="02040503050406030204" pitchFamily="18" charset="0"/>
                        <a:ea typeface="Cambria Math" panose="02040503050406030204" pitchFamily="18" charset="0"/>
                      </a:rPr>
                      <m:t>−</m:t>
                    </m:r>
                    <m:func>
                      <m:funcPr>
                        <m:ctrlPr>
                          <a:rPr lang="en-US" sz="1200" i="1">
                            <a:solidFill>
                              <a:srgbClr val="FF0000"/>
                            </a:solidFill>
                            <a:latin typeface="Cambria Math" panose="02040503050406030204" pitchFamily="18" charset="0"/>
                            <a:ea typeface="Cambria Math" panose="02040503050406030204" pitchFamily="18" charset="0"/>
                          </a:rPr>
                        </m:ctrlPr>
                      </m:funcPr>
                      <m:fName>
                        <m:sSup>
                          <m:sSupPr>
                            <m:ctrlPr>
                              <a:rPr lang="en-US" sz="1200" i="1">
                                <a:solidFill>
                                  <a:srgbClr val="FF0000"/>
                                </a:solidFill>
                                <a:latin typeface="Cambria Math" panose="02040503050406030204" pitchFamily="18" charset="0"/>
                                <a:ea typeface="Cambria Math" panose="02040503050406030204" pitchFamily="18" charset="0"/>
                              </a:rPr>
                            </m:ctrlPr>
                          </m:sSupPr>
                          <m:e>
                            <m:r>
                              <m:rPr>
                                <m:sty m:val="p"/>
                              </m:rPr>
                              <a:rPr lang="en-US" sz="1200">
                                <a:solidFill>
                                  <a:srgbClr val="FF0000"/>
                                </a:solidFill>
                                <a:latin typeface="Cambria Math" panose="02040503050406030204" pitchFamily="18" charset="0"/>
                                <a:ea typeface="Cambria Math" panose="02040503050406030204" pitchFamily="18" charset="0"/>
                              </a:rPr>
                              <m:t>sin</m:t>
                            </m:r>
                          </m:e>
                          <m:sup>
                            <m:r>
                              <a:rPr lang="en-US" sz="1200" i="1">
                                <a:solidFill>
                                  <a:srgbClr val="FF0000"/>
                                </a:solidFill>
                                <a:latin typeface="Cambria Math" panose="02040503050406030204" pitchFamily="18" charset="0"/>
                                <a:ea typeface="Cambria Math" panose="02040503050406030204" pitchFamily="18" charset="0"/>
                              </a:rPr>
                              <m:t>−1</m:t>
                            </m:r>
                          </m:sup>
                        </m:sSup>
                      </m:fName>
                      <m:e>
                        <m:d>
                          <m:dPr>
                            <m:ctrlPr>
                              <a:rPr lang="en-US" sz="1200" i="1">
                                <a:solidFill>
                                  <a:srgbClr val="FF0000"/>
                                </a:solidFill>
                                <a:latin typeface="Cambria Math" panose="02040503050406030204" pitchFamily="18" charset="0"/>
                                <a:ea typeface="Cambria Math" panose="02040503050406030204" pitchFamily="18" charset="0"/>
                              </a:rPr>
                            </m:ctrlPr>
                          </m:dPr>
                          <m:e>
                            <m:f>
                              <m:fPr>
                                <m:ctrlPr>
                                  <a:rPr lang="en-US" sz="1200" i="1">
                                    <a:solidFill>
                                      <a:srgbClr val="FF0000"/>
                                    </a:solidFill>
                                    <a:latin typeface="Cambria Math" panose="02040503050406030204" pitchFamily="18" charset="0"/>
                                    <a:ea typeface="Cambria Math" panose="02040503050406030204" pitchFamily="18" charset="0"/>
                                  </a:rPr>
                                </m:ctrlPr>
                              </m:fPr>
                              <m:num>
                                <m:sSub>
                                  <m:sSubPr>
                                    <m:ctrlPr>
                                      <a:rPr lang="en-US" sz="1200" i="1">
                                        <a:solidFill>
                                          <a:srgbClr val="FF0000"/>
                                        </a:solidFill>
                                        <a:latin typeface="Cambria Math" panose="02040503050406030204" pitchFamily="18" charset="0"/>
                                        <a:ea typeface="Cambria Math" panose="02040503050406030204" pitchFamily="18" charset="0"/>
                                      </a:rPr>
                                    </m:ctrlPr>
                                  </m:sSubPr>
                                  <m:e>
                                    <m:r>
                                      <a:rPr lang="en-US" sz="1200" i="1">
                                        <a:solidFill>
                                          <a:srgbClr val="FF0000"/>
                                        </a:solidFill>
                                        <a:latin typeface="Cambria Math" panose="02040503050406030204" pitchFamily="18" charset="0"/>
                                        <a:ea typeface="Cambria Math" panose="02040503050406030204" pitchFamily="18" charset="0"/>
                                      </a:rPr>
                                      <m:t>𝑟</m:t>
                                    </m:r>
                                  </m:e>
                                  <m:sub>
                                    <m:r>
                                      <a:rPr lang="en-US" sz="1200" i="1">
                                        <a:solidFill>
                                          <a:srgbClr val="FF0000"/>
                                        </a:solidFill>
                                        <a:latin typeface="Cambria Math" panose="02040503050406030204" pitchFamily="18" charset="0"/>
                                        <a:ea typeface="Cambria Math" panose="02040503050406030204" pitchFamily="18" charset="0"/>
                                      </a:rPr>
                                      <m:t>𝑖</m:t>
                                    </m:r>
                                  </m:sub>
                                </m:sSub>
                              </m:num>
                              <m:den>
                                <m:sSub>
                                  <m:sSubPr>
                                    <m:ctrlPr>
                                      <a:rPr lang="en-US" sz="1200" i="1">
                                        <a:solidFill>
                                          <a:srgbClr val="FF0000"/>
                                        </a:solidFill>
                                        <a:latin typeface="Cambria Math" panose="02040503050406030204" pitchFamily="18" charset="0"/>
                                        <a:ea typeface="Cambria Math" panose="02040503050406030204" pitchFamily="18" charset="0"/>
                                      </a:rPr>
                                    </m:ctrlPr>
                                  </m:sSubPr>
                                  <m:e>
                                    <m:r>
                                      <a:rPr lang="en-US" sz="1200" i="1">
                                        <a:solidFill>
                                          <a:srgbClr val="FF0000"/>
                                        </a:solidFill>
                                        <a:latin typeface="Cambria Math" panose="02040503050406030204" pitchFamily="18" charset="0"/>
                                        <a:ea typeface="Cambria Math" panose="02040503050406030204" pitchFamily="18" charset="0"/>
                                      </a:rPr>
                                      <m:t>𝑟</m:t>
                                    </m:r>
                                  </m:e>
                                  <m:sub>
                                    <m:r>
                                      <a:rPr lang="en-US" sz="1200" i="1">
                                        <a:solidFill>
                                          <a:srgbClr val="FF0000"/>
                                        </a:solidFill>
                                        <a:latin typeface="Cambria Math" panose="02040503050406030204" pitchFamily="18" charset="0"/>
                                        <a:ea typeface="Cambria Math" panose="02040503050406030204" pitchFamily="18" charset="0"/>
                                      </a:rPr>
                                      <m:t>𝑜</m:t>
                                    </m:r>
                                  </m:sub>
                                </m:sSub>
                              </m:den>
                            </m:f>
                          </m:e>
                        </m:d>
                      </m:e>
                    </m:func>
                  </m:oMath>
                </a14:m>
                <a:br>
                  <a:rPr lang="en-US" sz="1200" dirty="0">
                    <a:solidFill>
                      <a:srgbClr val="FF0000"/>
                    </a:solidFill>
                    <a:ea typeface="Cambria Math" panose="02040503050406030204" pitchFamily="18" charset="0"/>
                  </a:rPr>
                </a:br>
                <a:r>
                  <a:rPr lang="en-US" sz="1200" dirty="0">
                    <a:solidFill>
                      <a:srgbClr val="FF0000"/>
                    </a:solidFill>
                    <a:ea typeface="Cambria Math" panose="02040503050406030204" pitchFamily="18" charset="0"/>
                  </a:rPr>
                  <a:t>until </a:t>
                </a:r>
                <a14:m>
                  <m:oMath xmlns:m="http://schemas.openxmlformats.org/officeDocument/2006/math">
                    <m:r>
                      <m:rPr>
                        <m:sty m:val="p"/>
                      </m:rPr>
                      <a:rPr lang="el-GR" sz="1200" i="1">
                        <a:solidFill>
                          <a:srgbClr val="FF0000"/>
                        </a:solidFill>
                        <a:latin typeface="Cambria Math" panose="02040503050406030204" pitchFamily="18" charset="0"/>
                      </a:rPr>
                      <m:t>Φ</m:t>
                    </m:r>
                    <m:r>
                      <a:rPr lang="en-US" sz="1200" i="1">
                        <a:solidFill>
                          <a:srgbClr val="FF0000"/>
                        </a:solidFill>
                        <a:latin typeface="Cambria Math" panose="02040503050406030204" pitchFamily="18" charset="0"/>
                      </a:rPr>
                      <m:t>=</m:t>
                    </m:r>
                    <m:r>
                      <a:rPr lang="en-US" sz="1200" i="1" smtClean="0">
                        <a:solidFill>
                          <a:srgbClr val="FF0000"/>
                        </a:solidFill>
                        <a:latin typeface="Cambria Math" panose="02040503050406030204" pitchFamily="18" charset="0"/>
                        <a:ea typeface="Cambria Math" panose="02040503050406030204" pitchFamily="18" charset="0"/>
                      </a:rPr>
                      <m:t>𝛽</m:t>
                    </m:r>
                    <m:r>
                      <a:rPr lang="en-US" sz="1200" i="1" smtClean="0">
                        <a:solidFill>
                          <a:srgbClr val="FF0000"/>
                        </a:solidFill>
                        <a:latin typeface="Cambria Math" panose="02040503050406030204" pitchFamily="18" charset="0"/>
                        <a:ea typeface="Cambria Math" panose="02040503050406030204" pitchFamily="18" charset="0"/>
                      </a:rPr>
                      <m:t>+</m:t>
                    </m:r>
                    <m:r>
                      <a:rPr lang="en-US" sz="1200" i="1">
                        <a:solidFill>
                          <a:srgbClr val="FF0000"/>
                        </a:solidFill>
                        <a:latin typeface="Cambria Math" panose="02040503050406030204" pitchFamily="18" charset="0"/>
                        <a:ea typeface="Cambria Math" panose="02040503050406030204" pitchFamily="18" charset="0"/>
                      </a:rPr>
                      <m:t>𝛼</m:t>
                    </m:r>
                    <m:r>
                      <a:rPr lang="en-US" sz="1200" b="0" i="1" smtClean="0">
                        <a:solidFill>
                          <a:srgbClr val="FF0000"/>
                        </a:solidFill>
                        <a:latin typeface="Cambria Math" panose="02040503050406030204" pitchFamily="18" charset="0"/>
                        <a:ea typeface="Cambria Math" panose="02040503050406030204" pitchFamily="18" charset="0"/>
                      </a:rPr>
                      <m:t>+</m:t>
                    </m:r>
                    <m:f>
                      <m:fPr>
                        <m:ctrlPr>
                          <a:rPr lang="en-US" sz="1200" i="1">
                            <a:solidFill>
                              <a:srgbClr val="FF0000"/>
                            </a:solidFill>
                            <a:latin typeface="Cambria Math" panose="02040503050406030204" pitchFamily="18" charset="0"/>
                            <a:ea typeface="Cambria Math" panose="02040503050406030204" pitchFamily="18" charset="0"/>
                          </a:rPr>
                        </m:ctrlPr>
                      </m:fPr>
                      <m:num>
                        <m:r>
                          <a:rPr lang="en-US" sz="1200" i="1">
                            <a:solidFill>
                              <a:srgbClr val="FF0000"/>
                            </a:solidFill>
                            <a:latin typeface="Cambria Math" panose="02040503050406030204" pitchFamily="18" charset="0"/>
                            <a:ea typeface="Cambria Math" panose="02040503050406030204" pitchFamily="18" charset="0"/>
                          </a:rPr>
                          <m:t>𝜋</m:t>
                        </m:r>
                      </m:num>
                      <m:den>
                        <m:r>
                          <a:rPr lang="en-US" sz="1200" i="1">
                            <a:solidFill>
                              <a:srgbClr val="FF0000"/>
                            </a:solidFill>
                            <a:latin typeface="Cambria Math" panose="02040503050406030204" pitchFamily="18" charset="0"/>
                            <a:ea typeface="Cambria Math" panose="02040503050406030204" pitchFamily="18" charset="0"/>
                          </a:rPr>
                          <m:t>2</m:t>
                        </m:r>
                      </m:den>
                    </m:f>
                  </m:oMath>
                </a14:m>
                <a:br>
                  <a:rPr lang="en-US" sz="1200" dirty="0">
                    <a:solidFill>
                      <a:srgbClr val="FF0000"/>
                    </a:solidFill>
                    <a:ea typeface="Cambria Math" panose="02040503050406030204" pitchFamily="18" charset="0"/>
                  </a:rPr>
                </a:br>
                <a:r>
                  <a:rPr lang="en-US" sz="1200" dirty="0">
                    <a:solidFill>
                      <a:srgbClr val="FF0000"/>
                    </a:solidFill>
                    <a:ea typeface="Cambria Math" panose="02040503050406030204" pitchFamily="18" charset="0"/>
                  </a:rPr>
                  <a:t>Tangent of inner circle</a:t>
                </a:r>
              </a:p>
              <a:p>
                <a:pPr marL="514350" indent="-514350">
                  <a:lnSpc>
                    <a:spcPct val="120000"/>
                  </a:lnSpc>
                  <a:buFont typeface="+mj-lt"/>
                  <a:buAutoNum type="arabicPeriod"/>
                </a:pPr>
                <a:endParaRPr lang="en-US" sz="1400" dirty="0">
                  <a:solidFill>
                    <a:srgbClr val="FFA3A3"/>
                  </a:solidFill>
                  <a:ea typeface="Cambria Math" panose="02040503050406030204" pitchFamily="18" charset="0"/>
                </a:endParaRPr>
              </a:p>
              <a:p>
                <a:pPr marL="514350" indent="-514350">
                  <a:lnSpc>
                    <a:spcPct val="120000"/>
                  </a:lnSpc>
                  <a:buFont typeface="+mj-lt"/>
                  <a:buAutoNum type="arabicPeriod"/>
                </a:pPr>
                <a:endParaRPr lang="en-US" sz="1400" b="0" dirty="0">
                  <a:ea typeface="Cambria Math" panose="02040503050406030204" pitchFamily="18" charset="0"/>
                </a:endParaRPr>
              </a:p>
              <a:p>
                <a:pPr marL="514350" indent="-514350">
                  <a:lnSpc>
                    <a:spcPct val="120000"/>
                  </a:lnSpc>
                  <a:buFont typeface="+mj-lt"/>
                  <a:buAutoNum type="arabicPeriod"/>
                </a:pPr>
                <a:endParaRPr lang="en-US" sz="1400" dirty="0"/>
              </a:p>
              <a:p>
                <a:endParaRPr lang="en-US" sz="1400" dirty="0"/>
              </a:p>
            </p:txBody>
          </p:sp>
        </mc:Choice>
        <mc:Fallback>
          <p:sp>
            <p:nvSpPr>
              <p:cNvPr id="3" name="Content Placeholder 2">
                <a:extLst>
                  <a:ext uri="{FF2B5EF4-FFF2-40B4-BE49-F238E27FC236}">
                    <a16:creationId xmlns:a16="http://schemas.microsoft.com/office/drawing/2014/main" id="{4CF1F173-BC39-4D65-B045-68E3CAF3766A}"/>
                  </a:ext>
                </a:extLst>
              </p:cNvPr>
              <p:cNvSpPr>
                <a:spLocks noGrp="1" noRot="1" noChangeAspect="1" noMove="1" noResize="1" noEditPoints="1" noAdjustHandles="1" noChangeArrowheads="1" noChangeShapeType="1" noTextEdit="1"/>
              </p:cNvSpPr>
              <p:nvPr>
                <p:ph idx="1"/>
              </p:nvPr>
            </p:nvSpPr>
            <p:spPr>
              <a:xfrm>
                <a:off x="494916" y="1343025"/>
                <a:ext cx="5899375" cy="5091293"/>
              </a:xfrm>
              <a:blipFill>
                <a:blip r:embed="rId3"/>
                <a:stretch>
                  <a:fillRect l="-310" t="-47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C1F478D1-D8D2-4AFD-973B-574B460F7404}"/>
              </a:ext>
            </a:extLst>
          </p:cNvPr>
          <p:cNvGrpSpPr/>
          <p:nvPr/>
        </p:nvGrpSpPr>
        <p:grpSpPr>
          <a:xfrm>
            <a:off x="6394291" y="2188281"/>
            <a:ext cx="6087380" cy="5968645"/>
            <a:chOff x="6309601" y="2732940"/>
            <a:chExt cx="3020744" cy="2964101"/>
          </a:xfrm>
        </p:grpSpPr>
        <p:grpSp>
          <p:nvGrpSpPr>
            <p:cNvPr id="4" name="Group 3">
              <a:extLst>
                <a:ext uri="{FF2B5EF4-FFF2-40B4-BE49-F238E27FC236}">
                  <a16:creationId xmlns:a16="http://schemas.microsoft.com/office/drawing/2014/main" id="{64A742C2-2F82-4CC2-88B9-0BA3ABC3DD96}"/>
                </a:ext>
              </a:extLst>
            </p:cNvPr>
            <p:cNvGrpSpPr/>
            <p:nvPr/>
          </p:nvGrpSpPr>
          <p:grpSpPr>
            <a:xfrm rot="12727059">
              <a:off x="6309601" y="2732940"/>
              <a:ext cx="3020744" cy="2964101"/>
              <a:chOff x="6358974" y="2160421"/>
              <a:chExt cx="3020744" cy="2964101"/>
            </a:xfrm>
          </p:grpSpPr>
          <p:grpSp>
            <p:nvGrpSpPr>
              <p:cNvPr id="5" name="Group 4">
                <a:extLst>
                  <a:ext uri="{FF2B5EF4-FFF2-40B4-BE49-F238E27FC236}">
                    <a16:creationId xmlns:a16="http://schemas.microsoft.com/office/drawing/2014/main" id="{BED60F7E-B52C-40BF-B238-1533FD633EC1}"/>
                  </a:ext>
                </a:extLst>
              </p:cNvPr>
              <p:cNvGrpSpPr/>
              <p:nvPr/>
            </p:nvGrpSpPr>
            <p:grpSpPr>
              <a:xfrm>
                <a:off x="7233484" y="3070983"/>
                <a:ext cx="2029427" cy="1915800"/>
                <a:chOff x="7233484" y="3070983"/>
                <a:chExt cx="2029427" cy="1915800"/>
              </a:xfrm>
            </p:grpSpPr>
            <p:sp>
              <p:nvSpPr>
                <p:cNvPr id="7" name="Arc 6">
                  <a:extLst>
                    <a:ext uri="{FF2B5EF4-FFF2-40B4-BE49-F238E27FC236}">
                      <a16:creationId xmlns:a16="http://schemas.microsoft.com/office/drawing/2014/main" id="{6F3EBEF5-69A4-4C96-AC35-42D7D6A11265}"/>
                    </a:ext>
                  </a:extLst>
                </p:cNvPr>
                <p:cNvSpPr/>
                <p:nvPr/>
              </p:nvSpPr>
              <p:spPr>
                <a:xfrm rot="8872941">
                  <a:off x="7710807" y="3465911"/>
                  <a:ext cx="428637" cy="422713"/>
                </a:xfrm>
                <a:prstGeom prst="arc">
                  <a:avLst>
                    <a:gd name="adj1" fmla="val 10924137"/>
                    <a:gd name="adj2" fmla="val 20034687"/>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10049FE-6B99-4D0D-BA62-BFE7021DD1BD}"/>
                    </a:ext>
                  </a:extLst>
                </p:cNvPr>
                <p:cNvCxnSpPr/>
                <p:nvPr/>
              </p:nvCxnSpPr>
              <p:spPr>
                <a:xfrm flipH="1">
                  <a:off x="7233484" y="3650357"/>
                  <a:ext cx="679540" cy="133642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E395C5-FDA9-40FC-B320-D70D358CAEF9}"/>
                    </a:ext>
                  </a:extLst>
                </p:cNvPr>
                <p:cNvCxnSpPr>
                  <a:cxnSpLocks/>
                </p:cNvCxnSpPr>
                <p:nvPr/>
              </p:nvCxnSpPr>
              <p:spPr>
                <a:xfrm flipV="1">
                  <a:off x="7913024" y="3070983"/>
                  <a:ext cx="1349887" cy="579374"/>
                </a:xfrm>
                <a:prstGeom prst="line">
                  <a:avLst/>
                </a:prstGeom>
              </p:spPr>
              <p:style>
                <a:lnRef idx="1">
                  <a:schemeClr val="dk1"/>
                </a:lnRef>
                <a:fillRef idx="0">
                  <a:schemeClr val="dk1"/>
                </a:fillRef>
                <a:effectRef idx="0">
                  <a:schemeClr val="dk1"/>
                </a:effectRef>
                <a:fontRef idx="minor">
                  <a:schemeClr val="tx1"/>
                </a:fontRef>
              </p:style>
            </p:cxnSp>
          </p:grpSp>
          <p:sp>
            <p:nvSpPr>
              <p:cNvPr id="6" name="Arc 5">
                <a:extLst>
                  <a:ext uri="{FF2B5EF4-FFF2-40B4-BE49-F238E27FC236}">
                    <a16:creationId xmlns:a16="http://schemas.microsoft.com/office/drawing/2014/main" id="{3C4743D7-E214-4FE9-B49B-98CBADACB3D0}"/>
                  </a:ext>
                </a:extLst>
              </p:cNvPr>
              <p:cNvSpPr/>
              <p:nvPr/>
            </p:nvSpPr>
            <p:spPr>
              <a:xfrm>
                <a:off x="6358974" y="2160421"/>
                <a:ext cx="3020744" cy="2964101"/>
              </a:xfrm>
              <a:prstGeom prst="arc">
                <a:avLst>
                  <a:gd name="adj1" fmla="val 20262115"/>
                  <a:gd name="adj2" fmla="val 69188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6B978D8-77F1-4A93-8ACF-C14959EECD42}"/>
                </a:ext>
              </a:extLst>
            </p:cNvPr>
            <p:cNvCxnSpPr>
              <a:cxnSpLocks/>
            </p:cNvCxnSpPr>
            <p:nvPr/>
          </p:nvCxnSpPr>
          <p:spPr>
            <a:xfrm>
              <a:off x="7785982" y="4191755"/>
              <a:ext cx="1286707"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1" name="Arc 10">
              <a:extLst>
                <a:ext uri="{FF2B5EF4-FFF2-40B4-BE49-F238E27FC236}">
                  <a16:creationId xmlns:a16="http://schemas.microsoft.com/office/drawing/2014/main" id="{6EC68690-FBEF-4392-847E-524E09C9299E}"/>
                </a:ext>
              </a:extLst>
            </p:cNvPr>
            <p:cNvSpPr/>
            <p:nvPr/>
          </p:nvSpPr>
          <p:spPr>
            <a:xfrm rot="12727059">
              <a:off x="7564017" y="3777595"/>
              <a:ext cx="997607" cy="882797"/>
            </a:xfrm>
            <a:prstGeom prst="arc">
              <a:avLst>
                <a:gd name="adj1" fmla="val 5750514"/>
                <a:gd name="adj2" fmla="val 8774952"/>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9829CF1-0971-47C4-9434-5A0D2010A6DE}"/>
                </a:ext>
              </a:extLst>
            </p:cNvPr>
            <p:cNvSpPr txBox="1"/>
            <p:nvPr/>
          </p:nvSpPr>
          <p:spPr>
            <a:xfrm>
              <a:off x="8280147" y="3975733"/>
              <a:ext cx="308098" cy="369332"/>
            </a:xfrm>
            <a:prstGeom prst="rect">
              <a:avLst/>
            </a:prstGeom>
            <a:noFill/>
          </p:spPr>
          <p:txBody>
            <a:bodyPr wrap="none" rtlCol="0">
              <a:spAutoFit/>
            </a:bodyPr>
            <a:lstStyle/>
            <a:p>
              <a:r>
                <a:rPr lang="el-GR" dirty="0"/>
                <a:t>β</a:t>
              </a:r>
              <a:endParaRPr lang="en-US" dirty="0"/>
            </a:p>
          </p:txBody>
        </p:sp>
        <p:sp>
          <p:nvSpPr>
            <p:cNvPr id="13" name="TextBox 12">
              <a:extLst>
                <a:ext uri="{FF2B5EF4-FFF2-40B4-BE49-F238E27FC236}">
                  <a16:creationId xmlns:a16="http://schemas.microsoft.com/office/drawing/2014/main" id="{99F6707D-ADBF-467A-9B29-1BDE216450DA}"/>
                </a:ext>
              </a:extLst>
            </p:cNvPr>
            <p:cNvSpPr txBox="1"/>
            <p:nvPr/>
          </p:nvSpPr>
          <p:spPr>
            <a:xfrm>
              <a:off x="7708402" y="4016949"/>
              <a:ext cx="316112" cy="369332"/>
            </a:xfrm>
            <a:prstGeom prst="rect">
              <a:avLst/>
            </a:prstGeom>
            <a:noFill/>
          </p:spPr>
          <p:txBody>
            <a:bodyPr wrap="none" rtlCol="0">
              <a:spAutoFit/>
            </a:bodyPr>
            <a:lstStyle/>
            <a:p>
              <a:r>
                <a:rPr lang="el-GR" dirty="0"/>
                <a:t>α</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DE1502-AA7D-4EEF-B795-FE31633C983A}"/>
                    </a:ext>
                  </a:extLst>
                </p:cNvPr>
                <p:cNvSpPr txBox="1"/>
                <p:nvPr/>
              </p:nvSpPr>
              <p:spPr>
                <a:xfrm>
                  <a:off x="7510601" y="4148101"/>
                  <a:ext cx="3958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4" name="TextBox 13">
                  <a:extLst>
                    <a:ext uri="{FF2B5EF4-FFF2-40B4-BE49-F238E27FC236}">
                      <a16:creationId xmlns:a16="http://schemas.microsoft.com/office/drawing/2014/main" id="{E7DE1502-AA7D-4EEF-B795-FE31633C983A}"/>
                    </a:ext>
                  </a:extLst>
                </p:cNvPr>
                <p:cNvSpPr txBox="1">
                  <a:spLocks noRot="1" noChangeAspect="1" noMove="1" noResize="1" noEditPoints="1" noAdjustHandles="1" noChangeArrowheads="1" noChangeShapeType="1" noTextEdit="1"/>
                </p:cNvSpPr>
                <p:nvPr/>
              </p:nvSpPr>
              <p:spPr>
                <a:xfrm>
                  <a:off x="7510601" y="4148101"/>
                  <a:ext cx="3958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338F8-78A9-4E58-AA95-94AD72438B0D}"/>
                    </a:ext>
                  </a:extLst>
                </p:cNvPr>
                <p:cNvSpPr txBox="1"/>
                <p:nvPr/>
              </p:nvSpPr>
              <p:spPr>
                <a:xfrm>
                  <a:off x="6430112" y="407130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p:txBody>
            </p:sp>
          </mc:Choice>
          <mc:Fallback xmlns="">
            <p:sp>
              <p:nvSpPr>
                <p:cNvPr id="15" name="TextBox 14">
                  <a:extLst>
                    <a:ext uri="{FF2B5EF4-FFF2-40B4-BE49-F238E27FC236}">
                      <a16:creationId xmlns:a16="http://schemas.microsoft.com/office/drawing/2014/main" id="{638338F8-78A9-4E58-AA95-94AD72438B0D}"/>
                    </a:ext>
                  </a:extLst>
                </p:cNvPr>
                <p:cNvSpPr txBox="1">
                  <a:spLocks noRot="1" noChangeAspect="1" noMove="1" noResize="1" noEditPoints="1" noAdjustHandles="1" noChangeArrowheads="1" noChangeShapeType="1" noTextEdit="1"/>
                </p:cNvSpPr>
                <p:nvPr/>
              </p:nvSpPr>
              <p:spPr>
                <a:xfrm>
                  <a:off x="6430112" y="4071309"/>
                  <a:ext cx="420884" cy="369332"/>
                </a:xfrm>
                <a:prstGeom prst="rect">
                  <a:avLst/>
                </a:prstGeom>
                <a:blipFill>
                  <a:blip r:embed="rId5"/>
                  <a:stretch>
                    <a:fillRect/>
                  </a:stretch>
                </a:blipFill>
              </p:spPr>
              <p:txBody>
                <a:bodyPr/>
                <a:lstStyle/>
                <a:p>
                  <a:r>
                    <a:rPr lang="en-US">
                      <a:noFill/>
                    </a:rPr>
                    <a:t> </a:t>
                  </a:r>
                </a:p>
              </p:txBody>
            </p:sp>
          </mc:Fallback>
        </mc:AlternateContent>
      </p:grpSp>
      <p:cxnSp>
        <p:nvCxnSpPr>
          <p:cNvPr id="19" name="Straight Connector 18">
            <a:extLst>
              <a:ext uri="{FF2B5EF4-FFF2-40B4-BE49-F238E27FC236}">
                <a16:creationId xmlns:a16="http://schemas.microsoft.com/office/drawing/2014/main" id="{4717CEBC-F01E-46E8-8FCF-1479B46B70EE}"/>
              </a:ext>
            </a:extLst>
          </p:cNvPr>
          <p:cNvCxnSpPr>
            <a:cxnSpLocks/>
          </p:cNvCxnSpPr>
          <p:nvPr/>
        </p:nvCxnSpPr>
        <p:spPr>
          <a:xfrm flipV="1">
            <a:off x="8946065" y="2205661"/>
            <a:ext cx="296299" cy="2729007"/>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A8A2DA41-95D4-4578-9D15-F38D4893A599}"/>
              </a:ext>
            </a:extLst>
          </p:cNvPr>
          <p:cNvSpPr/>
          <p:nvPr/>
        </p:nvSpPr>
        <p:spPr>
          <a:xfrm>
            <a:off x="9700308" y="480065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20B21D-9584-4AE6-B783-9DDA22839160}"/>
              </a:ext>
            </a:extLst>
          </p:cNvPr>
          <p:cNvSpPr/>
          <p:nvPr/>
        </p:nvSpPr>
        <p:spPr>
          <a:xfrm>
            <a:off x="8908630" y="4962288"/>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40D3CD-8A41-47A7-9DF4-3AD0740001AC}"/>
              </a:ext>
            </a:extLst>
          </p:cNvPr>
          <p:cNvSpPr/>
          <p:nvPr/>
        </p:nvSpPr>
        <p:spPr>
          <a:xfrm>
            <a:off x="6330024" y="455806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8B758-EAB6-4433-8ED9-DD76F80B3F5F}"/>
              </a:ext>
            </a:extLst>
          </p:cNvPr>
          <p:cNvSpPr/>
          <p:nvPr/>
        </p:nvSpPr>
        <p:spPr>
          <a:xfrm>
            <a:off x="11879890" y="3469392"/>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46FF0-0818-46CF-AE6A-CB58A0E43304}"/>
              </a:ext>
            </a:extLst>
          </p:cNvPr>
          <p:cNvSpPr/>
          <p:nvPr/>
        </p:nvSpPr>
        <p:spPr>
          <a:xfrm>
            <a:off x="6476079" y="3944483"/>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597F158-9DA9-498E-B2F1-3350F445D827}"/>
              </a:ext>
            </a:extLst>
          </p:cNvPr>
          <p:cNvSpPr/>
          <p:nvPr/>
        </p:nvSpPr>
        <p:spPr>
          <a:xfrm>
            <a:off x="11605899" y="3042954"/>
            <a:ext cx="165110" cy="1635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DDC590-1AC8-48ED-9AE7-094BC2A9A3DD}"/>
              </a:ext>
            </a:extLst>
          </p:cNvPr>
          <p:cNvSpPr txBox="1"/>
          <p:nvPr/>
        </p:nvSpPr>
        <p:spPr>
          <a:xfrm>
            <a:off x="9842169" y="4802768"/>
            <a:ext cx="301686" cy="369332"/>
          </a:xfrm>
          <a:prstGeom prst="rect">
            <a:avLst/>
          </a:prstGeom>
          <a:noFill/>
        </p:spPr>
        <p:txBody>
          <a:bodyPr wrap="none" rtlCol="0">
            <a:spAutoFit/>
          </a:bodyPr>
          <a:lstStyle/>
          <a:p>
            <a:r>
              <a:rPr lang="en-US" u="sng" dirty="0">
                <a:solidFill>
                  <a:srgbClr val="FF0000"/>
                </a:solidFill>
              </a:rPr>
              <a:t>2</a:t>
            </a:r>
          </a:p>
        </p:txBody>
      </p:sp>
      <p:sp>
        <p:nvSpPr>
          <p:cNvPr id="28" name="TextBox 27">
            <a:extLst>
              <a:ext uri="{FF2B5EF4-FFF2-40B4-BE49-F238E27FC236}">
                <a16:creationId xmlns:a16="http://schemas.microsoft.com/office/drawing/2014/main" id="{81C2B589-7DFB-4850-BF61-65D5E4F09119}"/>
              </a:ext>
            </a:extLst>
          </p:cNvPr>
          <p:cNvSpPr txBox="1"/>
          <p:nvPr/>
        </p:nvSpPr>
        <p:spPr>
          <a:xfrm>
            <a:off x="8663081" y="5028014"/>
            <a:ext cx="301686" cy="369332"/>
          </a:xfrm>
          <a:prstGeom prst="rect">
            <a:avLst/>
          </a:prstGeom>
          <a:noFill/>
        </p:spPr>
        <p:txBody>
          <a:bodyPr wrap="none" rtlCol="0">
            <a:spAutoFit/>
          </a:bodyPr>
          <a:lstStyle/>
          <a:p>
            <a:r>
              <a:rPr lang="en-US" u="sng" dirty="0">
                <a:solidFill>
                  <a:srgbClr val="FF0000"/>
                </a:solidFill>
              </a:rPr>
              <a:t>1</a:t>
            </a:r>
          </a:p>
        </p:txBody>
      </p:sp>
      <p:cxnSp>
        <p:nvCxnSpPr>
          <p:cNvPr id="36" name="Straight Connector 35">
            <a:extLst>
              <a:ext uri="{FF2B5EF4-FFF2-40B4-BE49-F238E27FC236}">
                <a16:creationId xmlns:a16="http://schemas.microsoft.com/office/drawing/2014/main" id="{94B71036-6208-494A-9CA3-F28E36AF8B3E}"/>
              </a:ext>
            </a:extLst>
          </p:cNvPr>
          <p:cNvCxnSpPr>
            <a:cxnSpLocks/>
          </p:cNvCxnSpPr>
          <p:nvPr/>
        </p:nvCxnSpPr>
        <p:spPr>
          <a:xfrm flipH="1" flipV="1">
            <a:off x="8274712" y="2415239"/>
            <a:ext cx="646781" cy="2609782"/>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492D8BA-AB97-4D08-9172-1DA7D0EEA98B}"/>
              </a:ext>
            </a:extLst>
          </p:cNvPr>
          <p:cNvCxnSpPr>
            <a:cxnSpLocks/>
            <a:stCxn id="20" idx="0"/>
          </p:cNvCxnSpPr>
          <p:nvPr/>
        </p:nvCxnSpPr>
        <p:spPr>
          <a:xfrm flipH="1" flipV="1">
            <a:off x="9316412" y="2163036"/>
            <a:ext cx="466451" cy="2637617"/>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0" name="Straight Connector 39">
            <a:extLst>
              <a:ext uri="{FF2B5EF4-FFF2-40B4-BE49-F238E27FC236}">
                <a16:creationId xmlns:a16="http://schemas.microsoft.com/office/drawing/2014/main" id="{E16C4914-25A0-4354-BB1A-08650F9D478D}"/>
              </a:ext>
            </a:extLst>
          </p:cNvPr>
          <p:cNvCxnSpPr>
            <a:cxnSpLocks/>
          </p:cNvCxnSpPr>
          <p:nvPr/>
        </p:nvCxnSpPr>
        <p:spPr>
          <a:xfrm flipH="1" flipV="1">
            <a:off x="8394990" y="2343092"/>
            <a:ext cx="1365013" cy="2449941"/>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FE0AF0E0-8633-43CB-8FC4-4EE7EE09D3C9}"/>
              </a:ext>
            </a:extLst>
          </p:cNvPr>
          <p:cNvCxnSpPr>
            <a:cxnSpLocks/>
          </p:cNvCxnSpPr>
          <p:nvPr/>
        </p:nvCxnSpPr>
        <p:spPr>
          <a:xfrm flipH="1" flipV="1">
            <a:off x="8383162" y="2379641"/>
            <a:ext cx="1369221" cy="2443872"/>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FB3E5526-9DD5-46A1-855C-870D975CC31A}"/>
              </a:ext>
            </a:extLst>
          </p:cNvPr>
          <p:cNvSpPr txBox="1"/>
          <p:nvPr/>
        </p:nvSpPr>
        <p:spPr>
          <a:xfrm>
            <a:off x="9139096" y="4583433"/>
            <a:ext cx="476412" cy="369332"/>
          </a:xfrm>
          <a:prstGeom prst="rect">
            <a:avLst/>
          </a:prstGeom>
          <a:noFill/>
        </p:spPr>
        <p:txBody>
          <a:bodyPr wrap="none" rtlCol="0">
            <a:spAutoFit/>
          </a:bodyPr>
          <a:lstStyle/>
          <a:p>
            <a:r>
              <a:rPr lang="en-US" u="sng" dirty="0">
                <a:solidFill>
                  <a:srgbClr val="FF0000"/>
                </a:solidFill>
              </a:rPr>
              <a:t>3,8</a:t>
            </a:r>
          </a:p>
        </p:txBody>
      </p:sp>
      <p:sp>
        <p:nvSpPr>
          <p:cNvPr id="49" name="TextBox 48">
            <a:extLst>
              <a:ext uri="{FF2B5EF4-FFF2-40B4-BE49-F238E27FC236}">
                <a16:creationId xmlns:a16="http://schemas.microsoft.com/office/drawing/2014/main" id="{7834F436-29C5-4B73-9F4A-BFA10C632877}"/>
              </a:ext>
            </a:extLst>
          </p:cNvPr>
          <p:cNvSpPr txBox="1"/>
          <p:nvPr/>
        </p:nvSpPr>
        <p:spPr>
          <a:xfrm>
            <a:off x="6148103" y="3722440"/>
            <a:ext cx="301686" cy="369332"/>
          </a:xfrm>
          <a:prstGeom prst="rect">
            <a:avLst/>
          </a:prstGeom>
          <a:noFill/>
        </p:spPr>
        <p:txBody>
          <a:bodyPr wrap="none" rtlCol="0">
            <a:spAutoFit/>
          </a:bodyPr>
          <a:lstStyle/>
          <a:p>
            <a:r>
              <a:rPr lang="en-US" u="sng" dirty="0">
                <a:solidFill>
                  <a:srgbClr val="FF0000"/>
                </a:solidFill>
              </a:rPr>
              <a:t>4</a:t>
            </a:r>
          </a:p>
        </p:txBody>
      </p:sp>
      <p:sp>
        <p:nvSpPr>
          <p:cNvPr id="50" name="TextBox 49">
            <a:extLst>
              <a:ext uri="{FF2B5EF4-FFF2-40B4-BE49-F238E27FC236}">
                <a16:creationId xmlns:a16="http://schemas.microsoft.com/office/drawing/2014/main" id="{107E5AC9-709C-4EB1-AF06-342469860502}"/>
              </a:ext>
            </a:extLst>
          </p:cNvPr>
          <p:cNvSpPr txBox="1"/>
          <p:nvPr/>
        </p:nvSpPr>
        <p:spPr>
          <a:xfrm>
            <a:off x="11869233" y="3642679"/>
            <a:ext cx="301686" cy="369332"/>
          </a:xfrm>
          <a:prstGeom prst="rect">
            <a:avLst/>
          </a:prstGeom>
          <a:noFill/>
        </p:spPr>
        <p:txBody>
          <a:bodyPr wrap="none" rtlCol="0">
            <a:spAutoFit/>
          </a:bodyPr>
          <a:lstStyle/>
          <a:p>
            <a:r>
              <a:rPr lang="en-US" u="sng" dirty="0">
                <a:solidFill>
                  <a:srgbClr val="FF0000"/>
                </a:solidFill>
              </a:rPr>
              <a:t>5</a:t>
            </a:r>
          </a:p>
        </p:txBody>
      </p:sp>
      <p:sp>
        <p:nvSpPr>
          <p:cNvPr id="51" name="TextBox 50">
            <a:extLst>
              <a:ext uri="{FF2B5EF4-FFF2-40B4-BE49-F238E27FC236}">
                <a16:creationId xmlns:a16="http://schemas.microsoft.com/office/drawing/2014/main" id="{461EF553-A4C6-4051-B541-58463C026DA2}"/>
              </a:ext>
            </a:extLst>
          </p:cNvPr>
          <p:cNvSpPr txBox="1"/>
          <p:nvPr/>
        </p:nvSpPr>
        <p:spPr>
          <a:xfrm>
            <a:off x="5945783" y="4592956"/>
            <a:ext cx="301686" cy="369332"/>
          </a:xfrm>
          <a:prstGeom prst="rect">
            <a:avLst/>
          </a:prstGeom>
          <a:noFill/>
        </p:spPr>
        <p:txBody>
          <a:bodyPr wrap="none" rtlCol="0">
            <a:spAutoFit/>
          </a:bodyPr>
          <a:lstStyle/>
          <a:p>
            <a:r>
              <a:rPr lang="en-US" u="sng" dirty="0">
                <a:solidFill>
                  <a:srgbClr val="FF0000"/>
                </a:solidFill>
              </a:rPr>
              <a:t>6</a:t>
            </a:r>
          </a:p>
        </p:txBody>
      </p:sp>
      <p:sp>
        <p:nvSpPr>
          <p:cNvPr id="52" name="TextBox 51">
            <a:extLst>
              <a:ext uri="{FF2B5EF4-FFF2-40B4-BE49-F238E27FC236}">
                <a16:creationId xmlns:a16="http://schemas.microsoft.com/office/drawing/2014/main" id="{7DC71707-B60D-4FDC-93F5-EC23EB8D3C15}"/>
              </a:ext>
            </a:extLst>
          </p:cNvPr>
          <p:cNvSpPr txBox="1"/>
          <p:nvPr/>
        </p:nvSpPr>
        <p:spPr>
          <a:xfrm>
            <a:off x="11764996" y="2790687"/>
            <a:ext cx="301686" cy="369332"/>
          </a:xfrm>
          <a:prstGeom prst="rect">
            <a:avLst/>
          </a:prstGeom>
          <a:noFill/>
        </p:spPr>
        <p:txBody>
          <a:bodyPr wrap="none" rtlCol="0">
            <a:spAutoFit/>
          </a:bodyPr>
          <a:lstStyle/>
          <a:p>
            <a:r>
              <a:rPr lang="en-US" u="sng" dirty="0">
                <a:solidFill>
                  <a:srgbClr val="FF0000"/>
                </a:solidFill>
              </a:rPr>
              <a:t>7</a:t>
            </a:r>
          </a:p>
        </p:txBody>
      </p:sp>
      <p:cxnSp>
        <p:nvCxnSpPr>
          <p:cNvPr id="55" name="Straight Connector 54">
            <a:extLst>
              <a:ext uri="{FF2B5EF4-FFF2-40B4-BE49-F238E27FC236}">
                <a16:creationId xmlns:a16="http://schemas.microsoft.com/office/drawing/2014/main" id="{096712E7-4C20-42F9-BF14-E2EF9186A74E}"/>
              </a:ext>
            </a:extLst>
          </p:cNvPr>
          <p:cNvCxnSpPr>
            <a:cxnSpLocks/>
          </p:cNvCxnSpPr>
          <p:nvPr/>
        </p:nvCxnSpPr>
        <p:spPr>
          <a:xfrm flipH="1" flipV="1">
            <a:off x="6607016" y="4060835"/>
            <a:ext cx="3390134" cy="67063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82061A-FF85-4E70-BCF8-D52BA3F9FEA5}"/>
              </a:ext>
            </a:extLst>
          </p:cNvPr>
          <p:cNvCxnSpPr>
            <a:cxnSpLocks/>
          </p:cNvCxnSpPr>
          <p:nvPr/>
        </p:nvCxnSpPr>
        <p:spPr>
          <a:xfrm flipH="1">
            <a:off x="6696325" y="3551168"/>
            <a:ext cx="5183565" cy="43574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B77219-B3B5-43FE-A832-23ACE5F1159F}"/>
              </a:ext>
            </a:extLst>
          </p:cNvPr>
          <p:cNvCxnSpPr>
            <a:cxnSpLocks/>
          </p:cNvCxnSpPr>
          <p:nvPr/>
        </p:nvCxnSpPr>
        <p:spPr>
          <a:xfrm flipH="1">
            <a:off x="6618862" y="3566409"/>
            <a:ext cx="5250371" cy="1058832"/>
          </a:xfrm>
          <a:prstGeom prst="line">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86EED0-8861-41C8-927B-7FA8E0FB80F5}"/>
              </a:ext>
            </a:extLst>
          </p:cNvPr>
          <p:cNvCxnSpPr>
            <a:cxnSpLocks/>
          </p:cNvCxnSpPr>
          <p:nvPr/>
        </p:nvCxnSpPr>
        <p:spPr>
          <a:xfrm flipH="1">
            <a:off x="6537864" y="3553283"/>
            <a:ext cx="5393945" cy="1071958"/>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0B3356-FF51-4AAB-9D03-C127BCD1F499}"/>
              </a:ext>
            </a:extLst>
          </p:cNvPr>
          <p:cNvCxnSpPr>
            <a:cxnSpLocks/>
            <a:stCxn id="25" idx="3"/>
            <a:endCxn id="22" idx="7"/>
          </p:cNvCxnSpPr>
          <p:nvPr/>
        </p:nvCxnSpPr>
        <p:spPr>
          <a:xfrm flipH="1">
            <a:off x="6470954" y="3182554"/>
            <a:ext cx="5159125" cy="1399460"/>
          </a:xfrm>
          <a:prstGeom prst="line">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B7E1C9B-5EDD-4AE9-B1AC-E08C83721ECB}"/>
              </a:ext>
            </a:extLst>
          </p:cNvPr>
          <p:cNvCxnSpPr>
            <a:cxnSpLocks/>
          </p:cNvCxnSpPr>
          <p:nvPr/>
        </p:nvCxnSpPr>
        <p:spPr>
          <a:xfrm flipH="1">
            <a:off x="6494479" y="3212651"/>
            <a:ext cx="5080785" cy="1412590"/>
          </a:xfrm>
          <a:prstGeom prst="line">
            <a:avLst/>
          </a:prstGeom>
          <a:ln>
            <a:solidFill>
              <a:srgbClr val="FFA3A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3CEAB8-392D-40D6-9CD1-A6248FE20956}"/>
              </a:ext>
            </a:extLst>
          </p:cNvPr>
          <p:cNvCxnSpPr>
            <a:cxnSpLocks/>
          </p:cNvCxnSpPr>
          <p:nvPr/>
        </p:nvCxnSpPr>
        <p:spPr>
          <a:xfrm flipH="1">
            <a:off x="8599333" y="3166819"/>
            <a:ext cx="3058114" cy="1812293"/>
          </a:xfrm>
          <a:prstGeom prst="line">
            <a:avLst/>
          </a:prstGeom>
          <a:ln>
            <a:solidFill>
              <a:srgbClr val="FFA3A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84FCD56-309F-47FD-82BD-1799E4A87C94}"/>
              </a:ext>
            </a:extLst>
          </p:cNvPr>
          <p:cNvCxnSpPr>
            <a:cxnSpLocks/>
          </p:cNvCxnSpPr>
          <p:nvPr/>
        </p:nvCxnSpPr>
        <p:spPr>
          <a:xfrm flipH="1">
            <a:off x="8678619" y="3171014"/>
            <a:ext cx="2990400" cy="179245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8EF2AEA-E3B2-4E95-A92E-53DB9CAA8624}"/>
              </a:ext>
            </a:extLst>
          </p:cNvPr>
          <p:cNvCxnSpPr>
            <a:cxnSpLocks/>
          </p:cNvCxnSpPr>
          <p:nvPr/>
        </p:nvCxnSpPr>
        <p:spPr>
          <a:xfrm flipH="1">
            <a:off x="8907405" y="2250130"/>
            <a:ext cx="307027" cy="275954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B5E30A-C675-4CB9-9B27-28D00C6DFF19}"/>
              </a:ext>
            </a:extLst>
          </p:cNvPr>
          <p:cNvCxnSpPr>
            <a:cxnSpLocks/>
          </p:cNvCxnSpPr>
          <p:nvPr/>
        </p:nvCxnSpPr>
        <p:spPr>
          <a:xfrm flipH="1">
            <a:off x="6759723" y="3566409"/>
            <a:ext cx="5120168" cy="454862"/>
          </a:xfrm>
          <a:prstGeom prst="line">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3DDF7C-5008-48C0-8A1E-EDB1E30892FC}"/>
              </a:ext>
            </a:extLst>
          </p:cNvPr>
          <p:cNvCxnSpPr>
            <a:cxnSpLocks/>
          </p:cNvCxnSpPr>
          <p:nvPr/>
        </p:nvCxnSpPr>
        <p:spPr>
          <a:xfrm flipH="1" flipV="1">
            <a:off x="6618861" y="4021271"/>
            <a:ext cx="3455176" cy="683270"/>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59" name="Straight Connector 58">
            <a:extLst>
              <a:ext uri="{FF2B5EF4-FFF2-40B4-BE49-F238E27FC236}">
                <a16:creationId xmlns:a16="http://schemas.microsoft.com/office/drawing/2014/main" id="{843F601F-B227-451B-850F-D611094CD2FD}"/>
              </a:ext>
            </a:extLst>
          </p:cNvPr>
          <p:cNvCxnSpPr>
            <a:cxnSpLocks/>
          </p:cNvCxnSpPr>
          <p:nvPr/>
        </p:nvCxnSpPr>
        <p:spPr>
          <a:xfrm flipH="1" flipV="1">
            <a:off x="7122113" y="3312815"/>
            <a:ext cx="3927482" cy="272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9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Stability Region Choice</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lstStyle/>
          <a:p>
            <a:r>
              <a:rPr lang="en-US" dirty="0"/>
              <a:t>Draw lines from each foot to show where the region of stability is for each.</a:t>
            </a:r>
          </a:p>
          <a:p>
            <a:r>
              <a:rPr lang="en-US" dirty="0"/>
              <a:t>For any triangle drawn by three feet points, if the center of mass is within the triangle then the robot is roughly stable</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227E39-4C1C-496D-AEA8-000883D6E2BF}"/>
              </a:ext>
            </a:extLst>
          </p:cNvPr>
          <p:cNvCxnSpPr>
            <a:cxnSpLocks/>
            <a:stCxn id="17" idx="0"/>
            <a:endCxn id="18" idx="3"/>
          </p:cNvCxnSpPr>
          <p:nvPr/>
        </p:nvCxnSpPr>
        <p:spPr>
          <a:xfrm flipV="1">
            <a:off x="10517898" y="301390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0CE301-0D7B-4661-8309-053171849F96}"/>
              </a:ext>
            </a:extLst>
          </p:cNvPr>
          <p:cNvCxnSpPr>
            <a:cxnSpLocks/>
            <a:stCxn id="17" idx="0"/>
            <a:endCxn id="16" idx="1"/>
          </p:cNvCxnSpPr>
          <p:nvPr/>
        </p:nvCxnSpPr>
        <p:spPr>
          <a:xfrm flipH="1" flipV="1">
            <a:off x="7473217" y="5894786"/>
            <a:ext cx="3044681"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6EBCC1-89BA-41C1-9C56-A5B254E6770E}"/>
              </a:ext>
            </a:extLst>
          </p:cNvPr>
          <p:cNvCxnSpPr>
            <a:cxnSpLocks/>
            <a:stCxn id="17" idx="0"/>
            <a:endCxn id="15" idx="2"/>
          </p:cNvCxnSpPr>
          <p:nvPr/>
        </p:nvCxnSpPr>
        <p:spPr>
          <a:xfrm flipH="1" flipV="1">
            <a:off x="7139278" y="2972335"/>
            <a:ext cx="3378620" cy="3005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0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Stability Region Choice</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lstStyle/>
          <a:p>
            <a:r>
              <a:rPr lang="en-US" dirty="0"/>
              <a:t>The center of mass will always be within two stable regions, meaning the robot has to choose which leg should be up and which three legs should be down</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227E39-4C1C-496D-AEA8-000883D6E2BF}"/>
              </a:ext>
            </a:extLst>
          </p:cNvPr>
          <p:cNvCxnSpPr>
            <a:cxnSpLocks/>
            <a:stCxn id="17" idx="0"/>
            <a:endCxn id="18" idx="3"/>
          </p:cNvCxnSpPr>
          <p:nvPr/>
        </p:nvCxnSpPr>
        <p:spPr>
          <a:xfrm flipV="1">
            <a:off x="10517898" y="301390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0CE301-0D7B-4661-8309-053171849F96}"/>
              </a:ext>
            </a:extLst>
          </p:cNvPr>
          <p:cNvCxnSpPr>
            <a:cxnSpLocks/>
            <a:stCxn id="17" idx="0"/>
            <a:endCxn id="16" idx="1"/>
          </p:cNvCxnSpPr>
          <p:nvPr/>
        </p:nvCxnSpPr>
        <p:spPr>
          <a:xfrm flipH="1" flipV="1">
            <a:off x="7473217" y="5894786"/>
            <a:ext cx="3044681"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6EBCC1-89BA-41C1-9C56-A5B254E6770E}"/>
              </a:ext>
            </a:extLst>
          </p:cNvPr>
          <p:cNvCxnSpPr>
            <a:cxnSpLocks/>
            <a:stCxn id="17" idx="0"/>
            <a:endCxn id="15" idx="2"/>
          </p:cNvCxnSpPr>
          <p:nvPr/>
        </p:nvCxnSpPr>
        <p:spPr>
          <a:xfrm flipH="1" flipV="1">
            <a:off x="7139278" y="2972335"/>
            <a:ext cx="3378620" cy="300557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785E38-9ACB-45E1-A688-9E845B09DBC2}"/>
              </a:ext>
            </a:extLst>
          </p:cNvPr>
          <p:cNvSpPr txBox="1"/>
          <p:nvPr/>
        </p:nvSpPr>
        <p:spPr>
          <a:xfrm>
            <a:off x="9143932" y="4913931"/>
            <a:ext cx="1016047" cy="369332"/>
          </a:xfrm>
          <a:prstGeom prst="rect">
            <a:avLst/>
          </a:prstGeom>
          <a:noFill/>
        </p:spPr>
        <p:txBody>
          <a:bodyPr wrap="none" rtlCol="0">
            <a:spAutoFit/>
          </a:bodyPr>
          <a:lstStyle/>
          <a:p>
            <a:r>
              <a:rPr lang="en-US" dirty="0"/>
              <a:t>Unstable</a:t>
            </a:r>
          </a:p>
        </p:txBody>
      </p:sp>
      <p:sp>
        <p:nvSpPr>
          <p:cNvPr id="20" name="TextBox 19">
            <a:extLst>
              <a:ext uri="{FF2B5EF4-FFF2-40B4-BE49-F238E27FC236}">
                <a16:creationId xmlns:a16="http://schemas.microsoft.com/office/drawing/2014/main" id="{CD2EC13C-F598-45ED-946C-A1FA8BCCC49B}"/>
              </a:ext>
            </a:extLst>
          </p:cNvPr>
          <p:cNvSpPr txBox="1"/>
          <p:nvPr/>
        </p:nvSpPr>
        <p:spPr>
          <a:xfrm>
            <a:off x="7704757" y="4980471"/>
            <a:ext cx="1016047" cy="369332"/>
          </a:xfrm>
          <a:prstGeom prst="rect">
            <a:avLst/>
          </a:prstGeom>
          <a:noFill/>
        </p:spPr>
        <p:txBody>
          <a:bodyPr wrap="none" rtlCol="0">
            <a:spAutoFit/>
          </a:bodyPr>
          <a:lstStyle/>
          <a:p>
            <a:r>
              <a:rPr lang="en-US" dirty="0"/>
              <a:t>Unstable</a:t>
            </a:r>
          </a:p>
        </p:txBody>
      </p:sp>
      <p:sp>
        <p:nvSpPr>
          <p:cNvPr id="21" name="TextBox 20">
            <a:extLst>
              <a:ext uri="{FF2B5EF4-FFF2-40B4-BE49-F238E27FC236}">
                <a16:creationId xmlns:a16="http://schemas.microsoft.com/office/drawing/2014/main" id="{F7F8B9F1-C053-4FAD-A8FD-C22044F313C9}"/>
              </a:ext>
            </a:extLst>
          </p:cNvPr>
          <p:cNvSpPr txBox="1"/>
          <p:nvPr/>
        </p:nvSpPr>
        <p:spPr>
          <a:xfrm>
            <a:off x="9269286" y="3758829"/>
            <a:ext cx="765338" cy="369332"/>
          </a:xfrm>
          <a:prstGeom prst="rect">
            <a:avLst/>
          </a:prstGeom>
          <a:noFill/>
        </p:spPr>
        <p:txBody>
          <a:bodyPr wrap="none" rtlCol="0">
            <a:spAutoFit/>
          </a:bodyPr>
          <a:lstStyle/>
          <a:p>
            <a:r>
              <a:rPr lang="en-US" dirty="0"/>
              <a:t>Stable</a:t>
            </a:r>
          </a:p>
        </p:txBody>
      </p:sp>
      <p:sp>
        <p:nvSpPr>
          <p:cNvPr id="22" name="TextBox 21">
            <a:extLst>
              <a:ext uri="{FF2B5EF4-FFF2-40B4-BE49-F238E27FC236}">
                <a16:creationId xmlns:a16="http://schemas.microsoft.com/office/drawing/2014/main" id="{DDBAD3AE-4D7E-41DA-B161-FA9704F41BBC}"/>
              </a:ext>
            </a:extLst>
          </p:cNvPr>
          <p:cNvSpPr txBox="1"/>
          <p:nvPr/>
        </p:nvSpPr>
        <p:spPr>
          <a:xfrm>
            <a:off x="7687007" y="3576049"/>
            <a:ext cx="765338" cy="369332"/>
          </a:xfrm>
          <a:prstGeom prst="rect">
            <a:avLst/>
          </a:prstGeom>
          <a:noFill/>
        </p:spPr>
        <p:txBody>
          <a:bodyPr wrap="none" rtlCol="0">
            <a:spAutoFit/>
          </a:bodyPr>
          <a:lstStyle/>
          <a:p>
            <a:r>
              <a:rPr lang="en-US" dirty="0"/>
              <a:t>Stable</a:t>
            </a:r>
          </a:p>
        </p:txBody>
      </p:sp>
      <p:sp>
        <p:nvSpPr>
          <p:cNvPr id="6" name="TextBox 5">
            <a:extLst>
              <a:ext uri="{FF2B5EF4-FFF2-40B4-BE49-F238E27FC236}">
                <a16:creationId xmlns:a16="http://schemas.microsoft.com/office/drawing/2014/main" id="{7BA9AA36-FD94-4C26-BA8F-DD8C4E0C1953}"/>
              </a:ext>
            </a:extLst>
          </p:cNvPr>
          <p:cNvSpPr txBox="1"/>
          <p:nvPr/>
        </p:nvSpPr>
        <p:spPr>
          <a:xfrm>
            <a:off x="6869591" y="6425433"/>
            <a:ext cx="4548681" cy="369332"/>
          </a:xfrm>
          <a:prstGeom prst="rect">
            <a:avLst/>
          </a:prstGeom>
          <a:noFill/>
        </p:spPr>
        <p:txBody>
          <a:bodyPr wrap="none" rtlCol="0">
            <a:spAutoFit/>
          </a:bodyPr>
          <a:lstStyle/>
          <a:p>
            <a:r>
              <a:rPr lang="en-US" dirty="0"/>
              <a:t>One of these legs should be up. Which is best?</a:t>
            </a:r>
          </a:p>
        </p:txBody>
      </p:sp>
      <p:cxnSp>
        <p:nvCxnSpPr>
          <p:cNvPr id="23" name="Straight Arrow Connector 22">
            <a:extLst>
              <a:ext uri="{FF2B5EF4-FFF2-40B4-BE49-F238E27FC236}">
                <a16:creationId xmlns:a16="http://schemas.microsoft.com/office/drawing/2014/main" id="{726842A7-099D-42FD-8CE1-0DED260913F3}"/>
              </a:ext>
            </a:extLst>
          </p:cNvPr>
          <p:cNvCxnSpPr>
            <a:cxnSpLocks/>
          </p:cNvCxnSpPr>
          <p:nvPr/>
        </p:nvCxnSpPr>
        <p:spPr>
          <a:xfrm flipH="1" flipV="1">
            <a:off x="7610333" y="6082101"/>
            <a:ext cx="756152" cy="4107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7887AF-0146-4A88-916B-B99220941009}"/>
              </a:ext>
            </a:extLst>
          </p:cNvPr>
          <p:cNvCxnSpPr>
            <a:cxnSpLocks/>
          </p:cNvCxnSpPr>
          <p:nvPr/>
        </p:nvCxnSpPr>
        <p:spPr>
          <a:xfrm flipV="1">
            <a:off x="8452345" y="6176964"/>
            <a:ext cx="1952417" cy="3028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7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3CC9-2342-488C-B9BB-9B1C1CCF6B3A}"/>
              </a:ext>
            </a:extLst>
          </p:cNvPr>
          <p:cNvSpPr>
            <a:spLocks noGrp="1"/>
          </p:cNvSpPr>
          <p:nvPr>
            <p:ph type="title"/>
          </p:nvPr>
        </p:nvSpPr>
        <p:spPr/>
        <p:txBody>
          <a:bodyPr/>
          <a:lstStyle/>
          <a:p>
            <a:r>
              <a:rPr lang="en-US" dirty="0"/>
              <a:t>Robot leg change</a:t>
            </a:r>
          </a:p>
        </p:txBody>
      </p:sp>
      <p:sp>
        <p:nvSpPr>
          <p:cNvPr id="3" name="Content Placeholder 2">
            <a:extLst>
              <a:ext uri="{FF2B5EF4-FFF2-40B4-BE49-F238E27FC236}">
                <a16:creationId xmlns:a16="http://schemas.microsoft.com/office/drawing/2014/main" id="{0C5EA313-1CD9-47DA-8739-4EF7BA31C293}"/>
              </a:ext>
            </a:extLst>
          </p:cNvPr>
          <p:cNvSpPr>
            <a:spLocks noGrp="1"/>
          </p:cNvSpPr>
          <p:nvPr>
            <p:ph idx="1"/>
          </p:nvPr>
        </p:nvSpPr>
        <p:spPr/>
        <p:txBody>
          <a:bodyPr>
            <a:normAutofit fontScale="92500" lnSpcReduction="20000"/>
          </a:bodyPr>
          <a:lstStyle/>
          <a:p>
            <a:r>
              <a:rPr lang="en-US" dirty="0"/>
              <a:t>The robot will change its leg if one of four things happens:</a:t>
            </a:r>
          </a:p>
          <a:p>
            <a:pPr marL="914400" lvl="1" indent="-457200">
              <a:buFont typeface="+mj-lt"/>
              <a:buAutoNum type="arabicPeriod"/>
            </a:pPr>
            <a:r>
              <a:rPr lang="en-US" dirty="0"/>
              <a:t>A leg hits a maximum bound</a:t>
            </a:r>
          </a:p>
          <a:p>
            <a:pPr marL="914400" lvl="1" indent="-457200">
              <a:buFont typeface="+mj-lt"/>
              <a:buAutoNum type="arabicPeriod"/>
            </a:pPr>
            <a:r>
              <a:rPr lang="en-US" dirty="0"/>
              <a:t>A leg hits a minimum bound</a:t>
            </a:r>
          </a:p>
          <a:p>
            <a:pPr marL="914400" lvl="1" indent="-457200">
              <a:buFont typeface="+mj-lt"/>
              <a:buAutoNum type="arabicPeriod"/>
            </a:pPr>
            <a:r>
              <a:rPr lang="en-US" dirty="0"/>
              <a:t>The center of mass is about to exit a region of stability to another possible region of stability</a:t>
            </a:r>
          </a:p>
          <a:p>
            <a:pPr marL="914400" lvl="1" indent="-457200">
              <a:buFont typeface="+mj-lt"/>
              <a:buAutoNum type="arabicPeriod"/>
            </a:pPr>
            <a:r>
              <a:rPr lang="en-US" dirty="0"/>
              <a:t>The center of mass is about to exit a region of stability to no region of stability</a:t>
            </a:r>
          </a:p>
          <a:p>
            <a:r>
              <a:rPr lang="en-US" dirty="0"/>
              <a:t>If two occur at once, a region of stability leg change will take precedence due to the buffer that exists in the leg bounds</a:t>
            </a:r>
          </a:p>
          <a:p>
            <a:r>
              <a:rPr lang="en-US" dirty="0"/>
              <a:t>If a leg hits a bound, the leg will be changed to an up-leg</a:t>
            </a:r>
          </a:p>
          <a:p>
            <a:pPr lvl="1"/>
            <a:r>
              <a:rPr lang="en-US" dirty="0"/>
              <a:t>If this causes an instability to occur, the robot will fix itself on the next step – possible rocking in gait from this</a:t>
            </a:r>
          </a:p>
          <a:p>
            <a:r>
              <a:rPr lang="en-US" dirty="0"/>
              <a:t>If a leg is exiting a region of stability to another region, the best up-leg needs to be chosen. The following slides explain how this is chosen</a:t>
            </a:r>
          </a:p>
        </p:txBody>
      </p:sp>
    </p:spTree>
    <p:extLst>
      <p:ext uri="{BB962C8B-B14F-4D97-AF65-F5344CB8AC3E}">
        <p14:creationId xmlns:p14="http://schemas.microsoft.com/office/powerpoint/2010/main" val="331055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Stability Region Choice</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lstStyle/>
          <a:p>
            <a:r>
              <a:rPr lang="en-US" dirty="0"/>
              <a:t>To decide, the robot chooses the leg combination that will keep the body in a region of stability the longest.</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227E39-4C1C-496D-AEA8-000883D6E2BF}"/>
              </a:ext>
            </a:extLst>
          </p:cNvPr>
          <p:cNvCxnSpPr>
            <a:cxnSpLocks/>
            <a:stCxn id="17" idx="0"/>
            <a:endCxn id="18" idx="3"/>
          </p:cNvCxnSpPr>
          <p:nvPr/>
        </p:nvCxnSpPr>
        <p:spPr>
          <a:xfrm flipV="1">
            <a:off x="10517898" y="301390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0CE301-0D7B-4661-8309-053171849F96}"/>
              </a:ext>
            </a:extLst>
          </p:cNvPr>
          <p:cNvCxnSpPr>
            <a:cxnSpLocks/>
            <a:stCxn id="17" idx="0"/>
            <a:endCxn id="16" idx="1"/>
          </p:cNvCxnSpPr>
          <p:nvPr/>
        </p:nvCxnSpPr>
        <p:spPr>
          <a:xfrm flipH="1" flipV="1">
            <a:off x="7473217" y="5894786"/>
            <a:ext cx="3044681"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6EBCC1-89BA-41C1-9C56-A5B254E6770E}"/>
              </a:ext>
            </a:extLst>
          </p:cNvPr>
          <p:cNvCxnSpPr>
            <a:cxnSpLocks/>
            <a:stCxn id="17" idx="0"/>
            <a:endCxn id="15" idx="2"/>
          </p:cNvCxnSpPr>
          <p:nvPr/>
        </p:nvCxnSpPr>
        <p:spPr>
          <a:xfrm flipH="1" flipV="1">
            <a:off x="7139278" y="2972335"/>
            <a:ext cx="3378620" cy="300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750E93-C081-45BA-9D12-5151FAC93038}"/>
              </a:ext>
            </a:extLst>
          </p:cNvPr>
          <p:cNvCxnSpPr>
            <a:cxnSpLocks/>
          </p:cNvCxnSpPr>
          <p:nvPr/>
        </p:nvCxnSpPr>
        <p:spPr>
          <a:xfrm flipH="1">
            <a:off x="7167337" y="4432896"/>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F5842F-770D-4DD5-A2DF-1CAD27AD3B8D}"/>
              </a:ext>
            </a:extLst>
          </p:cNvPr>
          <p:cNvSpPr txBox="1"/>
          <p:nvPr/>
        </p:nvSpPr>
        <p:spPr>
          <a:xfrm>
            <a:off x="5308110" y="4196764"/>
            <a:ext cx="1818062" cy="369332"/>
          </a:xfrm>
          <a:prstGeom prst="rect">
            <a:avLst/>
          </a:prstGeom>
          <a:noFill/>
        </p:spPr>
        <p:txBody>
          <a:bodyPr wrap="none" rtlCol="0">
            <a:spAutoFit/>
          </a:bodyPr>
          <a:lstStyle/>
          <a:p>
            <a:r>
              <a:rPr lang="en-US" dirty="0"/>
              <a:t>Velocity direction</a:t>
            </a:r>
          </a:p>
        </p:txBody>
      </p:sp>
      <p:cxnSp>
        <p:nvCxnSpPr>
          <p:cNvPr id="30" name="Straight Arrow Connector 29">
            <a:extLst>
              <a:ext uri="{FF2B5EF4-FFF2-40B4-BE49-F238E27FC236}">
                <a16:creationId xmlns:a16="http://schemas.microsoft.com/office/drawing/2014/main" id="{93BFBCDC-71AC-44C7-B2BD-688B79AF1EEA}"/>
              </a:ext>
            </a:extLst>
          </p:cNvPr>
          <p:cNvCxnSpPr>
            <a:cxnSpLocks/>
          </p:cNvCxnSpPr>
          <p:nvPr/>
        </p:nvCxnSpPr>
        <p:spPr>
          <a:xfrm>
            <a:off x="6515975" y="4566096"/>
            <a:ext cx="599323" cy="3675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Stability Algorithm</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1" y="1825625"/>
            <a:ext cx="3567544" cy="4361419"/>
          </a:xfrm>
        </p:spPr>
        <p:txBody>
          <a:bodyPr>
            <a:normAutofit fontScale="70000" lnSpcReduction="20000"/>
          </a:bodyPr>
          <a:lstStyle/>
          <a:p>
            <a:r>
              <a:rPr lang="en-US" dirty="0"/>
              <a:t>It is immediately obvious to a human which leg combination is better, but for the robot we need some algorithm to determine this.</a:t>
            </a:r>
          </a:p>
          <a:p>
            <a:r>
              <a:rPr lang="en-US" dirty="0"/>
              <a:t>Current method: find the distance to intersection of the green velocity vector to each of the 3 lines between the feet points</a:t>
            </a:r>
          </a:p>
          <a:p>
            <a:r>
              <a:rPr lang="en-US" dirty="0"/>
              <a:t>Only one of these 3 lines will intersect with a positive distance</a:t>
            </a:r>
          </a:p>
          <a:p>
            <a:r>
              <a:rPr lang="en-US" dirty="0"/>
              <a:t>Choose the leg combination that provides the maximum positive distance</a:t>
            </a:r>
          </a:p>
        </p:txBody>
      </p:sp>
      <p:grpSp>
        <p:nvGrpSpPr>
          <p:cNvPr id="10" name="Group 9">
            <a:extLst>
              <a:ext uri="{FF2B5EF4-FFF2-40B4-BE49-F238E27FC236}">
                <a16:creationId xmlns:a16="http://schemas.microsoft.com/office/drawing/2014/main" id="{C013B145-98F7-438E-8B45-5E698AB40308}"/>
              </a:ext>
            </a:extLst>
          </p:cNvPr>
          <p:cNvGrpSpPr/>
          <p:nvPr/>
        </p:nvGrpSpPr>
        <p:grpSpPr>
          <a:xfrm>
            <a:off x="8862491" y="1847319"/>
            <a:ext cx="2300126" cy="2096735"/>
            <a:chOff x="7479340" y="2299506"/>
            <a:chExt cx="4214642" cy="3811976"/>
          </a:xfrm>
        </p:grpSpPr>
        <p:sp>
          <p:nvSpPr>
            <p:cNvPr id="15" name="Multiplication Sign 14">
              <a:extLst>
                <a:ext uri="{FF2B5EF4-FFF2-40B4-BE49-F238E27FC236}">
                  <a16:creationId xmlns:a16="http://schemas.microsoft.com/office/drawing/2014/main" id="{FDC62DDA-C771-4404-8BDF-C7DC69E11F51}"/>
                </a:ext>
              </a:extLst>
            </p:cNvPr>
            <p:cNvSpPr/>
            <p:nvPr/>
          </p:nvSpPr>
          <p:spPr>
            <a:xfrm>
              <a:off x="7479340" y="229950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1102743" y="558083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1222927" y="234107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9491657" y="392829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837259" y="270270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227E39-4C1C-496D-AEA8-000883D6E2BF}"/>
                </a:ext>
              </a:extLst>
            </p:cNvPr>
            <p:cNvCxnSpPr>
              <a:cxnSpLocks/>
              <a:stCxn id="17" idx="0"/>
              <a:endCxn id="18" idx="3"/>
            </p:cNvCxnSpPr>
            <p:nvPr/>
          </p:nvCxnSpPr>
          <p:spPr>
            <a:xfrm flipV="1">
              <a:off x="11215879" y="274427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6EBCC1-89BA-41C1-9C56-A5B254E6770E}"/>
                </a:ext>
              </a:extLst>
            </p:cNvPr>
            <p:cNvCxnSpPr>
              <a:cxnSpLocks/>
              <a:stCxn id="17" idx="0"/>
              <a:endCxn id="15" idx="2"/>
            </p:cNvCxnSpPr>
            <p:nvPr/>
          </p:nvCxnSpPr>
          <p:spPr>
            <a:xfrm flipH="1" flipV="1">
              <a:off x="7837259" y="2702705"/>
              <a:ext cx="3378620" cy="300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750E93-C081-45BA-9D12-5151FAC93038}"/>
                </a:ext>
              </a:extLst>
            </p:cNvPr>
            <p:cNvCxnSpPr>
              <a:cxnSpLocks/>
            </p:cNvCxnSpPr>
            <p:nvPr/>
          </p:nvCxnSpPr>
          <p:spPr>
            <a:xfrm flipH="1">
              <a:off x="7865318" y="4163266"/>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2831798-361F-4987-924C-2086EF3F1C9E}"/>
              </a:ext>
            </a:extLst>
          </p:cNvPr>
          <p:cNvGrpSpPr/>
          <p:nvPr/>
        </p:nvGrpSpPr>
        <p:grpSpPr>
          <a:xfrm>
            <a:off x="6096000" y="1825625"/>
            <a:ext cx="2129694" cy="1946186"/>
            <a:chOff x="2627713" y="2279257"/>
            <a:chExt cx="4214642" cy="3728849"/>
          </a:xfrm>
        </p:grpSpPr>
        <p:sp>
          <p:nvSpPr>
            <p:cNvPr id="31" name="Multiplication Sign 30">
              <a:extLst>
                <a:ext uri="{FF2B5EF4-FFF2-40B4-BE49-F238E27FC236}">
                  <a16:creationId xmlns:a16="http://schemas.microsoft.com/office/drawing/2014/main" id="{8147CA12-D220-4CA1-BB03-7BEF77D2E509}"/>
                </a:ext>
              </a:extLst>
            </p:cNvPr>
            <p:cNvSpPr/>
            <p:nvPr/>
          </p:nvSpPr>
          <p:spPr>
            <a:xfrm>
              <a:off x="2627713" y="2279257"/>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AF76EA23-E7EB-4273-B865-B7C0D18795BF}"/>
                </a:ext>
              </a:extLst>
            </p:cNvPr>
            <p:cNvSpPr/>
            <p:nvPr/>
          </p:nvSpPr>
          <p:spPr>
            <a:xfrm>
              <a:off x="2961652" y="5477459"/>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Multiplication Sign 34">
              <a:extLst>
                <a:ext uri="{FF2B5EF4-FFF2-40B4-BE49-F238E27FC236}">
                  <a16:creationId xmlns:a16="http://schemas.microsoft.com/office/drawing/2014/main" id="{787F83CA-7590-48BB-9913-C1361AEB669D}"/>
                </a:ext>
              </a:extLst>
            </p:cNvPr>
            <p:cNvSpPr/>
            <p:nvPr/>
          </p:nvSpPr>
          <p:spPr>
            <a:xfrm>
              <a:off x="6371300" y="2320822"/>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8D2C8819-DA9A-42E7-8631-D212EA8A138F}"/>
                </a:ext>
              </a:extLst>
            </p:cNvPr>
            <p:cNvSpPr/>
            <p:nvPr/>
          </p:nvSpPr>
          <p:spPr>
            <a:xfrm>
              <a:off x="4640030" y="3908046"/>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885B08A-5B86-4581-8AB1-1BA823361054}"/>
                </a:ext>
              </a:extLst>
            </p:cNvPr>
            <p:cNvCxnSpPr>
              <a:cxnSpLocks/>
              <a:stCxn id="31" idx="2"/>
              <a:endCxn id="35" idx="3"/>
            </p:cNvCxnSpPr>
            <p:nvPr/>
          </p:nvCxnSpPr>
          <p:spPr>
            <a:xfrm>
              <a:off x="2985632" y="2682456"/>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41E874B-C935-44DC-9F66-2CCFD3790A1C}"/>
                </a:ext>
              </a:extLst>
            </p:cNvPr>
            <p:cNvCxnSpPr>
              <a:cxnSpLocks/>
              <a:stCxn id="33" idx="1"/>
              <a:endCxn id="35" idx="3"/>
            </p:cNvCxnSpPr>
            <p:nvPr/>
          </p:nvCxnSpPr>
          <p:spPr>
            <a:xfrm flipV="1">
              <a:off x="3319571" y="2724021"/>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077A69-DAE5-4180-B9E7-9BB142F79EC6}"/>
                </a:ext>
              </a:extLst>
            </p:cNvPr>
            <p:cNvCxnSpPr>
              <a:cxnSpLocks/>
            </p:cNvCxnSpPr>
            <p:nvPr/>
          </p:nvCxnSpPr>
          <p:spPr>
            <a:xfrm flipH="1">
              <a:off x="3013691" y="4143017"/>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D8015-A505-4687-873A-8B1D39F95EEA}"/>
                </a:ext>
              </a:extLst>
            </p:cNvPr>
            <p:cNvCxnSpPr>
              <a:cxnSpLocks/>
              <a:stCxn id="33" idx="1"/>
              <a:endCxn id="31" idx="2"/>
            </p:cNvCxnSpPr>
            <p:nvPr/>
          </p:nvCxnSpPr>
          <p:spPr>
            <a:xfrm flipH="1" flipV="1">
              <a:off x="2985632" y="2682456"/>
              <a:ext cx="333939" cy="29224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79E4B51A-59EA-48E4-90D6-0F95317D9F57}"/>
              </a:ext>
            </a:extLst>
          </p:cNvPr>
          <p:cNvGrpSpPr/>
          <p:nvPr/>
        </p:nvGrpSpPr>
        <p:grpSpPr>
          <a:xfrm>
            <a:off x="6334028" y="4243563"/>
            <a:ext cx="2129694" cy="1946186"/>
            <a:chOff x="2627713" y="2279257"/>
            <a:chExt cx="4214642" cy="3728849"/>
          </a:xfrm>
        </p:grpSpPr>
        <p:sp>
          <p:nvSpPr>
            <p:cNvPr id="43" name="Multiplication Sign 42">
              <a:extLst>
                <a:ext uri="{FF2B5EF4-FFF2-40B4-BE49-F238E27FC236}">
                  <a16:creationId xmlns:a16="http://schemas.microsoft.com/office/drawing/2014/main" id="{1726B9C4-1778-42A6-9357-65C3044042C1}"/>
                </a:ext>
              </a:extLst>
            </p:cNvPr>
            <p:cNvSpPr/>
            <p:nvPr/>
          </p:nvSpPr>
          <p:spPr>
            <a:xfrm>
              <a:off x="2627713" y="2279257"/>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Multiplication Sign 43">
              <a:extLst>
                <a:ext uri="{FF2B5EF4-FFF2-40B4-BE49-F238E27FC236}">
                  <a16:creationId xmlns:a16="http://schemas.microsoft.com/office/drawing/2014/main" id="{AB6B3D8B-1157-4A19-9DB8-347084720D19}"/>
                </a:ext>
              </a:extLst>
            </p:cNvPr>
            <p:cNvSpPr/>
            <p:nvPr/>
          </p:nvSpPr>
          <p:spPr>
            <a:xfrm>
              <a:off x="2961652" y="5477459"/>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0AE72604-72C4-4858-9A4D-635C9A14FD71}"/>
                </a:ext>
              </a:extLst>
            </p:cNvPr>
            <p:cNvSpPr/>
            <p:nvPr/>
          </p:nvSpPr>
          <p:spPr>
            <a:xfrm>
              <a:off x="6371300" y="2320822"/>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4974BFB5-37B9-4E1D-B75E-7261C12EC33C}"/>
                </a:ext>
              </a:extLst>
            </p:cNvPr>
            <p:cNvSpPr/>
            <p:nvPr/>
          </p:nvSpPr>
          <p:spPr>
            <a:xfrm>
              <a:off x="4640030" y="3908046"/>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638F213A-3B9A-4967-A2D9-55EDBA0A784E}"/>
                </a:ext>
              </a:extLst>
            </p:cNvPr>
            <p:cNvCxnSpPr>
              <a:cxnSpLocks/>
              <a:stCxn id="43" idx="2"/>
              <a:endCxn id="45" idx="3"/>
            </p:cNvCxnSpPr>
            <p:nvPr/>
          </p:nvCxnSpPr>
          <p:spPr>
            <a:xfrm>
              <a:off x="2985632" y="2682456"/>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175E8D5-4BA7-4749-B571-92F700DE9277}"/>
                </a:ext>
              </a:extLst>
            </p:cNvPr>
            <p:cNvCxnSpPr>
              <a:cxnSpLocks/>
              <a:stCxn id="44" idx="1"/>
              <a:endCxn id="45" idx="3"/>
            </p:cNvCxnSpPr>
            <p:nvPr/>
          </p:nvCxnSpPr>
          <p:spPr>
            <a:xfrm flipV="1">
              <a:off x="3319571" y="2724021"/>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C4B050-7A3F-4B0E-B3CE-FA1DD58C3685}"/>
                </a:ext>
              </a:extLst>
            </p:cNvPr>
            <p:cNvCxnSpPr>
              <a:cxnSpLocks/>
            </p:cNvCxnSpPr>
            <p:nvPr/>
          </p:nvCxnSpPr>
          <p:spPr>
            <a:xfrm flipH="1">
              <a:off x="3197179" y="4143017"/>
              <a:ext cx="1340227" cy="477418"/>
            </a:xfrm>
            <a:prstGeom prst="straightConnector1">
              <a:avLst/>
            </a:prstGeom>
            <a:ln w="28575">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FF9A2D-1FFA-4CEF-9F73-0F8A2301F996}"/>
                </a:ext>
              </a:extLst>
            </p:cNvPr>
            <p:cNvCxnSpPr>
              <a:cxnSpLocks/>
              <a:stCxn id="44" idx="1"/>
              <a:endCxn id="43" idx="2"/>
            </p:cNvCxnSpPr>
            <p:nvPr/>
          </p:nvCxnSpPr>
          <p:spPr>
            <a:xfrm flipH="1" flipV="1">
              <a:off x="2985632" y="2682456"/>
              <a:ext cx="333939" cy="29224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8CECFBE-ADF4-4227-8B1D-72EFDF5BB910}"/>
              </a:ext>
            </a:extLst>
          </p:cNvPr>
          <p:cNvGrpSpPr/>
          <p:nvPr/>
        </p:nvGrpSpPr>
        <p:grpSpPr>
          <a:xfrm>
            <a:off x="8733952" y="4265257"/>
            <a:ext cx="2300126" cy="2096735"/>
            <a:chOff x="7479340" y="2299506"/>
            <a:chExt cx="4214642" cy="3811976"/>
          </a:xfrm>
        </p:grpSpPr>
        <p:sp>
          <p:nvSpPr>
            <p:cNvPr id="62" name="Multiplication Sign 61">
              <a:extLst>
                <a:ext uri="{FF2B5EF4-FFF2-40B4-BE49-F238E27FC236}">
                  <a16:creationId xmlns:a16="http://schemas.microsoft.com/office/drawing/2014/main" id="{9D578AA5-7E87-4AC5-9EE2-2A4629C69644}"/>
                </a:ext>
              </a:extLst>
            </p:cNvPr>
            <p:cNvSpPr/>
            <p:nvPr/>
          </p:nvSpPr>
          <p:spPr>
            <a:xfrm>
              <a:off x="7479340" y="229950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Multiplication Sign 62">
              <a:extLst>
                <a:ext uri="{FF2B5EF4-FFF2-40B4-BE49-F238E27FC236}">
                  <a16:creationId xmlns:a16="http://schemas.microsoft.com/office/drawing/2014/main" id="{E6AE9760-4F49-4AF9-AE6B-F936AF8DF707}"/>
                </a:ext>
              </a:extLst>
            </p:cNvPr>
            <p:cNvSpPr/>
            <p:nvPr/>
          </p:nvSpPr>
          <p:spPr>
            <a:xfrm>
              <a:off x="11102743" y="558083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14DA5937-51CC-4E5B-A5A9-D0906DACFD0F}"/>
                </a:ext>
              </a:extLst>
            </p:cNvPr>
            <p:cNvSpPr/>
            <p:nvPr/>
          </p:nvSpPr>
          <p:spPr>
            <a:xfrm>
              <a:off x="11222927" y="234107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C05A8828-52D7-492A-8A2F-F73B251164B2}"/>
                </a:ext>
              </a:extLst>
            </p:cNvPr>
            <p:cNvSpPr/>
            <p:nvPr/>
          </p:nvSpPr>
          <p:spPr>
            <a:xfrm>
              <a:off x="9491657" y="392829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331969E8-55C1-4D51-A76E-FA102618DCA0}"/>
                </a:ext>
              </a:extLst>
            </p:cNvPr>
            <p:cNvCxnSpPr>
              <a:cxnSpLocks/>
              <a:stCxn id="62" idx="2"/>
              <a:endCxn id="64" idx="3"/>
            </p:cNvCxnSpPr>
            <p:nvPr/>
          </p:nvCxnSpPr>
          <p:spPr>
            <a:xfrm>
              <a:off x="7837259" y="270270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D3A81C7-5213-48E3-8B73-6AFB7E0A35D3}"/>
                </a:ext>
              </a:extLst>
            </p:cNvPr>
            <p:cNvCxnSpPr>
              <a:cxnSpLocks/>
              <a:stCxn id="63" idx="0"/>
              <a:endCxn id="64" idx="3"/>
            </p:cNvCxnSpPr>
            <p:nvPr/>
          </p:nvCxnSpPr>
          <p:spPr>
            <a:xfrm flipV="1">
              <a:off x="11215879" y="274427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447A8E5-6987-43F3-8ACE-92056498337F}"/>
                </a:ext>
              </a:extLst>
            </p:cNvPr>
            <p:cNvCxnSpPr>
              <a:cxnSpLocks/>
              <a:stCxn id="63" idx="0"/>
              <a:endCxn id="62" idx="2"/>
            </p:cNvCxnSpPr>
            <p:nvPr/>
          </p:nvCxnSpPr>
          <p:spPr>
            <a:xfrm flipH="1" flipV="1">
              <a:off x="7837259" y="2702705"/>
              <a:ext cx="3378620" cy="30055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1EBBB184-A67B-43F6-96F4-34B470624C9B}"/>
              </a:ext>
            </a:extLst>
          </p:cNvPr>
          <p:cNvCxnSpPr>
            <a:cxnSpLocks/>
            <a:endCxn id="65" idx="2"/>
          </p:cNvCxnSpPr>
          <p:nvPr/>
        </p:nvCxnSpPr>
        <p:spPr>
          <a:xfrm flipH="1">
            <a:off x="9832167" y="5291155"/>
            <a:ext cx="72532" cy="13701"/>
          </a:xfrm>
          <a:prstGeom prst="straightConnector1">
            <a:avLst/>
          </a:prstGeom>
          <a:ln w="28575">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7655449-DC20-4A29-B521-3ECFC19AA0B2}"/>
              </a:ext>
            </a:extLst>
          </p:cNvPr>
          <p:cNvSpPr txBox="1"/>
          <p:nvPr/>
        </p:nvSpPr>
        <p:spPr>
          <a:xfrm>
            <a:off x="8878118" y="5570002"/>
            <a:ext cx="1475725" cy="369332"/>
          </a:xfrm>
          <a:prstGeom prst="rect">
            <a:avLst/>
          </a:prstGeom>
          <a:noFill/>
        </p:spPr>
        <p:txBody>
          <a:bodyPr wrap="none" rtlCol="0">
            <a:spAutoFit/>
          </a:bodyPr>
          <a:lstStyle/>
          <a:p>
            <a:r>
              <a:rPr lang="en-US" dirty="0" err="1"/>
              <a:t>Dist</a:t>
            </a:r>
            <a:r>
              <a:rPr lang="en-US" dirty="0"/>
              <a:t> = 0.005m</a:t>
            </a:r>
          </a:p>
        </p:txBody>
      </p:sp>
      <p:sp>
        <p:nvSpPr>
          <p:cNvPr id="71" name="TextBox 70">
            <a:extLst>
              <a:ext uri="{FF2B5EF4-FFF2-40B4-BE49-F238E27FC236}">
                <a16:creationId xmlns:a16="http://schemas.microsoft.com/office/drawing/2014/main" id="{C39460D7-832E-40A1-8C6B-AAF533AC6869}"/>
              </a:ext>
            </a:extLst>
          </p:cNvPr>
          <p:cNvSpPr txBox="1"/>
          <p:nvPr/>
        </p:nvSpPr>
        <p:spPr>
          <a:xfrm>
            <a:off x="5155628" y="5498633"/>
            <a:ext cx="1358705" cy="369332"/>
          </a:xfrm>
          <a:prstGeom prst="rect">
            <a:avLst/>
          </a:prstGeom>
          <a:noFill/>
        </p:spPr>
        <p:txBody>
          <a:bodyPr wrap="none" rtlCol="0">
            <a:spAutoFit/>
          </a:bodyPr>
          <a:lstStyle/>
          <a:p>
            <a:r>
              <a:rPr lang="en-US" dirty="0" err="1"/>
              <a:t>Dist</a:t>
            </a:r>
            <a:r>
              <a:rPr lang="en-US" dirty="0"/>
              <a:t> = 0.04m</a:t>
            </a:r>
          </a:p>
        </p:txBody>
      </p:sp>
    </p:spTree>
    <p:extLst>
      <p:ext uri="{BB962C8B-B14F-4D97-AF65-F5344CB8AC3E}">
        <p14:creationId xmlns:p14="http://schemas.microsoft.com/office/powerpoint/2010/main" val="173478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994-F4A4-483B-9CA9-DF16D363289B}"/>
              </a:ext>
            </a:extLst>
          </p:cNvPr>
          <p:cNvSpPr>
            <a:spLocks noGrp="1"/>
          </p:cNvSpPr>
          <p:nvPr>
            <p:ph type="title"/>
          </p:nvPr>
        </p:nvSpPr>
        <p:spPr/>
        <p:txBody>
          <a:bodyPr/>
          <a:lstStyle/>
          <a:p>
            <a:r>
              <a:rPr lang="en-US" dirty="0"/>
              <a:t>Exiting all regions of stability</a:t>
            </a:r>
          </a:p>
        </p:txBody>
      </p:sp>
      <p:sp>
        <p:nvSpPr>
          <p:cNvPr id="3" name="Content Placeholder 2">
            <a:extLst>
              <a:ext uri="{FF2B5EF4-FFF2-40B4-BE49-F238E27FC236}">
                <a16:creationId xmlns:a16="http://schemas.microsoft.com/office/drawing/2014/main" id="{982C15CC-9744-48F2-8050-6F8C3BEBFCA7}"/>
              </a:ext>
            </a:extLst>
          </p:cNvPr>
          <p:cNvSpPr>
            <a:spLocks noGrp="1"/>
          </p:cNvSpPr>
          <p:nvPr>
            <p:ph idx="1"/>
          </p:nvPr>
        </p:nvSpPr>
        <p:spPr>
          <a:xfrm>
            <a:off x="838200" y="1825625"/>
            <a:ext cx="3816927" cy="4351338"/>
          </a:xfrm>
        </p:spPr>
        <p:txBody>
          <a:bodyPr>
            <a:normAutofit fontScale="92500" lnSpcReduction="20000"/>
          </a:bodyPr>
          <a:lstStyle/>
          <a:p>
            <a:r>
              <a:rPr lang="en-US" dirty="0"/>
              <a:t>In the unfortunate situation the center of mass is about to leave the regions of stability entirely, a leg towards the front of the motion needs to be chosen to move in front immediately</a:t>
            </a:r>
          </a:p>
          <a:p>
            <a:r>
              <a:rPr lang="en-US" dirty="0"/>
              <a:t>This leg is chosen in the following manner:</a:t>
            </a:r>
          </a:p>
          <a:p>
            <a:pPr lvl="1"/>
            <a:r>
              <a:rPr lang="en-US" dirty="0"/>
              <a:t>The angle from center of mass to the leg hip that is closest to the velocity vector is chosen</a:t>
            </a:r>
          </a:p>
        </p:txBody>
      </p:sp>
      <p:sp>
        <p:nvSpPr>
          <p:cNvPr id="4" name="Rectangle 3">
            <a:extLst>
              <a:ext uri="{FF2B5EF4-FFF2-40B4-BE49-F238E27FC236}">
                <a16:creationId xmlns:a16="http://schemas.microsoft.com/office/drawing/2014/main" id="{89A5F8E1-6E14-477E-84D0-626FA4B3A99B}"/>
              </a:ext>
            </a:extLst>
          </p:cNvPr>
          <p:cNvSpPr/>
          <p:nvPr/>
        </p:nvSpPr>
        <p:spPr>
          <a:xfrm>
            <a:off x="8147394" y="2506147"/>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Multiplication Sign 4">
            <a:extLst>
              <a:ext uri="{FF2B5EF4-FFF2-40B4-BE49-F238E27FC236}">
                <a16:creationId xmlns:a16="http://schemas.microsoft.com/office/drawing/2014/main" id="{68726F4A-0FE4-476F-AF1C-E785300FB96C}"/>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DF61779D-B41C-426E-9F1C-85BB627B36B6}"/>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39B00571-1662-4132-A68D-91DDA8139CA3}"/>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7CF60B5D-D204-4399-94FA-1F25C5885672}"/>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0202C07-5D2A-4CB1-804D-E90513D9D6E6}"/>
              </a:ext>
            </a:extLst>
          </p:cNvPr>
          <p:cNvSpPr/>
          <p:nvPr/>
        </p:nvSpPr>
        <p:spPr>
          <a:xfrm>
            <a:off x="8901475" y="3093974"/>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4FBFB3C-F0CB-4D60-B1E8-C35211F1D73F}"/>
              </a:ext>
            </a:extLst>
          </p:cNvPr>
          <p:cNvCxnSpPr>
            <a:cxnSpLocks/>
            <a:stCxn id="5" idx="2"/>
            <a:endCxn id="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5F787D-EA0C-4927-AA82-4E50A300B438}"/>
              </a:ext>
            </a:extLst>
          </p:cNvPr>
          <p:cNvCxnSpPr>
            <a:cxnSpLocks/>
            <a:stCxn id="6" idx="1"/>
            <a:endCxn id="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77C3AAA-EADD-4D76-B62A-95125D38BD85}"/>
              </a:ext>
            </a:extLst>
          </p:cNvPr>
          <p:cNvCxnSpPr>
            <a:cxnSpLocks/>
            <a:stCxn id="6" idx="1"/>
            <a:endCxn id="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A0F3B4-49E0-4C0D-86FA-8B64C2A41F24}"/>
              </a:ext>
            </a:extLst>
          </p:cNvPr>
          <p:cNvCxnSpPr>
            <a:cxnSpLocks/>
            <a:stCxn id="7" idx="0"/>
            <a:endCxn id="8" idx="3"/>
          </p:cNvCxnSpPr>
          <p:nvPr/>
        </p:nvCxnSpPr>
        <p:spPr>
          <a:xfrm flipV="1">
            <a:off x="10517898" y="301390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96C4D3-C51C-4E8C-9DF0-50897CD0158C}"/>
              </a:ext>
            </a:extLst>
          </p:cNvPr>
          <p:cNvCxnSpPr>
            <a:cxnSpLocks/>
            <a:stCxn id="7" idx="0"/>
            <a:endCxn id="6" idx="1"/>
          </p:cNvCxnSpPr>
          <p:nvPr/>
        </p:nvCxnSpPr>
        <p:spPr>
          <a:xfrm flipH="1" flipV="1">
            <a:off x="7473217" y="5894786"/>
            <a:ext cx="3044681"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2A0287F-EBF7-4361-8349-2551334825B2}"/>
              </a:ext>
            </a:extLst>
          </p:cNvPr>
          <p:cNvCxnSpPr>
            <a:cxnSpLocks/>
            <a:stCxn id="7" idx="0"/>
            <a:endCxn id="5" idx="2"/>
          </p:cNvCxnSpPr>
          <p:nvPr/>
        </p:nvCxnSpPr>
        <p:spPr>
          <a:xfrm flipH="1" flipV="1">
            <a:off x="7139278" y="2972335"/>
            <a:ext cx="3378620" cy="300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209B70-1464-4A2F-B2CA-B525C39656F4}"/>
              </a:ext>
            </a:extLst>
          </p:cNvPr>
          <p:cNvCxnSpPr>
            <a:cxnSpLocks/>
          </p:cNvCxnSpPr>
          <p:nvPr/>
        </p:nvCxnSpPr>
        <p:spPr>
          <a:xfrm flipH="1" flipV="1">
            <a:off x="8621486" y="1520042"/>
            <a:ext cx="374071" cy="151259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F82D47D-FEFA-490D-8258-33F9E162CE59}"/>
              </a:ext>
            </a:extLst>
          </p:cNvPr>
          <p:cNvSpPr txBox="1"/>
          <p:nvPr/>
        </p:nvSpPr>
        <p:spPr>
          <a:xfrm>
            <a:off x="6982194" y="1726035"/>
            <a:ext cx="1656223" cy="369332"/>
          </a:xfrm>
          <a:prstGeom prst="rect">
            <a:avLst/>
          </a:prstGeom>
          <a:noFill/>
        </p:spPr>
        <p:txBody>
          <a:bodyPr wrap="none" rtlCol="0">
            <a:spAutoFit/>
          </a:bodyPr>
          <a:lstStyle/>
          <a:p>
            <a:r>
              <a:rPr lang="en-US" dirty="0"/>
              <a:t>Choose this leg</a:t>
            </a:r>
          </a:p>
        </p:txBody>
      </p:sp>
      <p:cxnSp>
        <p:nvCxnSpPr>
          <p:cNvPr id="20" name="Straight Arrow Connector 19">
            <a:extLst>
              <a:ext uri="{FF2B5EF4-FFF2-40B4-BE49-F238E27FC236}">
                <a16:creationId xmlns:a16="http://schemas.microsoft.com/office/drawing/2014/main" id="{B3C6EC05-9618-463A-B5A4-022422DDBA49}"/>
              </a:ext>
            </a:extLst>
          </p:cNvPr>
          <p:cNvCxnSpPr>
            <a:cxnSpLocks/>
            <a:stCxn id="19" idx="2"/>
          </p:cNvCxnSpPr>
          <p:nvPr/>
        </p:nvCxnSpPr>
        <p:spPr>
          <a:xfrm flipH="1">
            <a:off x="7592298" y="2095367"/>
            <a:ext cx="218008" cy="4661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F00151B-3E6E-43AB-A3FE-3767CC83CE33}"/>
              </a:ext>
            </a:extLst>
          </p:cNvPr>
          <p:cNvCxnSpPr>
            <a:cxnSpLocks/>
          </p:cNvCxnSpPr>
          <p:nvPr/>
        </p:nvCxnSpPr>
        <p:spPr>
          <a:xfrm flipH="1">
            <a:off x="7016887" y="2506147"/>
            <a:ext cx="1130507" cy="328313"/>
          </a:xfrm>
          <a:prstGeom prst="line">
            <a:avLst/>
          </a:prstGeom>
          <a:ln w="762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7172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6CE-6E7F-4109-A8F8-B344DD101AD2}"/>
              </a:ext>
            </a:extLst>
          </p:cNvPr>
          <p:cNvSpPr>
            <a:spLocks noGrp="1"/>
          </p:cNvSpPr>
          <p:nvPr>
            <p:ph type="title"/>
          </p:nvPr>
        </p:nvSpPr>
        <p:spPr/>
        <p:txBody>
          <a:bodyPr/>
          <a:lstStyle/>
          <a:p>
            <a:r>
              <a:rPr lang="en-US" dirty="0"/>
              <a:t>Up leg placement</a:t>
            </a:r>
          </a:p>
        </p:txBody>
      </p:sp>
      <p:sp>
        <p:nvSpPr>
          <p:cNvPr id="3" name="Content Placeholder 2">
            <a:extLst>
              <a:ext uri="{FF2B5EF4-FFF2-40B4-BE49-F238E27FC236}">
                <a16:creationId xmlns:a16="http://schemas.microsoft.com/office/drawing/2014/main" id="{1F9FDAE7-3373-413F-AEF5-D4B2629DA9A0}"/>
              </a:ext>
            </a:extLst>
          </p:cNvPr>
          <p:cNvSpPr>
            <a:spLocks noGrp="1"/>
          </p:cNvSpPr>
          <p:nvPr>
            <p:ph idx="1"/>
          </p:nvPr>
        </p:nvSpPr>
        <p:spPr>
          <a:xfrm>
            <a:off x="838200" y="1825625"/>
            <a:ext cx="4360333" cy="4351338"/>
          </a:xfrm>
        </p:spPr>
        <p:txBody>
          <a:bodyPr>
            <a:normAutofit fontScale="70000" lnSpcReduction="20000"/>
          </a:bodyPr>
          <a:lstStyle/>
          <a:p>
            <a:r>
              <a:rPr lang="en-US" dirty="0"/>
              <a:t>Now that we’ve decided which leg is up, the robot needs to know where to move it</a:t>
            </a:r>
          </a:p>
          <a:p>
            <a:r>
              <a:rPr lang="en-US" dirty="0"/>
              <a:t>Ideally the leg will be in a location where it will not need to move it again for some time.</a:t>
            </a:r>
          </a:p>
          <a:p>
            <a:r>
              <a:rPr lang="en-US" dirty="0"/>
              <a:t>This is based on whether it enters another unstable region or whether we reach a bound on the leg reach.</a:t>
            </a:r>
          </a:p>
          <a:p>
            <a:r>
              <a:rPr lang="en-US" dirty="0"/>
              <a:t>So we have two variables to optimize:</a:t>
            </a:r>
          </a:p>
          <a:p>
            <a:pPr lvl="1"/>
            <a:r>
              <a:rPr lang="en-US" dirty="0"/>
              <a:t>Choose location with highest distance in region of stability</a:t>
            </a:r>
          </a:p>
          <a:p>
            <a:pPr lvl="1"/>
            <a:r>
              <a:rPr lang="en-US" dirty="0"/>
              <a:t>Choose location with highest distance before a leg bound is reached</a:t>
            </a:r>
          </a:p>
        </p:txBody>
      </p:sp>
      <p:sp>
        <p:nvSpPr>
          <p:cNvPr id="4" name="Rectangle 3">
            <a:extLst>
              <a:ext uri="{FF2B5EF4-FFF2-40B4-BE49-F238E27FC236}">
                <a16:creationId xmlns:a16="http://schemas.microsoft.com/office/drawing/2014/main" id="{D29FFCC3-4EAE-40EA-9A6F-452CF06BFABD}"/>
              </a:ext>
            </a:extLst>
          </p:cNvPr>
          <p:cNvSpPr/>
          <p:nvPr/>
        </p:nvSpPr>
        <p:spPr>
          <a:xfrm>
            <a:off x="8039595" y="3610098"/>
            <a:ext cx="1698171" cy="1436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FDC62DDA-C771-4404-8BDF-C7DC69E11F51}"/>
              </a:ext>
            </a:extLst>
          </p:cNvPr>
          <p:cNvSpPr/>
          <p:nvPr/>
        </p:nvSpPr>
        <p:spPr>
          <a:xfrm>
            <a:off x="6781359" y="2569136"/>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F1D18D54-3B49-4FF9-90EA-04CE63F1B337}"/>
              </a:ext>
            </a:extLst>
          </p:cNvPr>
          <p:cNvSpPr/>
          <p:nvPr/>
        </p:nvSpPr>
        <p:spPr>
          <a:xfrm>
            <a:off x="7115298" y="5767338"/>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FE0231E-3810-4375-9EDB-785BDE87B1EA}"/>
              </a:ext>
            </a:extLst>
          </p:cNvPr>
          <p:cNvSpPr/>
          <p:nvPr/>
        </p:nvSpPr>
        <p:spPr>
          <a:xfrm>
            <a:off x="10404762" y="5850465"/>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9A678F03-1AA8-49D3-9202-E11475CCBC05}"/>
              </a:ext>
            </a:extLst>
          </p:cNvPr>
          <p:cNvSpPr/>
          <p:nvPr/>
        </p:nvSpPr>
        <p:spPr>
          <a:xfrm>
            <a:off x="10524946" y="2610701"/>
            <a:ext cx="471055" cy="530647"/>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C80290C-9A92-4E2A-A550-D96B01CC3F15}"/>
              </a:ext>
            </a:extLst>
          </p:cNvPr>
          <p:cNvSpPr/>
          <p:nvPr/>
        </p:nvSpPr>
        <p:spPr>
          <a:xfrm>
            <a:off x="8793676" y="4197925"/>
            <a:ext cx="190007" cy="2612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E19610A-51B8-449B-977D-3C3379B0A062}"/>
              </a:ext>
            </a:extLst>
          </p:cNvPr>
          <p:cNvCxnSpPr>
            <a:cxnSpLocks/>
            <a:stCxn id="15" idx="2"/>
            <a:endCxn id="18" idx="3"/>
          </p:cNvCxnSpPr>
          <p:nvPr/>
        </p:nvCxnSpPr>
        <p:spPr>
          <a:xfrm>
            <a:off x="7139278" y="2972335"/>
            <a:ext cx="3498804" cy="4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B56D47-C32D-4171-9488-879F7EC7F6A6}"/>
              </a:ext>
            </a:extLst>
          </p:cNvPr>
          <p:cNvCxnSpPr>
            <a:cxnSpLocks/>
            <a:stCxn id="16" idx="1"/>
            <a:endCxn id="18" idx="3"/>
          </p:cNvCxnSpPr>
          <p:nvPr/>
        </p:nvCxnSpPr>
        <p:spPr>
          <a:xfrm flipV="1">
            <a:off x="7473217" y="3013900"/>
            <a:ext cx="3164865" cy="288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CE9A30-AB7B-4E1F-9218-5AAB80A63281}"/>
              </a:ext>
            </a:extLst>
          </p:cNvPr>
          <p:cNvCxnSpPr>
            <a:cxnSpLocks/>
            <a:stCxn id="16" idx="1"/>
            <a:endCxn id="15" idx="2"/>
          </p:cNvCxnSpPr>
          <p:nvPr/>
        </p:nvCxnSpPr>
        <p:spPr>
          <a:xfrm flipH="1" flipV="1">
            <a:off x="7139278" y="2972335"/>
            <a:ext cx="333939" cy="29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227E39-4C1C-496D-AEA8-000883D6E2BF}"/>
              </a:ext>
            </a:extLst>
          </p:cNvPr>
          <p:cNvCxnSpPr>
            <a:cxnSpLocks/>
            <a:stCxn id="17" idx="0"/>
            <a:endCxn id="18" idx="3"/>
          </p:cNvCxnSpPr>
          <p:nvPr/>
        </p:nvCxnSpPr>
        <p:spPr>
          <a:xfrm flipV="1">
            <a:off x="10517898" y="3013900"/>
            <a:ext cx="120184" cy="296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0CE301-0D7B-4661-8309-053171849F96}"/>
              </a:ext>
            </a:extLst>
          </p:cNvPr>
          <p:cNvCxnSpPr>
            <a:cxnSpLocks/>
            <a:stCxn id="17" idx="0"/>
            <a:endCxn id="16" idx="1"/>
          </p:cNvCxnSpPr>
          <p:nvPr/>
        </p:nvCxnSpPr>
        <p:spPr>
          <a:xfrm flipH="1" flipV="1">
            <a:off x="7473217" y="5894786"/>
            <a:ext cx="3044681"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6EBCC1-89BA-41C1-9C56-A5B254E6770E}"/>
              </a:ext>
            </a:extLst>
          </p:cNvPr>
          <p:cNvCxnSpPr>
            <a:cxnSpLocks/>
            <a:stCxn id="17" idx="0"/>
            <a:endCxn id="15" idx="2"/>
          </p:cNvCxnSpPr>
          <p:nvPr/>
        </p:nvCxnSpPr>
        <p:spPr>
          <a:xfrm flipH="1" flipV="1">
            <a:off x="7139278" y="2972335"/>
            <a:ext cx="3378620" cy="300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750E93-C081-45BA-9D12-5151FAC93038}"/>
              </a:ext>
            </a:extLst>
          </p:cNvPr>
          <p:cNvCxnSpPr>
            <a:cxnSpLocks/>
          </p:cNvCxnSpPr>
          <p:nvPr/>
        </p:nvCxnSpPr>
        <p:spPr>
          <a:xfrm flipH="1">
            <a:off x="7167337" y="4432896"/>
            <a:ext cx="1523714" cy="64643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8E68FB-7CF4-4C41-90D5-CCDB5A6A52F5}"/>
              </a:ext>
            </a:extLst>
          </p:cNvPr>
          <p:cNvSpPr txBox="1"/>
          <p:nvPr/>
        </p:nvSpPr>
        <p:spPr>
          <a:xfrm>
            <a:off x="8691051" y="6297985"/>
            <a:ext cx="784189" cy="369332"/>
          </a:xfrm>
          <a:prstGeom prst="rect">
            <a:avLst/>
          </a:prstGeom>
          <a:noFill/>
        </p:spPr>
        <p:txBody>
          <a:bodyPr wrap="none" rtlCol="0">
            <a:spAutoFit/>
          </a:bodyPr>
          <a:lstStyle/>
          <a:p>
            <a:r>
              <a:rPr lang="en-US" dirty="0"/>
              <a:t>Up leg</a:t>
            </a:r>
          </a:p>
        </p:txBody>
      </p:sp>
      <p:cxnSp>
        <p:nvCxnSpPr>
          <p:cNvPr id="20" name="Straight Arrow Connector 19">
            <a:extLst>
              <a:ext uri="{FF2B5EF4-FFF2-40B4-BE49-F238E27FC236}">
                <a16:creationId xmlns:a16="http://schemas.microsoft.com/office/drawing/2014/main" id="{CE3B05B4-8E4B-4910-8AAB-02744AF5D9E8}"/>
              </a:ext>
            </a:extLst>
          </p:cNvPr>
          <p:cNvCxnSpPr>
            <a:cxnSpLocks/>
          </p:cNvCxnSpPr>
          <p:nvPr/>
        </p:nvCxnSpPr>
        <p:spPr>
          <a:xfrm flipV="1">
            <a:off x="9491339" y="6196413"/>
            <a:ext cx="906375" cy="1976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103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1202</Words>
  <Application>Microsoft Office PowerPoint</Application>
  <PresentationFormat>Widescreen</PresentationFormat>
  <Paragraphs>255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Mech Warfare Quad-bot Walking Code</vt:lpstr>
      <vt:lpstr>Robot Overview</vt:lpstr>
      <vt:lpstr>Stability Region Choice</vt:lpstr>
      <vt:lpstr>Stability Region Choice</vt:lpstr>
      <vt:lpstr>Robot leg change</vt:lpstr>
      <vt:lpstr>Up leg Stability Region Choice</vt:lpstr>
      <vt:lpstr>Stability Algorithm</vt:lpstr>
      <vt:lpstr>Exiting all regions of stability</vt:lpstr>
      <vt:lpstr>Up leg placement</vt:lpstr>
      <vt:lpstr>Up leg placement</vt:lpstr>
      <vt:lpstr>Up leg placement</vt:lpstr>
      <vt:lpstr>Up leg placement</vt:lpstr>
      <vt:lpstr>Up leg placement</vt:lpstr>
      <vt:lpstr>Changes Needed</vt:lpstr>
      <vt:lpstr>Notes</vt:lpstr>
      <vt:lpstr>cos^(-1)⁡(r_i/r_o )&lt;α/2&lt;π/2</vt:lpstr>
      <vt:lpstr>cos^(-1)⁡(r_i/r_o )&lt;α/2&lt;π/2</vt:lpstr>
      <vt:lpstr>cos^(-1)⁡(r_i/r_o )&lt;α/2&lt;π/2</vt:lpstr>
      <vt:lpstr>cos^(-1)⁡(r_i/r_o )&lt;α/2&lt;π/2</vt:lpstr>
      <vt:lpstr>cos^(-1)⁡(r_i/r_o )&lt;α/2&lt;π/2</vt:lpstr>
      <vt:lpstr>cos^(-1)⁡(r_i/r_o )&lt;α/2&lt;π/2</vt:lpstr>
      <vt:lpstr>cos^(-1)⁡(r_i/r_o )&lt;α/2&lt;π/2</vt:lpstr>
      <vt:lpstr>Foot selection shown in python for leg 0</vt:lpstr>
      <vt:lpstr>〖α/2&lt;cos^(-1)〗⁡(r_i/r_o ),  α/2&lt;π/2</vt:lpstr>
      <vt:lpstr>OLD!!! Two relevant cases for the robot</vt:lpstr>
      <vt:lpstr>cos^(-1)⁡(r_i/r_o )&lt;α/2&lt;π/2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 Warfare Quad-bot Walking Code</dc:title>
  <dc:creator>Jacob Simmonds</dc:creator>
  <cp:lastModifiedBy>Jacob Simmonds</cp:lastModifiedBy>
  <cp:revision>47</cp:revision>
  <dcterms:created xsi:type="dcterms:W3CDTF">2019-12-30T16:25:35Z</dcterms:created>
  <dcterms:modified xsi:type="dcterms:W3CDTF">2020-01-01T00:21:25Z</dcterms:modified>
</cp:coreProperties>
</file>