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0"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BB234-5A1F-4001-980A-E4BA9BA20D6E}" type="datetimeFigureOut">
              <a:rPr lang="en-US" smtClean="0"/>
              <a:t>18/5/2016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5D454-C294-4E33-8103-DB3E974DE885}" type="slidenum">
              <a:rPr lang="en-US" smtClean="0"/>
              <a:t>‹#›</a:t>
            </a:fld>
            <a:endParaRPr lang="en-US"/>
          </a:p>
        </p:txBody>
      </p:sp>
    </p:spTree>
    <p:extLst>
      <p:ext uri="{BB962C8B-B14F-4D97-AF65-F5344CB8AC3E}">
        <p14:creationId xmlns:p14="http://schemas.microsoft.com/office/powerpoint/2010/main" val="209276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5D454-C294-4E33-8103-DB3E974DE885}" type="slidenum">
              <a:rPr lang="en-US" smtClean="0"/>
              <a:t>13</a:t>
            </a:fld>
            <a:endParaRPr lang="en-US"/>
          </a:p>
        </p:txBody>
      </p:sp>
    </p:spTree>
    <p:extLst>
      <p:ext uri="{BB962C8B-B14F-4D97-AF65-F5344CB8AC3E}">
        <p14:creationId xmlns:p14="http://schemas.microsoft.com/office/powerpoint/2010/main" val="45886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3E0C46-F086-4DDB-85FF-9752D0A41516}" type="datetimeFigureOut">
              <a:rPr lang="en-US" smtClean="0"/>
              <a:t>18/5/2016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88919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E0C46-F086-4DDB-85FF-9752D0A41516}" type="datetimeFigureOut">
              <a:rPr lang="en-US" smtClean="0"/>
              <a:t>18/5/2016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401729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E0C46-F086-4DDB-85FF-9752D0A41516}" type="datetimeFigureOut">
              <a:rPr lang="en-US" smtClean="0"/>
              <a:t>18/5/2016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37898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E0C46-F086-4DDB-85FF-9752D0A41516}" type="datetimeFigureOut">
              <a:rPr lang="en-US" smtClean="0"/>
              <a:t>18/5/2016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58359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3E0C46-F086-4DDB-85FF-9752D0A41516}" type="datetimeFigureOut">
              <a:rPr lang="en-US" smtClean="0"/>
              <a:t>18/5/2016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308682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3E0C46-F086-4DDB-85FF-9752D0A41516}" type="datetimeFigureOut">
              <a:rPr lang="en-US" smtClean="0"/>
              <a:t>18/5/2016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405689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3E0C46-F086-4DDB-85FF-9752D0A41516}" type="datetimeFigureOut">
              <a:rPr lang="en-US" smtClean="0"/>
              <a:t>18/5/2016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58377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E0C46-F086-4DDB-85FF-9752D0A41516}" type="datetimeFigureOut">
              <a:rPr lang="en-US" smtClean="0"/>
              <a:t>18/5/2016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108690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0C46-F086-4DDB-85FF-9752D0A41516}" type="datetimeFigureOut">
              <a:rPr lang="en-US" smtClean="0"/>
              <a:t>18/5/2016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3532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3E0C46-F086-4DDB-85FF-9752D0A41516}" type="datetimeFigureOut">
              <a:rPr lang="en-US" smtClean="0"/>
              <a:t>18/5/2016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136875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3E0C46-F086-4DDB-85FF-9752D0A41516}" type="datetimeFigureOut">
              <a:rPr lang="en-US" smtClean="0"/>
              <a:t>18/5/2016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A9D3-BFB9-4D6E-989D-B13015696950}" type="slidenum">
              <a:rPr lang="en-US" smtClean="0"/>
              <a:t>‹#›</a:t>
            </a:fld>
            <a:endParaRPr lang="en-US"/>
          </a:p>
        </p:txBody>
      </p:sp>
    </p:spTree>
    <p:extLst>
      <p:ext uri="{BB962C8B-B14F-4D97-AF65-F5344CB8AC3E}">
        <p14:creationId xmlns:p14="http://schemas.microsoft.com/office/powerpoint/2010/main" val="19121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E0C46-F086-4DDB-85FF-9752D0A41516}" type="datetimeFigureOut">
              <a:rPr lang="en-US" smtClean="0"/>
              <a:t>18/5/2016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DA9D3-BFB9-4D6E-989D-B13015696950}" type="slidenum">
              <a:rPr lang="en-US" smtClean="0"/>
              <a:t>‹#›</a:t>
            </a:fld>
            <a:endParaRPr lang="en-US"/>
          </a:p>
        </p:txBody>
      </p:sp>
    </p:spTree>
    <p:extLst>
      <p:ext uri="{BB962C8B-B14F-4D97-AF65-F5344CB8AC3E}">
        <p14:creationId xmlns:p14="http://schemas.microsoft.com/office/powerpoint/2010/main" val="128619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14 (</a:t>
            </a:r>
            <a:r>
              <a:rPr lang="en-US" dirty="0" err="1" smtClean="0"/>
              <a:t>Lec</a:t>
            </a:r>
            <a:r>
              <a:rPr lang="en-US" dirty="0" smtClean="0"/>
              <a:t> 1)</a:t>
            </a:r>
            <a:endParaRPr lang="en-US" dirty="0"/>
          </a:p>
        </p:txBody>
      </p:sp>
      <p:sp>
        <p:nvSpPr>
          <p:cNvPr id="5" name="Subtitle 4"/>
          <p:cNvSpPr>
            <a:spLocks noGrp="1"/>
          </p:cNvSpPr>
          <p:nvPr>
            <p:ph type="subTitle" idx="1"/>
          </p:nvPr>
        </p:nvSpPr>
        <p:spPr/>
        <p:txBody>
          <a:bodyPr/>
          <a:lstStyle/>
          <a:p>
            <a:r>
              <a:rPr lang="en-US" dirty="0" smtClean="0"/>
              <a:t>Operational Amplifier (Op-Amps)</a:t>
            </a:r>
            <a:endParaRPr lang="en-US" dirty="0"/>
          </a:p>
        </p:txBody>
      </p:sp>
    </p:spTree>
    <p:extLst>
      <p:ext uri="{BB962C8B-B14F-4D97-AF65-F5344CB8AC3E}">
        <p14:creationId xmlns:p14="http://schemas.microsoft.com/office/powerpoint/2010/main" val="49360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1867" y="207795"/>
            <a:ext cx="9426743" cy="6514746"/>
          </a:xfrm>
          <a:prstGeom prst="rect">
            <a:avLst/>
          </a:prstGeom>
        </p:spPr>
      </p:pic>
    </p:spTree>
    <p:extLst>
      <p:ext uri="{BB962C8B-B14F-4D97-AF65-F5344CB8AC3E}">
        <p14:creationId xmlns:p14="http://schemas.microsoft.com/office/powerpoint/2010/main" val="361115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1602" y="919663"/>
            <a:ext cx="10808557" cy="3379621"/>
          </a:xfrm>
          <a:prstGeom prst="rect">
            <a:avLst/>
          </a:prstGeom>
        </p:spPr>
      </p:pic>
    </p:spTree>
    <p:extLst>
      <p:ext uri="{BB962C8B-B14F-4D97-AF65-F5344CB8AC3E}">
        <p14:creationId xmlns:p14="http://schemas.microsoft.com/office/powerpoint/2010/main" val="307768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47421" y="236787"/>
            <a:ext cx="1584158" cy="597401"/>
          </a:xfrm>
        </p:spPr>
        <p:txBody>
          <a:bodyPr>
            <a:normAutofit fontScale="90000"/>
          </a:bodyPr>
          <a:lstStyle/>
          <a:p>
            <a:r>
              <a:rPr lang="en-US" dirty="0" smtClean="0"/>
              <a:t>CMR</a:t>
            </a:r>
            <a:endParaRPr lang="en-US" dirty="0"/>
          </a:p>
        </p:txBody>
      </p:sp>
      <p:pic>
        <p:nvPicPr>
          <p:cNvPr id="7" name="Picture 6"/>
          <p:cNvPicPr>
            <a:picLocks noChangeAspect="1"/>
          </p:cNvPicPr>
          <p:nvPr/>
        </p:nvPicPr>
        <p:blipFill>
          <a:blip r:embed="rId2"/>
          <a:stretch>
            <a:fillRect/>
          </a:stretch>
        </p:blipFill>
        <p:spPr>
          <a:xfrm>
            <a:off x="464719" y="236787"/>
            <a:ext cx="8198018" cy="6591490"/>
          </a:xfrm>
          <a:prstGeom prst="rect">
            <a:avLst/>
          </a:prstGeom>
        </p:spPr>
      </p:pic>
      <p:pic>
        <p:nvPicPr>
          <p:cNvPr id="8" name="Picture 7"/>
          <p:cNvPicPr>
            <a:picLocks noChangeAspect="1"/>
          </p:cNvPicPr>
          <p:nvPr/>
        </p:nvPicPr>
        <p:blipFill>
          <a:blip r:embed="rId3"/>
          <a:stretch>
            <a:fillRect/>
          </a:stretch>
        </p:blipFill>
        <p:spPr>
          <a:xfrm>
            <a:off x="8088826" y="1413417"/>
            <a:ext cx="2053149" cy="946234"/>
          </a:xfrm>
          <a:prstGeom prst="rect">
            <a:avLst/>
          </a:prstGeom>
        </p:spPr>
      </p:pic>
      <p:pic>
        <p:nvPicPr>
          <p:cNvPr id="9" name="Picture 8"/>
          <p:cNvPicPr>
            <a:picLocks noChangeAspect="1"/>
          </p:cNvPicPr>
          <p:nvPr/>
        </p:nvPicPr>
        <p:blipFill>
          <a:blip r:embed="rId4"/>
          <a:stretch>
            <a:fillRect/>
          </a:stretch>
        </p:blipFill>
        <p:spPr>
          <a:xfrm>
            <a:off x="8088826" y="4482515"/>
            <a:ext cx="3150674" cy="731169"/>
          </a:xfrm>
          <a:prstGeom prst="rect">
            <a:avLst/>
          </a:prstGeom>
        </p:spPr>
      </p:pic>
      <p:pic>
        <p:nvPicPr>
          <p:cNvPr id="10" name="Picture 9"/>
          <p:cNvPicPr>
            <a:picLocks noChangeAspect="1"/>
          </p:cNvPicPr>
          <p:nvPr/>
        </p:nvPicPr>
        <p:blipFill>
          <a:blip r:embed="rId5"/>
          <a:stretch>
            <a:fillRect/>
          </a:stretch>
        </p:blipFill>
        <p:spPr>
          <a:xfrm>
            <a:off x="11239500" y="4582036"/>
            <a:ext cx="729039" cy="497880"/>
          </a:xfrm>
          <a:prstGeom prst="rect">
            <a:avLst/>
          </a:prstGeom>
        </p:spPr>
      </p:pic>
      <p:pic>
        <p:nvPicPr>
          <p:cNvPr id="11" name="Picture 10"/>
          <p:cNvPicPr>
            <a:picLocks noChangeAspect="1"/>
          </p:cNvPicPr>
          <p:nvPr/>
        </p:nvPicPr>
        <p:blipFill>
          <a:blip r:embed="rId6"/>
          <a:stretch>
            <a:fillRect/>
          </a:stretch>
        </p:blipFill>
        <p:spPr>
          <a:xfrm>
            <a:off x="8088826" y="5392329"/>
            <a:ext cx="3150674" cy="832007"/>
          </a:xfrm>
          <a:prstGeom prst="rect">
            <a:avLst/>
          </a:prstGeom>
        </p:spPr>
      </p:pic>
    </p:spTree>
    <p:extLst>
      <p:ext uri="{BB962C8B-B14F-4D97-AF65-F5344CB8AC3E}">
        <p14:creationId xmlns:p14="http://schemas.microsoft.com/office/powerpoint/2010/main" val="422510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7"/>
            <a:ext cx="10515600" cy="565317"/>
          </a:xfrm>
        </p:spPr>
        <p:txBody>
          <a:bodyPr>
            <a:normAutofit fontScale="90000"/>
          </a:bodyPr>
          <a:lstStyle/>
          <a:p>
            <a:r>
              <a:rPr lang="en-US" u="sng" dirty="0" smtClean="0"/>
              <a:t>Class Example 14.1</a:t>
            </a:r>
            <a:endParaRPr lang="en-US" u="sng" dirty="0"/>
          </a:p>
        </p:txBody>
      </p:sp>
      <p:pic>
        <p:nvPicPr>
          <p:cNvPr id="4" name="Picture 3"/>
          <p:cNvPicPr>
            <a:picLocks noChangeAspect="1"/>
          </p:cNvPicPr>
          <p:nvPr/>
        </p:nvPicPr>
        <p:blipFill>
          <a:blip r:embed="rId3"/>
          <a:stretch>
            <a:fillRect/>
          </a:stretch>
        </p:blipFill>
        <p:spPr>
          <a:xfrm>
            <a:off x="988093" y="721894"/>
            <a:ext cx="8011528" cy="6128477"/>
          </a:xfrm>
          <a:prstGeom prst="rect">
            <a:avLst/>
          </a:prstGeom>
        </p:spPr>
      </p:pic>
    </p:spTree>
    <p:extLst>
      <p:ext uri="{BB962C8B-B14F-4D97-AF65-F5344CB8AC3E}">
        <p14:creationId xmlns:p14="http://schemas.microsoft.com/office/powerpoint/2010/main" val="78213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7120" y="157200"/>
            <a:ext cx="10117638" cy="6700799"/>
          </a:xfrm>
          <a:prstGeom prst="rect">
            <a:avLst/>
          </a:prstGeom>
        </p:spPr>
      </p:pic>
    </p:spTree>
    <p:extLst>
      <p:ext uri="{BB962C8B-B14F-4D97-AF65-F5344CB8AC3E}">
        <p14:creationId xmlns:p14="http://schemas.microsoft.com/office/powerpoint/2010/main" val="138904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5"/>
            <a:ext cx="10515600" cy="773864"/>
          </a:xfrm>
        </p:spPr>
        <p:txBody>
          <a:bodyPr/>
          <a:lstStyle/>
          <a:p>
            <a:r>
              <a:rPr lang="en-US" dirty="0" smtClean="0"/>
              <a:t>Op-Amp Basics</a:t>
            </a:r>
            <a:endParaRPr lang="en-US" dirty="0"/>
          </a:p>
        </p:txBody>
      </p:sp>
      <p:sp>
        <p:nvSpPr>
          <p:cNvPr id="3" name="Content Placeholder 2"/>
          <p:cNvSpPr>
            <a:spLocks noGrp="1"/>
          </p:cNvSpPr>
          <p:nvPr>
            <p:ph idx="1"/>
          </p:nvPr>
        </p:nvSpPr>
        <p:spPr>
          <a:xfrm>
            <a:off x="838200" y="1138990"/>
            <a:ext cx="10515600" cy="5037973"/>
          </a:xfrm>
        </p:spPr>
        <p:txBody>
          <a:bodyPr/>
          <a:lstStyle/>
          <a:p>
            <a:r>
              <a:rPr lang="en-US" dirty="0" smtClean="0"/>
              <a:t>High gain amplifier</a:t>
            </a:r>
          </a:p>
          <a:p>
            <a:r>
              <a:rPr lang="en-US" dirty="0" smtClean="0"/>
              <a:t>Very high input impedance (in Mega Ohms).</a:t>
            </a:r>
          </a:p>
          <a:p>
            <a:r>
              <a:rPr lang="en-US" dirty="0" smtClean="0"/>
              <a:t>Very low output impedance (in 100 Ohms).</a:t>
            </a:r>
          </a:p>
          <a:p>
            <a:r>
              <a:rPr lang="en-US" dirty="0" smtClean="0"/>
              <a:t>The basic circuit is made using a differential amplifier having 2 inputs.</a:t>
            </a:r>
          </a:p>
          <a:p>
            <a:r>
              <a:rPr lang="en-US" dirty="0" smtClean="0"/>
              <a:t>Typically have one output.</a:t>
            </a:r>
          </a:p>
          <a:p>
            <a:r>
              <a:rPr lang="en-US" dirty="0" smtClean="0"/>
              <a:t>+</a:t>
            </a:r>
            <a:r>
              <a:rPr lang="en-US" dirty="0" err="1" smtClean="0"/>
              <a:t>ve</a:t>
            </a:r>
            <a:r>
              <a:rPr lang="en-US" dirty="0" smtClean="0"/>
              <a:t> input produces an output that is in phase with the applied signal.</a:t>
            </a:r>
          </a:p>
          <a:p>
            <a:r>
              <a:rPr lang="en-US" dirty="0" smtClean="0"/>
              <a:t>-</a:t>
            </a:r>
            <a:r>
              <a:rPr lang="en-US" dirty="0" err="1" smtClean="0"/>
              <a:t>ve</a:t>
            </a:r>
            <a:r>
              <a:rPr lang="en-US" dirty="0" smtClean="0"/>
              <a:t> input produces an opposite polarity output the signal applied.</a:t>
            </a:r>
          </a:p>
          <a:p>
            <a:r>
              <a:rPr lang="en-US" dirty="0" smtClean="0"/>
              <a:t>The AC equivalent circuit is shown in the next slide.</a:t>
            </a:r>
          </a:p>
          <a:p>
            <a:r>
              <a:rPr lang="en-US" dirty="0" smtClean="0"/>
              <a:t>Used for constant gain multiplier. </a:t>
            </a:r>
            <a:endParaRPr lang="en-US" dirty="0"/>
          </a:p>
        </p:txBody>
      </p:sp>
    </p:spTree>
    <p:extLst>
      <p:ext uri="{BB962C8B-B14F-4D97-AF65-F5344CB8AC3E}">
        <p14:creationId xmlns:p14="http://schemas.microsoft.com/office/powerpoint/2010/main" val="290122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17531" y="250407"/>
            <a:ext cx="7612417" cy="319864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20842" y="3449052"/>
                <a:ext cx="11438021" cy="3031086"/>
              </a:xfrm>
              <a:prstGeom prst="rect">
                <a:avLst/>
              </a:prstGeom>
              <a:noFill/>
            </p:spPr>
            <p:txBody>
              <a:bodyPr wrap="square" rtlCol="0">
                <a:spAutoFit/>
              </a:bodyPr>
              <a:lstStyle/>
              <a:p>
                <a:pPr>
                  <a:lnSpc>
                    <a:spcPct val="150000"/>
                  </a:lnSpc>
                </a:pPr>
                <a:r>
                  <a:rPr lang="en-US" sz="2600" dirty="0" smtClean="0"/>
                  <a:t>The applied voltage between the terminals sees a very high input resistance,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𝑖</m:t>
                        </m:r>
                      </m:sub>
                    </m:sSub>
                  </m:oMath>
                </a14:m>
                <a:r>
                  <a:rPr lang="en-US" sz="2600" dirty="0" smtClean="0"/>
                  <a:t> (typically very high). The output voltage is shown to be the amplifier gain times the input signal and taken through an output impedance,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𝑜</m:t>
                        </m:r>
                      </m:sub>
                    </m:sSub>
                  </m:oMath>
                </a14:m>
                <a:r>
                  <a:rPr lang="en-US" sz="2600" dirty="0" smtClean="0"/>
                  <a:t> (very low). However, a IDEAL Op-Amp is shown in (b), where it would have infinite input impedance, 0 output impedance and an infinite voltage gain.</a:t>
                </a:r>
                <a:endParaRPr lang="en-US" sz="2600" dirty="0"/>
              </a:p>
            </p:txBody>
          </p:sp>
        </mc:Choice>
        <mc:Fallback xmlns="">
          <p:sp>
            <p:nvSpPr>
              <p:cNvPr id="6" name="TextBox 5"/>
              <p:cNvSpPr txBox="1">
                <a:spLocks noRot="1" noChangeAspect="1" noMove="1" noResize="1" noEditPoints="1" noAdjustHandles="1" noChangeArrowheads="1" noChangeShapeType="1" noTextEdit="1"/>
              </p:cNvSpPr>
              <p:nvPr/>
            </p:nvSpPr>
            <p:spPr>
              <a:xfrm>
                <a:off x="320842" y="3449052"/>
                <a:ext cx="11438021" cy="3031086"/>
              </a:xfrm>
              <a:prstGeom prst="rect">
                <a:avLst/>
              </a:prstGeom>
              <a:blipFill>
                <a:blip r:embed="rId3"/>
                <a:stretch>
                  <a:fillRect l="-959" r="-160" b="-4225"/>
                </a:stretch>
              </a:blipFill>
            </p:spPr>
            <p:txBody>
              <a:bodyPr/>
              <a:lstStyle/>
              <a:p>
                <a:r>
                  <a:rPr lang="en-US">
                    <a:noFill/>
                  </a:rPr>
                  <a:t> </a:t>
                </a:r>
              </a:p>
            </p:txBody>
          </p:sp>
        </mc:Fallback>
      </mc:AlternateContent>
    </p:spTree>
    <p:extLst>
      <p:ext uri="{BB962C8B-B14F-4D97-AF65-F5344CB8AC3E}">
        <p14:creationId xmlns:p14="http://schemas.microsoft.com/office/powerpoint/2010/main" val="210253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7"/>
            <a:ext cx="10515600" cy="1325563"/>
          </a:xfrm>
        </p:spPr>
        <p:txBody>
          <a:bodyPr/>
          <a:lstStyle/>
          <a:p>
            <a:r>
              <a:rPr lang="en-US" dirty="0" smtClean="0"/>
              <a:t>3 Steps for Op-Amp analysis (making)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139"/>
                <a:ext cx="6493042" cy="5560345"/>
              </a:xfrm>
            </p:spPr>
            <p:txBody>
              <a:bodyPr/>
              <a:lstStyle/>
              <a:p>
                <a:pPr marL="0" indent="0">
                  <a:lnSpc>
                    <a:spcPct val="150000"/>
                  </a:lnSpc>
                  <a:buNone/>
                </a:pPr>
                <a:r>
                  <a:rPr lang="en-US" b="1" u="sng" dirty="0" smtClean="0"/>
                  <a:t>Step 1:</a:t>
                </a:r>
                <a:r>
                  <a:rPr lang="en-US" dirty="0" smtClean="0"/>
                  <a:t> Convert to equivalent AC circuit (a).</a:t>
                </a:r>
              </a:p>
              <a:p>
                <a:pPr marL="0" indent="0">
                  <a:lnSpc>
                    <a:spcPct val="150000"/>
                  </a:lnSpc>
                  <a:buNone/>
                </a:pPr>
                <a:r>
                  <a:rPr lang="en-US" b="1" u="sng" dirty="0" smtClean="0"/>
                  <a:t>Step 2:</a:t>
                </a:r>
                <a:r>
                  <a:rPr lang="en-US" dirty="0" smtClean="0"/>
                  <a:t> Replace the circuit with ideal Op-Amp’s AC equivalent,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smtClean="0"/>
                  <a:t>=infinity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𝑜</m:t>
                        </m:r>
                      </m:sub>
                    </m:sSub>
                  </m:oMath>
                </a14:m>
                <a:r>
                  <a:rPr lang="en-US" dirty="0" smtClean="0"/>
                  <a:t>=0 (b).</a:t>
                </a:r>
              </a:p>
              <a:p>
                <a:pPr marL="0" indent="0">
                  <a:lnSpc>
                    <a:spcPct val="150000"/>
                  </a:lnSpc>
                  <a:buNone/>
                </a:pPr>
                <a:r>
                  <a:rPr lang="en-US" b="1" u="sng" dirty="0" smtClean="0"/>
                  <a:t>Step 3: </a:t>
                </a:r>
                <a:r>
                  <a:rPr lang="en-US" dirty="0" smtClean="0"/>
                  <a:t>Redraw the circuit and perform analysis.</a:t>
                </a:r>
              </a:p>
              <a:p>
                <a:pPr marL="0" indent="0">
                  <a:lnSpc>
                    <a:spcPct val="150000"/>
                  </a:lnSpc>
                  <a:buNone/>
                </a:pPr>
                <a:r>
                  <a:rPr lang="en-US" dirty="0" smtClean="0"/>
                  <a:t>Using superposition, it can be shown that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139"/>
                <a:ext cx="6493042" cy="5560345"/>
              </a:xfrm>
              <a:blipFill>
                <a:blip r:embed="rId2"/>
                <a:stretch>
                  <a:fillRect l="-1972" r="-46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331242" y="1482139"/>
            <a:ext cx="4455157" cy="3522997"/>
          </a:xfrm>
          <a:prstGeom prst="rect">
            <a:avLst/>
          </a:prstGeom>
        </p:spPr>
      </p:pic>
      <p:pic>
        <p:nvPicPr>
          <p:cNvPr id="5" name="Picture 4"/>
          <p:cNvPicPr>
            <a:picLocks noChangeAspect="1"/>
          </p:cNvPicPr>
          <p:nvPr/>
        </p:nvPicPr>
        <p:blipFill>
          <a:blip r:embed="rId4"/>
          <a:stretch>
            <a:fillRect/>
          </a:stretch>
        </p:blipFill>
        <p:spPr>
          <a:xfrm>
            <a:off x="7141474" y="5803179"/>
            <a:ext cx="1681915" cy="826204"/>
          </a:xfrm>
          <a:prstGeom prst="rect">
            <a:avLst/>
          </a:prstGeom>
        </p:spPr>
      </p:pic>
    </p:spTree>
    <p:extLst>
      <p:ext uri="{BB962C8B-B14F-4D97-AF65-F5344CB8AC3E}">
        <p14:creationId xmlns:p14="http://schemas.microsoft.com/office/powerpoint/2010/main" val="397123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9940" y="162712"/>
            <a:ext cx="9398669" cy="6695288"/>
          </a:xfrm>
          <a:prstGeom prst="rect">
            <a:avLst/>
          </a:prstGeom>
        </p:spPr>
      </p:pic>
    </p:spTree>
    <p:extLst>
      <p:ext uri="{BB962C8B-B14F-4D97-AF65-F5344CB8AC3E}">
        <p14:creationId xmlns:p14="http://schemas.microsoft.com/office/powerpoint/2010/main" val="333858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973043724"/>
                  </p:ext>
                </p:extLst>
              </p:nvPr>
            </p:nvGraphicFramePr>
            <p:xfrm>
              <a:off x="449263" y="465136"/>
              <a:ext cx="11261724" cy="5429711"/>
            </p:xfrm>
            <a:graphic>
              <a:graphicData uri="http://schemas.openxmlformats.org/drawingml/2006/table">
                <a:tbl>
                  <a:tblPr firstRow="1" bandRow="1">
                    <a:tableStyleId>{073A0DAA-6AF3-43AB-8588-CEC1D06C72B9}</a:tableStyleId>
                  </a:tblPr>
                  <a:tblGrid>
                    <a:gridCol w="1941011">
                      <a:extLst>
                        <a:ext uri="{9D8B030D-6E8A-4147-A177-3AD203B41FA5}">
                          <a16:colId xmlns:a16="http://schemas.microsoft.com/office/drawing/2014/main" val="2330214460"/>
                        </a:ext>
                      </a:extLst>
                    </a:gridCol>
                    <a:gridCol w="2326105">
                      <a:extLst>
                        <a:ext uri="{9D8B030D-6E8A-4147-A177-3AD203B41FA5}">
                          <a16:colId xmlns:a16="http://schemas.microsoft.com/office/drawing/2014/main" val="1966345184"/>
                        </a:ext>
                      </a:extLst>
                    </a:gridCol>
                    <a:gridCol w="6994608">
                      <a:extLst>
                        <a:ext uri="{9D8B030D-6E8A-4147-A177-3AD203B41FA5}">
                          <a16:colId xmlns:a16="http://schemas.microsoft.com/office/drawing/2014/main" val="38212534"/>
                        </a:ext>
                      </a:extLst>
                    </a:gridCol>
                  </a:tblGrid>
                  <a:tr h="625727">
                    <a:tc>
                      <a:txBody>
                        <a:bodyPr/>
                        <a:lstStyle/>
                        <a:p>
                          <a:pPr algn="ctr"/>
                          <a:r>
                            <a:rPr lang="en-US" sz="2600" dirty="0" smtClean="0"/>
                            <a:t>Item</a:t>
                          </a:r>
                          <a:endParaRPr lang="en-US" sz="2600" dirty="0"/>
                        </a:p>
                      </a:txBody>
                      <a:tcPr/>
                    </a:tc>
                    <a:tc>
                      <a:txBody>
                        <a:bodyPr/>
                        <a:lstStyle/>
                        <a:p>
                          <a:pPr algn="ctr"/>
                          <a:r>
                            <a:rPr lang="en-US" sz="2600" dirty="0" smtClean="0"/>
                            <a:t>Formula</a:t>
                          </a:r>
                          <a:endParaRPr lang="en-US" sz="2600" dirty="0"/>
                        </a:p>
                      </a:txBody>
                      <a:tcPr/>
                    </a:tc>
                    <a:tc>
                      <a:txBody>
                        <a:bodyPr/>
                        <a:lstStyle/>
                        <a:p>
                          <a:pPr algn="ctr"/>
                          <a:r>
                            <a:rPr lang="en-US" sz="2600" dirty="0" smtClean="0"/>
                            <a:t>Comments</a:t>
                          </a:r>
                          <a:endParaRPr lang="en-US" sz="2600" dirty="0"/>
                        </a:p>
                      </a:txBody>
                      <a:tcPr/>
                    </a:tc>
                    <a:extLst>
                      <a:ext uri="{0D108BD9-81ED-4DB2-BD59-A6C34878D82A}">
                        <a16:rowId xmlns:a16="http://schemas.microsoft.com/office/drawing/2014/main" val="1925025763"/>
                      </a:ext>
                    </a:extLst>
                  </a:tr>
                  <a:tr h="1532042">
                    <a:tc>
                      <a:txBody>
                        <a:bodyPr/>
                        <a:lstStyle/>
                        <a:p>
                          <a:pPr algn="ctr"/>
                          <a:r>
                            <a:rPr lang="en-US" sz="2600" dirty="0" smtClean="0"/>
                            <a:t>Unity Gain</a:t>
                          </a:r>
                          <a:endParaRPr lang="en-US" sz="2600" dirty="0"/>
                        </a:p>
                      </a:txBody>
                      <a:tcPr anchor="ctr"/>
                    </a:tc>
                    <a:tc>
                      <a:txBody>
                        <a:bodyPr/>
                        <a:lstStyle/>
                        <a:p>
                          <a:endParaRPr lang="en-US" dirty="0"/>
                        </a:p>
                      </a:txBody>
                      <a:tcPr/>
                    </a:tc>
                    <a:tc>
                      <a:txBody>
                        <a:bodyPr/>
                        <a:lstStyle/>
                        <a:p>
                          <a:pPr>
                            <a:lnSpc>
                              <a:spcPct val="150000"/>
                            </a:lnSpc>
                          </a:pPr>
                          <a:r>
                            <a:rPr lang="en-US" sz="2600" dirty="0" smtClean="0"/>
                            <a:t>The circuit provides a</a:t>
                          </a:r>
                          <a:r>
                            <a:rPr lang="en-US" sz="2600" baseline="0" dirty="0" smtClean="0"/>
                            <a:t> unity voltage gain with 180 degrees phase inversion. </a:t>
                          </a:r>
                          <a:endParaRPr lang="en-US" sz="2600" dirty="0"/>
                        </a:p>
                      </a:txBody>
                      <a:tcPr/>
                    </a:tc>
                    <a:extLst>
                      <a:ext uri="{0D108BD9-81ED-4DB2-BD59-A6C34878D82A}">
                        <a16:rowId xmlns:a16="http://schemas.microsoft.com/office/drawing/2014/main" val="141779501"/>
                      </a:ext>
                    </a:extLst>
                  </a:tr>
                  <a:tr h="1532042">
                    <a:tc>
                      <a:txBody>
                        <a:bodyPr/>
                        <a:lstStyle/>
                        <a:p>
                          <a:pPr algn="ctr"/>
                          <a:r>
                            <a:rPr lang="en-US" sz="2600" dirty="0" smtClean="0"/>
                            <a:t>Constant</a:t>
                          </a:r>
                          <a:r>
                            <a:rPr lang="en-US" sz="2600" baseline="0" dirty="0" smtClean="0"/>
                            <a:t> Magnitude Gain</a:t>
                          </a:r>
                          <a:endParaRPr lang="en-US" sz="2600" dirty="0"/>
                        </a:p>
                      </a:txBody>
                      <a:tcPr anchor="ctr"/>
                    </a:tc>
                    <a:tc>
                      <a:txBody>
                        <a:bodyPr/>
                        <a:lstStyle/>
                        <a:p>
                          <a:endParaRPr lang="en-US" dirty="0"/>
                        </a:p>
                      </a:txBody>
                      <a:tcPr/>
                    </a:tc>
                    <a:tc>
                      <a:txBody>
                        <a:bodyPr/>
                        <a:lstStyle/>
                        <a:p>
                          <a:r>
                            <a:rPr lang="en-US" sz="2600" dirty="0" smtClean="0"/>
                            <a:t>If</a:t>
                          </a:r>
                          <a:r>
                            <a:rPr lang="en-US" sz="2600" baseline="0" dirty="0" smtClean="0"/>
                            <a:t> </a:t>
                          </a:r>
                          <a14:m>
                            <m:oMath xmlns:m="http://schemas.openxmlformats.org/officeDocument/2006/math">
                              <m:sSub>
                                <m:sSubPr>
                                  <m:ctrlPr>
                                    <a:rPr lang="en-US" sz="2600" i="1" baseline="0" smtClean="0">
                                      <a:latin typeface="Cambria Math" panose="02040503050406030204" pitchFamily="18" charset="0"/>
                                    </a:rPr>
                                  </m:ctrlPr>
                                </m:sSubPr>
                                <m:e>
                                  <m:r>
                                    <a:rPr lang="en-US" sz="2600" b="0" i="1" baseline="0" smtClean="0">
                                      <a:latin typeface="Cambria Math" panose="02040503050406030204" pitchFamily="18" charset="0"/>
                                    </a:rPr>
                                    <m:t>𝑅</m:t>
                                  </m:r>
                                </m:e>
                                <m:sub>
                                  <m:r>
                                    <a:rPr lang="en-US" sz="2600" b="0" i="1" baseline="0" smtClean="0">
                                      <a:latin typeface="Cambria Math" panose="02040503050406030204" pitchFamily="18" charset="0"/>
                                    </a:rPr>
                                    <m:t>𝑓</m:t>
                                  </m:r>
                                </m:sub>
                              </m:sSub>
                            </m:oMath>
                          </a14:m>
                          <a:r>
                            <a:rPr lang="en-US" sz="2600" dirty="0" smtClean="0"/>
                            <a:t> is some multiple of </a:t>
                          </a:r>
                          <a14:m>
                            <m:oMath xmlns:m="http://schemas.openxmlformats.org/officeDocument/2006/math">
                              <m:sSub>
                                <m:sSubPr>
                                  <m:ctrlPr>
                                    <a:rPr lang="en-US" sz="2600" i="1" baseline="0" smtClean="0">
                                      <a:latin typeface="Cambria Math" panose="02040503050406030204" pitchFamily="18" charset="0"/>
                                    </a:rPr>
                                  </m:ctrlPr>
                                </m:sSubPr>
                                <m:e>
                                  <m:r>
                                    <a:rPr lang="en-US" sz="2600" b="0" i="1" baseline="0" smtClean="0">
                                      <a:latin typeface="Cambria Math" panose="02040503050406030204" pitchFamily="18" charset="0"/>
                                    </a:rPr>
                                    <m:t>𝑅</m:t>
                                  </m:r>
                                </m:e>
                                <m:sub>
                                  <m:r>
                                    <a:rPr lang="en-US" sz="2600" b="0" i="1" baseline="0" smtClean="0">
                                      <a:latin typeface="Cambria Math" panose="02040503050406030204" pitchFamily="18" charset="0"/>
                                    </a:rPr>
                                    <m:t>1</m:t>
                                  </m:r>
                                </m:sub>
                              </m:sSub>
                            </m:oMath>
                          </a14:m>
                          <a:r>
                            <a:rPr lang="en-US" sz="2600" dirty="0" smtClean="0"/>
                            <a:t>, the overall amplifier gain is a constant. In the formula,</a:t>
                          </a:r>
                          <a:r>
                            <a:rPr lang="en-US" sz="2600" baseline="0" dirty="0" smtClean="0"/>
                            <a:t> </a:t>
                          </a:r>
                          <a14:m>
                            <m:oMath xmlns:m="http://schemas.openxmlformats.org/officeDocument/2006/math">
                              <m:sSub>
                                <m:sSubPr>
                                  <m:ctrlPr>
                                    <a:rPr lang="en-US" sz="2600" i="1" baseline="0" smtClean="0">
                                      <a:latin typeface="Cambria Math" panose="02040503050406030204" pitchFamily="18" charset="0"/>
                                    </a:rPr>
                                  </m:ctrlPr>
                                </m:sSubPr>
                                <m:e>
                                  <m:r>
                                    <a:rPr lang="en-US" sz="2600" b="0" i="1" baseline="0" smtClean="0">
                                      <a:latin typeface="Cambria Math" panose="02040503050406030204" pitchFamily="18" charset="0"/>
                                    </a:rPr>
                                    <m:t>𝑅</m:t>
                                  </m:r>
                                </m:e>
                                <m:sub>
                                  <m:r>
                                    <a:rPr lang="en-US" sz="2600" b="0" i="1" baseline="0" smtClean="0">
                                      <a:latin typeface="Cambria Math" panose="02040503050406030204" pitchFamily="18" charset="0"/>
                                    </a:rPr>
                                    <m:t>𝑓</m:t>
                                  </m:r>
                                </m:sub>
                              </m:sSub>
                            </m:oMath>
                          </a14:m>
                          <a:r>
                            <a:rPr lang="en-US" sz="2600" dirty="0" smtClean="0"/>
                            <a:t>=10</a:t>
                          </a:r>
                          <a14:m>
                            <m:oMath xmlns:m="http://schemas.openxmlformats.org/officeDocument/2006/math">
                              <m:sSub>
                                <m:sSubPr>
                                  <m:ctrlPr>
                                    <a:rPr lang="en-US" sz="2600" i="1" baseline="0" smtClean="0">
                                      <a:latin typeface="Cambria Math" panose="02040503050406030204" pitchFamily="18" charset="0"/>
                                    </a:rPr>
                                  </m:ctrlPr>
                                </m:sSubPr>
                                <m:e>
                                  <m:r>
                                    <a:rPr lang="en-US" sz="2600" b="0" i="1" baseline="0" smtClean="0">
                                      <a:latin typeface="Cambria Math" panose="02040503050406030204" pitchFamily="18" charset="0"/>
                                    </a:rPr>
                                    <m:t>𝑅</m:t>
                                  </m:r>
                                </m:e>
                                <m:sub>
                                  <m:r>
                                    <a:rPr lang="en-US" sz="2600" b="0" i="1" baseline="0" smtClean="0">
                                      <a:latin typeface="Cambria Math" panose="02040503050406030204" pitchFamily="18" charset="0"/>
                                    </a:rPr>
                                    <m:t>1</m:t>
                                  </m:r>
                                </m:sub>
                              </m:sSub>
                            </m:oMath>
                          </a14:m>
                          <a:r>
                            <a:rPr lang="en-US" sz="2600" dirty="0" smtClean="0"/>
                            <a:t>, hence the amplifier</a:t>
                          </a:r>
                          <a:r>
                            <a:rPr lang="en-US" sz="2600" baseline="0" dirty="0" smtClean="0"/>
                            <a:t> gain is 10. The output is a 180 degrees phase inversion from the input. </a:t>
                          </a:r>
                          <a:endParaRPr lang="en-US" sz="2600" dirty="0"/>
                        </a:p>
                      </a:txBody>
                      <a:tcPr/>
                    </a:tc>
                    <a:extLst>
                      <a:ext uri="{0D108BD9-81ED-4DB2-BD59-A6C34878D82A}">
                        <a16:rowId xmlns:a16="http://schemas.microsoft.com/office/drawing/2014/main" val="4098003730"/>
                      </a:ext>
                    </a:extLst>
                  </a:tr>
                  <a:tr h="1532042">
                    <a:tc>
                      <a:txBody>
                        <a:bodyPr/>
                        <a:lstStyle/>
                        <a:p>
                          <a:pPr algn="ctr"/>
                          <a:r>
                            <a:rPr lang="en-US" sz="2600" dirty="0" smtClean="0"/>
                            <a:t>Virtual</a:t>
                          </a:r>
                          <a:r>
                            <a:rPr lang="en-US" sz="2600" baseline="0" dirty="0" smtClean="0"/>
                            <a:t> Ground</a:t>
                          </a:r>
                          <a:endParaRPr lang="en-US" sz="2600" dirty="0"/>
                        </a:p>
                      </a:txBody>
                      <a:tcPr anchor="ctr"/>
                    </a:tc>
                    <a:tc>
                      <a:txBody>
                        <a:bodyPr/>
                        <a:lstStyle/>
                        <a:p>
                          <a:endParaRPr lang="en-US" dirty="0"/>
                        </a:p>
                      </a:txBody>
                      <a:tcPr/>
                    </a:tc>
                    <a:tc>
                      <a:txBody>
                        <a:bodyPr/>
                        <a:lstStyle/>
                        <a:p>
                          <a:r>
                            <a:rPr lang="en-US" sz="2600" dirty="0" smtClean="0"/>
                            <a:t>It is not physically correct,</a:t>
                          </a:r>
                          <a:r>
                            <a:rPr lang="en-US" sz="2600" baseline="0" dirty="0" smtClean="0"/>
                            <a:t> but is used as an easy means of determining the overall voltage gain.</a:t>
                          </a:r>
                          <a:endParaRPr lang="en-US" sz="2600" dirty="0"/>
                        </a:p>
                      </a:txBody>
                      <a:tcPr/>
                    </a:tc>
                    <a:extLst>
                      <a:ext uri="{0D108BD9-81ED-4DB2-BD59-A6C34878D82A}">
                        <a16:rowId xmlns:a16="http://schemas.microsoft.com/office/drawing/2014/main" val="228828234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973043724"/>
                  </p:ext>
                </p:extLst>
              </p:nvPr>
            </p:nvGraphicFramePr>
            <p:xfrm>
              <a:off x="449263" y="465136"/>
              <a:ext cx="11261724" cy="5429711"/>
            </p:xfrm>
            <a:graphic>
              <a:graphicData uri="http://schemas.openxmlformats.org/drawingml/2006/table">
                <a:tbl>
                  <a:tblPr firstRow="1" bandRow="1">
                    <a:tableStyleId>{073A0DAA-6AF3-43AB-8588-CEC1D06C72B9}</a:tableStyleId>
                  </a:tblPr>
                  <a:tblGrid>
                    <a:gridCol w="1941011">
                      <a:extLst>
                        <a:ext uri="{9D8B030D-6E8A-4147-A177-3AD203B41FA5}">
                          <a16:colId xmlns:a16="http://schemas.microsoft.com/office/drawing/2014/main" val="2330214460"/>
                        </a:ext>
                      </a:extLst>
                    </a:gridCol>
                    <a:gridCol w="2326105">
                      <a:extLst>
                        <a:ext uri="{9D8B030D-6E8A-4147-A177-3AD203B41FA5}">
                          <a16:colId xmlns:a16="http://schemas.microsoft.com/office/drawing/2014/main" val="1966345184"/>
                        </a:ext>
                      </a:extLst>
                    </a:gridCol>
                    <a:gridCol w="6994608">
                      <a:extLst>
                        <a:ext uri="{9D8B030D-6E8A-4147-A177-3AD203B41FA5}">
                          <a16:colId xmlns:a16="http://schemas.microsoft.com/office/drawing/2014/main" val="38212534"/>
                        </a:ext>
                      </a:extLst>
                    </a:gridCol>
                  </a:tblGrid>
                  <a:tr h="625727">
                    <a:tc>
                      <a:txBody>
                        <a:bodyPr/>
                        <a:lstStyle/>
                        <a:p>
                          <a:pPr algn="ctr"/>
                          <a:r>
                            <a:rPr lang="en-US" sz="2600" dirty="0" smtClean="0"/>
                            <a:t>Item</a:t>
                          </a:r>
                          <a:endParaRPr lang="en-US" sz="2600" dirty="0"/>
                        </a:p>
                      </a:txBody>
                      <a:tcPr/>
                    </a:tc>
                    <a:tc>
                      <a:txBody>
                        <a:bodyPr/>
                        <a:lstStyle/>
                        <a:p>
                          <a:pPr algn="ctr"/>
                          <a:r>
                            <a:rPr lang="en-US" sz="2600" dirty="0" smtClean="0"/>
                            <a:t>Formula</a:t>
                          </a:r>
                          <a:endParaRPr lang="en-US" sz="2600" dirty="0"/>
                        </a:p>
                      </a:txBody>
                      <a:tcPr/>
                    </a:tc>
                    <a:tc>
                      <a:txBody>
                        <a:bodyPr/>
                        <a:lstStyle/>
                        <a:p>
                          <a:pPr algn="ctr"/>
                          <a:r>
                            <a:rPr lang="en-US" sz="2600" dirty="0" smtClean="0"/>
                            <a:t>Comments</a:t>
                          </a:r>
                          <a:endParaRPr lang="en-US" sz="2600" dirty="0"/>
                        </a:p>
                      </a:txBody>
                      <a:tcPr/>
                    </a:tc>
                    <a:extLst>
                      <a:ext uri="{0D108BD9-81ED-4DB2-BD59-A6C34878D82A}">
                        <a16:rowId xmlns:a16="http://schemas.microsoft.com/office/drawing/2014/main" val="1925025763"/>
                      </a:ext>
                    </a:extLst>
                  </a:tr>
                  <a:tr h="1532042">
                    <a:tc>
                      <a:txBody>
                        <a:bodyPr/>
                        <a:lstStyle/>
                        <a:p>
                          <a:pPr algn="ctr"/>
                          <a:r>
                            <a:rPr lang="en-US" sz="2600" dirty="0" smtClean="0"/>
                            <a:t>Unity Gain</a:t>
                          </a:r>
                          <a:endParaRPr lang="en-US" sz="2600" dirty="0"/>
                        </a:p>
                      </a:txBody>
                      <a:tcPr anchor="ctr"/>
                    </a:tc>
                    <a:tc>
                      <a:txBody>
                        <a:bodyPr/>
                        <a:lstStyle/>
                        <a:p>
                          <a:endParaRPr lang="en-US" dirty="0"/>
                        </a:p>
                      </a:txBody>
                      <a:tcPr/>
                    </a:tc>
                    <a:tc>
                      <a:txBody>
                        <a:bodyPr/>
                        <a:lstStyle/>
                        <a:p>
                          <a:pPr>
                            <a:lnSpc>
                              <a:spcPct val="150000"/>
                            </a:lnSpc>
                          </a:pPr>
                          <a:r>
                            <a:rPr lang="en-US" sz="2600" dirty="0" smtClean="0"/>
                            <a:t>The circuit provides a</a:t>
                          </a:r>
                          <a:r>
                            <a:rPr lang="en-US" sz="2600" baseline="0" dirty="0" smtClean="0"/>
                            <a:t> unity voltage gain with 180 degrees phase inversion. </a:t>
                          </a:r>
                          <a:endParaRPr lang="en-US" sz="2600" dirty="0"/>
                        </a:p>
                      </a:txBody>
                      <a:tcPr/>
                    </a:tc>
                    <a:extLst>
                      <a:ext uri="{0D108BD9-81ED-4DB2-BD59-A6C34878D82A}">
                        <a16:rowId xmlns:a16="http://schemas.microsoft.com/office/drawing/2014/main" val="141779501"/>
                      </a:ext>
                    </a:extLst>
                  </a:tr>
                  <a:tr h="1739900">
                    <a:tc>
                      <a:txBody>
                        <a:bodyPr/>
                        <a:lstStyle/>
                        <a:p>
                          <a:pPr algn="ctr"/>
                          <a:r>
                            <a:rPr lang="en-US" sz="2600" dirty="0" smtClean="0"/>
                            <a:t>Constant</a:t>
                          </a:r>
                          <a:r>
                            <a:rPr lang="en-US" sz="2600" baseline="0" dirty="0" smtClean="0"/>
                            <a:t> Magnitude Gain</a:t>
                          </a:r>
                          <a:endParaRPr lang="en-US" sz="2600" dirty="0"/>
                        </a:p>
                      </a:txBody>
                      <a:tcPr anchor="ctr"/>
                    </a:tc>
                    <a:tc>
                      <a:txBody>
                        <a:bodyPr/>
                        <a:lstStyle/>
                        <a:p>
                          <a:endParaRPr lang="en-US" dirty="0"/>
                        </a:p>
                      </a:txBody>
                      <a:tcPr/>
                    </a:tc>
                    <a:tc>
                      <a:txBody>
                        <a:bodyPr/>
                        <a:lstStyle/>
                        <a:p>
                          <a:endParaRPr lang="en-US"/>
                        </a:p>
                      </a:txBody>
                      <a:tcPr>
                        <a:blipFill>
                          <a:blip r:embed="rId2"/>
                          <a:stretch>
                            <a:fillRect l="-61150" t="-126573" r="-348" b="-88811"/>
                          </a:stretch>
                        </a:blipFill>
                      </a:tcPr>
                    </a:tc>
                    <a:extLst>
                      <a:ext uri="{0D108BD9-81ED-4DB2-BD59-A6C34878D82A}">
                        <a16:rowId xmlns:a16="http://schemas.microsoft.com/office/drawing/2014/main" val="4098003730"/>
                      </a:ext>
                    </a:extLst>
                  </a:tr>
                  <a:tr h="1532042">
                    <a:tc>
                      <a:txBody>
                        <a:bodyPr/>
                        <a:lstStyle/>
                        <a:p>
                          <a:pPr algn="ctr"/>
                          <a:r>
                            <a:rPr lang="en-US" sz="2600" dirty="0" smtClean="0"/>
                            <a:t>Virtual</a:t>
                          </a:r>
                          <a:r>
                            <a:rPr lang="en-US" sz="2600" baseline="0" dirty="0" smtClean="0"/>
                            <a:t> Ground</a:t>
                          </a:r>
                          <a:endParaRPr lang="en-US" sz="2600" dirty="0"/>
                        </a:p>
                      </a:txBody>
                      <a:tcPr anchor="ctr"/>
                    </a:tc>
                    <a:tc>
                      <a:txBody>
                        <a:bodyPr/>
                        <a:lstStyle/>
                        <a:p>
                          <a:endParaRPr lang="en-US" dirty="0"/>
                        </a:p>
                      </a:txBody>
                      <a:tcPr/>
                    </a:tc>
                    <a:tc>
                      <a:txBody>
                        <a:bodyPr/>
                        <a:lstStyle/>
                        <a:p>
                          <a:r>
                            <a:rPr lang="en-US" sz="2600" dirty="0" smtClean="0"/>
                            <a:t>It is not physically correct,</a:t>
                          </a:r>
                          <a:r>
                            <a:rPr lang="en-US" sz="2600" baseline="0" dirty="0" smtClean="0"/>
                            <a:t> but is used as an easy means of determining the overall voltage gain.</a:t>
                          </a:r>
                          <a:endParaRPr lang="en-US" sz="2600" dirty="0"/>
                        </a:p>
                      </a:txBody>
                      <a:tcPr/>
                    </a:tc>
                    <a:extLst>
                      <a:ext uri="{0D108BD9-81ED-4DB2-BD59-A6C34878D82A}">
                        <a16:rowId xmlns:a16="http://schemas.microsoft.com/office/drawing/2014/main" val="2288282348"/>
                      </a:ext>
                    </a:extLst>
                  </a:tr>
                </a:tbl>
              </a:graphicData>
            </a:graphic>
          </p:graphicFrame>
        </mc:Fallback>
      </mc:AlternateContent>
      <p:pic>
        <p:nvPicPr>
          <p:cNvPr id="5" name="Picture 4"/>
          <p:cNvPicPr>
            <a:picLocks noChangeAspect="1"/>
          </p:cNvPicPr>
          <p:nvPr/>
        </p:nvPicPr>
        <p:blipFill>
          <a:blip r:embed="rId3"/>
          <a:stretch>
            <a:fillRect/>
          </a:stretch>
        </p:blipFill>
        <p:spPr>
          <a:xfrm>
            <a:off x="2441658" y="1223461"/>
            <a:ext cx="2143125" cy="1086602"/>
          </a:xfrm>
          <a:prstGeom prst="rect">
            <a:avLst/>
          </a:prstGeom>
        </p:spPr>
      </p:pic>
      <p:pic>
        <p:nvPicPr>
          <p:cNvPr id="6" name="Picture 5"/>
          <p:cNvPicPr>
            <a:picLocks noChangeAspect="1"/>
          </p:cNvPicPr>
          <p:nvPr/>
        </p:nvPicPr>
        <p:blipFill>
          <a:blip r:embed="rId4"/>
          <a:stretch>
            <a:fillRect/>
          </a:stretch>
        </p:blipFill>
        <p:spPr>
          <a:xfrm>
            <a:off x="2403557" y="2780787"/>
            <a:ext cx="2219325" cy="1085360"/>
          </a:xfrm>
          <a:prstGeom prst="rect">
            <a:avLst/>
          </a:prstGeom>
        </p:spPr>
      </p:pic>
      <p:pic>
        <p:nvPicPr>
          <p:cNvPr id="7" name="Picture 6"/>
          <p:cNvPicPr>
            <a:picLocks noChangeAspect="1"/>
          </p:cNvPicPr>
          <p:nvPr/>
        </p:nvPicPr>
        <p:blipFill>
          <a:blip r:embed="rId5"/>
          <a:stretch>
            <a:fillRect/>
          </a:stretch>
        </p:blipFill>
        <p:spPr>
          <a:xfrm>
            <a:off x="2618371" y="4465292"/>
            <a:ext cx="1833847" cy="1213612"/>
          </a:xfrm>
          <a:prstGeom prst="rect">
            <a:avLst/>
          </a:prstGeom>
        </p:spPr>
      </p:pic>
    </p:spTree>
    <p:extLst>
      <p:ext uri="{BB962C8B-B14F-4D97-AF65-F5344CB8AC3E}">
        <p14:creationId xmlns:p14="http://schemas.microsoft.com/office/powerpoint/2010/main" val="235733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5992091" cy="4810702"/>
          </a:xfrm>
        </p:spPr>
        <p:txBody>
          <a:bodyPr/>
          <a:lstStyle/>
          <a:p>
            <a:r>
              <a:rPr lang="en-US" dirty="0" smtClean="0"/>
              <a:t>Op amps are very high gain </a:t>
            </a:r>
            <a:r>
              <a:rPr lang="en-US" i="1" dirty="0" smtClean="0"/>
              <a:t>differential amplifier</a:t>
            </a:r>
            <a:r>
              <a:rPr lang="en-US" dirty="0" smtClean="0"/>
              <a:t>. </a:t>
            </a:r>
          </a:p>
          <a:p>
            <a:pPr lvl="1"/>
            <a:r>
              <a:rPr lang="en-US" dirty="0" smtClean="0"/>
              <a:t>Has high input impedance.</a:t>
            </a:r>
          </a:p>
          <a:p>
            <a:pPr lvl="1"/>
            <a:r>
              <a:rPr lang="en-US" dirty="0" smtClean="0"/>
              <a:t>Low output impedance.</a:t>
            </a:r>
          </a:p>
          <a:p>
            <a:r>
              <a:rPr lang="en-US" dirty="0" err="1" smtClean="0"/>
              <a:t>Useage</a:t>
            </a:r>
            <a:r>
              <a:rPr lang="en-US" dirty="0" smtClean="0"/>
              <a:t>:</a:t>
            </a:r>
          </a:p>
          <a:p>
            <a:pPr lvl="1"/>
            <a:r>
              <a:rPr lang="en-US" dirty="0" smtClean="0"/>
              <a:t>Voltage amplitude changes.</a:t>
            </a:r>
          </a:p>
          <a:p>
            <a:pPr lvl="1"/>
            <a:r>
              <a:rPr lang="en-US" dirty="0" smtClean="0"/>
              <a:t>Oscillators, filter circuits, etc. </a:t>
            </a:r>
          </a:p>
          <a:p>
            <a:r>
              <a:rPr lang="en-US" dirty="0" smtClean="0"/>
              <a:t>Contains a number of diff. amplifiers to achieve a high voltage gain.</a:t>
            </a:r>
          </a:p>
          <a:p>
            <a:r>
              <a:rPr lang="en-US" dirty="0" smtClean="0"/>
              <a:t>The figure shows a basic op-amp with 2 inputs and 1 output.</a:t>
            </a:r>
            <a:endParaRPr lang="en-US" dirty="0"/>
          </a:p>
        </p:txBody>
      </p:sp>
      <p:pic>
        <p:nvPicPr>
          <p:cNvPr id="4" name="Picture 3"/>
          <p:cNvPicPr>
            <a:picLocks noChangeAspect="1"/>
          </p:cNvPicPr>
          <p:nvPr/>
        </p:nvPicPr>
        <p:blipFill>
          <a:blip r:embed="rId2"/>
          <a:stretch>
            <a:fillRect/>
          </a:stretch>
        </p:blipFill>
        <p:spPr>
          <a:xfrm>
            <a:off x="7383605" y="1825624"/>
            <a:ext cx="4460855" cy="1790411"/>
          </a:xfrm>
          <a:prstGeom prst="rect">
            <a:avLst/>
          </a:prstGeom>
        </p:spPr>
      </p:pic>
      <p:sp>
        <p:nvSpPr>
          <p:cNvPr id="5" name="TextBox 4"/>
          <p:cNvSpPr txBox="1"/>
          <p:nvPr/>
        </p:nvSpPr>
        <p:spPr>
          <a:xfrm>
            <a:off x="7383605" y="3934691"/>
            <a:ext cx="4586722" cy="1692771"/>
          </a:xfrm>
          <a:prstGeom prst="rect">
            <a:avLst/>
          </a:prstGeom>
          <a:noFill/>
        </p:spPr>
        <p:txBody>
          <a:bodyPr wrap="square" rtlCol="0">
            <a:spAutoFit/>
          </a:bodyPr>
          <a:lstStyle/>
          <a:p>
            <a:r>
              <a:rPr lang="en-US" sz="2600" dirty="0" smtClean="0"/>
              <a:t>Each input results in the same or an opposite polarity output, depending on the input type (+ or - </a:t>
            </a:r>
            <a:r>
              <a:rPr lang="en-US" sz="2600" dirty="0" err="1" smtClean="0"/>
              <a:t>ve</a:t>
            </a:r>
            <a:r>
              <a:rPr lang="en-US" sz="2600" dirty="0" smtClean="0"/>
              <a:t>)</a:t>
            </a:r>
            <a:endParaRPr lang="en-US" sz="2600" dirty="0"/>
          </a:p>
        </p:txBody>
      </p:sp>
    </p:spTree>
    <p:extLst>
      <p:ext uri="{BB962C8B-B14F-4D97-AF65-F5344CB8AC3E}">
        <p14:creationId xmlns:p14="http://schemas.microsoft.com/office/powerpoint/2010/main" val="373562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507958"/>
            <a:ext cx="10515600" cy="4669005"/>
          </a:xfrm>
        </p:spPr>
        <p:txBody>
          <a:bodyPr/>
          <a:lstStyle/>
          <a:p>
            <a:pPr marL="0" indent="0">
              <a:buNone/>
            </a:pPr>
            <a:r>
              <a:rPr lang="en-US" u="sng" dirty="0" smtClean="0"/>
              <a:t>Inverting Amplifier</a:t>
            </a:r>
            <a:r>
              <a:rPr lang="en-US" dirty="0" smtClean="0"/>
              <a:t> : </a:t>
            </a:r>
          </a:p>
          <a:p>
            <a:pPr marL="0" indent="0">
              <a:buNone/>
            </a:pPr>
            <a:r>
              <a:rPr lang="en-US" dirty="0" smtClean="0"/>
              <a:t>Output is the product of a fixed gain with input. Also, it is </a:t>
            </a:r>
            <a:r>
              <a:rPr lang="en-US" dirty="0" err="1" smtClean="0"/>
              <a:t>iverted</a:t>
            </a:r>
            <a:r>
              <a:rPr lang="en-US" dirty="0" smtClean="0"/>
              <a:t>.</a:t>
            </a:r>
            <a:endParaRPr lang="en-US" u="sng" dirty="0" smtClean="0"/>
          </a:p>
          <a:p>
            <a:pPr marL="0" indent="0">
              <a:lnSpc>
                <a:spcPct val="150000"/>
              </a:lnSpc>
              <a:buNone/>
            </a:pPr>
            <a:endParaRPr lang="en-US" u="sng" dirty="0"/>
          </a:p>
        </p:txBody>
      </p:sp>
      <p:pic>
        <p:nvPicPr>
          <p:cNvPr id="4" name="Picture 3"/>
          <p:cNvPicPr>
            <a:picLocks noChangeAspect="1"/>
          </p:cNvPicPr>
          <p:nvPr/>
        </p:nvPicPr>
        <p:blipFill>
          <a:blip r:embed="rId2"/>
          <a:stretch>
            <a:fillRect/>
          </a:stretch>
        </p:blipFill>
        <p:spPr>
          <a:xfrm>
            <a:off x="1307430" y="2895099"/>
            <a:ext cx="8205537" cy="3962901"/>
          </a:xfrm>
          <a:prstGeom prst="rect">
            <a:avLst/>
          </a:prstGeom>
        </p:spPr>
      </p:pic>
    </p:spTree>
    <p:extLst>
      <p:ext uri="{BB962C8B-B14F-4D97-AF65-F5344CB8AC3E}">
        <p14:creationId xmlns:p14="http://schemas.microsoft.com/office/powerpoint/2010/main" val="424372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347538"/>
            <a:ext cx="10515600" cy="4829426"/>
          </a:xfrm>
        </p:spPr>
        <p:txBody>
          <a:bodyPr/>
          <a:lstStyle/>
          <a:p>
            <a:pPr marL="0" indent="0">
              <a:buNone/>
            </a:pPr>
            <a:r>
              <a:rPr lang="en-US" u="sng" dirty="0" smtClean="0"/>
              <a:t>Non-Inverting Amplifier:</a:t>
            </a:r>
          </a:p>
          <a:p>
            <a:pPr marL="0" indent="0">
              <a:lnSpc>
                <a:spcPct val="150000"/>
              </a:lnSpc>
              <a:buNone/>
            </a:pPr>
            <a:r>
              <a:rPr lang="en-US" dirty="0" smtClean="0"/>
              <a:t>It is a constant gain multiplier. </a:t>
            </a:r>
            <a:endParaRPr lang="en-US" dirty="0"/>
          </a:p>
        </p:txBody>
      </p:sp>
      <p:pic>
        <p:nvPicPr>
          <p:cNvPr id="4" name="Picture 3"/>
          <p:cNvPicPr>
            <a:picLocks noChangeAspect="1"/>
          </p:cNvPicPr>
          <p:nvPr/>
        </p:nvPicPr>
        <p:blipFill>
          <a:blip r:embed="rId2"/>
          <a:stretch>
            <a:fillRect/>
          </a:stretch>
        </p:blipFill>
        <p:spPr>
          <a:xfrm>
            <a:off x="5466095" y="1867652"/>
            <a:ext cx="2203908" cy="1027245"/>
          </a:xfrm>
          <a:prstGeom prst="rect">
            <a:avLst/>
          </a:prstGeom>
        </p:spPr>
      </p:pic>
      <p:sp>
        <p:nvSpPr>
          <p:cNvPr id="5" name="TextBox 4"/>
          <p:cNvSpPr txBox="1"/>
          <p:nvPr/>
        </p:nvSpPr>
        <p:spPr>
          <a:xfrm>
            <a:off x="7670003" y="2121115"/>
            <a:ext cx="946484" cy="461665"/>
          </a:xfrm>
          <a:prstGeom prst="rect">
            <a:avLst/>
          </a:prstGeom>
          <a:noFill/>
        </p:spPr>
        <p:txBody>
          <a:bodyPr wrap="square" rtlCol="0">
            <a:spAutoFit/>
          </a:bodyPr>
          <a:lstStyle/>
          <a:p>
            <a:r>
              <a:rPr lang="en-US" sz="2400" dirty="0" smtClean="0"/>
              <a:t>Or</a:t>
            </a:r>
            <a:endParaRPr lang="en-US" sz="2400" dirty="0"/>
          </a:p>
        </p:txBody>
      </p:sp>
      <p:pic>
        <p:nvPicPr>
          <p:cNvPr id="6" name="Picture 5"/>
          <p:cNvPicPr>
            <a:picLocks noChangeAspect="1"/>
          </p:cNvPicPr>
          <p:nvPr/>
        </p:nvPicPr>
        <p:blipFill>
          <a:blip r:embed="rId3"/>
          <a:stretch>
            <a:fillRect/>
          </a:stretch>
        </p:blipFill>
        <p:spPr>
          <a:xfrm>
            <a:off x="8440024" y="1957135"/>
            <a:ext cx="3080091" cy="898360"/>
          </a:xfrm>
          <a:prstGeom prst="rect">
            <a:avLst/>
          </a:prstGeom>
        </p:spPr>
      </p:pic>
      <p:pic>
        <p:nvPicPr>
          <p:cNvPr id="7" name="Picture 6"/>
          <p:cNvPicPr>
            <a:picLocks noChangeAspect="1"/>
          </p:cNvPicPr>
          <p:nvPr/>
        </p:nvPicPr>
        <p:blipFill>
          <a:blip r:embed="rId4"/>
          <a:stretch>
            <a:fillRect/>
          </a:stretch>
        </p:blipFill>
        <p:spPr>
          <a:xfrm>
            <a:off x="671884" y="2894897"/>
            <a:ext cx="5988543" cy="3891664"/>
          </a:xfrm>
          <a:prstGeom prst="rect">
            <a:avLst/>
          </a:prstGeom>
        </p:spPr>
      </p:pic>
      <p:sp>
        <p:nvSpPr>
          <p:cNvPr id="8" name="TextBox 7"/>
          <p:cNvSpPr txBox="1"/>
          <p:nvPr/>
        </p:nvSpPr>
        <p:spPr>
          <a:xfrm>
            <a:off x="6096000" y="4276490"/>
            <a:ext cx="1710611" cy="830997"/>
          </a:xfrm>
          <a:prstGeom prst="rect">
            <a:avLst/>
          </a:prstGeom>
          <a:noFill/>
        </p:spPr>
        <p:txBody>
          <a:bodyPr wrap="square" rtlCol="0">
            <a:spAutoFit/>
          </a:bodyPr>
          <a:lstStyle/>
          <a:p>
            <a:r>
              <a:rPr lang="en-US" sz="2400" dirty="0" smtClean="0"/>
              <a:t>Equivalent AC Circuit is</a:t>
            </a:r>
            <a:endParaRPr lang="en-US" sz="2400" dirty="0"/>
          </a:p>
        </p:txBody>
      </p:sp>
      <p:pic>
        <p:nvPicPr>
          <p:cNvPr id="9" name="Picture 8"/>
          <p:cNvPicPr>
            <a:picLocks noChangeAspect="1"/>
          </p:cNvPicPr>
          <p:nvPr/>
        </p:nvPicPr>
        <p:blipFill>
          <a:blip r:embed="rId5"/>
          <a:stretch>
            <a:fillRect/>
          </a:stretch>
        </p:blipFill>
        <p:spPr>
          <a:xfrm>
            <a:off x="7907241" y="3169857"/>
            <a:ext cx="4284759" cy="3616704"/>
          </a:xfrm>
          <a:prstGeom prst="rect">
            <a:avLst/>
          </a:prstGeom>
        </p:spPr>
      </p:pic>
    </p:spTree>
    <p:extLst>
      <p:ext uri="{BB962C8B-B14F-4D97-AF65-F5344CB8AC3E}">
        <p14:creationId xmlns:p14="http://schemas.microsoft.com/office/powerpoint/2010/main" val="428567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lstStyle/>
          <a:p>
            <a:pPr marL="0" indent="0">
              <a:lnSpc>
                <a:spcPct val="150000"/>
              </a:lnSpc>
              <a:buNone/>
            </a:pPr>
            <a:r>
              <a:rPr lang="en-US" u="sng" dirty="0" smtClean="0"/>
              <a:t>Unity Follower:</a:t>
            </a:r>
            <a:endParaRPr lang="en-US" dirty="0" smtClean="0"/>
          </a:p>
          <a:p>
            <a:pPr marL="0" indent="0">
              <a:lnSpc>
                <a:spcPct val="150000"/>
              </a:lnSpc>
              <a:buNone/>
            </a:pPr>
            <a:r>
              <a:rPr lang="en-US" dirty="0" smtClean="0"/>
              <a:t>This Op-Amp provides a gain of unity, (i.e.- 1) with no inversion. </a:t>
            </a:r>
            <a:endParaRPr lang="en-US" dirty="0"/>
          </a:p>
        </p:txBody>
      </p:sp>
      <p:pic>
        <p:nvPicPr>
          <p:cNvPr id="4" name="Picture 3"/>
          <p:cNvPicPr>
            <a:picLocks noChangeAspect="1"/>
          </p:cNvPicPr>
          <p:nvPr/>
        </p:nvPicPr>
        <p:blipFill>
          <a:blip r:embed="rId2"/>
          <a:stretch>
            <a:fillRect/>
          </a:stretch>
        </p:blipFill>
        <p:spPr>
          <a:xfrm>
            <a:off x="3429500" y="1286878"/>
            <a:ext cx="1591677" cy="603740"/>
          </a:xfrm>
          <a:prstGeom prst="rect">
            <a:avLst/>
          </a:prstGeom>
        </p:spPr>
      </p:pic>
      <p:pic>
        <p:nvPicPr>
          <p:cNvPr id="5" name="Picture 4"/>
          <p:cNvPicPr>
            <a:picLocks noChangeAspect="1"/>
          </p:cNvPicPr>
          <p:nvPr/>
        </p:nvPicPr>
        <p:blipFill>
          <a:blip r:embed="rId3"/>
          <a:stretch>
            <a:fillRect/>
          </a:stretch>
        </p:blipFill>
        <p:spPr>
          <a:xfrm>
            <a:off x="838200" y="2910639"/>
            <a:ext cx="4616116" cy="3411912"/>
          </a:xfrm>
          <a:prstGeom prst="rect">
            <a:avLst/>
          </a:prstGeom>
        </p:spPr>
      </p:pic>
      <p:sp>
        <p:nvSpPr>
          <p:cNvPr id="6" name="TextBox 5"/>
          <p:cNvSpPr txBox="1"/>
          <p:nvPr/>
        </p:nvSpPr>
        <p:spPr>
          <a:xfrm>
            <a:off x="5678905" y="3818021"/>
            <a:ext cx="1524000" cy="830997"/>
          </a:xfrm>
          <a:prstGeom prst="rect">
            <a:avLst/>
          </a:prstGeom>
          <a:noFill/>
        </p:spPr>
        <p:txBody>
          <a:bodyPr wrap="square" rtlCol="0">
            <a:spAutoFit/>
          </a:bodyPr>
          <a:lstStyle/>
          <a:p>
            <a:r>
              <a:rPr lang="en-US" sz="2400" dirty="0" smtClean="0"/>
              <a:t>Equivalent AC Circuit</a:t>
            </a:r>
            <a:endParaRPr lang="en-US" sz="2400" dirty="0"/>
          </a:p>
        </p:txBody>
      </p:sp>
      <p:pic>
        <p:nvPicPr>
          <p:cNvPr id="7" name="Picture 6"/>
          <p:cNvPicPr>
            <a:picLocks noChangeAspect="1"/>
          </p:cNvPicPr>
          <p:nvPr/>
        </p:nvPicPr>
        <p:blipFill>
          <a:blip r:embed="rId4"/>
          <a:stretch>
            <a:fillRect/>
          </a:stretch>
        </p:blipFill>
        <p:spPr>
          <a:xfrm>
            <a:off x="7202904" y="2957168"/>
            <a:ext cx="4150895" cy="3233837"/>
          </a:xfrm>
          <a:prstGeom prst="rect">
            <a:avLst/>
          </a:prstGeom>
        </p:spPr>
      </p:pic>
    </p:spTree>
    <p:extLst>
      <p:ext uri="{BB962C8B-B14F-4D97-AF65-F5344CB8AC3E}">
        <p14:creationId xmlns:p14="http://schemas.microsoft.com/office/powerpoint/2010/main" val="17936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lstStyle/>
          <a:p>
            <a:pPr marL="0" indent="0">
              <a:lnSpc>
                <a:spcPct val="150000"/>
              </a:lnSpc>
              <a:buNone/>
            </a:pPr>
            <a:r>
              <a:rPr lang="en-US" u="sng" dirty="0" smtClean="0"/>
              <a:t>Summing Amplifier:</a:t>
            </a:r>
            <a:endParaRPr lang="en-US" dirty="0" smtClean="0"/>
          </a:p>
          <a:p>
            <a:pPr marL="0" indent="0">
              <a:lnSpc>
                <a:spcPct val="150000"/>
              </a:lnSpc>
              <a:buNone/>
            </a:pPr>
            <a:r>
              <a:rPr lang="en-US" dirty="0" smtClean="0"/>
              <a:t>Used the most. Is a 3 input summing amplifier circuit and algebraically sums the output amplified voltages being multiplied by a constant gain.</a:t>
            </a:r>
            <a:endParaRPr lang="en-US" dirty="0"/>
          </a:p>
        </p:txBody>
      </p:sp>
      <p:pic>
        <p:nvPicPr>
          <p:cNvPr id="4" name="Picture 3"/>
          <p:cNvPicPr>
            <a:picLocks noChangeAspect="1"/>
          </p:cNvPicPr>
          <p:nvPr/>
        </p:nvPicPr>
        <p:blipFill>
          <a:blip r:embed="rId2"/>
          <a:stretch>
            <a:fillRect/>
          </a:stretch>
        </p:blipFill>
        <p:spPr>
          <a:xfrm>
            <a:off x="4345907" y="1171072"/>
            <a:ext cx="4413082" cy="917765"/>
          </a:xfrm>
          <a:prstGeom prst="rect">
            <a:avLst/>
          </a:prstGeom>
        </p:spPr>
      </p:pic>
      <p:pic>
        <p:nvPicPr>
          <p:cNvPr id="5" name="Picture 4"/>
          <p:cNvPicPr>
            <a:picLocks noChangeAspect="1"/>
          </p:cNvPicPr>
          <p:nvPr/>
        </p:nvPicPr>
        <p:blipFill>
          <a:blip r:embed="rId3"/>
          <a:stretch>
            <a:fillRect/>
          </a:stretch>
        </p:blipFill>
        <p:spPr>
          <a:xfrm>
            <a:off x="838200" y="3423416"/>
            <a:ext cx="5099385" cy="3169888"/>
          </a:xfrm>
          <a:prstGeom prst="rect">
            <a:avLst/>
          </a:prstGeom>
        </p:spPr>
      </p:pic>
      <p:sp>
        <p:nvSpPr>
          <p:cNvPr id="6" name="TextBox 5"/>
          <p:cNvSpPr txBox="1"/>
          <p:nvPr/>
        </p:nvSpPr>
        <p:spPr>
          <a:xfrm>
            <a:off x="6096000" y="4588042"/>
            <a:ext cx="625642" cy="461665"/>
          </a:xfrm>
          <a:prstGeom prst="rect">
            <a:avLst/>
          </a:prstGeom>
          <a:noFill/>
        </p:spPr>
        <p:txBody>
          <a:bodyPr wrap="square" rtlCol="0">
            <a:spAutoFit/>
          </a:bodyPr>
          <a:lstStyle/>
          <a:p>
            <a:r>
              <a:rPr lang="en-US" sz="2400" dirty="0" smtClean="0"/>
              <a:t>Or</a:t>
            </a:r>
            <a:endParaRPr lang="en-US" sz="2400" dirty="0"/>
          </a:p>
        </p:txBody>
      </p:sp>
      <p:pic>
        <p:nvPicPr>
          <p:cNvPr id="7" name="Picture 6"/>
          <p:cNvPicPr>
            <a:picLocks noChangeAspect="1"/>
          </p:cNvPicPr>
          <p:nvPr/>
        </p:nvPicPr>
        <p:blipFill>
          <a:blip r:embed="rId4"/>
          <a:stretch>
            <a:fillRect/>
          </a:stretch>
        </p:blipFill>
        <p:spPr>
          <a:xfrm>
            <a:off x="6721642" y="3423416"/>
            <a:ext cx="5374560" cy="2993426"/>
          </a:xfrm>
          <a:prstGeom prst="rect">
            <a:avLst/>
          </a:prstGeom>
        </p:spPr>
      </p:pic>
    </p:spTree>
    <p:extLst>
      <p:ext uri="{BB962C8B-B14F-4D97-AF65-F5344CB8AC3E}">
        <p14:creationId xmlns:p14="http://schemas.microsoft.com/office/powerpoint/2010/main" val="328282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lstStyle/>
          <a:p>
            <a:pPr marL="0" indent="0">
              <a:lnSpc>
                <a:spcPct val="150000"/>
              </a:lnSpc>
              <a:buNone/>
            </a:pPr>
            <a:r>
              <a:rPr lang="en-US" u="sng" dirty="0" smtClean="0"/>
              <a:t>Integrator</a:t>
            </a:r>
            <a:r>
              <a:rPr lang="en-US" u="sng" dirty="0" smtClean="0"/>
              <a:t>:</a:t>
            </a:r>
          </a:p>
          <a:p>
            <a:pPr marL="0" indent="0">
              <a:lnSpc>
                <a:spcPct val="150000"/>
              </a:lnSpc>
              <a:buNone/>
            </a:pPr>
            <a:r>
              <a:rPr lang="en-US" dirty="0" smtClean="0"/>
              <a:t>Similar structure as the previous, only a capacitor is placed instead of the feedback resistor. The capacitive impedance is:</a:t>
            </a:r>
            <a:r>
              <a:rPr lang="en-US" u="sng" dirty="0" smtClean="0"/>
              <a:t> </a:t>
            </a:r>
            <a:endParaRPr lang="en-US" u="sng" dirty="0"/>
          </a:p>
        </p:txBody>
      </p:sp>
      <p:pic>
        <p:nvPicPr>
          <p:cNvPr id="4" name="Picture 3"/>
          <p:cNvPicPr>
            <a:picLocks noChangeAspect="1"/>
          </p:cNvPicPr>
          <p:nvPr/>
        </p:nvPicPr>
        <p:blipFill>
          <a:blip r:embed="rId2"/>
          <a:stretch>
            <a:fillRect/>
          </a:stretch>
        </p:blipFill>
        <p:spPr>
          <a:xfrm>
            <a:off x="8408569" y="2542422"/>
            <a:ext cx="2403809" cy="1012841"/>
          </a:xfrm>
          <a:prstGeom prst="rect">
            <a:avLst/>
          </a:prstGeom>
        </p:spPr>
      </p:pic>
      <p:pic>
        <p:nvPicPr>
          <p:cNvPr id="5" name="Picture 4"/>
          <p:cNvPicPr>
            <a:picLocks noChangeAspect="1"/>
          </p:cNvPicPr>
          <p:nvPr/>
        </p:nvPicPr>
        <p:blipFill>
          <a:blip r:embed="rId3"/>
          <a:stretch>
            <a:fillRect/>
          </a:stretch>
        </p:blipFill>
        <p:spPr>
          <a:xfrm>
            <a:off x="1251284" y="3425396"/>
            <a:ext cx="8777038" cy="3432604"/>
          </a:xfrm>
          <a:prstGeom prst="rect">
            <a:avLst/>
          </a:prstGeom>
        </p:spPr>
      </p:pic>
    </p:spTree>
    <p:extLst>
      <p:ext uri="{BB962C8B-B14F-4D97-AF65-F5344CB8AC3E}">
        <p14:creationId xmlns:p14="http://schemas.microsoft.com/office/powerpoint/2010/main" val="2247355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lstStyle/>
          <a:p>
            <a:pPr marL="0" indent="0">
              <a:lnSpc>
                <a:spcPct val="150000"/>
              </a:lnSpc>
              <a:buNone/>
            </a:pPr>
            <a:r>
              <a:rPr lang="en-US" u="sng" dirty="0" smtClean="0"/>
              <a:t>Integrator</a:t>
            </a:r>
            <a:r>
              <a:rPr lang="en-US" u="sng" dirty="0" smtClean="0"/>
              <a:t>:</a:t>
            </a:r>
          </a:p>
          <a:p>
            <a:pPr marL="0" indent="0">
              <a:lnSpc>
                <a:spcPct val="150000"/>
              </a:lnSpc>
              <a:buNone/>
            </a:pPr>
            <a:r>
              <a:rPr lang="en-US" dirty="0" smtClean="0"/>
              <a:t>Similar structure as the previous, only a capacitor is placed instead of the feedback resistor. The capacitive impedance is:</a:t>
            </a:r>
            <a:r>
              <a:rPr lang="en-US" u="sng" dirty="0" smtClean="0"/>
              <a:t> </a:t>
            </a:r>
            <a:endParaRPr lang="en-US" u="sng" dirty="0"/>
          </a:p>
        </p:txBody>
      </p:sp>
      <p:pic>
        <p:nvPicPr>
          <p:cNvPr id="4" name="Picture 3"/>
          <p:cNvPicPr>
            <a:picLocks noChangeAspect="1"/>
          </p:cNvPicPr>
          <p:nvPr/>
        </p:nvPicPr>
        <p:blipFill>
          <a:blip r:embed="rId2"/>
          <a:stretch>
            <a:fillRect/>
          </a:stretch>
        </p:blipFill>
        <p:spPr>
          <a:xfrm>
            <a:off x="5299294" y="3346282"/>
            <a:ext cx="6472564" cy="2701592"/>
          </a:xfrm>
          <a:prstGeom prst="rect">
            <a:avLst/>
          </a:prstGeom>
        </p:spPr>
      </p:pic>
      <p:pic>
        <p:nvPicPr>
          <p:cNvPr id="5" name="Picture 4"/>
          <p:cNvPicPr>
            <a:picLocks noChangeAspect="1"/>
          </p:cNvPicPr>
          <p:nvPr/>
        </p:nvPicPr>
        <p:blipFill>
          <a:blip r:embed="rId3"/>
          <a:stretch>
            <a:fillRect/>
          </a:stretch>
        </p:blipFill>
        <p:spPr>
          <a:xfrm>
            <a:off x="838200" y="5585657"/>
            <a:ext cx="4461094" cy="1119940"/>
          </a:xfrm>
          <a:prstGeom prst="rect">
            <a:avLst/>
          </a:prstGeom>
        </p:spPr>
      </p:pic>
    </p:spTree>
    <p:extLst>
      <p:ext uri="{BB962C8B-B14F-4D97-AF65-F5344CB8AC3E}">
        <p14:creationId xmlns:p14="http://schemas.microsoft.com/office/powerpoint/2010/main" val="1604358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normAutofit fontScale="92500"/>
          </a:bodyPr>
          <a:lstStyle/>
          <a:p>
            <a:pPr marL="0" indent="0">
              <a:lnSpc>
                <a:spcPct val="150000"/>
              </a:lnSpc>
              <a:buNone/>
            </a:pPr>
            <a:r>
              <a:rPr lang="en-US" u="sng" dirty="0" smtClean="0"/>
              <a:t>Integrator</a:t>
            </a:r>
            <a:r>
              <a:rPr lang="en-US" u="sng" dirty="0" smtClean="0"/>
              <a:t>:</a:t>
            </a:r>
          </a:p>
          <a:p>
            <a:pPr marL="0" indent="0">
              <a:lnSpc>
                <a:spcPct val="150000"/>
              </a:lnSpc>
              <a:buNone/>
            </a:pPr>
            <a:r>
              <a:rPr lang="en-US" dirty="0" smtClean="0"/>
              <a:t>Similar structure as the previous, only a capacitor is placed instead of the feedback resistor. The output is the integra</a:t>
            </a:r>
            <a:r>
              <a:rPr lang="en-US" dirty="0" smtClean="0"/>
              <a:t>l of the input, with an inversion and scale multiplier of 1/RC. This ability to integrate a given signal provides the analog computer with the ability to solve differential equations and therefore provides the ability to electrically solve analogs of physical system operation. If a fixed voltage is input to this circuit, the output grows in time (from above equation), hence providing a ramp voltage.</a:t>
            </a:r>
            <a:endParaRPr lang="en-US" u="sng" dirty="0"/>
          </a:p>
        </p:txBody>
      </p:sp>
    </p:spTree>
    <p:extLst>
      <p:ext uri="{BB962C8B-B14F-4D97-AF65-F5344CB8AC3E}">
        <p14:creationId xmlns:p14="http://schemas.microsoft.com/office/powerpoint/2010/main" val="396111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normAutofit/>
          </a:bodyPr>
          <a:lstStyle/>
          <a:p>
            <a:pPr marL="0" indent="0">
              <a:lnSpc>
                <a:spcPct val="150000"/>
              </a:lnSpc>
              <a:buNone/>
            </a:pPr>
            <a:r>
              <a:rPr lang="en-US" u="sng" dirty="0" smtClean="0"/>
              <a:t>Integrator</a:t>
            </a:r>
            <a:r>
              <a:rPr lang="en-US" u="sng" dirty="0" smtClean="0"/>
              <a:t>:</a:t>
            </a:r>
          </a:p>
          <a:p>
            <a:pPr marL="0" indent="0">
              <a:lnSpc>
                <a:spcPct val="150000"/>
              </a:lnSpc>
              <a:buNone/>
            </a:pPr>
            <a:endParaRPr lang="en-US" u="sng" dirty="0"/>
          </a:p>
        </p:txBody>
      </p:sp>
      <p:pic>
        <p:nvPicPr>
          <p:cNvPr id="4" name="Picture 3"/>
          <p:cNvPicPr>
            <a:picLocks noChangeAspect="1"/>
          </p:cNvPicPr>
          <p:nvPr/>
        </p:nvPicPr>
        <p:blipFill>
          <a:blip r:embed="rId2"/>
          <a:stretch>
            <a:fillRect/>
          </a:stretch>
        </p:blipFill>
        <p:spPr>
          <a:xfrm>
            <a:off x="838200" y="1937165"/>
            <a:ext cx="7037038" cy="3821951"/>
          </a:xfrm>
          <a:prstGeom prst="rect">
            <a:avLst/>
          </a:prstGeom>
        </p:spPr>
      </p:pic>
      <p:pic>
        <p:nvPicPr>
          <p:cNvPr id="5" name="Picture 4"/>
          <p:cNvPicPr>
            <a:picLocks noChangeAspect="1"/>
          </p:cNvPicPr>
          <p:nvPr/>
        </p:nvPicPr>
        <p:blipFill>
          <a:blip r:embed="rId3"/>
          <a:stretch>
            <a:fillRect/>
          </a:stretch>
        </p:blipFill>
        <p:spPr>
          <a:xfrm>
            <a:off x="8450930" y="1452894"/>
            <a:ext cx="3317766" cy="2593890"/>
          </a:xfrm>
          <a:prstGeom prst="rect">
            <a:avLst/>
          </a:prstGeom>
        </p:spPr>
      </p:pic>
      <p:pic>
        <p:nvPicPr>
          <p:cNvPr id="6" name="Picture 5"/>
          <p:cNvPicPr>
            <a:picLocks noChangeAspect="1"/>
          </p:cNvPicPr>
          <p:nvPr/>
        </p:nvPicPr>
        <p:blipFill>
          <a:blip r:embed="rId4"/>
          <a:stretch>
            <a:fillRect/>
          </a:stretch>
        </p:blipFill>
        <p:spPr>
          <a:xfrm>
            <a:off x="8603736" y="4046784"/>
            <a:ext cx="3164960" cy="2415767"/>
          </a:xfrm>
          <a:prstGeom prst="rect">
            <a:avLst/>
          </a:prstGeom>
        </p:spPr>
      </p:pic>
    </p:spTree>
    <p:extLst>
      <p:ext uri="{BB962C8B-B14F-4D97-AF65-F5344CB8AC3E}">
        <p14:creationId xmlns:p14="http://schemas.microsoft.com/office/powerpoint/2010/main" val="98639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normAutofit/>
          </a:bodyPr>
          <a:lstStyle/>
          <a:p>
            <a:pPr marL="0" indent="0">
              <a:lnSpc>
                <a:spcPct val="150000"/>
              </a:lnSpc>
              <a:buNone/>
            </a:pPr>
            <a:r>
              <a:rPr lang="en-US" u="sng" dirty="0" smtClean="0"/>
              <a:t>Summing Integrator Circuit:</a:t>
            </a:r>
          </a:p>
          <a:p>
            <a:pPr marL="0" indent="0">
              <a:lnSpc>
                <a:spcPct val="150000"/>
              </a:lnSpc>
              <a:buNone/>
            </a:pPr>
            <a:endParaRPr lang="en-US" u="sng" dirty="0"/>
          </a:p>
        </p:txBody>
      </p:sp>
      <p:pic>
        <p:nvPicPr>
          <p:cNvPr id="8" name="Picture 7"/>
          <p:cNvPicPr>
            <a:picLocks noChangeAspect="1"/>
          </p:cNvPicPr>
          <p:nvPr/>
        </p:nvPicPr>
        <p:blipFill>
          <a:blip r:embed="rId2"/>
          <a:stretch>
            <a:fillRect/>
          </a:stretch>
        </p:blipFill>
        <p:spPr>
          <a:xfrm>
            <a:off x="838200" y="2137861"/>
            <a:ext cx="6050948" cy="3958139"/>
          </a:xfrm>
          <a:prstGeom prst="rect">
            <a:avLst/>
          </a:prstGeom>
        </p:spPr>
      </p:pic>
      <p:pic>
        <p:nvPicPr>
          <p:cNvPr id="9" name="Picture 8"/>
          <p:cNvPicPr>
            <a:picLocks noChangeAspect="1"/>
          </p:cNvPicPr>
          <p:nvPr/>
        </p:nvPicPr>
        <p:blipFill>
          <a:blip r:embed="rId3"/>
          <a:stretch>
            <a:fillRect/>
          </a:stretch>
        </p:blipFill>
        <p:spPr>
          <a:xfrm>
            <a:off x="7465845" y="2185987"/>
            <a:ext cx="4411506" cy="2321845"/>
          </a:xfrm>
          <a:prstGeom prst="rect">
            <a:avLst/>
          </a:prstGeom>
        </p:spPr>
      </p:pic>
      <p:sp>
        <p:nvSpPr>
          <p:cNvPr id="10" name="TextBox 9"/>
          <p:cNvSpPr txBox="1"/>
          <p:nvPr/>
        </p:nvSpPr>
        <p:spPr>
          <a:xfrm>
            <a:off x="7465845" y="4719570"/>
            <a:ext cx="4193183" cy="830997"/>
          </a:xfrm>
          <a:prstGeom prst="rect">
            <a:avLst/>
          </a:prstGeom>
          <a:noFill/>
        </p:spPr>
        <p:txBody>
          <a:bodyPr wrap="square" rtlCol="0">
            <a:spAutoFit/>
          </a:bodyPr>
          <a:lstStyle/>
          <a:p>
            <a:r>
              <a:rPr lang="en-US" sz="2400" dirty="0" smtClean="0"/>
              <a:t>Analog-computer integrator-circuit representation</a:t>
            </a:r>
            <a:endParaRPr lang="en-US" sz="2400" dirty="0"/>
          </a:p>
        </p:txBody>
      </p:sp>
    </p:spTree>
    <p:extLst>
      <p:ext uri="{BB962C8B-B14F-4D97-AF65-F5344CB8AC3E}">
        <p14:creationId xmlns:p14="http://schemas.microsoft.com/office/powerpoint/2010/main" val="208098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Practical Op-Amp Circuits</a:t>
            </a:r>
            <a:endParaRPr lang="en-US" dirty="0"/>
          </a:p>
        </p:txBody>
      </p:sp>
      <p:sp>
        <p:nvSpPr>
          <p:cNvPr id="3" name="Content Placeholder 2"/>
          <p:cNvSpPr>
            <a:spLocks noGrp="1"/>
          </p:cNvSpPr>
          <p:nvPr>
            <p:ph idx="1"/>
          </p:nvPr>
        </p:nvSpPr>
        <p:spPr>
          <a:xfrm>
            <a:off x="838200" y="1171073"/>
            <a:ext cx="10515600" cy="5422231"/>
          </a:xfrm>
        </p:spPr>
        <p:txBody>
          <a:bodyPr/>
          <a:lstStyle/>
          <a:p>
            <a:pPr marL="0" indent="0">
              <a:lnSpc>
                <a:spcPct val="150000"/>
              </a:lnSpc>
              <a:buNone/>
            </a:pPr>
            <a:r>
              <a:rPr lang="en-US" u="sng" dirty="0" smtClean="0"/>
              <a:t>Differentiator</a:t>
            </a:r>
            <a:endParaRPr lang="en-US" dirty="0" smtClean="0"/>
          </a:p>
          <a:p>
            <a:pPr marL="0" indent="0">
              <a:lnSpc>
                <a:spcPct val="150000"/>
              </a:lnSpc>
              <a:buNone/>
            </a:pPr>
            <a:endParaRPr lang="en-US" u="sng" dirty="0"/>
          </a:p>
        </p:txBody>
      </p:sp>
      <p:pic>
        <p:nvPicPr>
          <p:cNvPr id="4" name="Picture 3"/>
          <p:cNvPicPr>
            <a:picLocks noChangeAspect="1"/>
          </p:cNvPicPr>
          <p:nvPr/>
        </p:nvPicPr>
        <p:blipFill>
          <a:blip r:embed="rId2"/>
          <a:stretch>
            <a:fillRect/>
          </a:stretch>
        </p:blipFill>
        <p:spPr>
          <a:xfrm>
            <a:off x="838200" y="2242135"/>
            <a:ext cx="7923443" cy="4142622"/>
          </a:xfrm>
          <a:prstGeom prst="rect">
            <a:avLst/>
          </a:prstGeom>
        </p:spPr>
      </p:pic>
      <p:pic>
        <p:nvPicPr>
          <p:cNvPr id="5" name="Picture 4"/>
          <p:cNvPicPr>
            <a:picLocks noChangeAspect="1"/>
          </p:cNvPicPr>
          <p:nvPr/>
        </p:nvPicPr>
        <p:blipFill>
          <a:blip r:embed="rId3"/>
          <a:stretch>
            <a:fillRect/>
          </a:stretch>
        </p:blipFill>
        <p:spPr>
          <a:xfrm>
            <a:off x="8438250" y="2242134"/>
            <a:ext cx="3238943" cy="973555"/>
          </a:xfrm>
          <a:prstGeom prst="rect">
            <a:avLst/>
          </a:prstGeom>
        </p:spPr>
      </p:pic>
    </p:spTree>
    <p:extLst>
      <p:ext uri="{BB962C8B-B14F-4D97-AF65-F5344CB8AC3E}">
        <p14:creationId xmlns:p14="http://schemas.microsoft.com/office/powerpoint/2010/main" val="385356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7"/>
            <a:ext cx="10515600" cy="5484236"/>
          </a:xfrm>
        </p:spPr>
        <p:txBody>
          <a:bodyPr/>
          <a:lstStyle/>
          <a:p>
            <a:pPr marL="0" indent="0">
              <a:buNone/>
            </a:pPr>
            <a:r>
              <a:rPr lang="en-US" u="sng" dirty="0" smtClean="0"/>
              <a:t>Single-ended Input</a:t>
            </a:r>
            <a:endParaRPr lang="en-US" dirty="0" smtClean="0"/>
          </a:p>
          <a:p>
            <a:pPr marL="0" indent="0">
              <a:buNone/>
            </a:pPr>
            <a:r>
              <a:rPr lang="en-US" dirty="0" smtClean="0"/>
              <a:t>When the input signal is connected to one input while the other input is connected to the ground.</a:t>
            </a:r>
          </a:p>
          <a:p>
            <a:pPr marL="0" indent="0">
              <a:buNone/>
            </a:pPr>
            <a:endParaRPr lang="en-US" dirty="0"/>
          </a:p>
        </p:txBody>
      </p:sp>
      <p:pic>
        <p:nvPicPr>
          <p:cNvPr id="4" name="Picture 3"/>
          <p:cNvPicPr>
            <a:picLocks noChangeAspect="1"/>
          </p:cNvPicPr>
          <p:nvPr/>
        </p:nvPicPr>
        <p:blipFill>
          <a:blip r:embed="rId2"/>
          <a:stretch>
            <a:fillRect/>
          </a:stretch>
        </p:blipFill>
        <p:spPr>
          <a:xfrm>
            <a:off x="838200" y="2385580"/>
            <a:ext cx="10515600" cy="3915966"/>
          </a:xfrm>
          <a:prstGeom prst="rect">
            <a:avLst/>
          </a:prstGeom>
        </p:spPr>
      </p:pic>
    </p:spTree>
    <p:extLst>
      <p:ext uri="{BB962C8B-B14F-4D97-AF65-F5344CB8AC3E}">
        <p14:creationId xmlns:p14="http://schemas.microsoft.com/office/powerpoint/2010/main" val="1222428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8662"/>
            <a:ext cx="10515600" cy="805949"/>
          </a:xfrm>
        </p:spPr>
        <p:txBody>
          <a:bodyPr/>
          <a:lstStyle/>
          <a:p>
            <a:r>
              <a:rPr lang="en-US" dirty="0" smtClean="0"/>
              <a:t>Op-Amp spec. DC-Offset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994611"/>
                <a:ext cx="10920664" cy="5863389"/>
              </a:xfrm>
            </p:spPr>
            <p:txBody>
              <a:bodyPr/>
              <a:lstStyle/>
              <a:p>
                <a:pPr>
                  <a:lnSpc>
                    <a:spcPct val="150000"/>
                  </a:lnSpc>
                </a:pPr>
                <a:r>
                  <a:rPr lang="en-US" dirty="0" smtClean="0"/>
                  <a:t>We will deal with both DC and Transient/frequency operating features.</a:t>
                </a:r>
              </a:p>
              <a:p>
                <a:pPr>
                  <a:lnSpc>
                    <a:spcPct val="150000"/>
                  </a:lnSpc>
                </a:pPr>
                <a:r>
                  <a:rPr lang="en-US" dirty="0" smtClean="0"/>
                  <a:t>Ideally, with 0 V input, output should be 0, but this is not the case. This is known as the DC offset voltage. i.e.- with 0 V, output could be 26 mV.</a:t>
                </a:r>
              </a:p>
              <a:p>
                <a:pPr>
                  <a:lnSpc>
                    <a:spcPct val="150000"/>
                  </a:lnSpc>
                </a:pPr>
                <a:r>
                  <a:rPr lang="en-US" dirty="0" smtClean="0"/>
                  <a:t>That’s why, the manufacturer specifies the input offset voltage. </a:t>
                </a:r>
              </a:p>
              <a:p>
                <a:pPr>
                  <a:lnSpc>
                    <a:spcPct val="150000"/>
                  </a:lnSpc>
                </a:pPr>
                <a:r>
                  <a:rPr lang="en-US" dirty="0" smtClean="0"/>
                  <a:t>The output offset voltage is then determined by the input offset voltage.</a:t>
                </a:r>
              </a:p>
              <a:p>
                <a:pPr>
                  <a:lnSpc>
                    <a:spcPct val="150000"/>
                  </a:lnSpc>
                </a:pPr>
                <a:r>
                  <a:rPr lang="en-US" dirty="0" smtClean="0"/>
                  <a:t>The output offset voltage is affected by 2 separate circuit connections:</a:t>
                </a:r>
              </a:p>
              <a:p>
                <a:pPr marL="914400" lvl="1" indent="-457200">
                  <a:lnSpc>
                    <a:spcPct val="150000"/>
                  </a:lnSpc>
                  <a:buAutoNum type="arabicPeriod"/>
                </a:pPr>
                <a:r>
                  <a:rPr lang="en-US" dirty="0" smtClean="0"/>
                  <a:t>An input offset voltage,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𝐼𝑂</m:t>
                        </m:r>
                      </m:sub>
                    </m:sSub>
                  </m:oMath>
                </a14:m>
                <a:endParaRPr lang="en-US" dirty="0" smtClean="0"/>
              </a:p>
              <a:p>
                <a:pPr marL="914400" lvl="1" indent="-457200">
                  <a:lnSpc>
                    <a:spcPct val="150000"/>
                  </a:lnSpc>
                  <a:buAutoNum type="arabicPeriod"/>
                </a:pPr>
                <a:r>
                  <a:rPr lang="en-US" dirty="0" smtClean="0"/>
                  <a:t>Offset current due to diff. in currents resulting at + &amp; - inputs.</a:t>
                </a:r>
              </a:p>
              <a:p>
                <a:pPr marL="914400" lvl="1" indent="-457200">
                  <a:lnSpc>
                    <a:spcPct val="150000"/>
                  </a:lnSpc>
                  <a:buAutoNum type="arabicPeriod"/>
                </a:pPr>
                <a:endParaRPr lang="en-US" dirty="0" smtClean="0"/>
              </a:p>
              <a:p>
                <a:pPr>
                  <a:lnSpc>
                    <a:spcPct val="15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994611"/>
                <a:ext cx="10920664" cy="5863389"/>
              </a:xfrm>
              <a:blipFill>
                <a:blip r:embed="rId2"/>
                <a:stretch>
                  <a:fillRect l="-949" r="-446"/>
                </a:stretch>
              </a:blipFill>
            </p:spPr>
            <p:txBody>
              <a:bodyPr/>
              <a:lstStyle/>
              <a:p>
                <a:r>
                  <a:rPr lang="en-US">
                    <a:noFill/>
                  </a:rPr>
                  <a:t> </a:t>
                </a:r>
              </a:p>
            </p:txBody>
          </p:sp>
        </mc:Fallback>
      </mc:AlternateContent>
    </p:spTree>
    <p:extLst>
      <p:ext uri="{BB962C8B-B14F-4D97-AF65-F5344CB8AC3E}">
        <p14:creationId xmlns:p14="http://schemas.microsoft.com/office/powerpoint/2010/main" val="419891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Op-Amp spec. DC-Offset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171073"/>
                <a:ext cx="10663990" cy="5422231"/>
              </a:xfrm>
            </p:spPr>
            <p:txBody>
              <a:bodyPr/>
              <a:lstStyle/>
              <a:p>
                <a:pPr marL="0" indent="0">
                  <a:lnSpc>
                    <a:spcPct val="150000"/>
                  </a:lnSpc>
                  <a:buNone/>
                </a:pPr>
                <a:r>
                  <a:rPr lang="en-US" u="sng" dirty="0" smtClean="0"/>
                  <a:t>Input Offset Voltage, </a:t>
                </a:r>
                <a14:m>
                  <m:oMath xmlns:m="http://schemas.openxmlformats.org/officeDocument/2006/math">
                    <m:sSub>
                      <m:sSubPr>
                        <m:ctrlPr>
                          <a:rPr lang="en-US" i="1" u="sng" smtClean="0">
                            <a:latin typeface="Cambria Math" panose="02040503050406030204" pitchFamily="18" charset="0"/>
                          </a:rPr>
                        </m:ctrlPr>
                      </m:sSubPr>
                      <m:e>
                        <m:r>
                          <a:rPr lang="en-US" b="0" i="1" u="sng" smtClean="0">
                            <a:latin typeface="Cambria Math" panose="02040503050406030204" pitchFamily="18" charset="0"/>
                          </a:rPr>
                          <m:t>𝑉</m:t>
                        </m:r>
                      </m:e>
                      <m:sub>
                        <m:r>
                          <a:rPr lang="en-US" b="0" i="1" u="sng" smtClean="0">
                            <a:latin typeface="Cambria Math" panose="02040503050406030204" pitchFamily="18" charset="0"/>
                          </a:rPr>
                          <m:t>𝐼𝑂</m:t>
                        </m:r>
                      </m:sub>
                    </m:sSub>
                  </m:oMath>
                </a14:m>
                <a:endParaRPr lang="en-US" u="sng" dirty="0" smtClean="0"/>
              </a:p>
              <a:p>
                <a:pPr marL="0" indent="0">
                  <a:lnSpc>
                    <a:spcPct val="150000"/>
                  </a:lnSpc>
                  <a:buNone/>
                </a:pPr>
                <a:r>
                  <a:rPr lang="en-US" dirty="0" smtClean="0"/>
                  <a:t>Using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oMath>
                </a14:m>
                <a:r>
                  <a:rPr lang="en-US" dirty="0" smtClean="0"/>
                  <a:t>, it can be written,</a:t>
                </a:r>
              </a:p>
              <a:p>
                <a:pPr marL="0" indent="0">
                  <a:lnSpc>
                    <a:spcPct val="150000"/>
                  </a:lnSpc>
                  <a:buNone/>
                </a:pPr>
                <a:r>
                  <a:rPr lang="en-US" dirty="0" smtClean="0"/>
                  <a:t>Therefore, we can write: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171073"/>
                <a:ext cx="10663990" cy="5422231"/>
              </a:xfrm>
              <a:blipFill>
                <a:blip r:embed="rId2"/>
                <a:stretch>
                  <a:fillRect l="-114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55368" y="1875922"/>
            <a:ext cx="5376966" cy="1139993"/>
          </a:xfrm>
          <a:prstGeom prst="rect">
            <a:avLst/>
          </a:prstGeom>
        </p:spPr>
      </p:pic>
      <p:pic>
        <p:nvPicPr>
          <p:cNvPr id="5" name="Picture 4"/>
          <p:cNvPicPr>
            <a:picLocks noChangeAspect="1"/>
          </p:cNvPicPr>
          <p:nvPr/>
        </p:nvPicPr>
        <p:blipFill>
          <a:blip r:embed="rId4"/>
          <a:stretch>
            <a:fillRect/>
          </a:stretch>
        </p:blipFill>
        <p:spPr>
          <a:xfrm>
            <a:off x="838198" y="3594685"/>
            <a:ext cx="4286826" cy="1105652"/>
          </a:xfrm>
          <a:prstGeom prst="rect">
            <a:avLst/>
          </a:prstGeom>
        </p:spPr>
      </p:pic>
    </p:spTree>
    <p:extLst>
      <p:ext uri="{BB962C8B-B14F-4D97-AF65-F5344CB8AC3E}">
        <p14:creationId xmlns:p14="http://schemas.microsoft.com/office/powerpoint/2010/main" val="367001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0360"/>
            <a:ext cx="10515600" cy="805949"/>
          </a:xfrm>
        </p:spPr>
        <p:txBody>
          <a:bodyPr/>
          <a:lstStyle/>
          <a:p>
            <a:r>
              <a:rPr lang="en-US" dirty="0" smtClean="0"/>
              <a:t>Op-Amp spec. DC-Offset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4241" y="714777"/>
                <a:ext cx="10663990" cy="5582651"/>
              </a:xfrm>
            </p:spPr>
            <p:txBody>
              <a:bodyPr>
                <a:normAutofit/>
              </a:bodyPr>
              <a:lstStyle/>
              <a:p>
                <a:pPr marL="0" indent="0">
                  <a:lnSpc>
                    <a:spcPct val="150000"/>
                  </a:lnSpc>
                  <a:buNone/>
                </a:pPr>
                <a:r>
                  <a:rPr lang="en-US" u="sng" dirty="0" smtClean="0"/>
                  <a:t>Output Offset Voltage due to Input Offset Current, </a:t>
                </a:r>
                <a14:m>
                  <m:oMath xmlns:m="http://schemas.openxmlformats.org/officeDocument/2006/math">
                    <m:sSub>
                      <m:sSubPr>
                        <m:ctrlPr>
                          <a:rPr lang="en-US" i="1" u="sng" smtClean="0">
                            <a:latin typeface="Cambria Math" panose="02040503050406030204" pitchFamily="18" charset="0"/>
                          </a:rPr>
                        </m:ctrlPr>
                      </m:sSubPr>
                      <m:e>
                        <m:r>
                          <a:rPr lang="en-US" b="0" i="1" u="sng" smtClean="0">
                            <a:latin typeface="Cambria Math" panose="02040503050406030204" pitchFamily="18" charset="0"/>
                          </a:rPr>
                          <m:t>𝐼</m:t>
                        </m:r>
                      </m:e>
                      <m:sub>
                        <m:r>
                          <a:rPr lang="en-US" b="0" i="1" u="sng" smtClean="0">
                            <a:latin typeface="Cambria Math" panose="02040503050406030204" pitchFamily="18" charset="0"/>
                          </a:rPr>
                          <m:t>𝐼𝑂</m:t>
                        </m:r>
                      </m:sub>
                    </m:sSub>
                  </m:oMath>
                </a14:m>
                <a:endParaRPr lang="en-US" u="sng" dirty="0" smtClean="0"/>
              </a:p>
              <a:p>
                <a:pPr>
                  <a:lnSpc>
                    <a:spcPct val="150000"/>
                  </a:lnSpc>
                </a:pPr>
                <a:r>
                  <a:rPr lang="en-US" dirty="0" smtClean="0"/>
                  <a:t>An output voltage will also result due to any diff. in DC bias current at the inputs.</a:t>
                </a:r>
              </a:p>
              <a:p>
                <a:pPr>
                  <a:lnSpc>
                    <a:spcPct val="150000"/>
                  </a:lnSpc>
                </a:pPr>
                <a:r>
                  <a:rPr lang="en-US" dirty="0" smtClean="0"/>
                  <a:t>The 2 transistors at the inputs will operate at slightly different current (as they are not fully matched).</a:t>
                </a:r>
              </a:p>
              <a:p>
                <a:pPr>
                  <a:lnSpc>
                    <a:spcPct val="150000"/>
                  </a:lnSpc>
                </a:pPr>
                <a:r>
                  <a:rPr lang="en-US" dirty="0" smtClean="0"/>
                  <a:t>Using superposition, the expression for the resulting output voltage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oMath>
                </a14:m>
                <a:r>
                  <a:rPr lang="en-US" dirty="0" smtClean="0"/>
                  <a:t> for input bias current,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𝐼</m:t>
                        </m:r>
                      </m:e>
                      <m:sub>
                        <m:r>
                          <a:rPr lang="en-US" b="0" i="1" smtClean="0">
                            <a:latin typeface="Cambria Math" panose="02040503050406030204" pitchFamily="18" charset="0"/>
                          </a:rPr>
                          <m:t>𝐼𝐵</m:t>
                        </m:r>
                      </m:sub>
                      <m:sup>
                        <m:r>
                          <a:rPr lang="en-US" i="1">
                            <a:latin typeface="Cambria Math" panose="02040503050406030204" pitchFamily="18" charset="0"/>
                          </a:rPr>
                          <m:t>+</m:t>
                        </m:r>
                      </m:sup>
                    </m:sSubSup>
                  </m:oMath>
                </a14:m>
                <a:r>
                  <a:rPr lang="en-US" dirty="0" smtClean="0"/>
                  <a:t> is: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4241" y="714777"/>
                <a:ext cx="10663990" cy="5582651"/>
              </a:xfrm>
              <a:blipFill>
                <a:blip r:embed="rId2"/>
                <a:stretch>
                  <a:fillRect l="-114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754308" y="4910137"/>
            <a:ext cx="3157023" cy="971391"/>
          </a:xfrm>
          <a:prstGeom prst="rect">
            <a:avLst/>
          </a:prstGeom>
        </p:spPr>
      </p:pic>
      <p:pic>
        <p:nvPicPr>
          <p:cNvPr id="7" name="Picture 6"/>
          <p:cNvPicPr>
            <a:picLocks noChangeAspect="1"/>
          </p:cNvPicPr>
          <p:nvPr/>
        </p:nvPicPr>
        <p:blipFill rotWithShape="1">
          <a:blip r:embed="rId4"/>
          <a:srcRect l="3767"/>
          <a:stretch/>
        </p:blipFill>
        <p:spPr>
          <a:xfrm>
            <a:off x="9392594" y="4846340"/>
            <a:ext cx="2759956" cy="1035187"/>
          </a:xfrm>
          <a:prstGeom prst="rect">
            <a:avLst/>
          </a:prstGeom>
        </p:spPr>
      </p:pic>
      <p:sp>
        <p:nvSpPr>
          <p:cNvPr id="8" name="TextBox 7"/>
          <p:cNvSpPr txBox="1"/>
          <p:nvPr/>
        </p:nvSpPr>
        <p:spPr>
          <a:xfrm>
            <a:off x="8927373" y="5152873"/>
            <a:ext cx="465221" cy="461665"/>
          </a:xfrm>
          <a:prstGeom prst="rect">
            <a:avLst/>
          </a:prstGeom>
          <a:noFill/>
        </p:spPr>
        <p:txBody>
          <a:bodyPr wrap="square" rtlCol="0">
            <a:spAutoFit/>
          </a:bodyPr>
          <a:lstStyle/>
          <a:p>
            <a:r>
              <a:rPr lang="en-US" sz="2400" dirty="0"/>
              <a:t>&amp;</a:t>
            </a:r>
          </a:p>
        </p:txBody>
      </p:sp>
      <p:pic>
        <p:nvPicPr>
          <p:cNvPr id="9" name="Picture 8"/>
          <p:cNvPicPr>
            <a:picLocks noChangeAspect="1"/>
          </p:cNvPicPr>
          <p:nvPr/>
        </p:nvPicPr>
        <p:blipFill>
          <a:blip r:embed="rId5"/>
          <a:stretch>
            <a:fillRect/>
          </a:stretch>
        </p:blipFill>
        <p:spPr>
          <a:xfrm>
            <a:off x="1097858" y="5716795"/>
            <a:ext cx="5524477" cy="745366"/>
          </a:xfrm>
          <a:prstGeom prst="rect">
            <a:avLst/>
          </a:prstGeom>
        </p:spPr>
      </p:pic>
    </p:spTree>
    <p:extLst>
      <p:ext uri="{BB962C8B-B14F-4D97-AF65-F5344CB8AC3E}">
        <p14:creationId xmlns:p14="http://schemas.microsoft.com/office/powerpoint/2010/main" val="1369872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4494"/>
            <a:ext cx="10515600" cy="805949"/>
          </a:xfrm>
        </p:spPr>
        <p:txBody>
          <a:bodyPr/>
          <a:lstStyle/>
          <a:p>
            <a:r>
              <a:rPr lang="en-US" dirty="0" smtClean="0"/>
              <a:t>Op-Amp spec- Frequency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930442"/>
                <a:ext cx="10663990" cy="6448925"/>
              </a:xfrm>
            </p:spPr>
            <p:txBody>
              <a:bodyPr>
                <a:normAutofit fontScale="92500"/>
              </a:bodyPr>
              <a:lstStyle/>
              <a:p>
                <a:pPr>
                  <a:lnSpc>
                    <a:spcPct val="150000"/>
                  </a:lnSpc>
                </a:pPr>
                <a:r>
                  <a:rPr lang="en-US" dirty="0" smtClean="0"/>
                  <a:t>Is designed for high-gain, wide bandwidth amplifier.</a:t>
                </a:r>
              </a:p>
              <a:p>
                <a:pPr>
                  <a:lnSpc>
                    <a:spcPct val="150000"/>
                  </a:lnSpc>
                </a:pPr>
                <a:r>
                  <a:rPr lang="en-US" dirty="0" smtClean="0"/>
                  <a:t>The operation tends to be unstable, hence built with internal compensation circuitry. </a:t>
                </a:r>
              </a:p>
              <a:p>
                <a:pPr>
                  <a:lnSpc>
                    <a:spcPct val="150000"/>
                  </a:lnSpc>
                </a:pPr>
                <a:r>
                  <a:rPr lang="en-US" dirty="0" smtClean="0"/>
                  <a:t>This causes the very open-loop gain to diminish with increasing frequency.</a:t>
                </a:r>
              </a:p>
              <a:p>
                <a:pPr>
                  <a:lnSpc>
                    <a:spcPct val="150000"/>
                  </a:lnSpc>
                </a:pPr>
                <a:r>
                  <a:rPr lang="en-US" dirty="0" smtClean="0"/>
                  <a:t>This reduction is known as </a:t>
                </a:r>
                <a:r>
                  <a:rPr lang="en-US" i="1" dirty="0" smtClean="0"/>
                  <a:t>roll-off</a:t>
                </a:r>
                <a:r>
                  <a:rPr lang="en-US" dirty="0" smtClean="0"/>
                  <a:t>. This usually occurs at a rate of 20dB.</a:t>
                </a:r>
              </a:p>
              <a:p>
                <a:pPr>
                  <a:lnSpc>
                    <a:spcPct val="150000"/>
                  </a:lnSpc>
                </a:pPr>
                <a:r>
                  <a:rPr lang="en-US" dirty="0" smtClean="0"/>
                  <a:t>Without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smtClean="0"/>
                  <a:t>, th</a:t>
                </a:r>
                <a:r>
                  <a:rPr lang="en-US" dirty="0" smtClean="0"/>
                  <a:t>e Op-Amp has open loop voltage gain,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𝑉𝐷</m:t>
                        </m:r>
                      </m:sub>
                    </m:sSub>
                  </m:oMath>
                </a14:m>
                <a:r>
                  <a:rPr lang="en-US" dirty="0" smtClean="0"/>
                  <a:t>.</a:t>
                </a:r>
              </a:p>
              <a:p>
                <a:pPr>
                  <a:lnSpc>
                    <a:spcPct val="150000"/>
                  </a:lnSpc>
                </a:pPr>
                <a:r>
                  <a:rPr lang="en-US" dirty="0" smtClean="0"/>
                  <a:t>However, a user typically connects the feedback loop and hence the gain is a closed loop gain denoted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𝐶𝐿</m:t>
                        </m:r>
                      </m:sub>
                    </m:sSub>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930442"/>
                <a:ext cx="10663990" cy="6448925"/>
              </a:xfrm>
              <a:blipFill>
                <a:blip r:embed="rId2"/>
                <a:stretch>
                  <a:fillRect l="-857" r="-1429"/>
                </a:stretch>
              </a:blipFill>
            </p:spPr>
            <p:txBody>
              <a:bodyPr/>
              <a:lstStyle/>
              <a:p>
                <a:r>
                  <a:rPr lang="en-US">
                    <a:noFill/>
                  </a:rPr>
                  <a:t> </a:t>
                </a:r>
              </a:p>
            </p:txBody>
          </p:sp>
        </mc:Fallback>
      </mc:AlternateContent>
    </p:spTree>
    <p:extLst>
      <p:ext uri="{BB962C8B-B14F-4D97-AF65-F5344CB8AC3E}">
        <p14:creationId xmlns:p14="http://schemas.microsoft.com/office/powerpoint/2010/main" val="3205110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4494"/>
            <a:ext cx="10515600" cy="805949"/>
          </a:xfrm>
        </p:spPr>
        <p:txBody>
          <a:bodyPr/>
          <a:lstStyle/>
          <a:p>
            <a:r>
              <a:rPr lang="en-US" dirty="0" smtClean="0"/>
              <a:t>Op-Amp spec- Frequency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753979"/>
                <a:ext cx="10663990" cy="6104022"/>
              </a:xfrm>
            </p:spPr>
            <p:txBody>
              <a:bodyPr>
                <a:normAutofit lnSpcReduction="10000"/>
              </a:bodyPr>
              <a:lstStyle/>
              <a:p>
                <a:pPr marL="0" indent="0">
                  <a:lnSpc>
                    <a:spcPct val="150000"/>
                  </a:lnSpc>
                  <a:buNone/>
                </a:pPr>
                <a:r>
                  <a:rPr lang="en-US" u="sng" dirty="0" smtClean="0"/>
                  <a:t>Gain-Bandwidth</a:t>
                </a:r>
              </a:p>
              <a:p>
                <a:pPr>
                  <a:lnSpc>
                    <a:spcPct val="150000"/>
                  </a:lnSpc>
                </a:pPr>
                <a:r>
                  <a:rPr lang="en-US" dirty="0" smtClean="0"/>
                  <a:t>Because of internal compensation circuitry included in an Op-Amp, the voltage gain drops off as frequency increases.</a:t>
                </a:r>
              </a:p>
              <a:p>
                <a:pPr>
                  <a:lnSpc>
                    <a:spcPct val="150000"/>
                  </a:lnSpc>
                </a:pPr>
                <a:r>
                  <a:rPr lang="en-US" dirty="0" smtClean="0"/>
                  <a:t>At low freq. down to DC operation, the gain is as specified by manuf. i.e.-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𝑉𝐷</m:t>
                        </m:r>
                      </m:sub>
                    </m:sSub>
                  </m:oMath>
                </a14:m>
                <a:r>
                  <a:rPr lang="en-US" dirty="0" smtClean="0"/>
                  <a:t>.</a:t>
                </a:r>
              </a:p>
              <a:p>
                <a:pPr>
                  <a:lnSpc>
                    <a:spcPct val="150000"/>
                  </a:lnSpc>
                </a:pPr>
                <a:r>
                  <a:rPr lang="en-US" dirty="0" smtClean="0"/>
                  <a:t>As higher freq. the open loop gain drops off until it finally reaches the unity value of 1. </a:t>
                </a:r>
              </a:p>
              <a:p>
                <a:pPr>
                  <a:lnSpc>
                    <a:spcPct val="150000"/>
                  </a:lnSpc>
                </a:pPr>
                <a:r>
                  <a:rPr lang="en-US" dirty="0" smtClean="0"/>
                  <a:t>The freq. at this gain value is specified by the manuf. as the unity gain bandwidth,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a14:m>
                <a:r>
                  <a:rPr lang="en-US" dirty="0" smtClean="0"/>
                  <a:t>. </a:t>
                </a:r>
              </a:p>
              <a:p>
                <a:pPr marL="0" indent="0">
                  <a:lnSpc>
                    <a:spcPct val="150000"/>
                  </a:lnSpc>
                  <a:buNone/>
                </a:pPr>
                <a:endParaRPr lang="en-US" u="sn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753979"/>
                <a:ext cx="10663990" cy="6104022"/>
              </a:xfrm>
              <a:blipFill>
                <a:blip r:embed="rId2"/>
                <a:stretch>
                  <a:fillRect l="-1143" r="-1486"/>
                </a:stretch>
              </a:blipFill>
            </p:spPr>
            <p:txBody>
              <a:bodyPr/>
              <a:lstStyle/>
              <a:p>
                <a:r>
                  <a:rPr lang="en-US">
                    <a:noFill/>
                  </a:rPr>
                  <a:t> </a:t>
                </a:r>
              </a:p>
            </p:txBody>
          </p:sp>
        </mc:Fallback>
      </mc:AlternateContent>
    </p:spTree>
    <p:extLst>
      <p:ext uri="{BB962C8B-B14F-4D97-AF65-F5344CB8AC3E}">
        <p14:creationId xmlns:p14="http://schemas.microsoft.com/office/powerpoint/2010/main" val="1921584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4494"/>
            <a:ext cx="10515600" cy="805949"/>
          </a:xfrm>
        </p:spPr>
        <p:txBody>
          <a:bodyPr/>
          <a:lstStyle/>
          <a:p>
            <a:r>
              <a:rPr lang="en-US" dirty="0" smtClean="0"/>
              <a:t>Op-Amp spec- Frequency Parameters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753979"/>
                <a:ext cx="4808622" cy="6104022"/>
              </a:xfrm>
            </p:spPr>
            <p:txBody>
              <a:bodyPr>
                <a:normAutofit/>
              </a:bodyPr>
              <a:lstStyle/>
              <a:p>
                <a:pPr marL="0" indent="0">
                  <a:lnSpc>
                    <a:spcPct val="150000"/>
                  </a:lnSpc>
                  <a:buNone/>
                </a:pPr>
                <a:r>
                  <a:rPr lang="en-US" u="sng" dirty="0" smtClean="0"/>
                  <a:t>Gain-Bandwidth</a:t>
                </a:r>
              </a:p>
              <a:p>
                <a:pPr>
                  <a:lnSpc>
                    <a:spcPct val="150000"/>
                  </a:lnSpc>
                </a:pPr>
                <a:r>
                  <a:rPr lang="en-US" dirty="0" smtClean="0"/>
                  <a:t>Another fre</a:t>
                </a:r>
                <a:r>
                  <a:rPr lang="en-US" dirty="0" smtClean="0"/>
                  <a:t>q. of interest is where the gain drops by 3 dB (or 0.707 of the DC gain,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𝑉𝐷</m:t>
                        </m:r>
                      </m:sub>
                    </m:sSub>
                  </m:oMath>
                </a14:m>
                <a:r>
                  <a:rPr lang="en-US" dirty="0" smtClean="0"/>
                  <a:t>). This frequency is known as the </a:t>
                </a:r>
                <a:r>
                  <a:rPr lang="en-US" i="1" dirty="0" smtClean="0"/>
                  <a:t>cutoff</a:t>
                </a:r>
                <a:r>
                  <a:rPr lang="en-US" dirty="0" smtClean="0"/>
                  <a:t> frequency of the Op-Amp,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oMath>
                </a14:m>
                <a:r>
                  <a:rPr lang="en-US" dirty="0" smtClean="0"/>
                  <a:t>. </a:t>
                </a:r>
                <a:r>
                  <a:rPr lang="en-US" dirty="0" err="1" smtClean="0"/>
                  <a:t>Banddwith</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a14:m>
                <a:r>
                  <a:rPr lang="en-US" dirty="0" smtClean="0"/>
                  <a:t> 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a14:m>
                <a:r>
                  <a:rPr lang="en-US" dirty="0" smtClean="0"/>
                  <a:t> is related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oMath>
                </a14:m>
                <a:r>
                  <a:rPr lang="en-US" dirty="0" smtClean="0"/>
                  <a:t> by:</a:t>
                </a:r>
              </a:p>
              <a:p>
                <a:pPr marL="0" indent="0">
                  <a:lnSpc>
                    <a:spcPct val="150000"/>
                  </a:lnSpc>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753979"/>
                <a:ext cx="4808622" cy="6104022"/>
              </a:xfrm>
              <a:blipFill>
                <a:blip r:embed="rId2"/>
                <a:stretch>
                  <a:fillRect l="-2535" r="-430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80326" y="6098255"/>
            <a:ext cx="2162184" cy="575260"/>
          </a:xfrm>
          <a:prstGeom prst="rect">
            <a:avLst/>
          </a:prstGeom>
        </p:spPr>
      </p:pic>
      <p:pic>
        <p:nvPicPr>
          <p:cNvPr id="5" name="Picture 4"/>
          <p:cNvPicPr>
            <a:picLocks noChangeAspect="1"/>
          </p:cNvPicPr>
          <p:nvPr/>
        </p:nvPicPr>
        <p:blipFill>
          <a:blip r:embed="rId4"/>
          <a:stretch>
            <a:fillRect/>
          </a:stretch>
        </p:blipFill>
        <p:spPr>
          <a:xfrm>
            <a:off x="5677892" y="1043864"/>
            <a:ext cx="6457631" cy="5054391"/>
          </a:xfrm>
          <a:prstGeom prst="rect">
            <a:avLst/>
          </a:prstGeom>
        </p:spPr>
      </p:pic>
    </p:spTree>
    <p:extLst>
      <p:ext uri="{BB962C8B-B14F-4D97-AF65-F5344CB8AC3E}">
        <p14:creationId xmlns:p14="http://schemas.microsoft.com/office/powerpoint/2010/main" val="360303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4494"/>
            <a:ext cx="10515600" cy="805949"/>
          </a:xfrm>
        </p:spPr>
        <p:txBody>
          <a:bodyPr/>
          <a:lstStyle/>
          <a:p>
            <a:r>
              <a:rPr lang="en-US" dirty="0" smtClean="0"/>
              <a:t>Op-Amp spec- Frequency Parameters</a:t>
            </a:r>
            <a:endParaRPr lang="en-US" dirty="0"/>
          </a:p>
        </p:txBody>
      </p:sp>
      <p:sp>
        <p:nvSpPr>
          <p:cNvPr id="3" name="Content Placeholder 2"/>
          <p:cNvSpPr>
            <a:spLocks noGrp="1"/>
          </p:cNvSpPr>
          <p:nvPr>
            <p:ph idx="1"/>
          </p:nvPr>
        </p:nvSpPr>
        <p:spPr>
          <a:xfrm>
            <a:off x="838199" y="753979"/>
            <a:ext cx="10359190" cy="6104022"/>
          </a:xfrm>
        </p:spPr>
        <p:txBody>
          <a:bodyPr>
            <a:normAutofit/>
          </a:bodyPr>
          <a:lstStyle/>
          <a:p>
            <a:pPr marL="0" indent="0">
              <a:lnSpc>
                <a:spcPct val="150000"/>
              </a:lnSpc>
              <a:buNone/>
            </a:pPr>
            <a:r>
              <a:rPr lang="en-US" u="sng" dirty="0" smtClean="0"/>
              <a:t>Slew Rate (SR)</a:t>
            </a:r>
          </a:p>
          <a:p>
            <a:pPr marL="0" indent="0">
              <a:lnSpc>
                <a:spcPct val="150000"/>
              </a:lnSpc>
              <a:buNone/>
            </a:pPr>
            <a:r>
              <a:rPr lang="en-US" dirty="0" smtClean="0"/>
              <a:t>The slew rate provides a parameter specifying the max rate of change of the output voltage when driven by a large step-input signal. If one tried to drive the output at a rate of voltage change greater than the slew rate, the output would not be able to change fast enough and would not vary over the full range expected, resulting in a signal clipping or distortion. The output wouldn’t be an amplified duplicate of the input signal if the Op-Amp slew rate is exceeded. </a:t>
            </a:r>
            <a:endParaRPr lang="en-US" dirty="0" smtClean="0"/>
          </a:p>
        </p:txBody>
      </p:sp>
      <p:pic>
        <p:nvPicPr>
          <p:cNvPr id="6" name="Picture 5"/>
          <p:cNvPicPr>
            <a:picLocks noChangeAspect="1"/>
          </p:cNvPicPr>
          <p:nvPr/>
        </p:nvPicPr>
        <p:blipFill>
          <a:blip r:embed="rId2"/>
          <a:stretch>
            <a:fillRect/>
          </a:stretch>
        </p:blipFill>
        <p:spPr>
          <a:xfrm>
            <a:off x="8904121" y="5616741"/>
            <a:ext cx="3051758" cy="976563"/>
          </a:xfrm>
          <a:prstGeom prst="rect">
            <a:avLst/>
          </a:prstGeom>
        </p:spPr>
      </p:pic>
    </p:spTree>
    <p:extLst>
      <p:ext uri="{BB962C8B-B14F-4D97-AF65-F5344CB8AC3E}">
        <p14:creationId xmlns:p14="http://schemas.microsoft.com/office/powerpoint/2010/main" val="2754437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4494"/>
            <a:ext cx="10515600" cy="805949"/>
          </a:xfrm>
        </p:spPr>
        <p:txBody>
          <a:bodyPr/>
          <a:lstStyle/>
          <a:p>
            <a:r>
              <a:rPr lang="en-US" dirty="0" smtClean="0"/>
              <a:t>Op-Amp spec- Frequency Parameters</a:t>
            </a:r>
            <a:endParaRPr lang="en-US" dirty="0"/>
          </a:p>
        </p:txBody>
      </p:sp>
      <p:sp>
        <p:nvSpPr>
          <p:cNvPr id="3" name="Content Placeholder 2"/>
          <p:cNvSpPr>
            <a:spLocks noGrp="1"/>
          </p:cNvSpPr>
          <p:nvPr>
            <p:ph idx="1"/>
          </p:nvPr>
        </p:nvSpPr>
        <p:spPr>
          <a:xfrm>
            <a:off x="838199" y="753979"/>
            <a:ext cx="10359190" cy="6104022"/>
          </a:xfrm>
        </p:spPr>
        <p:txBody>
          <a:bodyPr>
            <a:normAutofit/>
          </a:bodyPr>
          <a:lstStyle/>
          <a:p>
            <a:pPr marL="0" indent="0">
              <a:lnSpc>
                <a:spcPct val="150000"/>
              </a:lnSpc>
              <a:buNone/>
            </a:pPr>
            <a:r>
              <a:rPr lang="en-US" u="sng" dirty="0" smtClean="0"/>
              <a:t>Max. Signal Frequency</a:t>
            </a:r>
          </a:p>
          <a:p>
            <a:pPr>
              <a:lnSpc>
                <a:spcPct val="150000"/>
              </a:lnSpc>
            </a:pPr>
            <a:r>
              <a:rPr lang="en-US" dirty="0" smtClean="0"/>
              <a:t>The max freq. that an Op-Amp may operate depends on both the BW and SR.</a:t>
            </a:r>
          </a:p>
          <a:p>
            <a:pPr>
              <a:lnSpc>
                <a:spcPct val="150000"/>
              </a:lnSpc>
            </a:pPr>
            <a:r>
              <a:rPr lang="en-US" dirty="0" smtClean="0"/>
              <a:t>For a sinusoidal signal of the form 			        the max. voltage rate of change = 2</a:t>
            </a:r>
            <a:r>
              <a:rPr lang="el-GR" dirty="0" smtClean="0"/>
              <a:t>π</a:t>
            </a:r>
            <a:r>
              <a:rPr lang="en-US" dirty="0" err="1" smtClean="0"/>
              <a:t>fK</a:t>
            </a:r>
            <a:r>
              <a:rPr lang="en-US" dirty="0" smtClean="0"/>
              <a:t> V/s,</a:t>
            </a:r>
            <a:endParaRPr lang="en-US" dirty="0"/>
          </a:p>
          <a:p>
            <a:pPr>
              <a:lnSpc>
                <a:spcPct val="150000"/>
              </a:lnSpc>
            </a:pPr>
            <a:r>
              <a:rPr lang="en-US" dirty="0" smtClean="0"/>
              <a:t>To prevent distortion at the output, the rate of change must also be less than the SR. i.e. </a:t>
            </a:r>
            <a:endParaRPr lang="en-US" dirty="0" smtClean="0"/>
          </a:p>
        </p:txBody>
      </p:sp>
      <p:pic>
        <p:nvPicPr>
          <p:cNvPr id="4" name="Picture 3"/>
          <p:cNvPicPr>
            <a:picLocks noChangeAspect="1"/>
          </p:cNvPicPr>
          <p:nvPr/>
        </p:nvPicPr>
        <p:blipFill>
          <a:blip r:embed="rId2"/>
          <a:stretch>
            <a:fillRect/>
          </a:stretch>
        </p:blipFill>
        <p:spPr>
          <a:xfrm>
            <a:off x="6112041" y="3142998"/>
            <a:ext cx="2738552" cy="434391"/>
          </a:xfrm>
          <a:prstGeom prst="rect">
            <a:avLst/>
          </a:prstGeom>
        </p:spPr>
      </p:pic>
      <p:pic>
        <p:nvPicPr>
          <p:cNvPr id="5" name="Picture 4"/>
          <p:cNvPicPr>
            <a:picLocks noChangeAspect="1"/>
          </p:cNvPicPr>
          <p:nvPr/>
        </p:nvPicPr>
        <p:blipFill>
          <a:blip r:embed="rId3"/>
          <a:stretch>
            <a:fillRect/>
          </a:stretch>
        </p:blipFill>
        <p:spPr>
          <a:xfrm>
            <a:off x="4206791" y="5117432"/>
            <a:ext cx="2241987" cy="529389"/>
          </a:xfrm>
          <a:prstGeom prst="rect">
            <a:avLst/>
          </a:prstGeom>
        </p:spPr>
      </p:pic>
      <p:pic>
        <p:nvPicPr>
          <p:cNvPr id="7" name="Picture 6"/>
          <p:cNvPicPr>
            <a:picLocks noChangeAspect="1"/>
          </p:cNvPicPr>
          <p:nvPr/>
        </p:nvPicPr>
        <p:blipFill>
          <a:blip r:embed="rId4"/>
          <a:stretch>
            <a:fillRect/>
          </a:stretch>
        </p:blipFill>
        <p:spPr>
          <a:xfrm>
            <a:off x="1242762" y="5662862"/>
            <a:ext cx="1436270" cy="1002049"/>
          </a:xfrm>
          <a:prstGeom prst="rect">
            <a:avLst/>
          </a:prstGeom>
        </p:spPr>
      </p:pic>
      <p:pic>
        <p:nvPicPr>
          <p:cNvPr id="8" name="Picture 7"/>
          <p:cNvPicPr>
            <a:picLocks noChangeAspect="1"/>
          </p:cNvPicPr>
          <p:nvPr/>
        </p:nvPicPr>
        <p:blipFill>
          <a:blip r:embed="rId5"/>
          <a:stretch>
            <a:fillRect/>
          </a:stretch>
        </p:blipFill>
        <p:spPr>
          <a:xfrm>
            <a:off x="4206791" y="5681912"/>
            <a:ext cx="1511519" cy="1032257"/>
          </a:xfrm>
          <a:prstGeom prst="rect">
            <a:avLst/>
          </a:prstGeom>
        </p:spPr>
      </p:pic>
      <p:sp>
        <p:nvSpPr>
          <p:cNvPr id="9" name="TextBox 8"/>
          <p:cNvSpPr txBox="1"/>
          <p:nvPr/>
        </p:nvSpPr>
        <p:spPr>
          <a:xfrm>
            <a:off x="2731243" y="5933053"/>
            <a:ext cx="1090863" cy="461665"/>
          </a:xfrm>
          <a:prstGeom prst="rect">
            <a:avLst/>
          </a:prstGeom>
          <a:noFill/>
        </p:spPr>
        <p:txBody>
          <a:bodyPr wrap="square" rtlCol="0">
            <a:spAutoFit/>
          </a:bodyPr>
          <a:lstStyle/>
          <a:p>
            <a:r>
              <a:rPr lang="en-US" sz="2400" dirty="0" smtClean="0"/>
              <a:t>Hz</a:t>
            </a:r>
            <a:endParaRPr lang="en-US" sz="2400" dirty="0"/>
          </a:p>
        </p:txBody>
      </p:sp>
      <p:sp>
        <p:nvSpPr>
          <p:cNvPr id="10" name="TextBox 9"/>
          <p:cNvSpPr txBox="1"/>
          <p:nvPr/>
        </p:nvSpPr>
        <p:spPr>
          <a:xfrm>
            <a:off x="3433085" y="5967209"/>
            <a:ext cx="561474" cy="461665"/>
          </a:xfrm>
          <a:prstGeom prst="rect">
            <a:avLst/>
          </a:prstGeom>
          <a:noFill/>
        </p:spPr>
        <p:txBody>
          <a:bodyPr wrap="square" rtlCol="0">
            <a:spAutoFit/>
          </a:bodyPr>
          <a:lstStyle/>
          <a:p>
            <a:r>
              <a:rPr lang="en-US" sz="2400" dirty="0" smtClean="0"/>
              <a:t>OR</a:t>
            </a:r>
            <a:endParaRPr lang="en-US" sz="2400" dirty="0"/>
          </a:p>
        </p:txBody>
      </p:sp>
      <p:sp>
        <p:nvSpPr>
          <p:cNvPr id="11" name="TextBox 10"/>
          <p:cNvSpPr txBox="1"/>
          <p:nvPr/>
        </p:nvSpPr>
        <p:spPr>
          <a:xfrm>
            <a:off x="5718310" y="5967207"/>
            <a:ext cx="1472388" cy="461665"/>
          </a:xfrm>
          <a:prstGeom prst="rect">
            <a:avLst/>
          </a:prstGeom>
          <a:noFill/>
        </p:spPr>
        <p:txBody>
          <a:bodyPr wrap="square" rtlCol="0">
            <a:spAutoFit/>
          </a:bodyPr>
          <a:lstStyle/>
          <a:p>
            <a:r>
              <a:rPr lang="en-US" sz="2400" dirty="0" smtClean="0"/>
              <a:t>Rad/sec</a:t>
            </a:r>
            <a:endParaRPr lang="en-US" sz="2400" dirty="0"/>
          </a:p>
        </p:txBody>
      </p:sp>
    </p:spTree>
    <p:extLst>
      <p:ext uri="{BB962C8B-B14F-4D97-AF65-F5344CB8AC3E}">
        <p14:creationId xmlns:p14="http://schemas.microsoft.com/office/powerpoint/2010/main" val="127976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92727"/>
                <a:ext cx="10515600" cy="5484236"/>
              </a:xfrm>
            </p:spPr>
            <p:txBody>
              <a:bodyPr/>
              <a:lstStyle/>
              <a:p>
                <a:pPr marL="0" indent="0">
                  <a:buNone/>
                </a:pPr>
                <a:r>
                  <a:rPr lang="en-US" u="sng" dirty="0" smtClean="0"/>
                  <a:t>Double-ended (differential) Input</a:t>
                </a:r>
                <a:endParaRPr lang="en-US" dirty="0" smtClean="0"/>
              </a:p>
              <a:p>
                <a:pPr marL="0" indent="0">
                  <a:buNone/>
                </a:pPr>
                <a:r>
                  <a:rPr lang="en-US" dirty="0" smtClean="0"/>
                  <a:t>In the figure below,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r>
                  <a:rPr lang="en-US" dirty="0" smtClean="0"/>
                  <a:t> is applied at both the input terminals, with the resulting amplified output in phase with that applied between the + and the – </a:t>
                </a:r>
                <a:r>
                  <a:rPr lang="en-US" dirty="0" err="1" smtClean="0"/>
                  <a:t>ve</a:t>
                </a:r>
                <a:r>
                  <a:rPr lang="en-US" dirty="0" smtClean="0"/>
                  <a:t> terminals. (b) has input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r>
                  <a:rPr lang="en-US" dirty="0" smtClean="0"/>
                  <a:t> which is equal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smtClean="0"/>
                  <a:t> where these 2 signals are different.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92727"/>
                <a:ext cx="10515600" cy="5484236"/>
              </a:xfrm>
              <a:blipFill>
                <a:blip r:embed="rId2"/>
                <a:stretch>
                  <a:fillRect l="-1217" t="-1891"/>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838200" y="3001240"/>
            <a:ext cx="10515600" cy="3476702"/>
          </a:xfrm>
          <a:prstGeom prst="rect">
            <a:avLst/>
          </a:prstGeom>
        </p:spPr>
      </p:pic>
    </p:spTree>
    <p:extLst>
      <p:ext uri="{BB962C8B-B14F-4D97-AF65-F5344CB8AC3E}">
        <p14:creationId xmlns:p14="http://schemas.microsoft.com/office/powerpoint/2010/main" val="361591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ended output</a:t>
            </a:r>
            <a:endParaRPr lang="en-US" dirty="0"/>
          </a:p>
        </p:txBody>
      </p:sp>
      <p:sp>
        <p:nvSpPr>
          <p:cNvPr id="3" name="Content Placeholder 2"/>
          <p:cNvSpPr>
            <a:spLocks noGrp="1"/>
          </p:cNvSpPr>
          <p:nvPr>
            <p:ph idx="1"/>
          </p:nvPr>
        </p:nvSpPr>
        <p:spPr>
          <a:xfrm>
            <a:off x="838200" y="1825625"/>
            <a:ext cx="5950527" cy="2109066"/>
          </a:xfrm>
        </p:spPr>
        <p:txBody>
          <a:bodyPr/>
          <a:lstStyle/>
          <a:p>
            <a:r>
              <a:rPr lang="en-US" dirty="0" smtClean="0"/>
              <a:t>An input applied to either input will result in outputs from both outputs. These outputs are always opposite in polarity. </a:t>
            </a:r>
            <a:endParaRPr lang="en-US" dirty="0"/>
          </a:p>
        </p:txBody>
      </p:sp>
      <p:pic>
        <p:nvPicPr>
          <p:cNvPr id="4" name="Picture 3"/>
          <p:cNvPicPr>
            <a:picLocks noChangeAspect="1"/>
          </p:cNvPicPr>
          <p:nvPr/>
        </p:nvPicPr>
        <p:blipFill>
          <a:blip r:embed="rId2"/>
          <a:stretch>
            <a:fillRect/>
          </a:stretch>
        </p:blipFill>
        <p:spPr>
          <a:xfrm>
            <a:off x="7319528" y="1727633"/>
            <a:ext cx="2628035" cy="1639135"/>
          </a:xfrm>
          <a:prstGeom prst="rect">
            <a:avLst/>
          </a:prstGeom>
        </p:spPr>
      </p:pic>
      <p:pic>
        <p:nvPicPr>
          <p:cNvPr id="5" name="Picture 4"/>
          <p:cNvPicPr>
            <a:picLocks noChangeAspect="1"/>
          </p:cNvPicPr>
          <p:nvPr/>
        </p:nvPicPr>
        <p:blipFill>
          <a:blip r:embed="rId3"/>
          <a:stretch>
            <a:fillRect/>
          </a:stretch>
        </p:blipFill>
        <p:spPr>
          <a:xfrm>
            <a:off x="1082819" y="3567546"/>
            <a:ext cx="4819217" cy="3203278"/>
          </a:xfrm>
          <a:prstGeom prst="rect">
            <a:avLst/>
          </a:prstGeom>
        </p:spPr>
      </p:pic>
      <p:pic>
        <p:nvPicPr>
          <p:cNvPr id="6" name="Picture 5"/>
          <p:cNvPicPr>
            <a:picLocks noChangeAspect="1"/>
          </p:cNvPicPr>
          <p:nvPr/>
        </p:nvPicPr>
        <p:blipFill>
          <a:blip r:embed="rId4"/>
          <a:stretch>
            <a:fillRect/>
          </a:stretch>
        </p:blipFill>
        <p:spPr>
          <a:xfrm>
            <a:off x="6684816" y="3934691"/>
            <a:ext cx="5075615" cy="261158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756073" y="3754582"/>
                <a:ext cx="3255818" cy="646331"/>
              </a:xfrm>
              <a:prstGeom prst="rect">
                <a:avLst/>
              </a:prstGeom>
              <a:noFill/>
            </p:spPr>
            <p:txBody>
              <a:bodyPr wrap="square" rtlCol="0">
                <a:spAutoFit/>
              </a:bodyPr>
              <a:lstStyle/>
              <a:p>
                <a:r>
                  <a:rPr lang="en-US" dirty="0" smtClean="0"/>
                  <a:t>The difference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r>
                  <a:rPr lang="en-US" dirty="0" smtClean="0"/>
                  <a:t> is also known as the </a:t>
                </a:r>
                <a:r>
                  <a:rPr lang="en-US" i="1" dirty="0" smtClean="0"/>
                  <a:t>floating signal</a:t>
                </a:r>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756073" y="3754582"/>
                <a:ext cx="3255818" cy="646331"/>
              </a:xfrm>
              <a:prstGeom prst="rect">
                <a:avLst/>
              </a:prstGeom>
              <a:blipFill>
                <a:blip r:embed="rId5"/>
                <a:stretch>
                  <a:fillRect l="-1498"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88025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Mode Operation (CMO)</a:t>
            </a:r>
            <a:endParaRPr lang="en-US" dirty="0"/>
          </a:p>
        </p:txBody>
      </p:sp>
      <p:sp>
        <p:nvSpPr>
          <p:cNvPr id="3" name="Content Placeholder 2"/>
          <p:cNvSpPr>
            <a:spLocks noGrp="1"/>
          </p:cNvSpPr>
          <p:nvPr>
            <p:ph idx="1"/>
          </p:nvPr>
        </p:nvSpPr>
        <p:spPr/>
        <p:txBody>
          <a:bodyPr/>
          <a:lstStyle/>
          <a:p>
            <a:pPr marL="0" indent="0">
              <a:buNone/>
            </a:pPr>
            <a:r>
              <a:rPr lang="en-US" dirty="0" smtClean="0"/>
              <a:t>When two inputs are supplied with the same voltage, the result is a </a:t>
            </a:r>
            <a:r>
              <a:rPr lang="en-US" i="1" dirty="0" smtClean="0"/>
              <a:t>common mode operation</a:t>
            </a:r>
            <a:r>
              <a:rPr lang="en-US" dirty="0" smtClean="0"/>
              <a:t>. The 2 inputs are equally amplified, and at the output, they cancel each other and becomes 0 v. i.e.- a very small output voltage will be the resultant.</a:t>
            </a:r>
          </a:p>
          <a:p>
            <a:pPr marL="0" indent="0">
              <a:buNone/>
            </a:pPr>
            <a:endParaRPr lang="en-US" dirty="0"/>
          </a:p>
        </p:txBody>
      </p:sp>
      <p:pic>
        <p:nvPicPr>
          <p:cNvPr id="4" name="Picture 3"/>
          <p:cNvPicPr>
            <a:picLocks noChangeAspect="1"/>
          </p:cNvPicPr>
          <p:nvPr/>
        </p:nvPicPr>
        <p:blipFill>
          <a:blip r:embed="rId2"/>
          <a:stretch>
            <a:fillRect/>
          </a:stretch>
        </p:blipFill>
        <p:spPr>
          <a:xfrm>
            <a:off x="2719821" y="3576203"/>
            <a:ext cx="4456834" cy="3012205"/>
          </a:xfrm>
          <a:prstGeom prst="rect">
            <a:avLst/>
          </a:prstGeom>
        </p:spPr>
      </p:pic>
    </p:spTree>
    <p:extLst>
      <p:ext uri="{BB962C8B-B14F-4D97-AF65-F5344CB8AC3E}">
        <p14:creationId xmlns:p14="http://schemas.microsoft.com/office/powerpoint/2010/main" val="179245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Mode Rejection (CMR)</a:t>
            </a:r>
            <a:endParaRPr lang="en-US" dirty="0"/>
          </a:p>
        </p:txBody>
      </p:sp>
      <p:sp>
        <p:nvSpPr>
          <p:cNvPr id="3" name="Content Placeholder 2"/>
          <p:cNvSpPr>
            <a:spLocks noGrp="1"/>
          </p:cNvSpPr>
          <p:nvPr>
            <p:ph idx="1"/>
          </p:nvPr>
        </p:nvSpPr>
        <p:spPr/>
        <p:txBody>
          <a:bodyPr/>
          <a:lstStyle/>
          <a:p>
            <a:pPr marL="0" indent="0">
              <a:buNone/>
            </a:pPr>
            <a:r>
              <a:rPr lang="en-US" dirty="0" smtClean="0"/>
              <a:t>A significant feature of a differential connection is that the signal which are opposite at the inputs are highly amplified, while those which are common to the two inputs are slightly amplified. i.e.- overall, it amplifies the difference signal while rejecting the common signals at he two inputs. Since noise (any unwanted input signal) is generally common to both inputs, the differential connection tends to provide attenuation of this unwanted input while providing an amplified output of the difference signal applied to the inputs. This operational feature is known as the </a:t>
            </a:r>
            <a:r>
              <a:rPr lang="en-US" i="1" dirty="0" smtClean="0"/>
              <a:t>common-mode rejection</a:t>
            </a:r>
            <a:r>
              <a:rPr lang="en-US" dirty="0" smtClean="0"/>
              <a:t>.</a:t>
            </a:r>
            <a:endParaRPr lang="en-US" dirty="0"/>
          </a:p>
        </p:txBody>
      </p:sp>
    </p:spTree>
    <p:extLst>
      <p:ext uri="{BB962C8B-B14F-4D97-AF65-F5344CB8AC3E}">
        <p14:creationId xmlns:p14="http://schemas.microsoft.com/office/powerpoint/2010/main" val="177872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6063"/>
          </a:xfrm>
        </p:spPr>
        <p:txBody>
          <a:bodyPr/>
          <a:lstStyle/>
          <a:p>
            <a:r>
              <a:rPr lang="en-US" dirty="0" smtClean="0"/>
              <a:t>Differential and CM Operation</a:t>
            </a:r>
            <a:endParaRPr lang="en-US" dirty="0"/>
          </a:p>
        </p:txBody>
      </p:sp>
      <p:sp>
        <p:nvSpPr>
          <p:cNvPr id="3" name="Content Placeholder 2"/>
          <p:cNvSpPr>
            <a:spLocks noGrp="1"/>
          </p:cNvSpPr>
          <p:nvPr>
            <p:ph idx="1"/>
          </p:nvPr>
        </p:nvSpPr>
        <p:spPr>
          <a:xfrm>
            <a:off x="838199" y="625642"/>
            <a:ext cx="11209421" cy="6079958"/>
          </a:xfrm>
        </p:spPr>
        <p:txBody>
          <a:bodyPr>
            <a:normAutofit lnSpcReduction="10000"/>
          </a:bodyPr>
          <a:lstStyle/>
          <a:p>
            <a:pPr>
              <a:lnSpc>
                <a:spcPct val="150000"/>
              </a:lnSpc>
            </a:pPr>
            <a:r>
              <a:rPr lang="en-US" dirty="0" smtClean="0"/>
              <a:t>Objective of a differential circuit, as in an Op-Amp is the greatly amplify the signal that are opposite at the input terminals and only slightly amplify the signals that are common to both inputs.</a:t>
            </a:r>
          </a:p>
          <a:p>
            <a:pPr>
              <a:lnSpc>
                <a:spcPct val="150000"/>
              </a:lnSpc>
            </a:pPr>
            <a:r>
              <a:rPr lang="en-US" dirty="0" smtClean="0"/>
              <a:t>An Op-Amp provides an output component that is due to the amplification of the difference of the signals at the input and a component due to the signals common to both inputs (+ &amp; -).</a:t>
            </a:r>
          </a:p>
          <a:p>
            <a:pPr>
              <a:lnSpc>
                <a:spcPct val="150000"/>
              </a:lnSpc>
            </a:pPr>
            <a:r>
              <a:rPr lang="en-US" dirty="0" smtClean="0"/>
              <a:t>Since amplification of the opposite signals &gt; than common input signals, the circuit provides a CM mode </a:t>
            </a:r>
            <a:r>
              <a:rPr lang="en-US" i="1" dirty="0" smtClean="0"/>
              <a:t>rejection</a:t>
            </a:r>
            <a:r>
              <a:rPr lang="en-US" dirty="0" smtClean="0"/>
              <a:t> defined by a numerical value and is known as CMRR.</a:t>
            </a:r>
          </a:p>
          <a:p>
            <a:pPr>
              <a:lnSpc>
                <a:spcPct val="150000"/>
              </a:lnSpc>
            </a:pPr>
            <a:endParaRPr lang="en-US" dirty="0"/>
          </a:p>
        </p:txBody>
      </p:sp>
    </p:spTree>
    <p:extLst>
      <p:ext uri="{BB962C8B-B14F-4D97-AF65-F5344CB8AC3E}">
        <p14:creationId xmlns:p14="http://schemas.microsoft.com/office/powerpoint/2010/main" val="416010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7051" y="226010"/>
            <a:ext cx="8010275" cy="6558052"/>
          </a:xfrm>
          <a:prstGeom prst="rect">
            <a:avLst/>
          </a:prstGeom>
        </p:spPr>
      </p:pic>
    </p:spTree>
    <p:extLst>
      <p:ext uri="{BB962C8B-B14F-4D97-AF65-F5344CB8AC3E}">
        <p14:creationId xmlns:p14="http://schemas.microsoft.com/office/powerpoint/2010/main" val="403405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6494</TotalTime>
  <Words>1250</Words>
  <Application>Microsoft Office PowerPoint</Application>
  <PresentationFormat>Widescreen</PresentationFormat>
  <Paragraphs>132</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Chapter 14 (Lec 1)</vt:lpstr>
      <vt:lpstr>Introduction</vt:lpstr>
      <vt:lpstr>PowerPoint Presentation</vt:lpstr>
      <vt:lpstr>PowerPoint Presentation</vt:lpstr>
      <vt:lpstr>Double ended output</vt:lpstr>
      <vt:lpstr>Common Mode Operation (CMO)</vt:lpstr>
      <vt:lpstr>Common Mode Rejection (CMR)</vt:lpstr>
      <vt:lpstr>Differential and CM Operation</vt:lpstr>
      <vt:lpstr>PowerPoint Presentation</vt:lpstr>
      <vt:lpstr>PowerPoint Presentation</vt:lpstr>
      <vt:lpstr>PowerPoint Presentation</vt:lpstr>
      <vt:lpstr>CMR</vt:lpstr>
      <vt:lpstr>Class Example 14.1</vt:lpstr>
      <vt:lpstr>PowerPoint Presentation</vt:lpstr>
      <vt:lpstr>Op-Amp Basics</vt:lpstr>
      <vt:lpstr>PowerPoint Presentation</vt:lpstr>
      <vt:lpstr>3 Steps for Op-Amp analysis (making)</vt:lpstr>
      <vt:lpstr>PowerPoint Presentation</vt:lpstr>
      <vt:lpstr>PowerPoint Presentation</vt:lpstr>
      <vt:lpstr>Practical Op-Amp Circuits</vt:lpstr>
      <vt:lpstr>Practical Op-Amp Circuits</vt:lpstr>
      <vt:lpstr>Practical Op-Amp Circuits</vt:lpstr>
      <vt:lpstr>Practical Op-Amp Circuits</vt:lpstr>
      <vt:lpstr>Practical Op-Amp Circuits</vt:lpstr>
      <vt:lpstr>Practical Op-Amp Circuits</vt:lpstr>
      <vt:lpstr>Practical Op-Amp Circuits</vt:lpstr>
      <vt:lpstr>Practical Op-Amp Circuits</vt:lpstr>
      <vt:lpstr>Practical Op-Amp Circuits</vt:lpstr>
      <vt:lpstr>Practical Op-Amp Circuits</vt:lpstr>
      <vt:lpstr>Op-Amp spec. DC-Offset Parameters</vt:lpstr>
      <vt:lpstr>Op-Amp spec. DC-Offset Parameters</vt:lpstr>
      <vt:lpstr>Op-Amp spec. DC-Offset Parameters</vt:lpstr>
      <vt:lpstr>Op-Amp spec- Frequency Parameters</vt:lpstr>
      <vt:lpstr>Op-Amp spec- Frequency Parameters</vt:lpstr>
      <vt:lpstr>Op-Amp spec- Frequency Parameters</vt:lpstr>
      <vt:lpstr>Op-Amp spec- Frequency Parameters</vt:lpstr>
      <vt:lpstr>Op-Amp spec- Frequency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(Lec 1)</dc:title>
  <dc:creator>Tausif Khan</dc:creator>
  <cp:lastModifiedBy>Tausif Khan</cp:lastModifiedBy>
  <cp:revision>43</cp:revision>
  <dcterms:created xsi:type="dcterms:W3CDTF">2016-05-07T18:29:04Z</dcterms:created>
  <dcterms:modified xsi:type="dcterms:W3CDTF">2016-05-18T18:42:46Z</dcterms:modified>
</cp:coreProperties>
</file>