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BC1F0-F918-4D44-82AE-5E0440C8B58A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B950-225D-4E49-A8C2-3749A62D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B950-225D-4E49-A8C2-3749A62DD7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8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B950-225D-4E49-A8C2-3749A62DD7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B950-225D-4E49-A8C2-3749A62DD7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B950-225D-4E49-A8C2-3749A62DD7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A9FF-7713-4E77-929A-2C1C1997F319}" type="datetimeFigureOut">
              <a:rPr lang="en-US" smtClean="0"/>
              <a:t>25/5/2016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894E-202E-4195-88C8-138E0883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 </a:t>
            </a:r>
            <a:br>
              <a:rPr lang="en-US" dirty="0" smtClean="0"/>
            </a:br>
            <a:r>
              <a:rPr lang="en-US" dirty="0" smtClean="0"/>
              <a:t>Op-Amp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3. Voltage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5098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This sort of Op-Amp connection is used when the input signal needs to be isolated from the load. This Op-Amp uses unity gain and hence the formula is: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58" y="2710473"/>
            <a:ext cx="8763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6" y="3634093"/>
            <a:ext cx="3209925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39" b="1466"/>
          <a:stretch/>
        </p:blipFill>
        <p:spPr>
          <a:xfrm>
            <a:off x="5191070" y="2710473"/>
            <a:ext cx="3358038" cy="334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2091" y="6005024"/>
            <a:ext cx="343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Unity Gain Buffer Amp.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56738" y="6005024"/>
            <a:ext cx="579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of buffer Amp. to provide output signals.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96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4. Controlled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195754"/>
            <a:ext cx="10705123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 smtClean="0"/>
              <a:t>Definition</a:t>
            </a:r>
            <a:r>
              <a:rPr lang="en-US" dirty="0" smtClean="0"/>
              <a:t>: Input voltage/current to control the output voltage/current.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Usage:</a:t>
            </a:r>
            <a:r>
              <a:rPr lang="en-US" dirty="0" smtClean="0"/>
              <a:t> Various Instrumentation circuits.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Type 1:</a:t>
            </a:r>
            <a:r>
              <a:rPr lang="en-US" dirty="0" smtClean="0"/>
              <a:t> </a:t>
            </a:r>
            <a:r>
              <a:rPr lang="en-US" b="1" i="1" dirty="0" smtClean="0"/>
              <a:t>Voltage-Controlled Voltage 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Formula: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Circuit Schematic:  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94" y="3618279"/>
            <a:ext cx="20288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16" t="3542" b="1115"/>
          <a:stretch/>
        </p:blipFill>
        <p:spPr>
          <a:xfrm>
            <a:off x="3848282" y="4208829"/>
            <a:ext cx="7817777" cy="2543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080" y="3583110"/>
            <a:ext cx="2333625" cy="59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5120" y="3682722"/>
            <a:ext cx="29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(a), where k is the output gain factor.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705" y="3618279"/>
            <a:ext cx="10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4. Controlled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195754"/>
            <a:ext cx="10705123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 smtClean="0"/>
              <a:t>Definition</a:t>
            </a:r>
            <a:r>
              <a:rPr lang="en-US" dirty="0" smtClean="0"/>
              <a:t>: Input voltage/current to control the output voltage/current.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Usage:</a:t>
            </a:r>
            <a:r>
              <a:rPr lang="en-US" dirty="0" smtClean="0"/>
              <a:t> Various Instrumentation circuits.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Type 2:</a:t>
            </a:r>
            <a:r>
              <a:rPr lang="en-US" dirty="0" smtClean="0"/>
              <a:t> </a:t>
            </a:r>
            <a:r>
              <a:rPr lang="en-US" b="1" i="1" dirty="0" smtClean="0"/>
              <a:t>Voltage-Controlled Current 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Formula: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Circuit Schematic:  </a:t>
            </a:r>
            <a:endParaRPr lang="en-US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0" y="3657966"/>
            <a:ext cx="1390650" cy="56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161" t="4916"/>
          <a:stretch/>
        </p:blipFill>
        <p:spPr>
          <a:xfrm>
            <a:off x="4603262" y="4164379"/>
            <a:ext cx="4492014" cy="25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4. Controlled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195754"/>
            <a:ext cx="10705123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 smtClean="0"/>
              <a:t>Definition</a:t>
            </a:r>
            <a:r>
              <a:rPr lang="en-US" dirty="0" smtClean="0"/>
              <a:t>: Input voltage/current to control the output voltage/current.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Usage:</a:t>
            </a:r>
            <a:r>
              <a:rPr lang="en-US" dirty="0" smtClean="0"/>
              <a:t> Various Instrumentation circuits.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Type 3:</a:t>
            </a:r>
            <a:r>
              <a:rPr lang="en-US" dirty="0" smtClean="0"/>
              <a:t> </a:t>
            </a:r>
            <a:r>
              <a:rPr lang="en-US" b="1" i="1" dirty="0" smtClean="0"/>
              <a:t>Current-Controlled Voltage 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Formula: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Circuit Schematic:  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27" y="3777029"/>
            <a:ext cx="17049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302" y="4167554"/>
            <a:ext cx="4629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4. Controlled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195754"/>
            <a:ext cx="10705123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 smtClean="0"/>
              <a:t>Definition</a:t>
            </a:r>
            <a:r>
              <a:rPr lang="en-US" dirty="0" smtClean="0"/>
              <a:t>: Input voltage/current to control the output voltage/current.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Usage:</a:t>
            </a:r>
            <a:r>
              <a:rPr lang="en-US" dirty="0" smtClean="0"/>
              <a:t> Various Instrumentation circuits.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Type 4:</a:t>
            </a:r>
            <a:r>
              <a:rPr lang="en-US" dirty="0" smtClean="0"/>
              <a:t> </a:t>
            </a:r>
            <a:r>
              <a:rPr lang="en-US" b="1" i="1" dirty="0" smtClean="0"/>
              <a:t>Current-Controlled Current 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Formula: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Circuit Schematic:  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53" y="3677016"/>
            <a:ext cx="4352925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569"/>
          <a:stretch/>
        </p:blipFill>
        <p:spPr>
          <a:xfrm>
            <a:off x="7771422" y="3846146"/>
            <a:ext cx="3771900" cy="28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7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Active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Op-Amps are also used in </a:t>
            </a:r>
            <a:r>
              <a:rPr lang="en-US" i="1" u="sng" dirty="0" smtClean="0"/>
              <a:t>filters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filter circuit is constructed using passive elements like R and 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active filter uses these passive elements in conjunction with Op-Amps to provide signal isolation, voltage amplification or buffering.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Mostly used in communication and signal processing.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covered in later chapters.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Filter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0954"/>
                <a:ext cx="10515600" cy="57833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 filter that provides constant output from a DC up-to a </a:t>
                </a:r>
                <a:r>
                  <a:rPr lang="en-US" i="1" dirty="0" smtClean="0"/>
                  <a:t>cutoff frequency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𝑂𝐻</m:t>
                        </m:r>
                      </m:sub>
                    </m:sSub>
                  </m:oMath>
                </a14:m>
                <a:r>
                  <a:rPr lang="en-US" dirty="0" smtClean="0"/>
                  <a:t> and passes no signal above that frequency is an ideal LPF (Low Pass Filter).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filter that provides constant output from a DC </a:t>
                </a:r>
                <a:r>
                  <a:rPr lang="en-US" dirty="0" smtClean="0"/>
                  <a:t>after a </a:t>
                </a:r>
                <a:r>
                  <a:rPr lang="en-US" i="1" dirty="0"/>
                  <a:t>cutoff frequency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and passes no signal above that frequency is an ideal </a:t>
                </a:r>
                <a:r>
                  <a:rPr lang="en-US" dirty="0" smtClean="0"/>
                  <a:t>HPF (High Pass Filter).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filter that </a:t>
                </a:r>
                <a:r>
                  <a:rPr lang="en-US" dirty="0" smtClean="0"/>
                  <a:t>passes signal above a certain cutoff frequency below another cutoff frequency is known as a bandpass filter, (BPF).  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0954"/>
                <a:ext cx="10515600" cy="578338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42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Filter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0902"/>
            <a:ext cx="2764692" cy="1916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32" y="1090902"/>
            <a:ext cx="2879529" cy="2010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646" y="1087650"/>
            <a:ext cx="2866292" cy="2014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554" y="3207284"/>
            <a:ext cx="984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LPF Response		           (b) HPF Response		             (c) BPF Response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116" y="3776564"/>
            <a:ext cx="1515559" cy="616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900" y="4699637"/>
            <a:ext cx="1534775" cy="624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289" y="3605000"/>
            <a:ext cx="1608358" cy="6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LPF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057886"/>
            <a:ext cx="3712185" cy="244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57" y="628039"/>
            <a:ext cx="2985477" cy="29644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0682"/>
            <a:ext cx="3741745" cy="25826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1407" y="6436546"/>
            <a:ext cx="406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(b)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Order LPF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07" y="3663750"/>
            <a:ext cx="406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Order LPF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257" y="3588028"/>
            <a:ext cx="3890329" cy="31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0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HPF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545" y="4525108"/>
            <a:ext cx="183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(b)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Order LPF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7529" y="4525108"/>
            <a:ext cx="406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Order LPF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98"/>
          <a:stretch/>
        </p:blipFill>
        <p:spPr>
          <a:xfrm>
            <a:off x="717744" y="818418"/>
            <a:ext cx="4283644" cy="3706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16"/>
          <a:stretch/>
        </p:blipFill>
        <p:spPr>
          <a:xfrm>
            <a:off x="5889575" y="874224"/>
            <a:ext cx="4383186" cy="3595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354" y="4662770"/>
            <a:ext cx="3878028" cy="20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106"/>
          </a:xfrm>
        </p:spPr>
        <p:txBody>
          <a:bodyPr/>
          <a:lstStyle/>
          <a:p>
            <a:r>
              <a:rPr lang="en-US" dirty="0" smtClean="0"/>
              <a:t>1a. Constant Gain Multiplier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738"/>
                <a:ext cx="10515600" cy="4684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Gain,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basic circuit structure is: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738"/>
                <a:ext cx="10515600" cy="4684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9" y="1612777"/>
            <a:ext cx="99060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54" t="2300" b="953"/>
          <a:stretch/>
        </p:blipFill>
        <p:spPr>
          <a:xfrm>
            <a:off x="5611446" y="1735015"/>
            <a:ext cx="4331921" cy="30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BPF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45" y="365125"/>
            <a:ext cx="8236194" cy="4199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64" y="4905375"/>
            <a:ext cx="56197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97084"/>
            <a:ext cx="10239375" cy="59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357071"/>
            <a:ext cx="90201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106"/>
          </a:xfrm>
        </p:spPr>
        <p:txBody>
          <a:bodyPr/>
          <a:lstStyle/>
          <a:p>
            <a:r>
              <a:rPr lang="en-US" dirty="0" smtClean="0"/>
              <a:t>Class Example: 15.1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276656"/>
            <a:ext cx="794385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1924905"/>
            <a:ext cx="4895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106"/>
          </a:xfrm>
        </p:spPr>
        <p:txBody>
          <a:bodyPr/>
          <a:lstStyle/>
          <a:p>
            <a:r>
              <a:rPr lang="en-US" dirty="0" smtClean="0"/>
              <a:t>1b. Non-inverting Constant Gain Multiplier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4178"/>
                <a:ext cx="10515600" cy="539579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Formula: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Circuit Schematic: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4178"/>
                <a:ext cx="10515600" cy="539579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35" y="1436077"/>
            <a:ext cx="12477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46" y="3498358"/>
            <a:ext cx="44958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106"/>
          </a:xfrm>
        </p:spPr>
        <p:txBody>
          <a:bodyPr/>
          <a:lstStyle/>
          <a:p>
            <a:r>
              <a:rPr lang="en-US" dirty="0" smtClean="0"/>
              <a:t>1c. Multi Stage Gains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6" t="4947"/>
          <a:stretch/>
        </p:blipFill>
        <p:spPr>
          <a:xfrm>
            <a:off x="1013069" y="1203490"/>
            <a:ext cx="10165862" cy="3013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13069" y="4462584"/>
                <a:ext cx="10238154" cy="2031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In the circuit diagram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600" dirty="0" smtClean="0"/>
                  <a:t> for the 1</a:t>
                </a:r>
                <a:r>
                  <a:rPr lang="en-US" sz="2600" baseline="30000" dirty="0" smtClean="0"/>
                  <a:t>st</a:t>
                </a:r>
                <a:r>
                  <a:rPr lang="en-US" sz="2600" dirty="0" smtClean="0"/>
                  <a:t> circuit.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69" y="4462584"/>
                <a:ext cx="10238154" cy="2031005"/>
              </a:xfrm>
              <a:prstGeom prst="rect">
                <a:avLst/>
              </a:prstGeom>
              <a:blipFill>
                <a:blip r:embed="rId3"/>
                <a:stretch>
                  <a:fillRect l="-1071" t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106"/>
          </a:xfrm>
        </p:spPr>
        <p:txBody>
          <a:bodyPr/>
          <a:lstStyle/>
          <a:p>
            <a:r>
              <a:rPr lang="en-US" dirty="0" smtClean="0"/>
              <a:t>2a. Voltage Summing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4801455"/>
          </a:xfrm>
        </p:spPr>
        <p:txBody>
          <a:bodyPr/>
          <a:lstStyle/>
          <a:p>
            <a:r>
              <a:rPr lang="en-US" dirty="0" smtClean="0"/>
              <a:t>Formula:</a:t>
            </a:r>
          </a:p>
          <a:p>
            <a:endParaRPr lang="en-US" dirty="0"/>
          </a:p>
          <a:p>
            <a:r>
              <a:rPr lang="en-US" dirty="0" smtClean="0"/>
              <a:t>Circuit Schematic: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65" y="1375508"/>
            <a:ext cx="331470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2138362"/>
            <a:ext cx="4505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4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106"/>
          </a:xfrm>
        </p:spPr>
        <p:txBody>
          <a:bodyPr/>
          <a:lstStyle/>
          <a:p>
            <a:r>
              <a:rPr lang="en-US" dirty="0" smtClean="0"/>
              <a:t>Class Example: 15.6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1" y="1375508"/>
            <a:ext cx="789622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78" y="2113084"/>
            <a:ext cx="455295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84565"/>
            <a:ext cx="6534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2bi. Voltage Subtraction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Formula: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Circuit Schematic: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25" y="1386131"/>
            <a:ext cx="279082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34" t="1085" b="4999"/>
          <a:stretch/>
        </p:blipFill>
        <p:spPr>
          <a:xfrm>
            <a:off x="3837354" y="3269640"/>
            <a:ext cx="7892928" cy="29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2bii. Voltage Subtraction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3395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There is another way to do this. This method uses only one Op-Amp.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Formula: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Circuit Schematic: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66" y="2163273"/>
            <a:ext cx="3457575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53" y="3420635"/>
            <a:ext cx="48958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8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407</Words>
  <Application>Microsoft Office PowerPoint</Application>
  <PresentationFormat>Widescreen</PresentationFormat>
  <Paragraphs>85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2  Op-Amp Applications</vt:lpstr>
      <vt:lpstr>1a. Constant Gain Multiplier</vt:lpstr>
      <vt:lpstr>Class Example: 15.1</vt:lpstr>
      <vt:lpstr>1b. Non-inverting Constant Gain Multiplier</vt:lpstr>
      <vt:lpstr>1c. Multi Stage Gains</vt:lpstr>
      <vt:lpstr>2a. Voltage Summing</vt:lpstr>
      <vt:lpstr>Class Example: 15.6</vt:lpstr>
      <vt:lpstr>2bi. Voltage Subtraction</vt:lpstr>
      <vt:lpstr>2bii. Voltage Subtraction</vt:lpstr>
      <vt:lpstr>3. Voltage Buffer</vt:lpstr>
      <vt:lpstr>4. Controlled Sources</vt:lpstr>
      <vt:lpstr>4. Controlled Sources</vt:lpstr>
      <vt:lpstr>4. Controlled Sources</vt:lpstr>
      <vt:lpstr>4. Controlled Sources</vt:lpstr>
      <vt:lpstr>5. Active Filters</vt:lpstr>
      <vt:lpstr>5. Filter Classification</vt:lpstr>
      <vt:lpstr>5. Filter Response</vt:lpstr>
      <vt:lpstr>5. LPF</vt:lpstr>
      <vt:lpstr>5. HPF</vt:lpstr>
      <vt:lpstr>5. BPF</vt:lpstr>
      <vt:lpstr>Class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Op-Amp Applications</dc:title>
  <dc:creator>Tausif Khan</dc:creator>
  <cp:lastModifiedBy>Tausif Khan</cp:lastModifiedBy>
  <cp:revision>19</cp:revision>
  <dcterms:created xsi:type="dcterms:W3CDTF">2016-05-22T06:17:53Z</dcterms:created>
  <dcterms:modified xsi:type="dcterms:W3CDTF">2016-05-25T17:45:27Z</dcterms:modified>
</cp:coreProperties>
</file>