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1"/>
  </p:notesMasterIdLst>
  <p:sldIdLst>
    <p:sldId id="256" r:id="rId3"/>
    <p:sldId id="257" r:id="rId4"/>
    <p:sldId id="258" r:id="rId5"/>
    <p:sldId id="301" r:id="rId6"/>
    <p:sldId id="259" r:id="rId7"/>
    <p:sldId id="260" r:id="rId8"/>
    <p:sldId id="261" r:id="rId9"/>
    <p:sldId id="262" r:id="rId10"/>
    <p:sldId id="286" r:id="rId11"/>
    <p:sldId id="288" r:id="rId12"/>
    <p:sldId id="326" r:id="rId13"/>
    <p:sldId id="342" r:id="rId14"/>
    <p:sldId id="322" r:id="rId15"/>
    <p:sldId id="263" r:id="rId16"/>
    <p:sldId id="341" r:id="rId17"/>
    <p:sldId id="289" r:id="rId18"/>
    <p:sldId id="325" r:id="rId19"/>
    <p:sldId id="343" r:id="rId20"/>
    <p:sldId id="285" r:id="rId21"/>
    <p:sldId id="264" r:id="rId22"/>
    <p:sldId id="265" r:id="rId23"/>
    <p:sldId id="266" r:id="rId24"/>
    <p:sldId id="277" r:id="rId25"/>
    <p:sldId id="267" r:id="rId26"/>
    <p:sldId id="268" r:id="rId27"/>
    <p:sldId id="269" r:id="rId28"/>
    <p:sldId id="324" r:id="rId29"/>
    <p:sldId id="270" r:id="rId30"/>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837" y="2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10848"/>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5539"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075"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SzPct val="45000"/>
              <a:buFont typeface="Wingdings" charset="2"/>
              <a:buNone/>
              <a:tabLst>
                <a:tab pos="723900" algn="l"/>
                <a:tab pos="1447800" algn="l"/>
                <a:tab pos="2171700" algn="l"/>
                <a:tab pos="2895600" algn="l"/>
              </a:tabLst>
              <a:defRPr sz="1200">
                <a:solidFill>
                  <a:srgbClr val="000000"/>
                </a:solidFill>
              </a:defRPr>
            </a:lvl1pPr>
          </a:lstStyle>
          <a:p>
            <a:pPr>
              <a:defRPr/>
            </a:pPr>
            <a:endParaRPr lang="en-US" altLang="en-US"/>
          </a:p>
        </p:txBody>
      </p:sp>
      <p:sp>
        <p:nvSpPr>
          <p:cNvPr id="65541"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smtClean="0"/>
          </a:p>
        </p:txBody>
      </p:sp>
      <p:sp>
        <p:nvSpPr>
          <p:cNvPr id="65543"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SzPct val="45000"/>
              <a:buFont typeface="Wingdings" charset="2"/>
              <a:buNone/>
              <a:tabLst>
                <a:tab pos="723900" algn="l"/>
                <a:tab pos="1447800" algn="l"/>
                <a:tab pos="2171700" algn="l"/>
                <a:tab pos="2895600" algn="l"/>
              </a:tabLst>
              <a:defRPr sz="1200">
                <a:solidFill>
                  <a:srgbClr val="000000"/>
                </a:solidFill>
              </a:defRPr>
            </a:lvl1pPr>
          </a:lstStyle>
          <a:p>
            <a:pPr>
              <a:defRPr/>
            </a:pPr>
            <a:fld id="{B1E81823-F979-47A6-8539-257B076171DC}" type="slidenum">
              <a:rPr lang="en-US" altLang="en-US"/>
              <a:pPr>
                <a:defRPr/>
              </a:pPr>
              <a:t>‹#›</a:t>
            </a:fld>
            <a:endParaRPr lang="en-US" altLang="en-US"/>
          </a:p>
        </p:txBody>
      </p:sp>
    </p:spTree>
    <p:extLst>
      <p:ext uri="{BB962C8B-B14F-4D97-AF65-F5344CB8AC3E}">
        <p14:creationId xmlns:p14="http://schemas.microsoft.com/office/powerpoint/2010/main" val="49802077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314A48B-9EC5-4161-88CD-EDC24861B4E3}" type="slidenum">
              <a:rPr lang="en-US" altLang="en-US" smtClean="0"/>
              <a:pPr eaLnBrk="1" hangingPunct="1">
                <a:spcBef>
                  <a:spcPct val="0"/>
                </a:spcBef>
              </a:pPr>
              <a:t>1</a:t>
            </a:fld>
            <a:endParaRPr lang="en-US" altLang="en-US" smtClean="0"/>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598901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40643B0A-AE86-4C08-ABDD-31D5C58C707B}" type="slidenum">
              <a:rPr lang="en-US" altLang="en-US" smtClean="0"/>
              <a:pPr eaLnBrk="1" hangingPunct="1">
                <a:spcBef>
                  <a:spcPct val="0"/>
                </a:spcBef>
              </a:pPr>
              <a:t>14</a:t>
            </a:fld>
            <a:endParaRPr lang="en-US" altLang="en-US" smtClean="0"/>
          </a:p>
        </p:txBody>
      </p:sp>
      <p:sp>
        <p:nvSpPr>
          <p:cNvPr id="73731"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3732"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CD630427-E532-4668-B827-445790851901}" type="slidenum">
              <a:rPr lang="en-US" altLang="en-US"/>
              <a:pPr algn="r" eaLnBrk="1" hangingPunct="1">
                <a:spcBef>
                  <a:spcPct val="0"/>
                </a:spcBef>
                <a:buClrTx/>
                <a:buFontTx/>
                <a:buNone/>
              </a:pPr>
              <a:t>14</a:t>
            </a:fld>
            <a:endParaRPr lang="en-US" altLang="en-US"/>
          </a:p>
        </p:txBody>
      </p:sp>
      <p:sp>
        <p:nvSpPr>
          <p:cNvPr id="73733"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4"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382526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783D5E46-EC05-4F66-92B5-4D0AD06C6121}" type="slidenum">
              <a:rPr lang="en-US" altLang="en-US" smtClean="0"/>
              <a:pPr eaLnBrk="1" hangingPunct="1">
                <a:spcBef>
                  <a:spcPct val="0"/>
                </a:spcBef>
              </a:pPr>
              <a:t>18</a:t>
            </a:fld>
            <a:endParaRPr lang="en-US" altLang="en-US" smtClean="0"/>
          </a:p>
        </p:txBody>
      </p:sp>
      <p:sp>
        <p:nvSpPr>
          <p:cNvPr id="75779"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5780"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F72A60A2-4E43-45E0-BF06-98938D039EDB}" type="slidenum">
              <a:rPr lang="en-US" altLang="en-US"/>
              <a:pPr algn="r" eaLnBrk="1" hangingPunct="1">
                <a:spcBef>
                  <a:spcPct val="0"/>
                </a:spcBef>
                <a:buClrTx/>
                <a:buFontTx/>
                <a:buNone/>
              </a:pPr>
              <a:t>18</a:t>
            </a:fld>
            <a:endParaRPr lang="en-US" altLang="en-US"/>
          </a:p>
        </p:txBody>
      </p:sp>
      <p:sp>
        <p:nvSpPr>
          <p:cNvPr id="75781"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2"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422891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783D5E46-EC05-4F66-92B5-4D0AD06C6121}" type="slidenum">
              <a:rPr lang="en-US" altLang="en-US" smtClean="0"/>
              <a:pPr eaLnBrk="1" hangingPunct="1">
                <a:spcBef>
                  <a:spcPct val="0"/>
                </a:spcBef>
              </a:pPr>
              <a:t>20</a:t>
            </a:fld>
            <a:endParaRPr lang="en-US" altLang="en-US" smtClean="0"/>
          </a:p>
        </p:txBody>
      </p:sp>
      <p:sp>
        <p:nvSpPr>
          <p:cNvPr id="75779"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5780"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F72A60A2-4E43-45E0-BF06-98938D039EDB}" type="slidenum">
              <a:rPr lang="en-US" altLang="en-US"/>
              <a:pPr algn="r" eaLnBrk="1" hangingPunct="1">
                <a:spcBef>
                  <a:spcPct val="0"/>
                </a:spcBef>
                <a:buClrTx/>
                <a:buFontTx/>
                <a:buNone/>
              </a:pPr>
              <a:t>20</a:t>
            </a:fld>
            <a:endParaRPr lang="en-US" altLang="en-US"/>
          </a:p>
        </p:txBody>
      </p:sp>
      <p:sp>
        <p:nvSpPr>
          <p:cNvPr id="75781"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2"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403596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C3345EBC-AED1-4FD3-A40C-714E643619D4}" type="slidenum">
              <a:rPr lang="en-US" altLang="en-US" smtClean="0"/>
              <a:pPr eaLnBrk="1" hangingPunct="1">
                <a:spcBef>
                  <a:spcPct val="0"/>
                </a:spcBef>
              </a:pPr>
              <a:t>21</a:t>
            </a:fld>
            <a:endParaRPr lang="en-US" altLang="en-US" smtClean="0"/>
          </a:p>
        </p:txBody>
      </p:sp>
      <p:sp>
        <p:nvSpPr>
          <p:cNvPr id="768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7802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4D95C0A7-839E-4BCD-8677-71BFC7054710}" type="slidenum">
              <a:rPr lang="en-US" altLang="en-US" smtClean="0"/>
              <a:pPr eaLnBrk="1" hangingPunct="1">
                <a:spcBef>
                  <a:spcPct val="0"/>
                </a:spcBef>
              </a:pPr>
              <a:t>22</a:t>
            </a:fld>
            <a:endParaRPr lang="en-US" altLang="en-US" smtClean="0"/>
          </a:p>
        </p:txBody>
      </p:sp>
      <p:sp>
        <p:nvSpPr>
          <p:cNvPr id="77827"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7828"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BFD7660E-278F-43CC-B489-C28AF8C3ED75}" type="slidenum">
              <a:rPr lang="en-US" altLang="en-US"/>
              <a:pPr algn="r" eaLnBrk="1" hangingPunct="1">
                <a:spcBef>
                  <a:spcPct val="0"/>
                </a:spcBef>
                <a:buClrTx/>
                <a:buFontTx/>
                <a:buNone/>
              </a:pPr>
              <a:t>22</a:t>
            </a:fld>
            <a:endParaRPr lang="en-US" altLang="en-US"/>
          </a:p>
        </p:txBody>
      </p:sp>
      <p:sp>
        <p:nvSpPr>
          <p:cNvPr id="7782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30"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66452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E6F5768-3857-40FF-90C0-CB7EB703E262}" type="slidenum">
              <a:rPr lang="en-US" altLang="en-US" smtClean="0"/>
              <a:pPr eaLnBrk="1" hangingPunct="1">
                <a:spcBef>
                  <a:spcPct val="0"/>
                </a:spcBef>
              </a:pPr>
              <a:t>23</a:t>
            </a:fld>
            <a:endParaRPr lang="en-US" altLang="en-US" smtClean="0"/>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937921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9280554A-9ACE-4E5D-A395-DDE0F94EBFDD}" type="slidenum">
              <a:rPr lang="en-US" altLang="en-US" smtClean="0"/>
              <a:pPr eaLnBrk="1" hangingPunct="1">
                <a:spcBef>
                  <a:spcPct val="0"/>
                </a:spcBef>
              </a:pPr>
              <a:t>24</a:t>
            </a:fld>
            <a:endParaRPr lang="en-US" altLang="en-US" smtClean="0"/>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92582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A17D14B6-0CA9-4282-93CA-4751F3E6FD23}" type="slidenum">
              <a:rPr lang="en-US" altLang="en-US" smtClean="0"/>
              <a:pPr eaLnBrk="1" hangingPunct="1">
                <a:spcBef>
                  <a:spcPct val="0"/>
                </a:spcBef>
              </a:pPr>
              <a:t>25</a:t>
            </a:fld>
            <a:endParaRPr lang="en-US" altLang="en-US" smtClean="0"/>
          </a:p>
        </p:txBody>
      </p:sp>
      <p:sp>
        <p:nvSpPr>
          <p:cNvPr id="798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058488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479A8F49-77B6-4B0D-AA58-7E21840B13D1}" type="slidenum">
              <a:rPr lang="en-US" altLang="en-US" smtClean="0"/>
              <a:pPr eaLnBrk="1" hangingPunct="1">
                <a:spcBef>
                  <a:spcPct val="0"/>
                </a:spcBef>
              </a:pPr>
              <a:t>26</a:t>
            </a:fld>
            <a:endParaRPr lang="en-US" altLang="en-US" smtClean="0"/>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04835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479A8F49-77B6-4B0D-AA58-7E21840B13D1}" type="slidenum">
              <a:rPr lang="en-US" altLang="en-US" smtClean="0"/>
              <a:pPr eaLnBrk="1" hangingPunct="1">
                <a:spcBef>
                  <a:spcPct val="0"/>
                </a:spcBef>
              </a:pPr>
              <a:t>27</a:t>
            </a:fld>
            <a:endParaRPr lang="en-US" altLang="en-US" smtClean="0"/>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9392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DA7A36D-BD51-4580-B04C-6063CD8CFB46}" type="slidenum">
              <a:rPr lang="en-US" altLang="en-US" smtClean="0"/>
              <a:pPr eaLnBrk="1" hangingPunct="1">
                <a:spcBef>
                  <a:spcPct val="0"/>
                </a:spcBef>
              </a:pPr>
              <a:t>2</a:t>
            </a:fld>
            <a:endParaRPr lang="en-US" altLang="en-US" smtClean="0"/>
          </a:p>
        </p:txBody>
      </p:sp>
      <p:sp>
        <p:nvSpPr>
          <p:cNvPr id="67587"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67588"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BADCBE7A-EDFB-48CC-A295-ECC2F2185C43}" type="slidenum">
              <a:rPr lang="en-US" altLang="en-US"/>
              <a:pPr algn="r" eaLnBrk="1" hangingPunct="1">
                <a:spcBef>
                  <a:spcPct val="0"/>
                </a:spcBef>
                <a:buClrTx/>
                <a:buFontTx/>
                <a:buNone/>
              </a:pPr>
              <a:t>2</a:t>
            </a:fld>
            <a:endParaRPr lang="en-US" altLang="en-US"/>
          </a:p>
        </p:txBody>
      </p:sp>
      <p:sp>
        <p:nvSpPr>
          <p:cNvPr id="6758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90"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55949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5EDA666B-9FC5-418C-B0E0-BC990B2381CD}" type="slidenum">
              <a:rPr lang="en-US" altLang="en-US" smtClean="0"/>
              <a:pPr eaLnBrk="1" hangingPunct="1">
                <a:spcBef>
                  <a:spcPct val="0"/>
                </a:spcBef>
              </a:pPr>
              <a:t>28</a:t>
            </a:fld>
            <a:endParaRPr lang="en-US" altLang="en-US" smtClean="0"/>
          </a:p>
        </p:txBody>
      </p:sp>
      <p:sp>
        <p:nvSpPr>
          <p:cNvPr id="819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20624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093B67DE-590D-4805-BB65-65BBE754D0B7}" type="slidenum">
              <a:rPr lang="en-US" altLang="en-US" smtClean="0"/>
              <a:pPr eaLnBrk="1" hangingPunct="1">
                <a:spcBef>
                  <a:spcPct val="0"/>
                </a:spcBef>
              </a:pPr>
              <a:t>3</a:t>
            </a:fld>
            <a:endParaRPr lang="en-US" altLang="en-US" smtClean="0"/>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010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1DE65C58-B567-408B-8088-FF28A401D237}" type="slidenum">
              <a:rPr lang="en-US" altLang="en-US" smtClean="0"/>
              <a:pPr eaLnBrk="1" hangingPunct="1">
                <a:spcBef>
                  <a:spcPct val="0"/>
                </a:spcBef>
              </a:pPr>
              <a:t>5</a:t>
            </a:fld>
            <a:endParaRPr lang="en-US" altLang="en-US" smtClean="0"/>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92827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74533584-0FE4-438E-82FE-4130402C5CCE}" type="slidenum">
              <a:rPr lang="en-US" altLang="en-US" smtClean="0"/>
              <a:pPr eaLnBrk="1" hangingPunct="1">
                <a:spcBef>
                  <a:spcPct val="0"/>
                </a:spcBef>
              </a:pPr>
              <a:t>6</a:t>
            </a:fld>
            <a:endParaRPr lang="en-US" altLang="en-US" smtClean="0"/>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61726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FE080A96-2406-456C-BED0-EFCF53A51009}" type="slidenum">
              <a:rPr lang="en-US" altLang="en-US" smtClean="0"/>
              <a:pPr eaLnBrk="1" hangingPunct="1">
                <a:spcBef>
                  <a:spcPct val="0"/>
                </a:spcBef>
              </a:pPr>
              <a:t>7</a:t>
            </a:fld>
            <a:endParaRPr lang="en-US" altLang="en-US" smtClean="0"/>
          </a:p>
        </p:txBody>
      </p:sp>
      <p:sp>
        <p:nvSpPr>
          <p:cNvPr id="716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89347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A9B09ED4-E43F-4905-8BD1-5B758728BE18}" type="slidenum">
              <a:rPr lang="en-US" altLang="en-US" smtClean="0"/>
              <a:pPr eaLnBrk="1" hangingPunct="1">
                <a:spcBef>
                  <a:spcPct val="0"/>
                </a:spcBef>
              </a:pPr>
              <a:t>8</a:t>
            </a:fld>
            <a:endParaRPr lang="en-US" altLang="en-US" smtClean="0"/>
          </a:p>
        </p:txBody>
      </p:sp>
      <p:sp>
        <p:nvSpPr>
          <p:cNvPr id="72707"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2708"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ACD053D8-4700-4B96-B426-E799ACBF714D}" type="slidenum">
              <a:rPr lang="en-US" altLang="en-US"/>
              <a:pPr algn="r" eaLnBrk="1" hangingPunct="1">
                <a:spcBef>
                  <a:spcPct val="0"/>
                </a:spcBef>
                <a:buClrTx/>
                <a:buFontTx/>
                <a:buNone/>
              </a:pPr>
              <a:t>8</a:t>
            </a:fld>
            <a:endParaRPr lang="en-US" altLang="en-US"/>
          </a:p>
        </p:txBody>
      </p:sp>
      <p:sp>
        <p:nvSpPr>
          <p:cNvPr id="7270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10"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143167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3DF8617B-79A0-4E17-84D6-D6D430910A6E}" type="slidenum">
              <a:rPr lang="en-US" altLang="en-US" smtClean="0"/>
              <a:pPr eaLnBrk="1" hangingPunct="1">
                <a:spcBef>
                  <a:spcPct val="0"/>
                </a:spcBef>
              </a:pPr>
              <a:t>9</a:t>
            </a:fld>
            <a:endParaRPr lang="en-US" altLang="en-US" smtClean="0"/>
          </a:p>
        </p:txBody>
      </p:sp>
      <p:sp>
        <p:nvSpPr>
          <p:cNvPr id="74755"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4756"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74D99CFC-7C6D-4124-9496-C7106966A091}" type="slidenum">
              <a:rPr lang="en-US" altLang="en-US"/>
              <a:pPr algn="r" eaLnBrk="1" hangingPunct="1">
                <a:spcBef>
                  <a:spcPct val="0"/>
                </a:spcBef>
                <a:buClrTx/>
                <a:buFontTx/>
                <a:buNone/>
              </a:pPr>
              <a:t>9</a:t>
            </a:fld>
            <a:endParaRPr lang="en-US" altLang="en-US"/>
          </a:p>
        </p:txBody>
      </p:sp>
      <p:sp>
        <p:nvSpPr>
          <p:cNvPr id="74757"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8"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286007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3DF8617B-79A0-4E17-84D6-D6D430910A6E}" type="slidenum">
              <a:rPr lang="en-US" altLang="en-US" smtClean="0"/>
              <a:pPr eaLnBrk="1" hangingPunct="1">
                <a:spcBef>
                  <a:spcPct val="0"/>
                </a:spcBef>
              </a:pPr>
              <a:t>13</a:t>
            </a:fld>
            <a:endParaRPr lang="en-US" altLang="en-US" smtClean="0"/>
          </a:p>
        </p:txBody>
      </p:sp>
      <p:sp>
        <p:nvSpPr>
          <p:cNvPr id="74755"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r>
              <a:rPr lang="en-US" altLang="en-US"/>
              <a:t>September 4, 1997</a:t>
            </a:r>
          </a:p>
        </p:txBody>
      </p:sp>
      <p:sp>
        <p:nvSpPr>
          <p:cNvPr id="74756"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r" eaLnBrk="1" hangingPunct="1">
              <a:spcBef>
                <a:spcPct val="0"/>
              </a:spcBef>
              <a:buClrTx/>
              <a:buFontTx/>
              <a:buNone/>
            </a:pPr>
            <a:fld id="{74D99CFC-7C6D-4124-9496-C7106966A091}" type="slidenum">
              <a:rPr lang="en-US" altLang="en-US"/>
              <a:pPr algn="r" eaLnBrk="1" hangingPunct="1">
                <a:spcBef>
                  <a:spcPct val="0"/>
                </a:spcBef>
                <a:buClrTx/>
                <a:buFontTx/>
                <a:buNone/>
              </a:pPr>
              <a:t>13</a:t>
            </a:fld>
            <a:endParaRPr lang="en-US" altLang="en-US"/>
          </a:p>
        </p:txBody>
      </p:sp>
      <p:sp>
        <p:nvSpPr>
          <p:cNvPr id="74757"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8"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Calibri" pitchFamily="32" charset="0"/>
              <a:cs typeface="Arial Unicode MS" charset="0"/>
            </a:endParaRPr>
          </a:p>
        </p:txBody>
      </p:sp>
    </p:spTree>
    <p:extLst>
      <p:ext uri="{BB962C8B-B14F-4D97-AF65-F5344CB8AC3E}">
        <p14:creationId xmlns:p14="http://schemas.microsoft.com/office/powerpoint/2010/main" val="240596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92B9866B-AB14-4C27-98EF-A6E81C799940}" type="slidenum">
              <a:rPr lang="en-US" altLang="en-US"/>
              <a:pPr>
                <a:defRPr/>
              </a:pPr>
              <a:t>‹#›</a:t>
            </a:fld>
            <a:endParaRPr lang="en-US" altLang="en-US"/>
          </a:p>
        </p:txBody>
      </p:sp>
    </p:spTree>
    <p:extLst>
      <p:ext uri="{BB962C8B-B14F-4D97-AF65-F5344CB8AC3E}">
        <p14:creationId xmlns:p14="http://schemas.microsoft.com/office/powerpoint/2010/main" val="303310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F98E7DD-8FDE-4361-9AA6-7FF3B0E48BF7}" type="slidenum">
              <a:rPr lang="en-US" altLang="en-US"/>
              <a:pPr>
                <a:defRPr/>
              </a:pPr>
              <a:t>‹#›</a:t>
            </a:fld>
            <a:endParaRPr lang="en-US" altLang="en-US"/>
          </a:p>
        </p:txBody>
      </p:sp>
    </p:spTree>
    <p:extLst>
      <p:ext uri="{BB962C8B-B14F-4D97-AF65-F5344CB8AC3E}">
        <p14:creationId xmlns:p14="http://schemas.microsoft.com/office/powerpoint/2010/main" val="175636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2550"/>
            <a:ext cx="1941513" cy="6011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82550"/>
            <a:ext cx="5676900" cy="6011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193E9F8-11FB-450E-A9A2-9F2E8674310D}" type="slidenum">
              <a:rPr lang="en-US" altLang="en-US"/>
              <a:pPr>
                <a:defRPr/>
              </a:pPr>
              <a:t>‹#›</a:t>
            </a:fld>
            <a:endParaRPr lang="en-US" altLang="en-US"/>
          </a:p>
        </p:txBody>
      </p:sp>
    </p:spTree>
    <p:extLst>
      <p:ext uri="{BB962C8B-B14F-4D97-AF65-F5344CB8AC3E}">
        <p14:creationId xmlns:p14="http://schemas.microsoft.com/office/powerpoint/2010/main" val="386824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38281E4C-D788-411B-A5FE-8CDABEB7C33B}" type="slidenum">
              <a:rPr lang="en-US" altLang="en-US"/>
              <a:pPr>
                <a:defRPr/>
              </a:pPr>
              <a:t>‹#›</a:t>
            </a:fld>
            <a:endParaRPr lang="en-US" altLang="en-US"/>
          </a:p>
        </p:txBody>
      </p:sp>
    </p:spTree>
    <p:extLst>
      <p:ext uri="{BB962C8B-B14F-4D97-AF65-F5344CB8AC3E}">
        <p14:creationId xmlns:p14="http://schemas.microsoft.com/office/powerpoint/2010/main" val="582652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D8F7762F-965D-46EA-A702-E049D9A5A62C}" type="slidenum">
              <a:rPr lang="en-US" altLang="en-US"/>
              <a:pPr>
                <a:defRPr/>
              </a:pPr>
              <a:t>‹#›</a:t>
            </a:fld>
            <a:endParaRPr lang="en-US" altLang="en-US"/>
          </a:p>
        </p:txBody>
      </p:sp>
    </p:spTree>
    <p:extLst>
      <p:ext uri="{BB962C8B-B14F-4D97-AF65-F5344CB8AC3E}">
        <p14:creationId xmlns:p14="http://schemas.microsoft.com/office/powerpoint/2010/main" val="227161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B3B5BE05-C420-4B65-B808-852FF17F1B0D}" type="slidenum">
              <a:rPr lang="en-US" altLang="en-US"/>
              <a:pPr>
                <a:defRPr/>
              </a:pPr>
              <a:t>‹#›</a:t>
            </a:fld>
            <a:endParaRPr lang="en-US" altLang="en-US"/>
          </a:p>
        </p:txBody>
      </p:sp>
    </p:spTree>
    <p:extLst>
      <p:ext uri="{BB962C8B-B14F-4D97-AF65-F5344CB8AC3E}">
        <p14:creationId xmlns:p14="http://schemas.microsoft.com/office/powerpoint/2010/main" val="250084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5240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D137D1EE-8FE8-4496-A204-E0657ECC333C}" type="slidenum">
              <a:rPr lang="en-US" altLang="en-US"/>
              <a:pPr>
                <a:defRPr/>
              </a:pPr>
              <a:t>‹#›</a:t>
            </a:fld>
            <a:endParaRPr lang="en-US" altLang="en-US"/>
          </a:p>
        </p:txBody>
      </p:sp>
    </p:spTree>
    <p:extLst>
      <p:ext uri="{BB962C8B-B14F-4D97-AF65-F5344CB8AC3E}">
        <p14:creationId xmlns:p14="http://schemas.microsoft.com/office/powerpoint/2010/main" val="220161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BFC3BB79-9054-4601-AC6F-3C2C1CA25151}" type="slidenum">
              <a:rPr lang="en-US" altLang="en-US"/>
              <a:pPr>
                <a:defRPr/>
              </a:pPr>
              <a:t>‹#›</a:t>
            </a:fld>
            <a:endParaRPr lang="en-US" altLang="en-US"/>
          </a:p>
        </p:txBody>
      </p:sp>
    </p:spTree>
    <p:extLst>
      <p:ext uri="{BB962C8B-B14F-4D97-AF65-F5344CB8AC3E}">
        <p14:creationId xmlns:p14="http://schemas.microsoft.com/office/powerpoint/2010/main" val="258759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30529AD0-AA89-4E46-BD1D-2C755856AA48}" type="slidenum">
              <a:rPr lang="en-US" altLang="en-US"/>
              <a:pPr>
                <a:defRPr/>
              </a:pPr>
              <a:t>‹#›</a:t>
            </a:fld>
            <a:endParaRPr lang="en-US" altLang="en-US"/>
          </a:p>
        </p:txBody>
      </p:sp>
    </p:spTree>
    <p:extLst>
      <p:ext uri="{BB962C8B-B14F-4D97-AF65-F5344CB8AC3E}">
        <p14:creationId xmlns:p14="http://schemas.microsoft.com/office/powerpoint/2010/main" val="1382102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B302486C-A657-4E6B-9ECD-E5BA06B99939}" type="slidenum">
              <a:rPr lang="en-US" altLang="en-US"/>
              <a:pPr>
                <a:defRPr/>
              </a:pPr>
              <a:t>‹#›</a:t>
            </a:fld>
            <a:endParaRPr lang="en-US" altLang="en-US"/>
          </a:p>
        </p:txBody>
      </p:sp>
    </p:spTree>
    <p:extLst>
      <p:ext uri="{BB962C8B-B14F-4D97-AF65-F5344CB8AC3E}">
        <p14:creationId xmlns:p14="http://schemas.microsoft.com/office/powerpoint/2010/main" val="2466749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CA5A1819-F620-4377-B955-E813972B1395}" type="slidenum">
              <a:rPr lang="en-US" altLang="en-US"/>
              <a:pPr>
                <a:defRPr/>
              </a:pPr>
              <a:t>‹#›</a:t>
            </a:fld>
            <a:endParaRPr lang="en-US" altLang="en-US"/>
          </a:p>
        </p:txBody>
      </p:sp>
    </p:spTree>
    <p:extLst>
      <p:ext uri="{BB962C8B-B14F-4D97-AF65-F5344CB8AC3E}">
        <p14:creationId xmlns:p14="http://schemas.microsoft.com/office/powerpoint/2010/main" val="366098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AB17D2A3-9693-49F9-81A1-453579B58EFB}" type="slidenum">
              <a:rPr lang="en-US" altLang="en-US"/>
              <a:pPr>
                <a:defRPr/>
              </a:pPr>
              <a:t>‹#›</a:t>
            </a:fld>
            <a:endParaRPr lang="en-US" altLang="en-US"/>
          </a:p>
        </p:txBody>
      </p:sp>
    </p:spTree>
    <p:extLst>
      <p:ext uri="{BB962C8B-B14F-4D97-AF65-F5344CB8AC3E}">
        <p14:creationId xmlns:p14="http://schemas.microsoft.com/office/powerpoint/2010/main" val="110891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A2D7C55B-73B3-4438-8D7D-A3A906E6B535}" type="slidenum">
              <a:rPr lang="en-US" altLang="en-US"/>
              <a:pPr>
                <a:defRPr/>
              </a:pPr>
              <a:t>‹#›</a:t>
            </a:fld>
            <a:endParaRPr lang="en-US" altLang="en-US"/>
          </a:p>
        </p:txBody>
      </p:sp>
    </p:spTree>
    <p:extLst>
      <p:ext uri="{BB962C8B-B14F-4D97-AF65-F5344CB8AC3E}">
        <p14:creationId xmlns:p14="http://schemas.microsoft.com/office/powerpoint/2010/main" val="2776513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17C9764F-0FC8-4A5E-B377-E06B67717C3B}" type="slidenum">
              <a:rPr lang="en-US" altLang="en-US"/>
              <a:pPr>
                <a:defRPr/>
              </a:pPr>
              <a:t>‹#›</a:t>
            </a:fld>
            <a:endParaRPr lang="en-US" altLang="en-US"/>
          </a:p>
        </p:txBody>
      </p:sp>
    </p:spTree>
    <p:extLst>
      <p:ext uri="{BB962C8B-B14F-4D97-AF65-F5344CB8AC3E}">
        <p14:creationId xmlns:p14="http://schemas.microsoft.com/office/powerpoint/2010/main" val="2991859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2550"/>
            <a:ext cx="1941513" cy="6011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82550"/>
            <a:ext cx="5676900" cy="6011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56FDDD9-2777-4D27-879D-4758F999A80E}" type="slidenum">
              <a:rPr lang="en-US" altLang="en-US"/>
              <a:pPr>
                <a:defRPr/>
              </a:pPr>
              <a:t>‹#›</a:t>
            </a:fld>
            <a:endParaRPr lang="en-US" altLang="en-US"/>
          </a:p>
        </p:txBody>
      </p:sp>
    </p:spTree>
    <p:extLst>
      <p:ext uri="{BB962C8B-B14F-4D97-AF65-F5344CB8AC3E}">
        <p14:creationId xmlns:p14="http://schemas.microsoft.com/office/powerpoint/2010/main" val="411964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FC1E6E5-345D-4B36-A6A9-A197E15EDA09}" type="slidenum">
              <a:rPr lang="en-US" altLang="en-US"/>
              <a:pPr>
                <a:defRPr/>
              </a:pPr>
              <a:t>‹#›</a:t>
            </a:fld>
            <a:endParaRPr lang="en-US" altLang="en-US"/>
          </a:p>
        </p:txBody>
      </p:sp>
    </p:spTree>
    <p:extLst>
      <p:ext uri="{BB962C8B-B14F-4D97-AF65-F5344CB8AC3E}">
        <p14:creationId xmlns:p14="http://schemas.microsoft.com/office/powerpoint/2010/main" val="168801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5240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76F95D45-CA24-4ABC-8B89-0EE08C2D622B}" type="slidenum">
              <a:rPr lang="en-US" altLang="en-US"/>
              <a:pPr>
                <a:defRPr/>
              </a:pPr>
              <a:t>‹#›</a:t>
            </a:fld>
            <a:endParaRPr lang="en-US" altLang="en-US"/>
          </a:p>
        </p:txBody>
      </p:sp>
    </p:spTree>
    <p:extLst>
      <p:ext uri="{BB962C8B-B14F-4D97-AF65-F5344CB8AC3E}">
        <p14:creationId xmlns:p14="http://schemas.microsoft.com/office/powerpoint/2010/main" val="147073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D5C18EF0-2AC3-48EA-B9DC-5805891744EB}" type="slidenum">
              <a:rPr lang="en-US" altLang="en-US"/>
              <a:pPr>
                <a:defRPr/>
              </a:pPr>
              <a:t>‹#›</a:t>
            </a:fld>
            <a:endParaRPr lang="en-US" altLang="en-US"/>
          </a:p>
        </p:txBody>
      </p:sp>
    </p:spTree>
    <p:extLst>
      <p:ext uri="{BB962C8B-B14F-4D97-AF65-F5344CB8AC3E}">
        <p14:creationId xmlns:p14="http://schemas.microsoft.com/office/powerpoint/2010/main" val="370413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125C45CC-1050-4856-A3F1-8010409DD936}" type="slidenum">
              <a:rPr lang="en-US" altLang="en-US"/>
              <a:pPr>
                <a:defRPr/>
              </a:pPr>
              <a:t>‹#›</a:t>
            </a:fld>
            <a:endParaRPr lang="en-US" altLang="en-US"/>
          </a:p>
        </p:txBody>
      </p:sp>
    </p:spTree>
    <p:extLst>
      <p:ext uri="{BB962C8B-B14F-4D97-AF65-F5344CB8AC3E}">
        <p14:creationId xmlns:p14="http://schemas.microsoft.com/office/powerpoint/2010/main" val="109569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093F4E8F-82CC-4BC4-BA6D-BC7B19358B48}" type="slidenum">
              <a:rPr lang="en-US" altLang="en-US"/>
              <a:pPr>
                <a:defRPr/>
              </a:pPr>
              <a:t>‹#›</a:t>
            </a:fld>
            <a:endParaRPr lang="en-US" altLang="en-US"/>
          </a:p>
        </p:txBody>
      </p:sp>
    </p:spTree>
    <p:extLst>
      <p:ext uri="{BB962C8B-B14F-4D97-AF65-F5344CB8AC3E}">
        <p14:creationId xmlns:p14="http://schemas.microsoft.com/office/powerpoint/2010/main" val="365858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B0CC7AA-4F79-4A8F-960C-E17281F75732}" type="slidenum">
              <a:rPr lang="en-US" altLang="en-US"/>
              <a:pPr>
                <a:defRPr/>
              </a:pPr>
              <a:t>‹#›</a:t>
            </a:fld>
            <a:endParaRPr lang="en-US" altLang="en-US"/>
          </a:p>
        </p:txBody>
      </p:sp>
    </p:spTree>
    <p:extLst>
      <p:ext uri="{BB962C8B-B14F-4D97-AF65-F5344CB8AC3E}">
        <p14:creationId xmlns:p14="http://schemas.microsoft.com/office/powerpoint/2010/main" val="55807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8FE1BE-D63C-4215-AF92-1F94879E0A5C}" type="slidenum">
              <a:rPr lang="en-US" altLang="en-US"/>
              <a:pPr>
                <a:defRPr/>
              </a:pPr>
              <a:t>‹#›</a:t>
            </a:fld>
            <a:endParaRPr lang="en-US" altLang="en-US"/>
          </a:p>
        </p:txBody>
      </p:sp>
    </p:spTree>
    <p:extLst>
      <p:ext uri="{BB962C8B-B14F-4D97-AF65-F5344CB8AC3E}">
        <p14:creationId xmlns:p14="http://schemas.microsoft.com/office/powerpoint/2010/main" val="289981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1B3F9"/>
            </a:gs>
            <a:gs pos="100000">
              <a:srgbClr val="FFFFCC"/>
            </a:gs>
          </a:gsLst>
          <a:lin ang="2700000" scaled="1"/>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82550"/>
            <a:ext cx="777081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85800" y="15240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3"/>
          <p:cNvSpPr txBox="1">
            <a:spLocks noChangeArrowheads="1"/>
          </p:cNvSpPr>
          <p:nvPr/>
        </p:nvSpPr>
        <p:spPr bwMode="auto">
          <a:xfrm>
            <a:off x="685800" y="6248400"/>
            <a:ext cx="1905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029" name="Text Box 4"/>
          <p:cNvSpPr txBox="1">
            <a:spLocks noChangeArrowheads="1"/>
          </p:cNvSpPr>
          <p:nvPr/>
        </p:nvSpPr>
        <p:spPr bwMode="auto">
          <a:xfrm>
            <a:off x="3124200" y="6248400"/>
            <a:ext cx="2895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 name="Rectangle 5"/>
          <p:cNvSpPr>
            <a:spLocks noGrp="1" noChangeArrowheads="1"/>
          </p:cNvSpPr>
          <p:nvPr>
            <p:ph type="sldNum"/>
          </p:nvPr>
        </p:nvSpPr>
        <p:spPr bwMode="auto">
          <a:xfrm>
            <a:off x="6553200" y="6248400"/>
            <a:ext cx="19034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pPr>
              <a:defRPr/>
            </a:pPr>
            <a:fld id="{599F8E72-442E-4BC3-8652-95E41A2223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66"/>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66"/>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66"/>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1B3F9"/>
            </a:gs>
            <a:gs pos="100000">
              <a:srgbClr val="FFFFCC"/>
            </a:gs>
          </a:gsLst>
          <a:lin ang="2700000" scaled="1"/>
        </a:gra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85800" y="82550"/>
            <a:ext cx="777081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685800" y="15240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052" name="Text Box 3"/>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53" name="Text Box 4"/>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 name="Rectangle 5"/>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SzPct val="45000"/>
              <a:buFont typeface="Wingdings" charset="2"/>
              <a:buNone/>
              <a:tabLst>
                <a:tab pos="723900" algn="l"/>
                <a:tab pos="1447800" algn="l"/>
              </a:tabLst>
              <a:defRPr sz="1400">
                <a:solidFill>
                  <a:srgbClr val="000000"/>
                </a:solidFill>
              </a:defRPr>
            </a:lvl1pPr>
          </a:lstStyle>
          <a:p>
            <a:pPr>
              <a:defRPr/>
            </a:pPr>
            <a:fld id="{F1C11E89-FFAA-4D7E-AAB0-A2E1C48FA2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66"/>
          </a:solidFill>
          <a:latin typeface="Calibri" pitchFamily="32" charset="0"/>
          <a:cs typeface="Arial Unicode M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66"/>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66"/>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66"/>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Propositional Calculus</a:t>
            </a:r>
          </a:p>
        </p:txBody>
      </p:sp>
      <p:sp>
        <p:nvSpPr>
          <p:cNvPr id="3075" name="Text Box 2"/>
          <p:cNvSpPr txBox="1">
            <a:spLocks noChangeArrowheads="1"/>
          </p:cNvSpPr>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buClrTx/>
              <a:buFontTx/>
              <a:buNone/>
            </a:pPr>
            <a:r>
              <a:rPr lang="en-US" altLang="en-US" dirty="0" smtClean="0"/>
              <a:t>CS 270:  Mathematical Foundations of </a:t>
            </a:r>
            <a:r>
              <a:rPr lang="en-US" altLang="en-US" smtClean="0"/>
              <a:t>Computer Science</a:t>
            </a:r>
            <a:endParaRPr lang="en-US" altLang="en-US" dirty="0" smtClean="0"/>
          </a:p>
          <a:p>
            <a:pPr algn="ctr" eaLnBrk="1" hangingPunct="1">
              <a:buClrTx/>
              <a:buFontTx/>
              <a:buNone/>
            </a:pPr>
            <a:r>
              <a:rPr lang="en-US" altLang="en-US" dirty="0" smtClean="0"/>
              <a:t>Jeremy Johnson</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Expression Trees</a:t>
            </a:r>
          </a:p>
        </p:txBody>
      </p:sp>
      <p:sp>
        <p:nvSpPr>
          <p:cNvPr id="14339" name="Rectangle 3"/>
          <p:cNvSpPr>
            <a:spLocks noGrp="1" noChangeArrowheads="1"/>
          </p:cNvSpPr>
          <p:nvPr>
            <p:ph type="body" idx="1"/>
          </p:nvPr>
        </p:nvSpPr>
        <p:spPr>
          <a:xfrm>
            <a:off x="685800" y="1524000"/>
            <a:ext cx="7772400" cy="2590800"/>
          </a:xfrm>
        </p:spPr>
        <p:txBody>
          <a:bodyPr/>
          <a:lstStyle/>
          <a:p>
            <a:pPr eaLnBrk="1" hangingPunct="1">
              <a:lnSpc>
                <a:spcPct val="90000"/>
              </a:lnSpc>
            </a:pPr>
            <a:r>
              <a:rPr lang="en-US" altLang="en-US" dirty="0" smtClean="0"/>
              <a:t>Boolean expressions can be represented by a binary tree</a:t>
            </a:r>
          </a:p>
          <a:p>
            <a:pPr eaLnBrk="1" hangingPunct="1">
              <a:lnSpc>
                <a:spcPct val="90000"/>
              </a:lnSpc>
            </a:pPr>
            <a:r>
              <a:rPr lang="en-US" altLang="en-US" dirty="0" smtClean="0"/>
              <a:t>Internal nodes are operators</a:t>
            </a:r>
          </a:p>
          <a:p>
            <a:pPr eaLnBrk="1" hangingPunct="1">
              <a:lnSpc>
                <a:spcPct val="90000"/>
              </a:lnSpc>
            </a:pPr>
            <a:r>
              <a:rPr lang="en-US" altLang="en-US" dirty="0" smtClean="0"/>
              <a:t>Leaf nodes are operands</a:t>
            </a:r>
          </a:p>
          <a:p>
            <a:pPr eaLnBrk="1" hangingPunct="1">
              <a:lnSpc>
                <a:spcPct val="90000"/>
              </a:lnSpc>
            </a:pPr>
            <a:r>
              <a:rPr lang="en-US" altLang="en-US" dirty="0" smtClean="0"/>
              <a:t>Consider  p </a:t>
            </a:r>
            <a:r>
              <a:rPr lang="en-US" altLang="en-US" dirty="0" smtClean="0">
                <a:sym typeface="Symbol" charset="2"/>
              </a:rPr>
              <a:t></a:t>
            </a:r>
            <a:r>
              <a:rPr lang="en-US" altLang="en-US" dirty="0" smtClean="0"/>
              <a:t> (T </a:t>
            </a:r>
            <a:r>
              <a:rPr lang="en-US" altLang="en-US" dirty="0" smtClean="0">
                <a:sym typeface="Symbol" charset="2"/>
              </a:rPr>
              <a:t>  q)</a:t>
            </a:r>
            <a:r>
              <a:rPr lang="en-US" altLang="en-US" dirty="0" smtClean="0"/>
              <a:t>:</a:t>
            </a:r>
          </a:p>
          <a:p>
            <a:pPr eaLnBrk="1" hangingPunct="1">
              <a:lnSpc>
                <a:spcPct val="90000"/>
              </a:lnSpc>
            </a:pPr>
            <a:endParaRPr lang="en-US" altLang="en-US" dirty="0" smtClean="0"/>
          </a:p>
        </p:txBody>
      </p:sp>
      <p:sp>
        <p:nvSpPr>
          <p:cNvPr id="14340" name="Rectangle 17"/>
          <p:cNvSpPr>
            <a:spLocks noChangeArrowheads="1"/>
          </p:cNvSpPr>
          <p:nvPr/>
        </p:nvSpPr>
        <p:spPr bwMode="auto">
          <a:xfrm>
            <a:off x="609600" y="4343400"/>
            <a:ext cx="5410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20000"/>
              </a:spcBef>
              <a:buFont typeface="Wingdings" charset="2"/>
              <a:buChar char="v"/>
            </a:pPr>
            <a:endParaRPr lang="en-US" altLang="en-US">
              <a:latin typeface="Times New Roman" pitchFamily="16" charset="0"/>
            </a:endParaRPr>
          </a:p>
        </p:txBody>
      </p:sp>
      <p:grpSp>
        <p:nvGrpSpPr>
          <p:cNvPr id="14341" name="Group 3"/>
          <p:cNvGrpSpPr>
            <a:grpSpLocks/>
          </p:cNvGrpSpPr>
          <p:nvPr/>
        </p:nvGrpSpPr>
        <p:grpSpPr bwMode="auto">
          <a:xfrm>
            <a:off x="5986463" y="3352800"/>
            <a:ext cx="2243137" cy="3052763"/>
            <a:chOff x="5638801" y="3810000"/>
            <a:chExt cx="2243553" cy="3052465"/>
          </a:xfrm>
        </p:grpSpPr>
        <p:grpSp>
          <p:nvGrpSpPr>
            <p:cNvPr id="14342" name="Group 16"/>
            <p:cNvGrpSpPr>
              <a:grpSpLocks/>
            </p:cNvGrpSpPr>
            <p:nvPr/>
          </p:nvGrpSpPr>
          <p:grpSpPr bwMode="auto">
            <a:xfrm>
              <a:off x="5638801" y="3810000"/>
              <a:ext cx="2233613" cy="2209801"/>
              <a:chOff x="1872" y="2019"/>
              <a:chExt cx="1407" cy="1392"/>
            </a:xfrm>
          </p:grpSpPr>
          <p:sp>
            <p:nvSpPr>
              <p:cNvPr id="14345" name="Text Box 4"/>
              <p:cNvSpPr txBox="1">
                <a:spLocks noChangeArrowheads="1"/>
              </p:cNvSpPr>
              <p:nvPr/>
            </p:nvSpPr>
            <p:spPr bwMode="auto">
              <a:xfrm>
                <a:off x="2188" y="20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4346" name="Text Box 5"/>
              <p:cNvSpPr txBox="1">
                <a:spLocks noChangeArrowheads="1"/>
              </p:cNvSpPr>
              <p:nvPr/>
            </p:nvSpPr>
            <p:spPr bwMode="auto">
              <a:xfrm>
                <a:off x="1872" y="2592"/>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rPr>
                  <a:t>p</a:t>
                </a:r>
              </a:p>
            </p:txBody>
          </p:sp>
          <p:sp>
            <p:nvSpPr>
              <p:cNvPr id="14347" name="Text Box 8"/>
              <p:cNvSpPr txBox="1">
                <a:spLocks noChangeArrowheads="1"/>
              </p:cNvSpPr>
              <p:nvPr/>
            </p:nvSpPr>
            <p:spPr bwMode="auto">
              <a:xfrm>
                <a:off x="2592" y="254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14348" name="Text Box 9"/>
              <p:cNvSpPr txBox="1">
                <a:spLocks noChangeArrowheads="1"/>
              </p:cNvSpPr>
              <p:nvPr/>
            </p:nvSpPr>
            <p:spPr bwMode="auto">
              <a:xfrm>
                <a:off x="2640" y="2592"/>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4349" name="Text Box 10"/>
              <p:cNvSpPr txBox="1">
                <a:spLocks noChangeArrowheads="1"/>
              </p:cNvSpPr>
              <p:nvPr/>
            </p:nvSpPr>
            <p:spPr bwMode="auto">
              <a:xfrm>
                <a:off x="2352" y="3120"/>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T</a:t>
                </a:r>
              </a:p>
            </p:txBody>
          </p:sp>
          <p:sp>
            <p:nvSpPr>
              <p:cNvPr id="14350" name="Text Box 11"/>
              <p:cNvSpPr txBox="1">
                <a:spLocks noChangeArrowheads="1"/>
              </p:cNvSpPr>
              <p:nvPr/>
            </p:nvSpPr>
            <p:spPr bwMode="auto">
              <a:xfrm>
                <a:off x="3024" y="3120"/>
                <a:ext cx="2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4351" name="Line 12"/>
              <p:cNvSpPr>
                <a:spLocks noChangeShapeType="1"/>
              </p:cNvSpPr>
              <p:nvPr/>
            </p:nvSpPr>
            <p:spPr bwMode="auto">
              <a:xfrm flipH="1">
                <a:off x="2016" y="23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3"/>
              <p:cNvSpPr>
                <a:spLocks noChangeShapeType="1"/>
              </p:cNvSpPr>
              <p:nvPr/>
            </p:nvSpPr>
            <p:spPr bwMode="auto">
              <a:xfrm>
                <a:off x="2352" y="230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4"/>
              <p:cNvSpPr>
                <a:spLocks noChangeShapeType="1"/>
              </p:cNvSpPr>
              <p:nvPr/>
            </p:nvSpPr>
            <p:spPr bwMode="auto">
              <a:xfrm flipH="1">
                <a:off x="2496" y="28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5"/>
              <p:cNvSpPr>
                <a:spLocks noChangeShapeType="1"/>
              </p:cNvSpPr>
              <p:nvPr/>
            </p:nvSpPr>
            <p:spPr bwMode="auto">
              <a:xfrm>
                <a:off x="2832" y="2880"/>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4343" name="Straight Connector 2"/>
            <p:cNvCxnSpPr>
              <a:cxnSpLocks noChangeShapeType="1"/>
              <a:stCxn id="14350" idx="2"/>
            </p:cNvCxnSpPr>
            <p:nvPr/>
          </p:nvCxnSpPr>
          <p:spPr bwMode="auto">
            <a:xfrm flipH="1">
              <a:off x="7670007" y="6019801"/>
              <a:ext cx="1" cy="38099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4" name="Text Box 10"/>
            <p:cNvSpPr txBox="1">
              <a:spLocks noChangeArrowheads="1"/>
            </p:cNvSpPr>
            <p:nvPr/>
          </p:nvSpPr>
          <p:spPr bwMode="auto">
            <a:xfrm>
              <a:off x="7543800" y="6400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rPr>
                <a:t>q</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Derivation</a:t>
            </a:r>
            <a:endParaRPr lang="en-US" dirty="0"/>
          </a:p>
        </p:txBody>
      </p:sp>
      <p:sp>
        <p:nvSpPr>
          <p:cNvPr id="21" name="Text Box 4"/>
          <p:cNvSpPr txBox="1">
            <a:spLocks noChangeArrowheads="1"/>
          </p:cNvSpPr>
          <p:nvPr/>
        </p:nvSpPr>
        <p:spPr bwMode="auto">
          <a:xfrm>
            <a:off x="2373220" y="1905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22" name="Text Box 5"/>
          <p:cNvSpPr txBox="1">
            <a:spLocks noChangeArrowheads="1"/>
          </p:cNvSpPr>
          <p:nvPr/>
        </p:nvSpPr>
        <p:spPr bwMode="auto">
          <a:xfrm>
            <a:off x="1600200" y="2814727"/>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23" name="Text Box 8"/>
          <p:cNvSpPr txBox="1">
            <a:spLocks noChangeArrowheads="1"/>
          </p:cNvSpPr>
          <p:nvPr/>
        </p:nvSpPr>
        <p:spPr bwMode="auto">
          <a:xfrm>
            <a:off x="3014451" y="2738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27" name="Line 12"/>
          <p:cNvSpPr>
            <a:spLocks noChangeShapeType="1"/>
          </p:cNvSpPr>
          <p:nvPr/>
        </p:nvSpPr>
        <p:spPr bwMode="auto">
          <a:xfrm flipH="1">
            <a:off x="2100221" y="2357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3"/>
          <p:cNvSpPr>
            <a:spLocks noChangeShapeType="1"/>
          </p:cNvSpPr>
          <p:nvPr/>
        </p:nvSpPr>
        <p:spPr bwMode="auto">
          <a:xfrm>
            <a:off x="2633522" y="2357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TextBox 30"/>
          <p:cNvSpPr txBox="1"/>
          <p:nvPr/>
        </p:nvSpPr>
        <p:spPr>
          <a:xfrm>
            <a:off x="304800" y="1976572"/>
            <a:ext cx="1367682" cy="461665"/>
          </a:xfrm>
          <a:prstGeom prst="rect">
            <a:avLst/>
          </a:prstGeom>
          <a:noFill/>
        </p:spPr>
        <p:txBody>
          <a:bodyPr wrap="none" rtlCol="0">
            <a:spAutoFit/>
          </a:bodyPr>
          <a:lstStyle/>
          <a:p>
            <a:r>
              <a:rPr lang="en-US" dirty="0" err="1" smtClean="0">
                <a:solidFill>
                  <a:schemeClr val="tx1"/>
                </a:solidFill>
              </a:rPr>
              <a:t>BExpr</a:t>
            </a:r>
            <a:r>
              <a:rPr lang="en-US" dirty="0" smtClean="0">
                <a:solidFill>
                  <a:schemeClr val="tx1"/>
                </a:solidFill>
              </a:rPr>
              <a:t> </a:t>
            </a:r>
            <a:r>
              <a:rPr lang="en-US" dirty="0" smtClean="0">
                <a:solidFill>
                  <a:schemeClr val="tx1"/>
                </a:solidFill>
                <a:sym typeface="Symbol" panose="05050102010706020507" pitchFamily="18" charset="2"/>
              </a:rPr>
              <a:t></a:t>
            </a:r>
            <a:endParaRPr lang="en-US" dirty="0">
              <a:solidFill>
                <a:schemeClr val="tx1"/>
              </a:solidFill>
            </a:endParaRPr>
          </a:p>
        </p:txBody>
      </p:sp>
      <p:sp>
        <p:nvSpPr>
          <p:cNvPr id="32" name="Text Box 5"/>
          <p:cNvSpPr txBox="1">
            <a:spLocks noChangeArrowheads="1"/>
          </p:cNvSpPr>
          <p:nvPr/>
        </p:nvSpPr>
        <p:spPr bwMode="auto">
          <a:xfrm>
            <a:off x="2667000" y="2819400"/>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33" name="TextBox 32"/>
          <p:cNvSpPr txBox="1"/>
          <p:nvPr/>
        </p:nvSpPr>
        <p:spPr>
          <a:xfrm>
            <a:off x="3627166" y="19812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39" name="Text Box 4"/>
          <p:cNvSpPr txBox="1">
            <a:spLocks noChangeArrowheads="1"/>
          </p:cNvSpPr>
          <p:nvPr/>
        </p:nvSpPr>
        <p:spPr bwMode="auto">
          <a:xfrm>
            <a:off x="4738249" y="1905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40" name="Text Box 5"/>
          <p:cNvSpPr txBox="1">
            <a:spLocks noChangeArrowheads="1"/>
          </p:cNvSpPr>
          <p:nvPr/>
        </p:nvSpPr>
        <p:spPr bwMode="auto">
          <a:xfrm>
            <a:off x="3965229" y="2814727"/>
            <a:ext cx="12085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Variable</a:t>
            </a:r>
            <a:endParaRPr lang="en-US" altLang="en-US" sz="2400" dirty="0">
              <a:solidFill>
                <a:schemeClr val="tx1"/>
              </a:solidFill>
              <a:latin typeface="Times New Roman" pitchFamily="16" charset="0"/>
            </a:endParaRPr>
          </a:p>
        </p:txBody>
      </p:sp>
      <p:sp>
        <p:nvSpPr>
          <p:cNvPr id="41" name="Text Box 8"/>
          <p:cNvSpPr txBox="1">
            <a:spLocks noChangeArrowheads="1"/>
          </p:cNvSpPr>
          <p:nvPr/>
        </p:nvSpPr>
        <p:spPr bwMode="auto">
          <a:xfrm>
            <a:off x="5379480" y="2738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42" name="Line 12"/>
          <p:cNvSpPr>
            <a:spLocks noChangeShapeType="1"/>
          </p:cNvSpPr>
          <p:nvPr/>
        </p:nvSpPr>
        <p:spPr bwMode="auto">
          <a:xfrm flipH="1">
            <a:off x="4465250" y="2357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p:cNvSpPr>
            <a:spLocks noChangeShapeType="1"/>
          </p:cNvSpPr>
          <p:nvPr/>
        </p:nvSpPr>
        <p:spPr bwMode="auto">
          <a:xfrm>
            <a:off x="4998551" y="2357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5"/>
          <p:cNvSpPr txBox="1">
            <a:spLocks noChangeArrowheads="1"/>
          </p:cNvSpPr>
          <p:nvPr/>
        </p:nvSpPr>
        <p:spPr bwMode="auto">
          <a:xfrm>
            <a:off x="5032029" y="2819400"/>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45" name="TextBox 44"/>
          <p:cNvSpPr txBox="1"/>
          <p:nvPr/>
        </p:nvSpPr>
        <p:spPr>
          <a:xfrm>
            <a:off x="6141766" y="19812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46" name="Text Box 4"/>
          <p:cNvSpPr txBox="1">
            <a:spLocks noChangeArrowheads="1"/>
          </p:cNvSpPr>
          <p:nvPr/>
        </p:nvSpPr>
        <p:spPr bwMode="auto">
          <a:xfrm>
            <a:off x="7252849" y="1905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47" name="Text Box 5"/>
          <p:cNvSpPr txBox="1">
            <a:spLocks noChangeArrowheads="1"/>
          </p:cNvSpPr>
          <p:nvPr/>
        </p:nvSpPr>
        <p:spPr bwMode="auto">
          <a:xfrm>
            <a:off x="6781800" y="28147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48" name="Text Box 8"/>
          <p:cNvSpPr txBox="1">
            <a:spLocks noChangeArrowheads="1"/>
          </p:cNvSpPr>
          <p:nvPr/>
        </p:nvSpPr>
        <p:spPr bwMode="auto">
          <a:xfrm>
            <a:off x="7894080" y="2738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49" name="Line 12"/>
          <p:cNvSpPr>
            <a:spLocks noChangeShapeType="1"/>
          </p:cNvSpPr>
          <p:nvPr/>
        </p:nvSpPr>
        <p:spPr bwMode="auto">
          <a:xfrm flipH="1">
            <a:off x="6979850" y="2357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3"/>
          <p:cNvSpPr>
            <a:spLocks noChangeShapeType="1"/>
          </p:cNvSpPr>
          <p:nvPr/>
        </p:nvSpPr>
        <p:spPr bwMode="auto">
          <a:xfrm>
            <a:off x="7513151" y="2357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Text Box 5"/>
          <p:cNvSpPr txBox="1">
            <a:spLocks noChangeArrowheads="1"/>
          </p:cNvSpPr>
          <p:nvPr/>
        </p:nvSpPr>
        <p:spPr bwMode="auto">
          <a:xfrm>
            <a:off x="7546629" y="2819400"/>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52" name="TextBox 51"/>
          <p:cNvSpPr txBox="1"/>
          <p:nvPr/>
        </p:nvSpPr>
        <p:spPr>
          <a:xfrm>
            <a:off x="457200" y="3881735"/>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53" name="Text Box 4"/>
          <p:cNvSpPr txBox="1">
            <a:spLocks noChangeArrowheads="1"/>
          </p:cNvSpPr>
          <p:nvPr/>
        </p:nvSpPr>
        <p:spPr bwMode="auto">
          <a:xfrm>
            <a:off x="1568283" y="3805535"/>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54" name="Text Box 5"/>
          <p:cNvSpPr txBox="1">
            <a:spLocks noChangeArrowheads="1"/>
          </p:cNvSpPr>
          <p:nvPr/>
        </p:nvSpPr>
        <p:spPr bwMode="auto">
          <a:xfrm>
            <a:off x="1097234" y="4715262"/>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55" name="Text Box 8"/>
          <p:cNvSpPr txBox="1">
            <a:spLocks noChangeArrowheads="1"/>
          </p:cNvSpPr>
          <p:nvPr/>
        </p:nvSpPr>
        <p:spPr bwMode="auto">
          <a:xfrm>
            <a:off x="1652574" y="4639054"/>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56" name="Line 12"/>
          <p:cNvSpPr>
            <a:spLocks noChangeShapeType="1"/>
          </p:cNvSpPr>
          <p:nvPr/>
        </p:nvSpPr>
        <p:spPr bwMode="auto">
          <a:xfrm flipH="1">
            <a:off x="1295284" y="4258017"/>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3"/>
          <p:cNvSpPr>
            <a:spLocks noChangeShapeType="1"/>
          </p:cNvSpPr>
          <p:nvPr/>
        </p:nvSpPr>
        <p:spPr bwMode="auto">
          <a:xfrm>
            <a:off x="1828585" y="4258017"/>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Text Box 8"/>
          <p:cNvSpPr txBox="1">
            <a:spLocks noChangeArrowheads="1"/>
          </p:cNvSpPr>
          <p:nvPr/>
        </p:nvSpPr>
        <p:spPr bwMode="auto">
          <a:xfrm>
            <a:off x="2109989" y="4648200"/>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64" name="Text Box 9"/>
          <p:cNvSpPr txBox="1">
            <a:spLocks noChangeArrowheads="1"/>
          </p:cNvSpPr>
          <p:nvPr/>
        </p:nvSpPr>
        <p:spPr bwMode="auto">
          <a:xfrm>
            <a:off x="2186175" y="4724408"/>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65" name="Text Box 10"/>
          <p:cNvSpPr txBox="1">
            <a:spLocks noChangeArrowheads="1"/>
          </p:cNvSpPr>
          <p:nvPr/>
        </p:nvSpPr>
        <p:spPr bwMode="auto">
          <a:xfrm>
            <a:off x="1447800" y="5562690"/>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66" name="Text Box 11"/>
          <p:cNvSpPr txBox="1">
            <a:spLocks noChangeArrowheads="1"/>
          </p:cNvSpPr>
          <p:nvPr/>
        </p:nvSpPr>
        <p:spPr bwMode="auto">
          <a:xfrm>
            <a:off x="2517429" y="5562690"/>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67" name="Line 14"/>
          <p:cNvSpPr>
            <a:spLocks noChangeShapeType="1"/>
          </p:cNvSpPr>
          <p:nvPr/>
        </p:nvSpPr>
        <p:spPr bwMode="auto">
          <a:xfrm flipH="1">
            <a:off x="1957618" y="5105445"/>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15"/>
          <p:cNvSpPr>
            <a:spLocks noChangeShapeType="1"/>
          </p:cNvSpPr>
          <p:nvPr/>
        </p:nvSpPr>
        <p:spPr bwMode="auto">
          <a:xfrm>
            <a:off x="2490919" y="5181653"/>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TextBox 69"/>
          <p:cNvSpPr txBox="1"/>
          <p:nvPr/>
        </p:nvSpPr>
        <p:spPr>
          <a:xfrm>
            <a:off x="3124200" y="38862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71" name="Text Box 4"/>
          <p:cNvSpPr txBox="1">
            <a:spLocks noChangeArrowheads="1"/>
          </p:cNvSpPr>
          <p:nvPr/>
        </p:nvSpPr>
        <p:spPr bwMode="auto">
          <a:xfrm>
            <a:off x="4235283" y="3810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72" name="Text Box 5"/>
          <p:cNvSpPr txBox="1">
            <a:spLocks noChangeArrowheads="1"/>
          </p:cNvSpPr>
          <p:nvPr/>
        </p:nvSpPr>
        <p:spPr bwMode="auto">
          <a:xfrm>
            <a:off x="3764234" y="47197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73" name="Text Box 8"/>
          <p:cNvSpPr txBox="1">
            <a:spLocks noChangeArrowheads="1"/>
          </p:cNvSpPr>
          <p:nvPr/>
        </p:nvSpPr>
        <p:spPr bwMode="auto">
          <a:xfrm>
            <a:off x="4319574" y="4643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74" name="Line 12"/>
          <p:cNvSpPr>
            <a:spLocks noChangeShapeType="1"/>
          </p:cNvSpPr>
          <p:nvPr/>
        </p:nvSpPr>
        <p:spPr bwMode="auto">
          <a:xfrm flipH="1">
            <a:off x="3962284" y="4262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13"/>
          <p:cNvSpPr>
            <a:spLocks noChangeShapeType="1"/>
          </p:cNvSpPr>
          <p:nvPr/>
        </p:nvSpPr>
        <p:spPr bwMode="auto">
          <a:xfrm>
            <a:off x="4495585" y="4262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Text Box 8"/>
          <p:cNvSpPr txBox="1">
            <a:spLocks noChangeArrowheads="1"/>
          </p:cNvSpPr>
          <p:nvPr/>
        </p:nvSpPr>
        <p:spPr bwMode="auto">
          <a:xfrm>
            <a:off x="4776989" y="4652665"/>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77" name="Text Box 9"/>
          <p:cNvSpPr txBox="1">
            <a:spLocks noChangeArrowheads="1"/>
          </p:cNvSpPr>
          <p:nvPr/>
        </p:nvSpPr>
        <p:spPr bwMode="auto">
          <a:xfrm>
            <a:off x="4853175" y="4728873"/>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78" name="Text Box 10"/>
          <p:cNvSpPr txBox="1">
            <a:spLocks noChangeArrowheads="1"/>
          </p:cNvSpPr>
          <p:nvPr/>
        </p:nvSpPr>
        <p:spPr bwMode="auto">
          <a:xfrm>
            <a:off x="3962400" y="5567155"/>
            <a:ext cx="12779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Constant</a:t>
            </a:r>
            <a:endParaRPr lang="en-US" altLang="en-US" sz="2400" dirty="0">
              <a:solidFill>
                <a:schemeClr val="tx1"/>
              </a:solidFill>
              <a:latin typeface="Times New Roman" pitchFamily="16" charset="0"/>
            </a:endParaRPr>
          </a:p>
        </p:txBody>
      </p:sp>
      <p:sp>
        <p:nvSpPr>
          <p:cNvPr id="79" name="Text Box 11"/>
          <p:cNvSpPr txBox="1">
            <a:spLocks noChangeArrowheads="1"/>
          </p:cNvSpPr>
          <p:nvPr/>
        </p:nvSpPr>
        <p:spPr bwMode="auto">
          <a:xfrm>
            <a:off x="5184429" y="556715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80" name="Line 14"/>
          <p:cNvSpPr>
            <a:spLocks noChangeShapeType="1"/>
          </p:cNvSpPr>
          <p:nvPr/>
        </p:nvSpPr>
        <p:spPr bwMode="auto">
          <a:xfrm flipH="1">
            <a:off x="4624618" y="5109910"/>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Line 15"/>
          <p:cNvSpPr>
            <a:spLocks noChangeShapeType="1"/>
          </p:cNvSpPr>
          <p:nvPr/>
        </p:nvSpPr>
        <p:spPr bwMode="auto">
          <a:xfrm>
            <a:off x="5157919" y="5186118"/>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TextBox 81"/>
          <p:cNvSpPr txBox="1"/>
          <p:nvPr/>
        </p:nvSpPr>
        <p:spPr>
          <a:xfrm>
            <a:off x="5867400" y="38862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83" name="Text Box 4"/>
          <p:cNvSpPr txBox="1">
            <a:spLocks noChangeArrowheads="1"/>
          </p:cNvSpPr>
          <p:nvPr/>
        </p:nvSpPr>
        <p:spPr bwMode="auto">
          <a:xfrm>
            <a:off x="6978483" y="3810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84" name="Text Box 5"/>
          <p:cNvSpPr txBox="1">
            <a:spLocks noChangeArrowheads="1"/>
          </p:cNvSpPr>
          <p:nvPr/>
        </p:nvSpPr>
        <p:spPr bwMode="auto">
          <a:xfrm>
            <a:off x="6507434" y="47197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85" name="Text Box 8"/>
          <p:cNvSpPr txBox="1">
            <a:spLocks noChangeArrowheads="1"/>
          </p:cNvSpPr>
          <p:nvPr/>
        </p:nvSpPr>
        <p:spPr bwMode="auto">
          <a:xfrm>
            <a:off x="7062774" y="4643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86" name="Line 12"/>
          <p:cNvSpPr>
            <a:spLocks noChangeShapeType="1"/>
          </p:cNvSpPr>
          <p:nvPr/>
        </p:nvSpPr>
        <p:spPr bwMode="auto">
          <a:xfrm flipH="1">
            <a:off x="6705484" y="4262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13"/>
          <p:cNvSpPr>
            <a:spLocks noChangeShapeType="1"/>
          </p:cNvSpPr>
          <p:nvPr/>
        </p:nvSpPr>
        <p:spPr bwMode="auto">
          <a:xfrm>
            <a:off x="7238785" y="4262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Text Box 8"/>
          <p:cNvSpPr txBox="1">
            <a:spLocks noChangeArrowheads="1"/>
          </p:cNvSpPr>
          <p:nvPr/>
        </p:nvSpPr>
        <p:spPr bwMode="auto">
          <a:xfrm>
            <a:off x="7520189" y="4652665"/>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89" name="Text Box 9"/>
          <p:cNvSpPr txBox="1">
            <a:spLocks noChangeArrowheads="1"/>
          </p:cNvSpPr>
          <p:nvPr/>
        </p:nvSpPr>
        <p:spPr bwMode="auto">
          <a:xfrm>
            <a:off x="7596375" y="4728873"/>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90" name="Text Box 10"/>
          <p:cNvSpPr txBox="1">
            <a:spLocks noChangeArrowheads="1"/>
          </p:cNvSpPr>
          <p:nvPr/>
        </p:nvSpPr>
        <p:spPr bwMode="auto">
          <a:xfrm>
            <a:off x="7162800" y="5567155"/>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91" name="Text Box 11"/>
          <p:cNvSpPr txBox="1">
            <a:spLocks noChangeArrowheads="1"/>
          </p:cNvSpPr>
          <p:nvPr/>
        </p:nvSpPr>
        <p:spPr bwMode="auto">
          <a:xfrm>
            <a:off x="7927629" y="556715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92" name="Line 14"/>
          <p:cNvSpPr>
            <a:spLocks noChangeShapeType="1"/>
          </p:cNvSpPr>
          <p:nvPr/>
        </p:nvSpPr>
        <p:spPr bwMode="auto">
          <a:xfrm flipH="1">
            <a:off x="7367818" y="5109910"/>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15"/>
          <p:cNvSpPr>
            <a:spLocks noChangeShapeType="1"/>
          </p:cNvSpPr>
          <p:nvPr/>
        </p:nvSpPr>
        <p:spPr bwMode="auto">
          <a:xfrm>
            <a:off x="7901119" y="5186118"/>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1194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Derivation</a:t>
            </a:r>
            <a:endParaRPr lang="en-US" dirty="0"/>
          </a:p>
        </p:txBody>
      </p:sp>
      <p:sp>
        <p:nvSpPr>
          <p:cNvPr id="82" name="TextBox 81"/>
          <p:cNvSpPr txBox="1"/>
          <p:nvPr/>
        </p:nvSpPr>
        <p:spPr>
          <a:xfrm>
            <a:off x="685800" y="17526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83" name="Text Box 4"/>
          <p:cNvSpPr txBox="1">
            <a:spLocks noChangeArrowheads="1"/>
          </p:cNvSpPr>
          <p:nvPr/>
        </p:nvSpPr>
        <p:spPr bwMode="auto">
          <a:xfrm>
            <a:off x="1796883" y="16764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84" name="Text Box 5"/>
          <p:cNvSpPr txBox="1">
            <a:spLocks noChangeArrowheads="1"/>
          </p:cNvSpPr>
          <p:nvPr/>
        </p:nvSpPr>
        <p:spPr bwMode="auto">
          <a:xfrm>
            <a:off x="1325834" y="25861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85" name="Text Box 8"/>
          <p:cNvSpPr txBox="1">
            <a:spLocks noChangeArrowheads="1"/>
          </p:cNvSpPr>
          <p:nvPr/>
        </p:nvSpPr>
        <p:spPr bwMode="auto">
          <a:xfrm>
            <a:off x="1881174" y="25099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86" name="Line 12"/>
          <p:cNvSpPr>
            <a:spLocks noChangeShapeType="1"/>
          </p:cNvSpPr>
          <p:nvPr/>
        </p:nvSpPr>
        <p:spPr bwMode="auto">
          <a:xfrm flipH="1">
            <a:off x="1523884" y="21288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13"/>
          <p:cNvSpPr>
            <a:spLocks noChangeShapeType="1"/>
          </p:cNvSpPr>
          <p:nvPr/>
        </p:nvSpPr>
        <p:spPr bwMode="auto">
          <a:xfrm>
            <a:off x="2057185" y="21288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Text Box 8"/>
          <p:cNvSpPr txBox="1">
            <a:spLocks noChangeArrowheads="1"/>
          </p:cNvSpPr>
          <p:nvPr/>
        </p:nvSpPr>
        <p:spPr bwMode="auto">
          <a:xfrm>
            <a:off x="2338589" y="2519065"/>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89" name="Text Box 9"/>
          <p:cNvSpPr txBox="1">
            <a:spLocks noChangeArrowheads="1"/>
          </p:cNvSpPr>
          <p:nvPr/>
        </p:nvSpPr>
        <p:spPr bwMode="auto">
          <a:xfrm>
            <a:off x="2414775" y="2595273"/>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90" name="Text Box 10"/>
          <p:cNvSpPr txBox="1">
            <a:spLocks noChangeArrowheads="1"/>
          </p:cNvSpPr>
          <p:nvPr/>
        </p:nvSpPr>
        <p:spPr bwMode="auto">
          <a:xfrm>
            <a:off x="1981200" y="3433555"/>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91" name="Text Box 11"/>
          <p:cNvSpPr txBox="1">
            <a:spLocks noChangeArrowheads="1"/>
          </p:cNvSpPr>
          <p:nvPr/>
        </p:nvSpPr>
        <p:spPr bwMode="auto">
          <a:xfrm>
            <a:off x="2746029" y="343355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92" name="Line 14"/>
          <p:cNvSpPr>
            <a:spLocks noChangeShapeType="1"/>
          </p:cNvSpPr>
          <p:nvPr/>
        </p:nvSpPr>
        <p:spPr bwMode="auto">
          <a:xfrm flipH="1">
            <a:off x="2186218" y="2976310"/>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15"/>
          <p:cNvSpPr>
            <a:spLocks noChangeShapeType="1"/>
          </p:cNvSpPr>
          <p:nvPr/>
        </p:nvSpPr>
        <p:spPr bwMode="auto">
          <a:xfrm>
            <a:off x="2719519" y="3052518"/>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TextBox 59"/>
          <p:cNvSpPr txBox="1"/>
          <p:nvPr/>
        </p:nvSpPr>
        <p:spPr>
          <a:xfrm>
            <a:off x="3733800" y="17526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61" name="Text Box 4"/>
          <p:cNvSpPr txBox="1">
            <a:spLocks noChangeArrowheads="1"/>
          </p:cNvSpPr>
          <p:nvPr/>
        </p:nvSpPr>
        <p:spPr bwMode="auto">
          <a:xfrm>
            <a:off x="4844883" y="16764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62" name="Text Box 5"/>
          <p:cNvSpPr txBox="1">
            <a:spLocks noChangeArrowheads="1"/>
          </p:cNvSpPr>
          <p:nvPr/>
        </p:nvSpPr>
        <p:spPr bwMode="auto">
          <a:xfrm>
            <a:off x="4373834" y="25861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69" name="Text Box 8"/>
          <p:cNvSpPr txBox="1">
            <a:spLocks noChangeArrowheads="1"/>
          </p:cNvSpPr>
          <p:nvPr/>
        </p:nvSpPr>
        <p:spPr bwMode="auto">
          <a:xfrm>
            <a:off x="4929174" y="25099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94" name="Line 12"/>
          <p:cNvSpPr>
            <a:spLocks noChangeShapeType="1"/>
          </p:cNvSpPr>
          <p:nvPr/>
        </p:nvSpPr>
        <p:spPr bwMode="auto">
          <a:xfrm flipH="1">
            <a:off x="4571884" y="21288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Line 13"/>
          <p:cNvSpPr>
            <a:spLocks noChangeShapeType="1"/>
          </p:cNvSpPr>
          <p:nvPr/>
        </p:nvSpPr>
        <p:spPr bwMode="auto">
          <a:xfrm>
            <a:off x="5105185" y="21288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Text Box 8"/>
          <p:cNvSpPr txBox="1">
            <a:spLocks noChangeArrowheads="1"/>
          </p:cNvSpPr>
          <p:nvPr/>
        </p:nvSpPr>
        <p:spPr bwMode="auto">
          <a:xfrm>
            <a:off x="5386589" y="2519065"/>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97" name="Text Box 9"/>
          <p:cNvSpPr txBox="1">
            <a:spLocks noChangeArrowheads="1"/>
          </p:cNvSpPr>
          <p:nvPr/>
        </p:nvSpPr>
        <p:spPr bwMode="auto">
          <a:xfrm>
            <a:off x="5462775" y="2595273"/>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98" name="Text Box 10"/>
          <p:cNvSpPr txBox="1">
            <a:spLocks noChangeArrowheads="1"/>
          </p:cNvSpPr>
          <p:nvPr/>
        </p:nvSpPr>
        <p:spPr bwMode="auto">
          <a:xfrm>
            <a:off x="5029200" y="3433555"/>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100" name="Line 14"/>
          <p:cNvSpPr>
            <a:spLocks noChangeShapeType="1"/>
          </p:cNvSpPr>
          <p:nvPr/>
        </p:nvSpPr>
        <p:spPr bwMode="auto">
          <a:xfrm flipH="1">
            <a:off x="5234218" y="2976310"/>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15"/>
          <p:cNvSpPr>
            <a:spLocks noChangeShapeType="1"/>
          </p:cNvSpPr>
          <p:nvPr/>
        </p:nvSpPr>
        <p:spPr bwMode="auto">
          <a:xfrm>
            <a:off x="5767519" y="3052518"/>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Text Box 4"/>
          <p:cNvSpPr txBox="1">
            <a:spLocks noChangeArrowheads="1"/>
          </p:cNvSpPr>
          <p:nvPr/>
        </p:nvSpPr>
        <p:spPr bwMode="auto">
          <a:xfrm>
            <a:off x="1644557" y="38100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07" name="Text Box 5"/>
          <p:cNvSpPr txBox="1">
            <a:spLocks noChangeArrowheads="1"/>
          </p:cNvSpPr>
          <p:nvPr/>
        </p:nvSpPr>
        <p:spPr bwMode="auto">
          <a:xfrm>
            <a:off x="1143000" y="4719727"/>
            <a:ext cx="338075"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rPr>
              <a:t>p</a:t>
            </a:r>
          </a:p>
        </p:txBody>
      </p:sp>
      <p:sp>
        <p:nvSpPr>
          <p:cNvPr id="108" name="Text Box 8"/>
          <p:cNvSpPr txBox="1">
            <a:spLocks noChangeArrowheads="1"/>
          </p:cNvSpPr>
          <p:nvPr/>
        </p:nvSpPr>
        <p:spPr bwMode="auto">
          <a:xfrm>
            <a:off x="2285788" y="46435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109" name="Text Box 9"/>
          <p:cNvSpPr txBox="1">
            <a:spLocks noChangeArrowheads="1"/>
          </p:cNvSpPr>
          <p:nvPr/>
        </p:nvSpPr>
        <p:spPr bwMode="auto">
          <a:xfrm>
            <a:off x="2361974" y="4719727"/>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10" name="Text Box 10"/>
          <p:cNvSpPr txBox="1">
            <a:spLocks noChangeArrowheads="1"/>
          </p:cNvSpPr>
          <p:nvPr/>
        </p:nvSpPr>
        <p:spPr bwMode="auto">
          <a:xfrm>
            <a:off x="1904859" y="5558009"/>
            <a:ext cx="372993"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T</a:t>
            </a:r>
          </a:p>
        </p:txBody>
      </p:sp>
      <p:sp>
        <p:nvSpPr>
          <p:cNvPr id="111" name="Text Box 11"/>
          <p:cNvSpPr txBox="1">
            <a:spLocks noChangeArrowheads="1"/>
          </p:cNvSpPr>
          <p:nvPr/>
        </p:nvSpPr>
        <p:spPr bwMode="auto">
          <a:xfrm>
            <a:off x="2971461" y="5553246"/>
            <a:ext cx="404738"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12" name="Line 12"/>
          <p:cNvSpPr>
            <a:spLocks noChangeShapeType="1"/>
          </p:cNvSpPr>
          <p:nvPr/>
        </p:nvSpPr>
        <p:spPr bwMode="auto">
          <a:xfrm flipH="1">
            <a:off x="1371558" y="42624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Line 13"/>
          <p:cNvSpPr>
            <a:spLocks noChangeShapeType="1"/>
          </p:cNvSpPr>
          <p:nvPr/>
        </p:nvSpPr>
        <p:spPr bwMode="auto">
          <a:xfrm>
            <a:off x="1904859" y="42624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4"/>
          <p:cNvSpPr>
            <a:spLocks noChangeShapeType="1"/>
          </p:cNvSpPr>
          <p:nvPr/>
        </p:nvSpPr>
        <p:spPr bwMode="auto">
          <a:xfrm flipH="1">
            <a:off x="2133417" y="5100764"/>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15"/>
          <p:cNvSpPr>
            <a:spLocks noChangeShapeType="1"/>
          </p:cNvSpPr>
          <p:nvPr/>
        </p:nvSpPr>
        <p:spPr bwMode="auto">
          <a:xfrm>
            <a:off x="2666718" y="5176972"/>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4" name="Straight Connector 2"/>
          <p:cNvCxnSpPr>
            <a:cxnSpLocks noChangeShapeType="1"/>
            <a:stCxn id="111" idx="2"/>
          </p:cNvCxnSpPr>
          <p:nvPr/>
        </p:nvCxnSpPr>
        <p:spPr bwMode="auto">
          <a:xfrm flipH="1">
            <a:off x="3173829" y="6015254"/>
            <a:ext cx="1" cy="38103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Text Box 10"/>
          <p:cNvSpPr txBox="1">
            <a:spLocks noChangeArrowheads="1"/>
          </p:cNvSpPr>
          <p:nvPr/>
        </p:nvSpPr>
        <p:spPr bwMode="auto">
          <a:xfrm>
            <a:off x="3047646" y="6396290"/>
            <a:ext cx="338491" cy="46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rPr>
              <a:t>q</a:t>
            </a:r>
          </a:p>
        </p:txBody>
      </p:sp>
      <p:sp>
        <p:nvSpPr>
          <p:cNvPr id="116" name="Text Box 11"/>
          <p:cNvSpPr txBox="1">
            <a:spLocks noChangeArrowheads="1"/>
          </p:cNvSpPr>
          <p:nvPr/>
        </p:nvSpPr>
        <p:spPr bwMode="auto">
          <a:xfrm>
            <a:off x="6019800" y="3352800"/>
            <a:ext cx="404738"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cxnSp>
        <p:nvCxnSpPr>
          <p:cNvPr id="117" name="Straight Connector 2"/>
          <p:cNvCxnSpPr>
            <a:cxnSpLocks noChangeShapeType="1"/>
            <a:stCxn id="116" idx="2"/>
          </p:cNvCxnSpPr>
          <p:nvPr/>
        </p:nvCxnSpPr>
        <p:spPr bwMode="auto">
          <a:xfrm flipH="1">
            <a:off x="6222168" y="3814808"/>
            <a:ext cx="1" cy="38103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 Box 10"/>
          <p:cNvSpPr txBox="1">
            <a:spLocks noChangeArrowheads="1"/>
          </p:cNvSpPr>
          <p:nvPr/>
        </p:nvSpPr>
        <p:spPr bwMode="auto">
          <a:xfrm>
            <a:off x="5791200" y="4195844"/>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err="1" smtClean="0">
                <a:solidFill>
                  <a:schemeClr val="tx1"/>
                </a:solidFill>
                <a:latin typeface="Times New Roman" pitchFamily="16" charset="0"/>
              </a:rPr>
              <a:t>BExpr</a:t>
            </a:r>
            <a:endParaRPr lang="en-US" altLang="en-US" sz="2400" dirty="0">
              <a:solidFill>
                <a:schemeClr val="tx1"/>
              </a:solidFill>
              <a:latin typeface="Times New Roman" pitchFamily="16" charset="0"/>
            </a:endParaRPr>
          </a:p>
        </p:txBody>
      </p:sp>
      <p:sp>
        <p:nvSpPr>
          <p:cNvPr id="119" name="TextBox 118"/>
          <p:cNvSpPr txBox="1"/>
          <p:nvPr/>
        </p:nvSpPr>
        <p:spPr>
          <a:xfrm>
            <a:off x="5794029" y="1752600"/>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120" name="Text Box 4"/>
          <p:cNvSpPr txBox="1">
            <a:spLocks noChangeArrowheads="1"/>
          </p:cNvSpPr>
          <p:nvPr/>
        </p:nvSpPr>
        <p:spPr bwMode="auto">
          <a:xfrm>
            <a:off x="6905112" y="1676400"/>
            <a:ext cx="336488"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21" name="Text Box 5"/>
          <p:cNvSpPr txBox="1">
            <a:spLocks noChangeArrowheads="1"/>
          </p:cNvSpPr>
          <p:nvPr/>
        </p:nvSpPr>
        <p:spPr bwMode="auto">
          <a:xfrm>
            <a:off x="6434063" y="258612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a:t>
            </a:r>
            <a:endParaRPr lang="en-US" altLang="en-US" sz="2400" dirty="0">
              <a:solidFill>
                <a:schemeClr val="tx1"/>
              </a:solidFill>
              <a:latin typeface="Times New Roman" pitchFamily="16" charset="0"/>
            </a:endParaRPr>
          </a:p>
        </p:txBody>
      </p:sp>
      <p:sp>
        <p:nvSpPr>
          <p:cNvPr id="122" name="Text Box 8"/>
          <p:cNvSpPr txBox="1">
            <a:spLocks noChangeArrowheads="1"/>
          </p:cNvSpPr>
          <p:nvPr/>
        </p:nvSpPr>
        <p:spPr bwMode="auto">
          <a:xfrm>
            <a:off x="6989403" y="2509919"/>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123" name="Line 12"/>
          <p:cNvSpPr>
            <a:spLocks noChangeShapeType="1"/>
          </p:cNvSpPr>
          <p:nvPr/>
        </p:nvSpPr>
        <p:spPr bwMode="auto">
          <a:xfrm flipH="1">
            <a:off x="6632113" y="2128882"/>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13"/>
          <p:cNvSpPr>
            <a:spLocks noChangeShapeType="1"/>
          </p:cNvSpPr>
          <p:nvPr/>
        </p:nvSpPr>
        <p:spPr bwMode="auto">
          <a:xfrm>
            <a:off x="7165414" y="2128882"/>
            <a:ext cx="533301"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Text Box 8"/>
          <p:cNvSpPr txBox="1">
            <a:spLocks noChangeArrowheads="1"/>
          </p:cNvSpPr>
          <p:nvPr/>
        </p:nvSpPr>
        <p:spPr bwMode="auto">
          <a:xfrm>
            <a:off x="7446818" y="2519065"/>
            <a:ext cx="184116" cy="45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126" name="Text Box 9"/>
          <p:cNvSpPr txBox="1">
            <a:spLocks noChangeArrowheads="1"/>
          </p:cNvSpPr>
          <p:nvPr/>
        </p:nvSpPr>
        <p:spPr bwMode="auto">
          <a:xfrm>
            <a:off x="7523004" y="2595273"/>
            <a:ext cx="369819"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127" name="Text Box 10"/>
          <p:cNvSpPr txBox="1">
            <a:spLocks noChangeArrowheads="1"/>
          </p:cNvSpPr>
          <p:nvPr/>
        </p:nvSpPr>
        <p:spPr bwMode="auto">
          <a:xfrm>
            <a:off x="7089429" y="3433555"/>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128" name="Line 14"/>
          <p:cNvSpPr>
            <a:spLocks noChangeShapeType="1"/>
          </p:cNvSpPr>
          <p:nvPr/>
        </p:nvSpPr>
        <p:spPr bwMode="auto">
          <a:xfrm flipH="1">
            <a:off x="7294447" y="2976310"/>
            <a:ext cx="380929" cy="533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5"/>
          <p:cNvSpPr>
            <a:spLocks noChangeShapeType="1"/>
          </p:cNvSpPr>
          <p:nvPr/>
        </p:nvSpPr>
        <p:spPr bwMode="auto">
          <a:xfrm>
            <a:off x="7827748" y="3052518"/>
            <a:ext cx="457115" cy="457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Text Box 11"/>
          <p:cNvSpPr txBox="1">
            <a:spLocks noChangeArrowheads="1"/>
          </p:cNvSpPr>
          <p:nvPr/>
        </p:nvSpPr>
        <p:spPr bwMode="auto">
          <a:xfrm>
            <a:off x="8080029" y="3352800"/>
            <a:ext cx="404738" cy="46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cxnSp>
        <p:nvCxnSpPr>
          <p:cNvPr id="131" name="Straight Connector 2"/>
          <p:cNvCxnSpPr>
            <a:cxnSpLocks noChangeShapeType="1"/>
            <a:stCxn id="130" idx="2"/>
          </p:cNvCxnSpPr>
          <p:nvPr/>
        </p:nvCxnSpPr>
        <p:spPr bwMode="auto">
          <a:xfrm flipH="1">
            <a:off x="8282397" y="3814808"/>
            <a:ext cx="1" cy="38103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 Box 10"/>
          <p:cNvSpPr txBox="1">
            <a:spLocks noChangeArrowheads="1"/>
          </p:cNvSpPr>
          <p:nvPr/>
        </p:nvSpPr>
        <p:spPr bwMode="auto">
          <a:xfrm>
            <a:off x="7696200" y="4195844"/>
            <a:ext cx="12779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Constant</a:t>
            </a:r>
            <a:endParaRPr lang="en-US" altLang="en-US" sz="2400" dirty="0">
              <a:solidFill>
                <a:schemeClr val="tx1"/>
              </a:solidFill>
              <a:latin typeface="Times New Roman" pitchFamily="16" charset="0"/>
            </a:endParaRPr>
          </a:p>
        </p:txBody>
      </p:sp>
      <p:sp>
        <p:nvSpPr>
          <p:cNvPr id="133" name="TextBox 132"/>
          <p:cNvSpPr txBox="1"/>
          <p:nvPr/>
        </p:nvSpPr>
        <p:spPr>
          <a:xfrm>
            <a:off x="609600" y="3805535"/>
            <a:ext cx="487634" cy="461665"/>
          </a:xfrm>
          <a:prstGeom prst="rect">
            <a:avLst/>
          </a:prstGeom>
          <a:noFill/>
        </p:spPr>
        <p:txBody>
          <a:bodyPr wrap="none" rtlCol="0">
            <a:spAutoFit/>
          </a:bodyPr>
          <a:lstStyle/>
          <a:p>
            <a:r>
              <a:rPr lang="en-US" dirty="0" smtClean="0">
                <a:solidFill>
                  <a:schemeClr val="tx1"/>
                </a:solidFill>
                <a:sym typeface="Symbol" panose="05050102010706020507" pitchFamily="18" charset="2"/>
              </a:rPr>
              <a:t></a:t>
            </a:r>
            <a:endParaRPr lang="en-US" dirty="0">
              <a:solidFill>
                <a:schemeClr val="tx1"/>
              </a:solidFill>
            </a:endParaRPr>
          </a:p>
        </p:txBody>
      </p:sp>
      <p:sp>
        <p:nvSpPr>
          <p:cNvPr id="3" name="Rectangle 2"/>
          <p:cNvSpPr/>
          <p:nvPr/>
        </p:nvSpPr>
        <p:spPr>
          <a:xfrm>
            <a:off x="5069612" y="5595068"/>
            <a:ext cx="1855829" cy="424732"/>
          </a:xfrm>
          <a:prstGeom prst="rect">
            <a:avLst/>
          </a:prstGeom>
        </p:spPr>
        <p:txBody>
          <a:bodyPr wrap="none">
            <a:spAutoFit/>
          </a:bodyPr>
          <a:lstStyle/>
          <a:p>
            <a:pPr eaLnBrk="1" hangingPunct="1">
              <a:lnSpc>
                <a:spcPct val="90000"/>
              </a:lnSpc>
            </a:pPr>
            <a:r>
              <a:rPr lang="en-US" altLang="en-US" dirty="0">
                <a:solidFill>
                  <a:schemeClr val="tx1"/>
                </a:solidFill>
              </a:rPr>
              <a:t>p </a:t>
            </a:r>
            <a:r>
              <a:rPr lang="en-US" altLang="en-US" dirty="0">
                <a:solidFill>
                  <a:schemeClr val="tx1"/>
                </a:solidFill>
                <a:sym typeface="Symbol" charset="2"/>
              </a:rPr>
              <a:t></a:t>
            </a:r>
            <a:r>
              <a:rPr lang="en-US" altLang="en-US" dirty="0">
                <a:solidFill>
                  <a:schemeClr val="tx1"/>
                </a:solidFill>
              </a:rPr>
              <a:t> (T </a:t>
            </a:r>
            <a:r>
              <a:rPr lang="en-US" altLang="en-US" dirty="0">
                <a:solidFill>
                  <a:schemeClr val="tx1"/>
                </a:solidFill>
                <a:sym typeface="Symbol" charset="2"/>
              </a:rPr>
              <a:t>  q</a:t>
            </a:r>
            <a:r>
              <a:rPr lang="en-US" altLang="en-US" dirty="0" smtClean="0">
                <a:solidFill>
                  <a:schemeClr val="tx1"/>
                </a:solidFill>
                <a:sym typeface="Symbol" charset="2"/>
              </a:rPr>
              <a:t>)</a:t>
            </a:r>
            <a:endParaRPr lang="en-US" altLang="en-US" dirty="0">
              <a:solidFill>
                <a:schemeClr val="tx1"/>
              </a:solidFill>
            </a:endParaRPr>
          </a:p>
        </p:txBody>
      </p:sp>
    </p:spTree>
    <p:extLst>
      <p:ext uri="{BB962C8B-B14F-4D97-AF65-F5344CB8AC3E}">
        <p14:creationId xmlns:p14="http://schemas.microsoft.com/office/powerpoint/2010/main" val="371645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E0070162-31D0-4B86-BB22-455D0CC8A7A3}" type="slidenum">
              <a:rPr lang="en-US" altLang="en-US" sz="1400">
                <a:solidFill>
                  <a:srgbClr val="000000"/>
                </a:solidFill>
                <a:latin typeface="Times New Roman" pitchFamily="16" charset="0"/>
              </a:rPr>
              <a:pPr algn="r" eaLnBrk="1" hangingPunct="1">
                <a:spcBef>
                  <a:spcPct val="0"/>
                </a:spcBef>
                <a:buClrTx/>
                <a:buFontTx/>
                <a:buNone/>
              </a:pPr>
              <a:t>13</a:t>
            </a:fld>
            <a:endParaRPr lang="en-US" altLang="en-US" sz="1400">
              <a:solidFill>
                <a:srgbClr val="000000"/>
              </a:solidFill>
              <a:latin typeface="Times New Roman" pitchFamily="16" charset="0"/>
            </a:endParaRPr>
          </a:p>
        </p:txBody>
      </p:sp>
      <p:sp>
        <p:nvSpPr>
          <p:cNvPr id="13315"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Predicate for Boolean Expressions</a:t>
            </a:r>
            <a:endParaRPr lang="en-US" altLang="en-US" sz="4400" dirty="0"/>
          </a:p>
        </p:txBody>
      </p:sp>
      <p:sp>
        <p:nvSpPr>
          <p:cNvPr id="13316" name="Text Box 3"/>
          <p:cNvSpPr txBox="1">
            <a:spLocks noChangeArrowheads="1"/>
          </p:cNvSpPr>
          <p:nvPr/>
        </p:nvSpPr>
        <p:spPr bwMode="auto">
          <a:xfrm>
            <a:off x="609600" y="1828800"/>
            <a:ext cx="80772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r>
              <a:rPr lang="en-US" sz="2000" dirty="0"/>
              <a:t>d</a:t>
            </a:r>
            <a:r>
              <a:rPr lang="en-US" sz="2000" dirty="0" smtClean="0"/>
              <a:t>efine </a:t>
            </a:r>
            <a:r>
              <a:rPr lang="en-US" sz="2000" dirty="0" err="1" smtClean="0"/>
              <a:t>isBooleanExpr</a:t>
            </a:r>
            <a:r>
              <a:rPr lang="en-US" sz="2000" dirty="0" smtClean="0"/>
              <a:t>(expr)</a:t>
            </a:r>
            <a:endParaRPr lang="en-US" sz="2000" dirty="0"/>
          </a:p>
          <a:p>
            <a:r>
              <a:rPr lang="en-US" sz="2000" dirty="0" smtClean="0"/>
              <a:t>return true if the input expr is a Boolean expression</a:t>
            </a:r>
            <a:endParaRPr lang="en-US" sz="2000" dirty="0"/>
          </a:p>
          <a:p>
            <a:r>
              <a:rPr lang="en-US" sz="2000" dirty="0"/>
              <a:t>  </a:t>
            </a:r>
          </a:p>
          <a:p>
            <a:r>
              <a:rPr lang="en-US" altLang="en-US" sz="2000" dirty="0"/>
              <a:t>i</a:t>
            </a:r>
            <a:r>
              <a:rPr lang="en-US" altLang="en-US" sz="2000" dirty="0" smtClean="0"/>
              <a:t>f constant return true</a:t>
            </a:r>
          </a:p>
          <a:p>
            <a:r>
              <a:rPr lang="en-US" altLang="en-US" sz="2000" dirty="0"/>
              <a:t>i</a:t>
            </a:r>
            <a:r>
              <a:rPr lang="en-US" altLang="en-US" sz="2000" dirty="0" smtClean="0"/>
              <a:t>f variable return true</a:t>
            </a:r>
          </a:p>
          <a:p>
            <a:r>
              <a:rPr lang="en-US" altLang="en-US" sz="2000" dirty="0"/>
              <a:t>i</a:t>
            </a:r>
            <a:r>
              <a:rPr lang="en-US" altLang="en-US" sz="2000" dirty="0" smtClean="0"/>
              <a:t>f </a:t>
            </a:r>
            <a:r>
              <a:rPr lang="en-US" altLang="en-US" sz="2000" dirty="0" err="1" smtClean="0"/>
              <a:t>isNegation</a:t>
            </a:r>
            <a:r>
              <a:rPr lang="en-US" altLang="en-US" sz="2000" dirty="0" smtClean="0"/>
              <a:t>(expr) and </a:t>
            </a:r>
            <a:r>
              <a:rPr lang="en-US" altLang="en-US" sz="2000" dirty="0" err="1" smtClean="0"/>
              <a:t>isBooleanExpr</a:t>
            </a:r>
            <a:r>
              <a:rPr lang="en-US" altLang="en-US" sz="2000" dirty="0" smtClean="0"/>
              <a:t>(operand(expr)) return true</a:t>
            </a:r>
          </a:p>
          <a:p>
            <a:r>
              <a:rPr lang="en-US" altLang="en-US" sz="2000" dirty="0"/>
              <a:t>if </a:t>
            </a:r>
            <a:r>
              <a:rPr lang="en-US" altLang="en-US" sz="2000" dirty="0" err="1" smtClean="0"/>
              <a:t>isDisjunction</a:t>
            </a:r>
            <a:r>
              <a:rPr lang="en-US" altLang="en-US" sz="2000" dirty="0" smtClean="0"/>
              <a:t>(expr</a:t>
            </a:r>
            <a:r>
              <a:rPr lang="en-US" altLang="en-US" sz="2000" dirty="0"/>
              <a:t>) </a:t>
            </a:r>
            <a:r>
              <a:rPr lang="en-US" altLang="en-US" sz="2000" dirty="0" smtClean="0"/>
              <a:t>and </a:t>
            </a:r>
            <a:r>
              <a:rPr lang="en-US" altLang="en-US" sz="2000" dirty="0" err="1" smtClean="0"/>
              <a:t>isBooleanExpr</a:t>
            </a:r>
            <a:r>
              <a:rPr lang="en-US" altLang="en-US" sz="2000" dirty="0" smtClean="0"/>
              <a:t>(</a:t>
            </a:r>
            <a:r>
              <a:rPr lang="en-US" altLang="en-US" sz="2000" dirty="0" err="1" smtClean="0"/>
              <a:t>firstOperand</a:t>
            </a:r>
            <a:r>
              <a:rPr lang="en-US" altLang="en-US" sz="2000" dirty="0" smtClean="0"/>
              <a:t>(expr</a:t>
            </a:r>
            <a:r>
              <a:rPr lang="en-US" altLang="en-US" sz="2000" dirty="0"/>
              <a:t>)) </a:t>
            </a:r>
            <a:r>
              <a:rPr lang="en-US" altLang="en-US" sz="2000" dirty="0" smtClean="0"/>
              <a:t>and</a:t>
            </a:r>
          </a:p>
          <a:p>
            <a:r>
              <a:rPr lang="en-US" altLang="en-US" sz="2000" dirty="0"/>
              <a:t> </a:t>
            </a:r>
            <a:r>
              <a:rPr lang="en-US" altLang="en-US" sz="2000" dirty="0" smtClean="0"/>
              <a:t>    </a:t>
            </a:r>
            <a:r>
              <a:rPr lang="en-US" altLang="en-US" sz="2000" dirty="0" err="1" smtClean="0"/>
              <a:t>isBooleanExpr</a:t>
            </a:r>
            <a:r>
              <a:rPr lang="en-US" altLang="en-US" sz="2000" dirty="0" smtClean="0"/>
              <a:t>(</a:t>
            </a:r>
            <a:r>
              <a:rPr lang="en-US" altLang="en-US" sz="2000" dirty="0" err="1" smtClean="0"/>
              <a:t>secondOperand</a:t>
            </a:r>
            <a:r>
              <a:rPr lang="en-US" altLang="en-US" sz="2000" dirty="0" smtClean="0"/>
              <a:t>(expr)) then return true</a:t>
            </a:r>
          </a:p>
          <a:p>
            <a:r>
              <a:rPr lang="en-US" altLang="en-US" sz="2000" dirty="0"/>
              <a:t>if </a:t>
            </a:r>
            <a:r>
              <a:rPr lang="en-US" altLang="en-US" sz="2000" dirty="0" err="1" smtClean="0"/>
              <a:t>isConjunction</a:t>
            </a:r>
            <a:r>
              <a:rPr lang="en-US" altLang="en-US" sz="2000" dirty="0" smtClean="0"/>
              <a:t>(expr</a:t>
            </a:r>
            <a:r>
              <a:rPr lang="en-US" altLang="en-US" sz="2000" dirty="0"/>
              <a:t>) and </a:t>
            </a:r>
            <a:r>
              <a:rPr lang="en-US" altLang="en-US" sz="2000" dirty="0" err="1"/>
              <a:t>isBooleanExpr</a:t>
            </a:r>
            <a:r>
              <a:rPr lang="en-US" altLang="en-US" sz="2000" dirty="0"/>
              <a:t>(</a:t>
            </a:r>
            <a:r>
              <a:rPr lang="en-US" altLang="en-US" sz="2000" dirty="0" err="1"/>
              <a:t>firstOperand</a:t>
            </a:r>
            <a:r>
              <a:rPr lang="en-US" altLang="en-US" sz="2000" dirty="0"/>
              <a:t>(expr)) and</a:t>
            </a:r>
          </a:p>
          <a:p>
            <a:r>
              <a:rPr lang="en-US" altLang="en-US" sz="2000" dirty="0"/>
              <a:t>     </a:t>
            </a:r>
            <a:r>
              <a:rPr lang="en-US" altLang="en-US" sz="2000" dirty="0" err="1"/>
              <a:t>isBooleanExpr</a:t>
            </a:r>
            <a:r>
              <a:rPr lang="en-US" altLang="en-US" sz="2000" dirty="0"/>
              <a:t>(</a:t>
            </a:r>
            <a:r>
              <a:rPr lang="en-US" altLang="en-US" sz="2000" dirty="0" err="1"/>
              <a:t>secondOperand</a:t>
            </a:r>
            <a:r>
              <a:rPr lang="en-US" altLang="en-US" sz="2000" dirty="0"/>
              <a:t>(expr)) then return </a:t>
            </a:r>
            <a:r>
              <a:rPr lang="en-US" altLang="en-US" sz="2000" dirty="0" smtClean="0"/>
              <a:t>true</a:t>
            </a:r>
          </a:p>
          <a:p>
            <a:r>
              <a:rPr lang="en-US" altLang="en-US" sz="2000" dirty="0"/>
              <a:t>e</a:t>
            </a:r>
            <a:r>
              <a:rPr lang="en-US" altLang="en-US" sz="2000" dirty="0" smtClean="0"/>
              <a:t>lse return false</a:t>
            </a:r>
            <a:endParaRPr lang="en-US" altLang="en-US" sz="2000" dirty="0"/>
          </a:p>
          <a:p>
            <a:endParaRPr lang="en-US" altLang="en-US" sz="2000" dirty="0"/>
          </a:p>
          <a:p>
            <a:endParaRPr lang="en-US" altLang="en-US" sz="2000" dirty="0" smtClean="0"/>
          </a:p>
          <a:p>
            <a:endParaRPr lang="en-US" altLang="en-US" sz="2000" dirty="0"/>
          </a:p>
        </p:txBody>
      </p:sp>
      <p:sp>
        <p:nvSpPr>
          <p:cNvPr id="13317" name="Line 7"/>
          <p:cNvSpPr>
            <a:spLocks noChangeShapeType="1"/>
          </p:cNvSpPr>
          <p:nvPr/>
        </p:nvSpPr>
        <p:spPr bwMode="auto">
          <a:xfrm>
            <a:off x="5562600" y="30607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8" name="Line 8"/>
          <p:cNvSpPr>
            <a:spLocks noChangeShapeType="1"/>
          </p:cNvSpPr>
          <p:nvPr/>
        </p:nvSpPr>
        <p:spPr bwMode="auto">
          <a:xfrm>
            <a:off x="6934200" y="55626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83603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A7C3F4F9-C391-45C8-932F-4C566537A8CA}" type="slidenum">
              <a:rPr lang="en-US" altLang="en-US" sz="1400">
                <a:solidFill>
                  <a:srgbClr val="000000"/>
                </a:solidFill>
                <a:latin typeface="Times New Roman" pitchFamily="16" charset="0"/>
              </a:rPr>
              <a:pPr algn="r" eaLnBrk="1" hangingPunct="1">
                <a:spcBef>
                  <a:spcPct val="0"/>
                </a:spcBef>
                <a:buClrTx/>
                <a:buFontTx/>
                <a:buNone/>
              </a:pPr>
              <a:t>14</a:t>
            </a:fld>
            <a:endParaRPr lang="en-US" altLang="en-US" sz="1400">
              <a:solidFill>
                <a:srgbClr val="000000"/>
              </a:solidFill>
              <a:latin typeface="Times New Roman" pitchFamily="16" charset="0"/>
            </a:endParaRPr>
          </a:p>
        </p:txBody>
      </p:sp>
      <p:sp>
        <p:nvSpPr>
          <p:cNvPr id="12291"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Semantics of Boolean </a:t>
            </a:r>
            <a:r>
              <a:rPr lang="en-US" altLang="en-US" sz="4400" dirty="0"/>
              <a:t>Expressions</a:t>
            </a:r>
          </a:p>
        </p:txBody>
      </p:sp>
      <p:sp>
        <p:nvSpPr>
          <p:cNvPr id="12292" name="Text Box 3"/>
          <p:cNvSpPr txBox="1">
            <a:spLocks noChangeArrowheads="1"/>
          </p:cNvSpPr>
          <p:nvPr/>
        </p:nvSpPr>
        <p:spPr bwMode="auto">
          <a:xfrm>
            <a:off x="609600" y="1828800"/>
            <a:ext cx="80772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buClr>
                <a:srgbClr val="000066"/>
              </a:buClr>
              <a:buFont typeface="Wingdings" charset="2"/>
              <a:buChar char=""/>
            </a:pPr>
            <a:r>
              <a:rPr lang="en-US" altLang="en-US"/>
              <a:t>An expression built up from variables, and, or, and not.</a:t>
            </a:r>
          </a:p>
        </p:txBody>
      </p:sp>
      <p:sp>
        <p:nvSpPr>
          <p:cNvPr id="12293" name="Text Box 4"/>
          <p:cNvSpPr txBox="1">
            <a:spLocks noChangeArrowheads="1"/>
          </p:cNvSpPr>
          <p:nvPr/>
        </p:nvSpPr>
        <p:spPr bwMode="auto">
          <a:xfrm>
            <a:off x="1463675" y="3067050"/>
            <a:ext cx="1470025"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pPr>
            <a:r>
              <a:rPr lang="en-US" altLang="en-US" sz="2000">
                <a:solidFill>
                  <a:srgbClr val="000000"/>
                </a:solidFill>
                <a:latin typeface="Times New Roman" pitchFamily="16" charset="0"/>
              </a:rPr>
              <a:t>x    y   x </a:t>
            </a:r>
            <a:r>
              <a:rPr lang="en-US" altLang="en-US" sz="2000">
                <a:solidFill>
                  <a:srgbClr val="000000"/>
                </a:solidFill>
                <a:latin typeface="Symbol" charset="2"/>
                <a:sym typeface="Symbol" charset="2"/>
              </a:rPr>
              <a:t></a:t>
            </a:r>
            <a:r>
              <a:rPr lang="en-US" altLang="en-US" sz="2000">
                <a:solidFill>
                  <a:srgbClr val="000000"/>
                </a:solidFill>
                <a:latin typeface="Times New Roman" pitchFamily="16" charset="0"/>
              </a:rPr>
              <a:t> y</a:t>
            </a:r>
          </a:p>
          <a:p>
            <a:pPr eaLnBrk="1" hangingPunct="1">
              <a:spcBef>
                <a:spcPts val="875"/>
              </a:spcBef>
              <a:buClrTx/>
              <a:buFontTx/>
              <a:buNone/>
            </a:pPr>
            <a:r>
              <a:rPr lang="en-US" altLang="en-US" sz="2000">
                <a:solidFill>
                  <a:srgbClr val="000000"/>
                </a:solidFill>
                <a:latin typeface="Times New Roman" pitchFamily="16" charset="0"/>
              </a:rPr>
              <a:t>0    0     0</a:t>
            </a:r>
          </a:p>
          <a:p>
            <a:pPr eaLnBrk="1" hangingPunct="1">
              <a:spcBef>
                <a:spcPts val="875"/>
              </a:spcBef>
              <a:buClrTx/>
              <a:buFontTx/>
              <a:buNone/>
            </a:pPr>
            <a:r>
              <a:rPr lang="en-US" altLang="en-US" sz="2000">
                <a:solidFill>
                  <a:srgbClr val="000000"/>
                </a:solidFill>
                <a:latin typeface="Times New Roman" pitchFamily="16" charset="0"/>
              </a:rPr>
              <a:t>0    1     0 </a:t>
            </a:r>
          </a:p>
          <a:p>
            <a:pPr eaLnBrk="1" hangingPunct="1">
              <a:spcBef>
                <a:spcPts val="875"/>
              </a:spcBef>
              <a:buClrTx/>
              <a:buFontTx/>
              <a:buNone/>
            </a:pPr>
            <a:r>
              <a:rPr lang="en-US" altLang="en-US" sz="2000">
                <a:solidFill>
                  <a:srgbClr val="000000"/>
                </a:solidFill>
                <a:latin typeface="Times New Roman" pitchFamily="16" charset="0"/>
              </a:rPr>
              <a:t>1    0     0 </a:t>
            </a:r>
          </a:p>
          <a:p>
            <a:pPr eaLnBrk="1" hangingPunct="1">
              <a:spcBef>
                <a:spcPts val="875"/>
              </a:spcBef>
              <a:buClrTx/>
              <a:buFontTx/>
              <a:buNone/>
            </a:pPr>
            <a:r>
              <a:rPr lang="en-US" altLang="en-US" sz="2000">
                <a:solidFill>
                  <a:srgbClr val="000000"/>
                </a:solidFill>
                <a:latin typeface="Times New Roman" pitchFamily="16" charset="0"/>
              </a:rPr>
              <a:t>1    1     1</a:t>
            </a:r>
          </a:p>
        </p:txBody>
      </p:sp>
      <p:sp>
        <p:nvSpPr>
          <p:cNvPr id="12294" name="Text Box 5"/>
          <p:cNvSpPr txBox="1">
            <a:spLocks noChangeArrowheads="1"/>
          </p:cNvSpPr>
          <p:nvPr/>
        </p:nvSpPr>
        <p:spPr bwMode="auto">
          <a:xfrm>
            <a:off x="3382963" y="3089275"/>
            <a:ext cx="1470025" cy="209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2000">
                <a:solidFill>
                  <a:srgbClr val="000000"/>
                </a:solidFill>
                <a:latin typeface="Times New Roman" pitchFamily="16" charset="0"/>
              </a:rPr>
              <a:t>x    y   x </a:t>
            </a:r>
            <a:r>
              <a:rPr lang="en-US" altLang="en-US" sz="2000">
                <a:solidFill>
                  <a:srgbClr val="000000"/>
                </a:solidFill>
                <a:latin typeface="Times New Roman" pitchFamily="16" charset="0"/>
                <a:sym typeface="Symbol" charset="2"/>
              </a:rPr>
              <a:t></a:t>
            </a:r>
            <a:r>
              <a:rPr lang="en-US" altLang="en-US" sz="2000">
                <a:solidFill>
                  <a:srgbClr val="000000"/>
                </a:solidFill>
                <a:latin typeface="Times New Roman" pitchFamily="16" charset="0"/>
              </a:rPr>
              <a:t> y</a:t>
            </a:r>
          </a:p>
          <a:p>
            <a:pPr eaLnBrk="1" hangingPunct="1">
              <a:spcBef>
                <a:spcPts val="875"/>
              </a:spcBef>
              <a:buClrTx/>
              <a:buFontTx/>
              <a:buNone/>
            </a:pPr>
            <a:r>
              <a:rPr lang="en-US" altLang="en-US" sz="2000">
                <a:solidFill>
                  <a:srgbClr val="000000"/>
                </a:solidFill>
                <a:latin typeface="Times New Roman" pitchFamily="16" charset="0"/>
              </a:rPr>
              <a:t>0    0     0</a:t>
            </a:r>
          </a:p>
          <a:p>
            <a:pPr eaLnBrk="1" hangingPunct="1">
              <a:spcBef>
                <a:spcPts val="875"/>
              </a:spcBef>
              <a:buClrTx/>
              <a:buFontTx/>
              <a:buNone/>
            </a:pPr>
            <a:r>
              <a:rPr lang="en-US" altLang="en-US" sz="2000">
                <a:solidFill>
                  <a:srgbClr val="000000"/>
                </a:solidFill>
                <a:latin typeface="Times New Roman" pitchFamily="16" charset="0"/>
              </a:rPr>
              <a:t>0    1     1 </a:t>
            </a:r>
          </a:p>
          <a:p>
            <a:pPr eaLnBrk="1" hangingPunct="1">
              <a:spcBef>
                <a:spcPts val="875"/>
              </a:spcBef>
              <a:buClrTx/>
              <a:buFontTx/>
              <a:buNone/>
            </a:pPr>
            <a:r>
              <a:rPr lang="en-US" altLang="en-US" sz="2000">
                <a:solidFill>
                  <a:srgbClr val="000000"/>
                </a:solidFill>
                <a:latin typeface="Times New Roman" pitchFamily="16" charset="0"/>
              </a:rPr>
              <a:t>1    0     1 </a:t>
            </a:r>
          </a:p>
          <a:p>
            <a:pPr eaLnBrk="1" hangingPunct="1">
              <a:spcBef>
                <a:spcPts val="875"/>
              </a:spcBef>
              <a:buClrTx/>
              <a:buFontTx/>
              <a:buNone/>
            </a:pPr>
            <a:r>
              <a:rPr lang="en-US" altLang="en-US" sz="2000">
                <a:solidFill>
                  <a:srgbClr val="000000"/>
                </a:solidFill>
                <a:latin typeface="Times New Roman" pitchFamily="16" charset="0"/>
              </a:rPr>
              <a:t>1    1     1</a:t>
            </a:r>
          </a:p>
        </p:txBody>
      </p:sp>
      <p:sp>
        <p:nvSpPr>
          <p:cNvPr id="12295" name="Text Box 6"/>
          <p:cNvSpPr txBox="1">
            <a:spLocks noChangeArrowheads="1"/>
          </p:cNvSpPr>
          <p:nvPr/>
        </p:nvSpPr>
        <p:spPr bwMode="auto">
          <a:xfrm>
            <a:off x="5943600" y="3078163"/>
            <a:ext cx="893763"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2000">
                <a:solidFill>
                  <a:srgbClr val="000000"/>
                </a:solidFill>
                <a:latin typeface="Times New Roman" pitchFamily="16" charset="0"/>
              </a:rPr>
              <a:t>x    </a:t>
            </a:r>
            <a:r>
              <a:rPr lang="en-US" altLang="en-US" sz="2000">
                <a:solidFill>
                  <a:srgbClr val="000000"/>
                </a:solidFill>
                <a:latin typeface="Times New Roman" pitchFamily="16" charset="0"/>
                <a:sym typeface="Symbol" charset="2"/>
              </a:rPr>
              <a:t></a:t>
            </a:r>
            <a:r>
              <a:rPr lang="en-US" altLang="en-US" sz="2000">
                <a:solidFill>
                  <a:srgbClr val="000000"/>
                </a:solidFill>
                <a:latin typeface="Times New Roman" pitchFamily="16" charset="0"/>
              </a:rPr>
              <a:t>x</a:t>
            </a:r>
          </a:p>
          <a:p>
            <a:pPr eaLnBrk="1" hangingPunct="1">
              <a:spcBef>
                <a:spcPts val="875"/>
              </a:spcBef>
              <a:buClrTx/>
              <a:buFontTx/>
              <a:buNone/>
            </a:pPr>
            <a:r>
              <a:rPr lang="en-US" altLang="en-US" sz="2000">
                <a:solidFill>
                  <a:srgbClr val="000000"/>
                </a:solidFill>
                <a:latin typeface="Times New Roman" pitchFamily="16" charset="0"/>
              </a:rPr>
              <a:t>0    1</a:t>
            </a:r>
          </a:p>
          <a:p>
            <a:pPr eaLnBrk="1" hangingPunct="1">
              <a:spcBef>
                <a:spcPts val="875"/>
              </a:spcBef>
              <a:buClrTx/>
              <a:buFontTx/>
              <a:buNone/>
            </a:pPr>
            <a:r>
              <a:rPr lang="en-US" altLang="en-US" sz="2000">
                <a:solidFill>
                  <a:srgbClr val="000000"/>
                </a:solidFill>
                <a:latin typeface="Times New Roman" pitchFamily="16" charset="0"/>
              </a:rPr>
              <a:t>1    0</a:t>
            </a:r>
          </a:p>
        </p:txBody>
      </p:sp>
      <p:sp>
        <p:nvSpPr>
          <p:cNvPr id="12296" name="Line 7"/>
          <p:cNvSpPr>
            <a:spLocks noChangeShapeType="1"/>
          </p:cNvSpPr>
          <p:nvPr/>
        </p:nvSpPr>
        <p:spPr bwMode="auto">
          <a:xfrm>
            <a:off x="5562600" y="30607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Line 8"/>
          <p:cNvSpPr>
            <a:spLocks noChangeShapeType="1"/>
          </p:cNvSpPr>
          <p:nvPr/>
        </p:nvSpPr>
        <p:spPr bwMode="auto">
          <a:xfrm>
            <a:off x="6934200" y="55626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8" name="Text Box 10"/>
          <p:cNvSpPr txBox="1">
            <a:spLocks noChangeArrowheads="1"/>
          </p:cNvSpPr>
          <p:nvPr/>
        </p:nvSpPr>
        <p:spPr bwMode="auto">
          <a:xfrm>
            <a:off x="1646238" y="5394325"/>
            <a:ext cx="6207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a:solidFill>
                  <a:srgbClr val="000000"/>
                </a:solidFill>
                <a:latin typeface="Times New Roman" pitchFamily="16" charset="0"/>
              </a:rPr>
              <a:t>and</a:t>
            </a:r>
          </a:p>
        </p:txBody>
      </p:sp>
      <p:sp>
        <p:nvSpPr>
          <p:cNvPr id="12299" name="Text Box 11"/>
          <p:cNvSpPr txBox="1">
            <a:spLocks noChangeArrowheads="1"/>
          </p:cNvSpPr>
          <p:nvPr/>
        </p:nvSpPr>
        <p:spPr bwMode="auto">
          <a:xfrm>
            <a:off x="3716338" y="5362575"/>
            <a:ext cx="5810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a:solidFill>
                  <a:srgbClr val="000000"/>
                </a:solidFill>
                <a:latin typeface="Times New Roman" pitchFamily="16" charset="0"/>
              </a:rPr>
              <a:t>or</a:t>
            </a:r>
          </a:p>
        </p:txBody>
      </p:sp>
      <p:sp>
        <p:nvSpPr>
          <p:cNvPr id="12300" name="Text Box 12"/>
          <p:cNvSpPr txBox="1">
            <a:spLocks noChangeArrowheads="1"/>
          </p:cNvSpPr>
          <p:nvPr/>
        </p:nvSpPr>
        <p:spPr bwMode="auto">
          <a:xfrm>
            <a:off x="6218238" y="5392738"/>
            <a:ext cx="5715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a:solidFill>
                  <a:srgbClr val="000000"/>
                </a:solidFill>
                <a:latin typeface="Times New Roman" pitchFamily="16" charset="0"/>
              </a:rPr>
              <a:t>not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Evaluating Expression Trees</a:t>
            </a:r>
          </a:p>
        </p:txBody>
      </p:sp>
      <p:sp>
        <p:nvSpPr>
          <p:cNvPr id="14339" name="Rectangle 3"/>
          <p:cNvSpPr>
            <a:spLocks noGrp="1" noChangeArrowheads="1"/>
          </p:cNvSpPr>
          <p:nvPr>
            <p:ph type="body" idx="1"/>
          </p:nvPr>
        </p:nvSpPr>
        <p:spPr>
          <a:xfrm>
            <a:off x="685800" y="1524000"/>
            <a:ext cx="7772400" cy="2590800"/>
          </a:xfrm>
        </p:spPr>
        <p:txBody>
          <a:bodyPr/>
          <a:lstStyle/>
          <a:p>
            <a:pPr eaLnBrk="1" hangingPunct="1">
              <a:lnSpc>
                <a:spcPct val="90000"/>
              </a:lnSpc>
            </a:pPr>
            <a:r>
              <a:rPr lang="en-US" altLang="en-US" dirty="0" smtClean="0"/>
              <a:t>Assume p =  T and q = F</a:t>
            </a:r>
          </a:p>
          <a:p>
            <a:pPr eaLnBrk="1" hangingPunct="1">
              <a:lnSpc>
                <a:spcPct val="90000"/>
              </a:lnSpc>
            </a:pPr>
            <a:endParaRPr lang="en-US" altLang="en-US" dirty="0" smtClean="0"/>
          </a:p>
        </p:txBody>
      </p:sp>
      <p:sp>
        <p:nvSpPr>
          <p:cNvPr id="14340" name="Rectangle 17"/>
          <p:cNvSpPr>
            <a:spLocks noChangeArrowheads="1"/>
          </p:cNvSpPr>
          <p:nvPr/>
        </p:nvSpPr>
        <p:spPr bwMode="auto">
          <a:xfrm>
            <a:off x="609600" y="4343400"/>
            <a:ext cx="5410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20000"/>
              </a:spcBef>
              <a:buFont typeface="Wingdings" charset="2"/>
              <a:buChar char="v"/>
            </a:pPr>
            <a:endParaRPr lang="en-US" altLang="en-US">
              <a:latin typeface="Times New Roman" pitchFamily="16" charset="0"/>
            </a:endParaRPr>
          </a:p>
        </p:txBody>
      </p:sp>
      <p:grpSp>
        <p:nvGrpSpPr>
          <p:cNvPr id="19" name="Group 3"/>
          <p:cNvGrpSpPr>
            <a:grpSpLocks/>
          </p:cNvGrpSpPr>
          <p:nvPr/>
        </p:nvGrpSpPr>
        <p:grpSpPr bwMode="auto">
          <a:xfrm>
            <a:off x="533428" y="3200400"/>
            <a:ext cx="2588174" cy="3052718"/>
            <a:chOff x="5486401" y="3810000"/>
            <a:chExt cx="2588655" cy="3052420"/>
          </a:xfrm>
        </p:grpSpPr>
        <p:grpSp>
          <p:nvGrpSpPr>
            <p:cNvPr id="20" name="Group 16"/>
            <p:cNvGrpSpPr>
              <a:grpSpLocks/>
            </p:cNvGrpSpPr>
            <p:nvPr/>
          </p:nvGrpSpPr>
          <p:grpSpPr bwMode="auto">
            <a:xfrm>
              <a:off x="5486401" y="3810000"/>
              <a:ext cx="2386013" cy="2209801"/>
              <a:chOff x="1776" y="2019"/>
              <a:chExt cx="1503" cy="1392"/>
            </a:xfrm>
          </p:grpSpPr>
          <p:sp>
            <p:nvSpPr>
              <p:cNvPr id="23" name="Text Box 4"/>
              <p:cNvSpPr txBox="1">
                <a:spLocks noChangeArrowheads="1"/>
              </p:cNvSpPr>
              <p:nvPr/>
            </p:nvSpPr>
            <p:spPr bwMode="auto">
              <a:xfrm>
                <a:off x="2188" y="20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24" name="Text Box 5"/>
              <p:cNvSpPr txBox="1">
                <a:spLocks noChangeArrowheads="1"/>
              </p:cNvSpPr>
              <p:nvPr/>
            </p:nvSpPr>
            <p:spPr bwMode="auto">
              <a:xfrm>
                <a:off x="1776" y="2592"/>
                <a:ext cx="4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p</a:t>
                </a: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25" name="Text Box 8"/>
              <p:cNvSpPr txBox="1">
                <a:spLocks noChangeArrowheads="1"/>
              </p:cNvSpPr>
              <p:nvPr/>
            </p:nvSpPr>
            <p:spPr bwMode="auto">
              <a:xfrm>
                <a:off x="2592" y="254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26" name="Text Box 9"/>
              <p:cNvSpPr txBox="1">
                <a:spLocks noChangeArrowheads="1"/>
              </p:cNvSpPr>
              <p:nvPr/>
            </p:nvSpPr>
            <p:spPr bwMode="auto">
              <a:xfrm>
                <a:off x="2640" y="2592"/>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sym typeface="Symbol" charset="2"/>
                  </a:rPr>
                  <a:t></a:t>
                </a:r>
                <a:endParaRPr lang="en-US" altLang="en-US" sz="2400" dirty="0">
                  <a:solidFill>
                    <a:schemeClr val="tx1"/>
                  </a:solidFill>
                  <a:latin typeface="Times New Roman" pitchFamily="16" charset="0"/>
                </a:endParaRPr>
              </a:p>
            </p:txBody>
          </p:sp>
          <p:sp>
            <p:nvSpPr>
              <p:cNvPr id="27" name="Text Box 10"/>
              <p:cNvSpPr txBox="1">
                <a:spLocks noChangeArrowheads="1"/>
              </p:cNvSpPr>
              <p:nvPr/>
            </p:nvSpPr>
            <p:spPr bwMode="auto">
              <a:xfrm>
                <a:off x="2352" y="3120"/>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T</a:t>
                </a:r>
              </a:p>
            </p:txBody>
          </p:sp>
          <p:sp>
            <p:nvSpPr>
              <p:cNvPr id="28" name="Text Box 11"/>
              <p:cNvSpPr txBox="1">
                <a:spLocks noChangeArrowheads="1"/>
              </p:cNvSpPr>
              <p:nvPr/>
            </p:nvSpPr>
            <p:spPr bwMode="auto">
              <a:xfrm>
                <a:off x="3024" y="3120"/>
                <a:ext cx="2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29" name="Line 12"/>
              <p:cNvSpPr>
                <a:spLocks noChangeShapeType="1"/>
              </p:cNvSpPr>
              <p:nvPr/>
            </p:nvSpPr>
            <p:spPr bwMode="auto">
              <a:xfrm flipH="1">
                <a:off x="2016" y="23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3"/>
              <p:cNvSpPr>
                <a:spLocks noChangeShapeType="1"/>
              </p:cNvSpPr>
              <p:nvPr/>
            </p:nvSpPr>
            <p:spPr bwMode="auto">
              <a:xfrm>
                <a:off x="2352" y="230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4"/>
              <p:cNvSpPr>
                <a:spLocks noChangeShapeType="1"/>
              </p:cNvSpPr>
              <p:nvPr/>
            </p:nvSpPr>
            <p:spPr bwMode="auto">
              <a:xfrm flipH="1">
                <a:off x="2496" y="28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5"/>
              <p:cNvSpPr>
                <a:spLocks noChangeShapeType="1"/>
              </p:cNvSpPr>
              <p:nvPr/>
            </p:nvSpPr>
            <p:spPr bwMode="auto">
              <a:xfrm>
                <a:off x="2832" y="2880"/>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21" name="Straight Connector 2"/>
            <p:cNvCxnSpPr>
              <a:cxnSpLocks noChangeShapeType="1"/>
              <a:stCxn id="28" idx="2"/>
            </p:cNvCxnSpPr>
            <p:nvPr/>
          </p:nvCxnSpPr>
          <p:spPr bwMode="auto">
            <a:xfrm flipH="1">
              <a:off x="7670007" y="6019801"/>
              <a:ext cx="1" cy="38099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10"/>
            <p:cNvSpPr txBox="1">
              <a:spLocks noChangeArrowheads="1"/>
            </p:cNvSpPr>
            <p:nvPr/>
          </p:nvSpPr>
          <p:spPr bwMode="auto">
            <a:xfrm>
              <a:off x="7391729" y="6400800"/>
              <a:ext cx="683327" cy="46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q</a:t>
              </a:r>
              <a:r>
                <a:rPr lang="en-US" altLang="en-US" sz="2400" dirty="0" smtClean="0">
                  <a:solidFill>
                    <a:schemeClr val="tx1"/>
                  </a:solidFill>
                  <a:latin typeface="Times New Roman" pitchFamily="16" charset="0"/>
                </a:rPr>
                <a:t>=F</a:t>
              </a:r>
              <a:endParaRPr lang="en-US" altLang="en-US" sz="2400" dirty="0">
                <a:solidFill>
                  <a:schemeClr val="tx1"/>
                </a:solidFill>
                <a:latin typeface="Times New Roman" pitchFamily="16" charset="0"/>
              </a:endParaRPr>
            </a:p>
          </p:txBody>
        </p:sp>
      </p:grpSp>
      <p:grpSp>
        <p:nvGrpSpPr>
          <p:cNvPr id="48" name="Group 16"/>
          <p:cNvGrpSpPr>
            <a:grpSpLocks/>
          </p:cNvGrpSpPr>
          <p:nvPr/>
        </p:nvGrpSpPr>
        <p:grpSpPr bwMode="auto">
          <a:xfrm>
            <a:off x="3047808" y="3200400"/>
            <a:ext cx="2357000" cy="2210017"/>
            <a:chOff x="1774" y="2019"/>
            <a:chExt cx="1485" cy="1392"/>
          </a:xfrm>
        </p:grpSpPr>
        <p:sp>
          <p:nvSpPr>
            <p:cNvPr id="51" name="Text Box 4"/>
            <p:cNvSpPr txBox="1">
              <a:spLocks noChangeArrowheads="1"/>
            </p:cNvSpPr>
            <p:nvPr/>
          </p:nvSpPr>
          <p:spPr bwMode="auto">
            <a:xfrm>
              <a:off x="2188" y="20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52" name="Text Box 5"/>
            <p:cNvSpPr txBox="1">
              <a:spLocks noChangeArrowheads="1"/>
            </p:cNvSpPr>
            <p:nvPr/>
          </p:nvSpPr>
          <p:spPr bwMode="auto">
            <a:xfrm>
              <a:off x="1774" y="2592"/>
              <a:ext cx="4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p</a:t>
              </a:r>
              <a:r>
                <a:rPr lang="en-US" altLang="en-US" sz="2400" dirty="0" smtClean="0">
                  <a:solidFill>
                    <a:schemeClr val="tx1"/>
                  </a:solidFill>
                  <a:latin typeface="Times New Roman" pitchFamily="16" charset="0"/>
                </a:rPr>
                <a:t>=T</a:t>
              </a:r>
              <a:endParaRPr lang="en-US" altLang="en-US" sz="2400" dirty="0">
                <a:solidFill>
                  <a:schemeClr val="tx1"/>
                </a:solidFill>
                <a:latin typeface="Times New Roman" pitchFamily="16" charset="0"/>
              </a:endParaRPr>
            </a:p>
          </p:txBody>
        </p:sp>
        <p:sp>
          <p:nvSpPr>
            <p:cNvPr id="53" name="Text Box 8"/>
            <p:cNvSpPr txBox="1">
              <a:spLocks noChangeArrowheads="1"/>
            </p:cNvSpPr>
            <p:nvPr/>
          </p:nvSpPr>
          <p:spPr bwMode="auto">
            <a:xfrm>
              <a:off x="2592" y="254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54" name="Text Box 9"/>
            <p:cNvSpPr txBox="1">
              <a:spLocks noChangeArrowheads="1"/>
            </p:cNvSpPr>
            <p:nvPr/>
          </p:nvSpPr>
          <p:spPr bwMode="auto">
            <a:xfrm>
              <a:off x="2640" y="2592"/>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sym typeface="Symbol" charset="2"/>
                </a:rPr>
                <a:t></a:t>
              </a:r>
              <a:endParaRPr lang="en-US" altLang="en-US" sz="2400" dirty="0">
                <a:solidFill>
                  <a:schemeClr val="tx1"/>
                </a:solidFill>
                <a:latin typeface="Times New Roman" pitchFamily="16" charset="0"/>
              </a:endParaRPr>
            </a:p>
          </p:txBody>
        </p:sp>
        <p:sp>
          <p:nvSpPr>
            <p:cNvPr id="55" name="Text Box 10"/>
            <p:cNvSpPr txBox="1">
              <a:spLocks noChangeArrowheads="1"/>
            </p:cNvSpPr>
            <p:nvPr/>
          </p:nvSpPr>
          <p:spPr bwMode="auto">
            <a:xfrm>
              <a:off x="2352" y="3120"/>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a:solidFill>
                    <a:schemeClr val="tx1"/>
                  </a:solidFill>
                  <a:latin typeface="Times New Roman" pitchFamily="16" charset="0"/>
                </a:rPr>
                <a:t>T</a:t>
              </a:r>
            </a:p>
          </p:txBody>
        </p:sp>
        <p:sp>
          <p:nvSpPr>
            <p:cNvPr id="56" name="Text Box 11"/>
            <p:cNvSpPr txBox="1">
              <a:spLocks noChangeArrowheads="1"/>
            </p:cNvSpPr>
            <p:nvPr/>
          </p:nvSpPr>
          <p:spPr bwMode="auto">
            <a:xfrm>
              <a:off x="3024" y="3120"/>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sym typeface="Symbol" charset="2"/>
                </a:rPr>
                <a:t>T</a:t>
              </a:r>
              <a:endParaRPr lang="en-US" altLang="en-US" sz="2400" dirty="0">
                <a:solidFill>
                  <a:schemeClr val="tx1"/>
                </a:solidFill>
                <a:latin typeface="Times New Roman" pitchFamily="16" charset="0"/>
              </a:endParaRPr>
            </a:p>
          </p:txBody>
        </p:sp>
        <p:sp>
          <p:nvSpPr>
            <p:cNvPr id="57" name="Line 12"/>
            <p:cNvSpPr>
              <a:spLocks noChangeShapeType="1"/>
            </p:cNvSpPr>
            <p:nvPr/>
          </p:nvSpPr>
          <p:spPr bwMode="auto">
            <a:xfrm flipH="1">
              <a:off x="2016" y="23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13"/>
            <p:cNvSpPr>
              <a:spLocks noChangeShapeType="1"/>
            </p:cNvSpPr>
            <p:nvPr/>
          </p:nvSpPr>
          <p:spPr bwMode="auto">
            <a:xfrm>
              <a:off x="2352" y="230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4"/>
            <p:cNvSpPr>
              <a:spLocks noChangeShapeType="1"/>
            </p:cNvSpPr>
            <p:nvPr/>
          </p:nvSpPr>
          <p:spPr bwMode="auto">
            <a:xfrm flipH="1">
              <a:off x="2496" y="28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5"/>
            <p:cNvSpPr>
              <a:spLocks noChangeShapeType="1"/>
            </p:cNvSpPr>
            <p:nvPr/>
          </p:nvSpPr>
          <p:spPr bwMode="auto">
            <a:xfrm>
              <a:off x="2832" y="2880"/>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 name="Group 16"/>
          <p:cNvGrpSpPr>
            <a:grpSpLocks/>
          </p:cNvGrpSpPr>
          <p:nvPr/>
        </p:nvGrpSpPr>
        <p:grpSpPr bwMode="auto">
          <a:xfrm>
            <a:off x="5167740" y="3200401"/>
            <a:ext cx="1687200" cy="1371735"/>
            <a:chOff x="1810" y="2019"/>
            <a:chExt cx="1063" cy="864"/>
          </a:xfrm>
        </p:grpSpPr>
        <p:sp>
          <p:nvSpPr>
            <p:cNvPr id="62" name="Text Box 4"/>
            <p:cNvSpPr txBox="1">
              <a:spLocks noChangeArrowheads="1"/>
            </p:cNvSpPr>
            <p:nvPr/>
          </p:nvSpPr>
          <p:spPr bwMode="auto">
            <a:xfrm>
              <a:off x="2188" y="20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a:solidFill>
                    <a:schemeClr val="tx1"/>
                  </a:solidFill>
                  <a:latin typeface="Times New Roman" pitchFamily="16" charset="0"/>
                  <a:sym typeface="Symbol" charset="2"/>
                </a:rPr>
                <a:t></a:t>
              </a:r>
              <a:endParaRPr lang="en-US" altLang="en-US" sz="2400">
                <a:solidFill>
                  <a:schemeClr val="tx1"/>
                </a:solidFill>
                <a:latin typeface="Times New Roman" pitchFamily="16" charset="0"/>
              </a:endParaRPr>
            </a:p>
          </p:txBody>
        </p:sp>
        <p:sp>
          <p:nvSpPr>
            <p:cNvPr id="63" name="Text Box 5"/>
            <p:cNvSpPr txBox="1">
              <a:spLocks noChangeArrowheads="1"/>
            </p:cNvSpPr>
            <p:nvPr/>
          </p:nvSpPr>
          <p:spPr bwMode="auto">
            <a:xfrm>
              <a:off x="1810" y="2592"/>
              <a:ext cx="4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rPr>
                <a:t>p=T</a:t>
              </a:r>
              <a:endParaRPr lang="en-US" altLang="en-US" sz="2400" dirty="0">
                <a:solidFill>
                  <a:schemeClr val="tx1"/>
                </a:solidFill>
                <a:latin typeface="Times New Roman" pitchFamily="16" charset="0"/>
              </a:endParaRPr>
            </a:p>
          </p:txBody>
        </p:sp>
        <p:sp>
          <p:nvSpPr>
            <p:cNvPr id="64" name="Text Box 8"/>
            <p:cNvSpPr txBox="1">
              <a:spLocks noChangeArrowheads="1"/>
            </p:cNvSpPr>
            <p:nvPr/>
          </p:nvSpPr>
          <p:spPr bwMode="auto">
            <a:xfrm>
              <a:off x="2592" y="254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sp>
          <p:nvSpPr>
            <p:cNvPr id="65" name="Text Box 9"/>
            <p:cNvSpPr txBox="1">
              <a:spLocks noChangeArrowheads="1"/>
            </p:cNvSpPr>
            <p:nvPr/>
          </p:nvSpPr>
          <p:spPr bwMode="auto">
            <a:xfrm>
              <a:off x="2640" y="2592"/>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sym typeface="Symbol" charset="2"/>
                </a:rPr>
                <a:t>T</a:t>
              </a:r>
              <a:endParaRPr lang="en-US" altLang="en-US" sz="2400" dirty="0">
                <a:solidFill>
                  <a:schemeClr val="tx1"/>
                </a:solidFill>
                <a:latin typeface="Times New Roman" pitchFamily="16" charset="0"/>
              </a:endParaRPr>
            </a:p>
          </p:txBody>
        </p:sp>
        <p:sp>
          <p:nvSpPr>
            <p:cNvPr id="68" name="Line 12"/>
            <p:cNvSpPr>
              <a:spLocks noChangeShapeType="1"/>
            </p:cNvSpPr>
            <p:nvPr/>
          </p:nvSpPr>
          <p:spPr bwMode="auto">
            <a:xfrm flipH="1">
              <a:off x="2016" y="23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13"/>
            <p:cNvSpPr>
              <a:spLocks noChangeShapeType="1"/>
            </p:cNvSpPr>
            <p:nvPr/>
          </p:nvSpPr>
          <p:spPr bwMode="auto">
            <a:xfrm>
              <a:off x="2352" y="230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 name="Group 16"/>
          <p:cNvGrpSpPr>
            <a:grpSpLocks/>
          </p:cNvGrpSpPr>
          <p:nvPr/>
        </p:nvGrpSpPr>
        <p:grpSpPr bwMode="auto">
          <a:xfrm>
            <a:off x="7370964" y="3200401"/>
            <a:ext cx="825347" cy="1290765"/>
            <a:chOff x="2188" y="2019"/>
            <a:chExt cx="520" cy="813"/>
          </a:xfrm>
        </p:grpSpPr>
        <p:sp>
          <p:nvSpPr>
            <p:cNvPr id="73" name="Text Box 4"/>
            <p:cNvSpPr txBox="1">
              <a:spLocks noChangeArrowheads="1"/>
            </p:cNvSpPr>
            <p:nvPr/>
          </p:nvSpPr>
          <p:spPr bwMode="auto">
            <a:xfrm>
              <a:off x="2188" y="20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r>
                <a:rPr lang="en-US" altLang="en-US" sz="2400" dirty="0" smtClean="0">
                  <a:solidFill>
                    <a:schemeClr val="tx1"/>
                  </a:solidFill>
                  <a:latin typeface="Times New Roman" pitchFamily="16" charset="0"/>
                  <a:sym typeface="Symbol" charset="2"/>
                </a:rPr>
                <a:t>T</a:t>
              </a:r>
              <a:endParaRPr lang="en-US" altLang="en-US" sz="2400" dirty="0">
                <a:solidFill>
                  <a:schemeClr val="tx1"/>
                </a:solidFill>
                <a:latin typeface="Times New Roman" pitchFamily="16" charset="0"/>
              </a:endParaRPr>
            </a:p>
          </p:txBody>
        </p:sp>
        <p:sp>
          <p:nvSpPr>
            <p:cNvPr id="75" name="Text Box 8"/>
            <p:cNvSpPr txBox="1">
              <a:spLocks noChangeArrowheads="1"/>
            </p:cNvSpPr>
            <p:nvPr/>
          </p:nvSpPr>
          <p:spPr bwMode="auto">
            <a:xfrm>
              <a:off x="2592" y="254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defRPr sz="3200">
                  <a:solidFill>
                    <a:srgbClr val="000066"/>
                  </a:solidFill>
                  <a:latin typeface="Calibri" pitchFamily="32" charset="0"/>
                  <a:cs typeface="Arial Unicode MS" charset="0"/>
                </a:defRPr>
              </a:lvl1pPr>
              <a:lvl2pPr eaLnBrk="0" hangingPunct="0">
                <a:spcBef>
                  <a:spcPts val="700"/>
                </a:spcBef>
                <a:defRPr sz="2800">
                  <a:solidFill>
                    <a:srgbClr val="000066"/>
                  </a:solidFill>
                  <a:latin typeface="Calibri" pitchFamily="32" charset="0"/>
                  <a:cs typeface="Arial Unicode MS" charset="0"/>
                </a:defRPr>
              </a:lvl2pPr>
              <a:lvl3pPr eaLnBrk="0" hangingPunct="0">
                <a:spcBef>
                  <a:spcPts val="600"/>
                </a:spcBef>
                <a:defRPr sz="2400">
                  <a:solidFill>
                    <a:srgbClr val="000066"/>
                  </a:solidFill>
                  <a:latin typeface="Calibri" pitchFamily="32" charset="0"/>
                  <a:cs typeface="Arial Unicode MS" charset="0"/>
                </a:defRPr>
              </a:lvl3pPr>
              <a:lvl4pPr eaLnBrk="0" hangingPunct="0">
                <a:spcBef>
                  <a:spcPts val="500"/>
                </a:spcBef>
                <a:defRPr sz="2000">
                  <a:solidFill>
                    <a:srgbClr val="000066"/>
                  </a:solidFill>
                  <a:latin typeface="Calibri" pitchFamily="32" charset="0"/>
                  <a:cs typeface="Arial Unicode MS" charset="0"/>
                </a:defRPr>
              </a:lvl4pPr>
              <a:lvl5pPr eaLnBrk="0" hangingPunct="0">
                <a:spcBef>
                  <a:spcPts val="500"/>
                </a:spcBef>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defRPr sz="2000">
                  <a:solidFill>
                    <a:srgbClr val="000066"/>
                  </a:solidFill>
                  <a:latin typeface="Calibri" pitchFamily="32" charset="0"/>
                  <a:cs typeface="Arial Unicode MS" charset="0"/>
                </a:defRPr>
              </a:lvl9pPr>
            </a:lstStyle>
            <a:p>
              <a:pPr eaLnBrk="1" hangingPunct="1">
                <a:spcBef>
                  <a:spcPct val="0"/>
                </a:spcBef>
                <a:buFontTx/>
                <a:buNone/>
              </a:pPr>
              <a:endParaRPr lang="en-US" altLang="en-US" sz="2400">
                <a:solidFill>
                  <a:schemeClr val="tx1"/>
                </a:solidFill>
                <a:latin typeface="Times New Roman" pitchFamily="16" charset="0"/>
              </a:endParaRPr>
            </a:p>
          </p:txBody>
        </p:sp>
      </p:grpSp>
    </p:spTree>
    <p:extLst>
      <p:ext uri="{BB962C8B-B14F-4D97-AF65-F5344CB8AC3E}">
        <p14:creationId xmlns:p14="http://schemas.microsoft.com/office/powerpoint/2010/main" val="3447450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Evaluation</a:t>
            </a:r>
          </a:p>
        </p:txBody>
      </p:sp>
      <p:sp>
        <p:nvSpPr>
          <p:cNvPr id="15363" name="Content Placeholder 2"/>
          <p:cNvSpPr>
            <a:spLocks noGrp="1"/>
          </p:cNvSpPr>
          <p:nvPr>
            <p:ph idx="1"/>
          </p:nvPr>
        </p:nvSpPr>
        <p:spPr/>
        <p:txBody>
          <a:bodyPr/>
          <a:lstStyle/>
          <a:p>
            <a:r>
              <a:rPr lang="en-US" sz="2000" dirty="0"/>
              <a:t>define </a:t>
            </a:r>
            <a:r>
              <a:rPr lang="en-US" sz="2000" dirty="0" err="1"/>
              <a:t>b</a:t>
            </a:r>
            <a:r>
              <a:rPr lang="en-US" sz="2000" dirty="0" err="1" smtClean="0"/>
              <a:t>ooleanEval</a:t>
            </a:r>
            <a:r>
              <a:rPr lang="en-US" sz="2000" dirty="0" smtClean="0"/>
              <a:t>(expr, </a:t>
            </a:r>
            <a:r>
              <a:rPr lang="en-US" sz="2000" dirty="0" err="1" smtClean="0"/>
              <a:t>env</a:t>
            </a:r>
            <a:r>
              <a:rPr lang="en-US" sz="2000" dirty="0" smtClean="0"/>
              <a:t>)</a:t>
            </a:r>
            <a:endParaRPr lang="en-US" sz="2000" dirty="0"/>
          </a:p>
          <a:p>
            <a:r>
              <a:rPr lang="en-US" sz="2000" dirty="0" smtClean="0"/>
              <a:t>Input:  expr is a Boolean Expression, </a:t>
            </a:r>
            <a:r>
              <a:rPr lang="en-US" sz="2000" dirty="0" err="1" smtClean="0"/>
              <a:t>env</a:t>
            </a:r>
            <a:r>
              <a:rPr lang="en-US" sz="2000" dirty="0" smtClean="0"/>
              <a:t> is an environment of variable assignments to T or F.  Assume all variables in expr are defined in </a:t>
            </a:r>
            <a:r>
              <a:rPr lang="en-US" sz="2000" dirty="0" err="1" smtClean="0"/>
              <a:t>env</a:t>
            </a:r>
            <a:endParaRPr lang="en-US" sz="2000" dirty="0" smtClean="0"/>
          </a:p>
          <a:p>
            <a:r>
              <a:rPr lang="en-US" sz="2000" dirty="0" smtClean="0"/>
              <a:t>Output:  true if expr evaluates to true and false if expr evaluates to false</a:t>
            </a:r>
          </a:p>
          <a:p>
            <a:endParaRPr lang="en-US" sz="2000" dirty="0"/>
          </a:p>
          <a:p>
            <a:r>
              <a:rPr lang="en-US" sz="2000" dirty="0"/>
              <a:t>i</a:t>
            </a:r>
            <a:r>
              <a:rPr lang="en-US" sz="2000" dirty="0" smtClean="0"/>
              <a:t>f </a:t>
            </a:r>
            <a:r>
              <a:rPr lang="en-US" sz="2000" dirty="0" err="1" smtClean="0"/>
              <a:t>isConstant</a:t>
            </a:r>
            <a:r>
              <a:rPr lang="en-US" sz="2000" dirty="0" smtClean="0"/>
              <a:t>(expr) return expr</a:t>
            </a:r>
          </a:p>
          <a:p>
            <a:r>
              <a:rPr lang="en-US" sz="2000" dirty="0"/>
              <a:t>i</a:t>
            </a:r>
            <a:r>
              <a:rPr lang="en-US" sz="2000" dirty="0" smtClean="0"/>
              <a:t>f </a:t>
            </a:r>
            <a:r>
              <a:rPr lang="en-US" sz="2000" dirty="0" err="1" smtClean="0"/>
              <a:t>isVariable</a:t>
            </a:r>
            <a:r>
              <a:rPr lang="en-US" sz="2000" dirty="0" smtClean="0"/>
              <a:t>(expr) return lookup(</a:t>
            </a:r>
            <a:r>
              <a:rPr lang="en-US" sz="2000" dirty="0" err="1" smtClean="0"/>
              <a:t>expr,env</a:t>
            </a:r>
            <a:r>
              <a:rPr lang="en-US" sz="2000" dirty="0" smtClean="0"/>
              <a:t>)</a:t>
            </a:r>
          </a:p>
          <a:p>
            <a:r>
              <a:rPr lang="en-US" altLang="en-US" sz="2000" dirty="0" smtClean="0"/>
              <a:t>if </a:t>
            </a:r>
            <a:r>
              <a:rPr lang="en-US" altLang="en-US" sz="2000" dirty="0" err="1" smtClean="0"/>
              <a:t>isNegation</a:t>
            </a:r>
            <a:r>
              <a:rPr lang="en-US" altLang="en-US" sz="2000" dirty="0" smtClean="0"/>
              <a:t>(expr) return not </a:t>
            </a:r>
            <a:r>
              <a:rPr lang="en-US" altLang="en-US" sz="2000" dirty="0" err="1" smtClean="0"/>
              <a:t>booleanEval</a:t>
            </a:r>
            <a:r>
              <a:rPr lang="en-US" altLang="en-US" sz="2000" dirty="0" smtClean="0"/>
              <a:t>(operand(expr))</a:t>
            </a:r>
          </a:p>
          <a:p>
            <a:r>
              <a:rPr lang="en-US" altLang="en-US" sz="2000" dirty="0"/>
              <a:t>if </a:t>
            </a:r>
            <a:r>
              <a:rPr lang="en-US" altLang="en-US" sz="2000" dirty="0" err="1" smtClean="0"/>
              <a:t>isDisjunction</a:t>
            </a:r>
            <a:r>
              <a:rPr lang="en-US" altLang="en-US" sz="2000" dirty="0" smtClean="0"/>
              <a:t>(expr</a:t>
            </a:r>
            <a:r>
              <a:rPr lang="en-US" altLang="en-US" sz="2000" dirty="0"/>
              <a:t>) return </a:t>
            </a:r>
            <a:r>
              <a:rPr lang="en-US" altLang="en-US" sz="2000" dirty="0" err="1" smtClean="0"/>
              <a:t>booleanEval</a:t>
            </a:r>
            <a:r>
              <a:rPr lang="en-US" altLang="en-US" sz="2000" dirty="0" smtClean="0"/>
              <a:t>(</a:t>
            </a:r>
            <a:r>
              <a:rPr lang="en-US" altLang="en-US" sz="2000" dirty="0" err="1" smtClean="0"/>
              <a:t>firstOperand</a:t>
            </a:r>
            <a:r>
              <a:rPr lang="en-US" altLang="en-US" sz="2000" dirty="0" smtClean="0"/>
              <a:t>(expr)) or </a:t>
            </a:r>
            <a:r>
              <a:rPr lang="en-US" altLang="en-US" sz="2000" dirty="0" err="1" smtClean="0"/>
              <a:t>booleanEval</a:t>
            </a:r>
            <a:r>
              <a:rPr lang="en-US" altLang="en-US" sz="2000" dirty="0" smtClean="0"/>
              <a:t>(</a:t>
            </a:r>
            <a:r>
              <a:rPr lang="en-US" altLang="en-US" sz="2000" dirty="0" err="1" smtClean="0"/>
              <a:t>secondOperand</a:t>
            </a:r>
            <a:r>
              <a:rPr lang="en-US" altLang="en-US" sz="2000" dirty="0" smtClean="0"/>
              <a:t>(expr))</a:t>
            </a:r>
          </a:p>
          <a:p>
            <a:r>
              <a:rPr lang="en-US" altLang="en-US" sz="2000" dirty="0"/>
              <a:t>if </a:t>
            </a:r>
            <a:r>
              <a:rPr lang="en-US" altLang="en-US" sz="2000" dirty="0" err="1" smtClean="0"/>
              <a:t>isConjunction</a:t>
            </a:r>
            <a:r>
              <a:rPr lang="en-US" altLang="en-US" sz="2000" dirty="0" smtClean="0"/>
              <a:t>(expr</a:t>
            </a:r>
            <a:r>
              <a:rPr lang="en-US" altLang="en-US" sz="2000" dirty="0"/>
              <a:t>) return </a:t>
            </a:r>
            <a:r>
              <a:rPr lang="en-US" altLang="en-US" sz="2000" dirty="0" err="1"/>
              <a:t>booleanEval</a:t>
            </a:r>
            <a:r>
              <a:rPr lang="en-US" altLang="en-US" sz="2000" dirty="0"/>
              <a:t>(</a:t>
            </a:r>
            <a:r>
              <a:rPr lang="en-US" altLang="en-US" sz="2000" dirty="0" err="1"/>
              <a:t>firstOperand</a:t>
            </a:r>
            <a:r>
              <a:rPr lang="en-US" altLang="en-US" sz="2000" dirty="0"/>
              <a:t>(expr)) and </a:t>
            </a:r>
            <a:r>
              <a:rPr lang="en-US" altLang="en-US" sz="2000" dirty="0" err="1"/>
              <a:t>booleanEval</a:t>
            </a:r>
            <a:r>
              <a:rPr lang="en-US" altLang="en-US" sz="2000" dirty="0"/>
              <a:t>(</a:t>
            </a:r>
            <a:r>
              <a:rPr lang="en-US" altLang="en-US" sz="2000" dirty="0" err="1"/>
              <a:t>secondOperand</a:t>
            </a:r>
            <a:r>
              <a:rPr lang="en-US" altLang="en-US" sz="2000" dirty="0"/>
              <a:t>(expr))</a:t>
            </a:r>
          </a:p>
          <a:p>
            <a:endParaRPr lang="en-US" altLang="en-US" sz="2000" dirty="0"/>
          </a:p>
          <a:p>
            <a:endParaRPr lang="en-US" alt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t>Short Circuit Evaluation</a:t>
            </a:r>
          </a:p>
        </p:txBody>
      </p:sp>
      <p:sp>
        <p:nvSpPr>
          <p:cNvPr id="15363" name="Content Placeholder 2"/>
          <p:cNvSpPr>
            <a:spLocks noGrp="1"/>
          </p:cNvSpPr>
          <p:nvPr>
            <p:ph idx="1"/>
          </p:nvPr>
        </p:nvSpPr>
        <p:spPr/>
        <p:txBody>
          <a:bodyPr/>
          <a:lstStyle/>
          <a:p>
            <a:r>
              <a:rPr lang="en-US" sz="2000" dirty="0"/>
              <a:t>define </a:t>
            </a:r>
            <a:r>
              <a:rPr lang="en-US" sz="2000" dirty="0" err="1"/>
              <a:t>b</a:t>
            </a:r>
            <a:r>
              <a:rPr lang="en-US" sz="2000" dirty="0" err="1" smtClean="0"/>
              <a:t>ooleanEval</a:t>
            </a:r>
            <a:r>
              <a:rPr lang="en-US" sz="2000" dirty="0" smtClean="0"/>
              <a:t>(expr, </a:t>
            </a:r>
            <a:r>
              <a:rPr lang="en-US" sz="2000" dirty="0" err="1" smtClean="0"/>
              <a:t>env</a:t>
            </a:r>
            <a:r>
              <a:rPr lang="en-US" sz="2000" dirty="0" smtClean="0"/>
              <a:t>)</a:t>
            </a:r>
            <a:endParaRPr lang="en-US" sz="2000" dirty="0"/>
          </a:p>
          <a:p>
            <a:r>
              <a:rPr lang="en-US" sz="2000" dirty="0" smtClean="0"/>
              <a:t>Input:  expr is a Boolean Expression, </a:t>
            </a:r>
            <a:r>
              <a:rPr lang="en-US" sz="2000" dirty="0" err="1" smtClean="0"/>
              <a:t>env</a:t>
            </a:r>
            <a:r>
              <a:rPr lang="en-US" sz="2000" dirty="0" smtClean="0"/>
              <a:t> is an environment of variable assignments to T or F.  Assume all variables in expr are defined in </a:t>
            </a:r>
            <a:r>
              <a:rPr lang="en-US" sz="2000" dirty="0" err="1" smtClean="0"/>
              <a:t>env</a:t>
            </a:r>
            <a:endParaRPr lang="en-US" sz="2000" dirty="0" smtClean="0"/>
          </a:p>
          <a:p>
            <a:r>
              <a:rPr lang="en-US" sz="2000" dirty="0" smtClean="0"/>
              <a:t>Output:  true if expr evaluates to true and false if expr evaluates to false</a:t>
            </a:r>
            <a:endParaRPr lang="en-US" sz="2000" dirty="0"/>
          </a:p>
          <a:p>
            <a:r>
              <a:rPr lang="en-US" sz="2000" dirty="0"/>
              <a:t>i</a:t>
            </a:r>
            <a:r>
              <a:rPr lang="en-US" sz="2000" dirty="0" smtClean="0"/>
              <a:t>f </a:t>
            </a:r>
            <a:r>
              <a:rPr lang="en-US" sz="2000" dirty="0" err="1" smtClean="0"/>
              <a:t>isConstant</a:t>
            </a:r>
            <a:r>
              <a:rPr lang="en-US" sz="2000" dirty="0" smtClean="0"/>
              <a:t>(expr) return expr</a:t>
            </a:r>
          </a:p>
          <a:p>
            <a:r>
              <a:rPr lang="en-US" sz="2000" dirty="0"/>
              <a:t>i</a:t>
            </a:r>
            <a:r>
              <a:rPr lang="en-US" sz="2000" dirty="0" smtClean="0"/>
              <a:t>f </a:t>
            </a:r>
            <a:r>
              <a:rPr lang="en-US" sz="2000" dirty="0" err="1" smtClean="0"/>
              <a:t>isVariable</a:t>
            </a:r>
            <a:r>
              <a:rPr lang="en-US" sz="2000" dirty="0" smtClean="0"/>
              <a:t>(expr) return lookup(</a:t>
            </a:r>
            <a:r>
              <a:rPr lang="en-US" sz="2000" dirty="0" err="1" smtClean="0"/>
              <a:t>expr,env</a:t>
            </a:r>
            <a:r>
              <a:rPr lang="en-US" sz="2000" dirty="0" smtClean="0"/>
              <a:t>)</a:t>
            </a:r>
          </a:p>
          <a:p>
            <a:r>
              <a:rPr lang="en-US" altLang="en-US" sz="2000" dirty="0" smtClean="0"/>
              <a:t>if </a:t>
            </a:r>
            <a:r>
              <a:rPr lang="en-US" altLang="en-US" sz="2000" dirty="0" err="1" smtClean="0"/>
              <a:t>isNegation</a:t>
            </a:r>
            <a:r>
              <a:rPr lang="en-US" altLang="en-US" sz="2000" dirty="0" smtClean="0"/>
              <a:t>(expr) return not </a:t>
            </a:r>
            <a:r>
              <a:rPr lang="en-US" altLang="en-US" sz="2000" dirty="0" err="1" smtClean="0"/>
              <a:t>booleanEval</a:t>
            </a:r>
            <a:r>
              <a:rPr lang="en-US" altLang="en-US" sz="2000" dirty="0" smtClean="0"/>
              <a:t>(operand(expr))</a:t>
            </a:r>
          </a:p>
          <a:p>
            <a:r>
              <a:rPr lang="en-US" altLang="en-US" sz="2000" dirty="0"/>
              <a:t>if </a:t>
            </a:r>
            <a:r>
              <a:rPr lang="en-US" altLang="en-US" sz="2000" dirty="0" err="1" smtClean="0"/>
              <a:t>isDisjunction</a:t>
            </a:r>
            <a:r>
              <a:rPr lang="en-US" altLang="en-US" sz="2000" dirty="0" smtClean="0"/>
              <a:t>(expr</a:t>
            </a:r>
            <a:r>
              <a:rPr lang="en-US" altLang="en-US" sz="2000" dirty="0"/>
              <a:t>) </a:t>
            </a:r>
            <a:endParaRPr lang="en-US" altLang="en-US" sz="2000" dirty="0" smtClean="0"/>
          </a:p>
          <a:p>
            <a:r>
              <a:rPr lang="en-US" altLang="en-US" sz="2000" dirty="0"/>
              <a:t> </a:t>
            </a:r>
            <a:r>
              <a:rPr lang="en-US" altLang="en-US" sz="2000" dirty="0" smtClean="0"/>
              <a:t>   if </a:t>
            </a:r>
            <a:r>
              <a:rPr lang="en-US" altLang="en-US" sz="2000" dirty="0" err="1" smtClean="0"/>
              <a:t>booleanEval</a:t>
            </a:r>
            <a:r>
              <a:rPr lang="en-US" altLang="en-US" sz="2000" dirty="0" smtClean="0"/>
              <a:t>(</a:t>
            </a:r>
            <a:r>
              <a:rPr lang="en-US" altLang="en-US" sz="2000" dirty="0" err="1" smtClean="0"/>
              <a:t>firstOperand</a:t>
            </a:r>
            <a:r>
              <a:rPr lang="en-US" altLang="en-US" sz="2000" dirty="0" smtClean="0"/>
              <a:t>(expr)) return true else                                      return </a:t>
            </a:r>
            <a:r>
              <a:rPr lang="en-US" altLang="en-US" sz="2000" dirty="0" err="1" smtClean="0"/>
              <a:t>booleanEval</a:t>
            </a:r>
            <a:r>
              <a:rPr lang="en-US" altLang="en-US" sz="2000" dirty="0" smtClean="0"/>
              <a:t>(</a:t>
            </a:r>
            <a:r>
              <a:rPr lang="en-US" altLang="en-US" sz="2000" dirty="0" err="1" smtClean="0"/>
              <a:t>secondOperand</a:t>
            </a:r>
            <a:r>
              <a:rPr lang="en-US" altLang="en-US" sz="2000" dirty="0" smtClean="0"/>
              <a:t>(expr))</a:t>
            </a:r>
          </a:p>
          <a:p>
            <a:r>
              <a:rPr lang="en-US" altLang="en-US" sz="2000" dirty="0"/>
              <a:t>if </a:t>
            </a:r>
            <a:r>
              <a:rPr lang="en-US" altLang="en-US" sz="2000" dirty="0" err="1"/>
              <a:t>isDisjunction</a:t>
            </a:r>
            <a:r>
              <a:rPr lang="en-US" altLang="en-US" sz="2000" dirty="0"/>
              <a:t>(expr) </a:t>
            </a:r>
          </a:p>
          <a:p>
            <a:r>
              <a:rPr lang="en-US" altLang="en-US" sz="2000" dirty="0"/>
              <a:t>    if </a:t>
            </a:r>
            <a:r>
              <a:rPr lang="en-US" altLang="en-US" sz="2000" dirty="0" smtClean="0"/>
              <a:t>not </a:t>
            </a:r>
            <a:r>
              <a:rPr lang="en-US" altLang="en-US" sz="2000" dirty="0" err="1" smtClean="0"/>
              <a:t>booleanEval</a:t>
            </a:r>
            <a:r>
              <a:rPr lang="en-US" altLang="en-US" sz="2000" dirty="0" smtClean="0"/>
              <a:t>(</a:t>
            </a:r>
            <a:r>
              <a:rPr lang="en-US" altLang="en-US" sz="2000" dirty="0" err="1" smtClean="0"/>
              <a:t>firstOperand</a:t>
            </a:r>
            <a:r>
              <a:rPr lang="en-US" altLang="en-US" sz="2000" dirty="0" smtClean="0"/>
              <a:t>(expr</a:t>
            </a:r>
            <a:r>
              <a:rPr lang="en-US" altLang="en-US" sz="2000" dirty="0"/>
              <a:t>)) return </a:t>
            </a:r>
            <a:r>
              <a:rPr lang="en-US" altLang="en-US" sz="2000" dirty="0" smtClean="0"/>
              <a:t>false </a:t>
            </a:r>
            <a:r>
              <a:rPr lang="en-US" altLang="en-US" sz="2000" dirty="0"/>
              <a:t>else                                      return </a:t>
            </a:r>
            <a:r>
              <a:rPr lang="en-US" altLang="en-US" sz="2000" dirty="0" err="1"/>
              <a:t>booleanEval</a:t>
            </a:r>
            <a:r>
              <a:rPr lang="en-US" altLang="en-US" sz="2000" dirty="0"/>
              <a:t>(</a:t>
            </a:r>
            <a:r>
              <a:rPr lang="en-US" altLang="en-US" sz="2000" dirty="0" err="1"/>
              <a:t>secondOperand</a:t>
            </a:r>
            <a:r>
              <a:rPr lang="en-US" altLang="en-US" sz="2000" dirty="0"/>
              <a:t>(expr))</a:t>
            </a:r>
          </a:p>
          <a:p>
            <a:endParaRPr lang="en-US" altLang="en-US" sz="2000" dirty="0" smtClean="0"/>
          </a:p>
          <a:p>
            <a:endParaRPr lang="en-US" altLang="en-US" sz="2000" dirty="0" smtClean="0"/>
          </a:p>
        </p:txBody>
      </p:sp>
    </p:spTree>
    <p:extLst>
      <p:ext uri="{BB962C8B-B14F-4D97-AF65-F5344CB8AC3E}">
        <p14:creationId xmlns:p14="http://schemas.microsoft.com/office/powerpoint/2010/main" val="363435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3BB5020C-4FA0-4F2E-BFA9-66C6A7A96B76}" type="slidenum">
              <a:rPr lang="en-US" altLang="en-US" sz="1400">
                <a:solidFill>
                  <a:srgbClr val="000000"/>
                </a:solidFill>
                <a:latin typeface="Times New Roman" pitchFamily="16" charset="0"/>
              </a:rPr>
              <a:pPr algn="r" eaLnBrk="1" hangingPunct="1">
                <a:spcBef>
                  <a:spcPct val="0"/>
                </a:spcBef>
                <a:buClrTx/>
                <a:buFontTx/>
                <a:buNone/>
              </a:pPr>
              <a:t>18</a:t>
            </a:fld>
            <a:endParaRPr lang="en-US" altLang="en-US" sz="1400">
              <a:solidFill>
                <a:srgbClr val="000000"/>
              </a:solidFill>
              <a:latin typeface="Times New Roman" pitchFamily="16" charset="0"/>
            </a:endParaRPr>
          </a:p>
        </p:txBody>
      </p:sp>
      <p:sp>
        <p:nvSpPr>
          <p:cNvPr id="35843"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Disjunctive Normal Form</a:t>
            </a:r>
            <a:endParaRPr lang="en-US" altLang="en-US" sz="4400" dirty="0"/>
          </a:p>
        </p:txBody>
      </p:sp>
      <p:sp>
        <p:nvSpPr>
          <p:cNvPr id="35844" name="Text Box 3"/>
          <p:cNvSpPr txBox="1">
            <a:spLocks noChangeArrowheads="1"/>
          </p:cNvSpPr>
          <p:nvPr/>
        </p:nvSpPr>
        <p:spPr bwMode="auto">
          <a:xfrm>
            <a:off x="609600" y="1295400"/>
            <a:ext cx="679767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dirty="0"/>
              <a:t>A Boolean expression is a Boolean function</a:t>
            </a:r>
          </a:p>
          <a:p>
            <a:pPr eaLnBrk="1" hangingPunct="1">
              <a:spcBef>
                <a:spcPts val="600"/>
              </a:spcBef>
              <a:buClr>
                <a:srgbClr val="000066"/>
              </a:buClr>
              <a:buFont typeface="Wingdings" charset="2"/>
              <a:buChar char=""/>
            </a:pPr>
            <a:r>
              <a:rPr lang="en-US" altLang="en-US" sz="2400" dirty="0"/>
              <a:t>Any Boolean function can be written as a Boolean expression</a:t>
            </a:r>
          </a:p>
          <a:p>
            <a:pPr lvl="1" eaLnBrk="1" hangingPunct="1">
              <a:spcBef>
                <a:spcPts val="500"/>
              </a:spcBef>
              <a:buClr>
                <a:srgbClr val="000066"/>
              </a:buClr>
              <a:buFont typeface="Wingdings" charset="2"/>
              <a:buNone/>
            </a:pPr>
            <a:endParaRPr lang="en-US" altLang="en-US" sz="2000" dirty="0"/>
          </a:p>
          <a:p>
            <a:pPr lvl="1" eaLnBrk="1" hangingPunct="1">
              <a:spcBef>
                <a:spcPts val="500"/>
              </a:spcBef>
              <a:buClr>
                <a:srgbClr val="000066"/>
              </a:buClr>
              <a:buFont typeface="Wingdings" charset="2"/>
              <a:buChar char=""/>
            </a:pPr>
            <a:r>
              <a:rPr lang="en-US" altLang="en-US" sz="2000" dirty="0" smtClean="0"/>
              <a:t>Write a Boolean expression that evaluates to true for each row in the truth table that is true and false for other rows.  </a:t>
            </a:r>
          </a:p>
          <a:p>
            <a:pPr lvl="1" eaLnBrk="1" hangingPunct="1">
              <a:spcBef>
                <a:spcPts val="500"/>
              </a:spcBef>
              <a:buClr>
                <a:srgbClr val="000066"/>
              </a:buClr>
              <a:buFont typeface="Wingdings" charset="2"/>
              <a:buChar char=""/>
            </a:pPr>
            <a:r>
              <a:rPr lang="en-US" altLang="en-US" sz="2000" dirty="0" smtClean="0"/>
              <a:t>The Boolean expression for a given row is the conjunction of the variables that are true and the negation of variables that are false.</a:t>
            </a:r>
          </a:p>
          <a:p>
            <a:pPr lvl="1" eaLnBrk="1" hangingPunct="1">
              <a:spcBef>
                <a:spcPts val="500"/>
              </a:spcBef>
              <a:buClr>
                <a:srgbClr val="000066"/>
              </a:buClr>
              <a:buFont typeface="Wingdings" charset="2"/>
              <a:buChar char=""/>
            </a:pPr>
            <a:r>
              <a:rPr lang="en-US" altLang="en-US" sz="2000" dirty="0"/>
              <a:t>Take the disjunction of all such rows.</a:t>
            </a:r>
          </a:p>
          <a:p>
            <a:pPr lvl="1" eaLnBrk="1" hangingPunct="1">
              <a:spcBef>
                <a:spcPts val="500"/>
              </a:spcBef>
              <a:buClr>
                <a:srgbClr val="000066"/>
              </a:buClr>
              <a:buFont typeface="Wingdings" charset="2"/>
              <a:buChar char=""/>
            </a:pPr>
            <a:endParaRPr lang="en-US" altLang="en-US" sz="1000" dirty="0"/>
          </a:p>
          <a:p>
            <a:pPr eaLnBrk="1" hangingPunct="1">
              <a:spcBef>
                <a:spcPts val="600"/>
              </a:spcBef>
              <a:buClr>
                <a:srgbClr val="000066"/>
              </a:buClr>
              <a:buFont typeface="Wingdings" charset="2"/>
              <a:buChar char=""/>
            </a:pPr>
            <a:r>
              <a:rPr lang="en-US" altLang="en-US" sz="2400" dirty="0"/>
              <a:t>E.G. (multiplexor function)</a:t>
            </a:r>
          </a:p>
          <a:p>
            <a:pPr eaLnBrk="1" hangingPunct="1">
              <a:spcBef>
                <a:spcPts val="600"/>
              </a:spcBef>
              <a:buClr>
                <a:srgbClr val="000066"/>
              </a:buClr>
              <a:buFont typeface="Wingdings" charset="2"/>
              <a:buNone/>
            </a:pPr>
            <a:endParaRPr lang="en-US" altLang="en-US" sz="2400" dirty="0"/>
          </a:p>
        </p:txBody>
      </p:sp>
      <p:sp>
        <p:nvSpPr>
          <p:cNvPr id="35845" name="Text Box 4"/>
          <p:cNvSpPr txBox="1">
            <a:spLocks noChangeArrowheads="1"/>
          </p:cNvSpPr>
          <p:nvPr/>
        </p:nvSpPr>
        <p:spPr bwMode="auto">
          <a:xfrm>
            <a:off x="7478713" y="2185988"/>
            <a:ext cx="1390650" cy="374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b="1">
                <a:solidFill>
                  <a:srgbClr val="000000"/>
                </a:solidFill>
                <a:latin typeface="Times New Roman" pitchFamily="16" charset="0"/>
              </a:rPr>
              <a:t>s    x</a:t>
            </a:r>
            <a:r>
              <a:rPr lang="en-US" altLang="en-US" sz="1800" b="1" baseline="-25000">
                <a:solidFill>
                  <a:srgbClr val="000000"/>
                </a:solidFill>
                <a:latin typeface="Times New Roman" pitchFamily="16" charset="0"/>
              </a:rPr>
              <a:t>0</a:t>
            </a:r>
            <a:r>
              <a:rPr lang="en-US" altLang="en-US" sz="1800" b="1">
                <a:solidFill>
                  <a:srgbClr val="000000"/>
                </a:solidFill>
                <a:latin typeface="Times New Roman" pitchFamily="16" charset="0"/>
              </a:rPr>
              <a:t>    x</a:t>
            </a:r>
            <a:r>
              <a:rPr lang="en-US" altLang="en-US" sz="1800" b="1" baseline="-25000">
                <a:solidFill>
                  <a:srgbClr val="000000"/>
                </a:solidFill>
                <a:latin typeface="Times New Roman" pitchFamily="16" charset="0"/>
              </a:rPr>
              <a:t>1</a:t>
            </a:r>
            <a:r>
              <a:rPr lang="en-US" altLang="en-US" sz="1800" b="1">
                <a:solidFill>
                  <a:srgbClr val="000000"/>
                </a:solidFill>
                <a:latin typeface="Times New Roman" pitchFamily="16" charset="0"/>
              </a:rPr>
              <a:t>    f</a:t>
            </a:r>
          </a:p>
          <a:p>
            <a:pPr eaLnBrk="1" hangingPunct="1">
              <a:spcBef>
                <a:spcPts val="1125"/>
              </a:spcBef>
              <a:buClrTx/>
              <a:buFontTx/>
              <a:buNone/>
            </a:pPr>
            <a:r>
              <a:rPr lang="en-US" altLang="en-US" sz="1800">
                <a:solidFill>
                  <a:srgbClr val="000000"/>
                </a:solidFill>
                <a:latin typeface="Times New Roman" pitchFamily="16" charset="0"/>
              </a:rPr>
              <a:t>0    0     0    0</a:t>
            </a:r>
          </a:p>
          <a:p>
            <a:pPr eaLnBrk="1" hangingPunct="1">
              <a:spcBef>
                <a:spcPts val="1125"/>
              </a:spcBef>
              <a:buClrTx/>
              <a:buFontTx/>
              <a:buNone/>
            </a:pPr>
            <a:r>
              <a:rPr lang="en-US" altLang="en-US" sz="1800">
                <a:solidFill>
                  <a:srgbClr val="000000"/>
                </a:solidFill>
                <a:latin typeface="Times New Roman" pitchFamily="16" charset="0"/>
              </a:rPr>
              <a:t>0    0     1    0</a:t>
            </a:r>
          </a:p>
          <a:p>
            <a:pPr eaLnBrk="1" hangingPunct="1">
              <a:spcBef>
                <a:spcPts val="1125"/>
              </a:spcBef>
              <a:buClrTx/>
              <a:buFontTx/>
              <a:buNone/>
            </a:pPr>
            <a:r>
              <a:rPr lang="en-US" altLang="en-US" sz="1800">
                <a:solidFill>
                  <a:srgbClr val="000000"/>
                </a:solidFill>
                <a:latin typeface="Times New Roman" pitchFamily="16" charset="0"/>
              </a:rPr>
              <a:t>0    1     0    1</a:t>
            </a:r>
          </a:p>
          <a:p>
            <a:pPr eaLnBrk="1" hangingPunct="1">
              <a:spcBef>
                <a:spcPts val="1125"/>
              </a:spcBef>
              <a:buClrTx/>
              <a:buFontTx/>
              <a:buNone/>
            </a:pPr>
            <a:r>
              <a:rPr lang="en-US" altLang="en-US" sz="1800">
                <a:solidFill>
                  <a:srgbClr val="000000"/>
                </a:solidFill>
                <a:latin typeface="Times New Roman" pitchFamily="16" charset="0"/>
              </a:rPr>
              <a:t>0    1     1    1</a:t>
            </a:r>
          </a:p>
          <a:p>
            <a:pPr eaLnBrk="1" hangingPunct="1">
              <a:spcBef>
                <a:spcPts val="1125"/>
              </a:spcBef>
              <a:buClrTx/>
              <a:buFontTx/>
              <a:buNone/>
            </a:pPr>
            <a:r>
              <a:rPr lang="en-US" altLang="en-US" sz="1800">
                <a:solidFill>
                  <a:srgbClr val="000000"/>
                </a:solidFill>
                <a:latin typeface="Times New Roman" pitchFamily="16" charset="0"/>
              </a:rPr>
              <a:t>1    0     0    0</a:t>
            </a:r>
          </a:p>
          <a:p>
            <a:pPr eaLnBrk="1" hangingPunct="1">
              <a:spcBef>
                <a:spcPts val="1125"/>
              </a:spcBef>
              <a:buClrTx/>
              <a:buFontTx/>
              <a:buNone/>
            </a:pPr>
            <a:r>
              <a:rPr lang="en-US" altLang="en-US" sz="1800">
                <a:solidFill>
                  <a:srgbClr val="000000"/>
                </a:solidFill>
                <a:latin typeface="Times New Roman" pitchFamily="16" charset="0"/>
              </a:rPr>
              <a:t>1    0     1    1</a:t>
            </a:r>
          </a:p>
          <a:p>
            <a:pPr eaLnBrk="1" hangingPunct="1">
              <a:spcBef>
                <a:spcPts val="1125"/>
              </a:spcBef>
              <a:buClrTx/>
              <a:buFontTx/>
              <a:buNone/>
            </a:pPr>
            <a:r>
              <a:rPr lang="en-US" altLang="en-US" sz="1800">
                <a:solidFill>
                  <a:srgbClr val="000000"/>
                </a:solidFill>
                <a:latin typeface="Times New Roman" pitchFamily="16" charset="0"/>
              </a:rPr>
              <a:t>1    1     0    0</a:t>
            </a:r>
          </a:p>
          <a:p>
            <a:pPr eaLnBrk="1" hangingPunct="1">
              <a:spcBef>
                <a:spcPts val="1125"/>
              </a:spcBef>
              <a:buClrTx/>
              <a:buFontTx/>
              <a:buNone/>
            </a:pPr>
            <a:r>
              <a:rPr lang="en-US" altLang="en-US" sz="1800">
                <a:solidFill>
                  <a:srgbClr val="000000"/>
                </a:solidFill>
                <a:latin typeface="Times New Roman" pitchFamily="16" charset="0"/>
              </a:rPr>
              <a:t>1    1     1    1</a:t>
            </a:r>
          </a:p>
        </p:txBody>
      </p:sp>
      <p:sp>
        <p:nvSpPr>
          <p:cNvPr id="3584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7" name="Rectangle 6"/>
          <p:cNvSpPr>
            <a:spLocks noChangeArrowheads="1"/>
          </p:cNvSpPr>
          <p:nvPr/>
        </p:nvSpPr>
        <p:spPr bwMode="auto">
          <a:xfrm>
            <a:off x="0" y="12763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8"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9" name="Rectangle 8"/>
          <p:cNvSpPr>
            <a:spLocks noChangeArrowheads="1"/>
          </p:cNvSpPr>
          <p:nvPr/>
        </p:nvSpPr>
        <p:spPr bwMode="auto">
          <a:xfrm>
            <a:off x="-457200" y="866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50"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52" name="Rectangle 11"/>
          <p:cNvSpPr>
            <a:spLocks noChangeArrowheads="1"/>
          </p:cNvSpPr>
          <p:nvPr/>
        </p:nvSpPr>
        <p:spPr bwMode="auto">
          <a:xfrm>
            <a:off x="-457200" y="866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 name="TextBox 1"/>
          <p:cNvSpPr txBox="1"/>
          <p:nvPr/>
        </p:nvSpPr>
        <p:spPr>
          <a:xfrm>
            <a:off x="457200" y="6019800"/>
            <a:ext cx="7055376" cy="677108"/>
          </a:xfrm>
          <a:prstGeom prst="rect">
            <a:avLst/>
          </a:prstGeom>
          <a:noFill/>
        </p:spPr>
        <p:txBody>
          <a:bodyPr wrap="square" rtlCol="0">
            <a:spAutoFit/>
          </a:bodyPr>
          <a:lstStyle/>
          <a:p>
            <a:r>
              <a:rPr lang="en-US" sz="2000" dirty="0" smtClean="0">
                <a:solidFill>
                  <a:schemeClr val="tx1"/>
                </a:solidFill>
                <a:sym typeface="Symbol" panose="05050102010706020507" pitchFamily="18" charset="2"/>
              </a:rPr>
              <a:t>(s  x</a:t>
            </a:r>
            <a:r>
              <a:rPr lang="en-US" sz="2000" baseline="-25000" dirty="0" smtClean="0">
                <a:solidFill>
                  <a:schemeClr val="tx1"/>
                </a:solidFill>
                <a:sym typeface="Symbol" panose="05050102010706020507" pitchFamily="18" charset="2"/>
              </a:rPr>
              <a:t>0</a:t>
            </a:r>
            <a:r>
              <a:rPr lang="en-US" sz="2000" dirty="0">
                <a:solidFill>
                  <a:schemeClr val="tx1"/>
                </a:solidFill>
                <a:sym typeface="Symbol" panose="05050102010706020507" pitchFamily="18" charset="2"/>
              </a:rPr>
              <a:t> </a:t>
            </a:r>
            <a:r>
              <a:rPr lang="en-US" sz="2000" dirty="0" smtClean="0">
                <a:solidFill>
                  <a:schemeClr val="tx1"/>
                </a:solidFill>
                <a:sym typeface="Symbol" panose="05050102010706020507" pitchFamily="18" charset="2"/>
              </a:rPr>
              <a:t></a:t>
            </a:r>
            <a:r>
              <a:rPr lang="en-US" sz="2000" dirty="0">
                <a:solidFill>
                  <a:schemeClr val="tx1"/>
                </a:solidFill>
                <a:sym typeface="Symbol" panose="05050102010706020507" pitchFamily="18" charset="2"/>
              </a:rPr>
              <a:t> </a:t>
            </a:r>
            <a:r>
              <a:rPr lang="en-US" sz="2000" dirty="0" smtClean="0">
                <a:solidFill>
                  <a:schemeClr val="tx1"/>
                </a:solidFill>
                <a:sym typeface="Symbol" panose="05050102010706020507" pitchFamily="18" charset="2"/>
              </a:rPr>
              <a:t>x</a:t>
            </a:r>
            <a:r>
              <a:rPr lang="en-US" sz="2000" baseline="-25000" dirty="0" smtClean="0">
                <a:solidFill>
                  <a:schemeClr val="tx1"/>
                </a:solidFill>
                <a:sym typeface="Symbol" panose="05050102010706020507" pitchFamily="18" charset="2"/>
              </a:rPr>
              <a:t>1</a:t>
            </a:r>
            <a:r>
              <a:rPr lang="en-US" sz="2000" dirty="0" smtClean="0">
                <a:solidFill>
                  <a:schemeClr val="tx1"/>
                </a:solidFill>
                <a:sym typeface="Symbol" panose="05050102010706020507" pitchFamily="18" charset="2"/>
              </a:rPr>
              <a:t> )  </a:t>
            </a:r>
            <a:r>
              <a:rPr lang="en-US" sz="2000" dirty="0">
                <a:solidFill>
                  <a:schemeClr val="tx1"/>
                </a:solidFill>
                <a:sym typeface="Symbol" panose="05050102010706020507" pitchFamily="18" charset="2"/>
              </a:rPr>
              <a:t>(s  x</a:t>
            </a:r>
            <a:r>
              <a:rPr lang="en-US" sz="2000" baseline="-25000" dirty="0">
                <a:solidFill>
                  <a:schemeClr val="tx1"/>
                </a:solidFill>
                <a:sym typeface="Symbol" panose="05050102010706020507" pitchFamily="18" charset="2"/>
              </a:rPr>
              <a:t>0</a:t>
            </a:r>
            <a:r>
              <a:rPr lang="en-US" sz="2000" dirty="0">
                <a:solidFill>
                  <a:schemeClr val="tx1"/>
                </a:solidFill>
                <a:sym typeface="Symbol" panose="05050102010706020507" pitchFamily="18" charset="2"/>
              </a:rPr>
              <a:t>  </a:t>
            </a:r>
            <a:r>
              <a:rPr lang="en-US" sz="2000" dirty="0" smtClean="0">
                <a:solidFill>
                  <a:schemeClr val="tx1"/>
                </a:solidFill>
                <a:sym typeface="Symbol" panose="05050102010706020507" pitchFamily="18" charset="2"/>
              </a:rPr>
              <a:t>x</a:t>
            </a:r>
            <a:r>
              <a:rPr lang="en-US" sz="2000" baseline="-25000" dirty="0" smtClean="0">
                <a:solidFill>
                  <a:schemeClr val="tx1"/>
                </a:solidFill>
                <a:sym typeface="Symbol" panose="05050102010706020507" pitchFamily="18" charset="2"/>
              </a:rPr>
              <a:t>1</a:t>
            </a:r>
            <a:r>
              <a:rPr lang="en-US" sz="2000" dirty="0" smtClean="0">
                <a:solidFill>
                  <a:schemeClr val="tx1"/>
                </a:solidFill>
                <a:sym typeface="Symbol" panose="05050102010706020507" pitchFamily="18" charset="2"/>
              </a:rPr>
              <a:t> </a:t>
            </a:r>
            <a:r>
              <a:rPr lang="en-US" sz="2000" dirty="0">
                <a:solidFill>
                  <a:schemeClr val="tx1"/>
                </a:solidFill>
                <a:sym typeface="Symbol" panose="05050102010706020507" pitchFamily="18" charset="2"/>
              </a:rPr>
              <a:t>)  </a:t>
            </a:r>
            <a:r>
              <a:rPr lang="en-US" sz="2000" dirty="0" smtClean="0">
                <a:solidFill>
                  <a:schemeClr val="tx1"/>
                </a:solidFill>
                <a:sym typeface="Symbol" panose="05050102010706020507" pitchFamily="18" charset="2"/>
              </a:rPr>
              <a:t>(s </a:t>
            </a:r>
            <a:r>
              <a:rPr lang="en-US" sz="2000" dirty="0">
                <a:solidFill>
                  <a:schemeClr val="tx1"/>
                </a:solidFill>
                <a:sym typeface="Symbol" panose="05050102010706020507" pitchFamily="18" charset="2"/>
              </a:rPr>
              <a:t> </a:t>
            </a:r>
            <a:r>
              <a:rPr lang="en-US" sz="2000" dirty="0" smtClean="0">
                <a:solidFill>
                  <a:schemeClr val="tx1"/>
                </a:solidFill>
                <a:sym typeface="Symbol" panose="05050102010706020507" pitchFamily="18" charset="2"/>
              </a:rPr>
              <a:t>x</a:t>
            </a:r>
            <a:r>
              <a:rPr lang="en-US" sz="2000" baseline="-25000" dirty="0" smtClean="0">
                <a:solidFill>
                  <a:schemeClr val="tx1"/>
                </a:solidFill>
                <a:sym typeface="Symbol" panose="05050102010706020507" pitchFamily="18" charset="2"/>
              </a:rPr>
              <a:t>0</a:t>
            </a:r>
            <a:r>
              <a:rPr lang="en-US" sz="2000" dirty="0" smtClean="0">
                <a:solidFill>
                  <a:schemeClr val="tx1"/>
                </a:solidFill>
                <a:sym typeface="Symbol" panose="05050102010706020507" pitchFamily="18" charset="2"/>
              </a:rPr>
              <a:t> </a:t>
            </a:r>
            <a:r>
              <a:rPr lang="en-US" sz="2000" dirty="0">
                <a:solidFill>
                  <a:schemeClr val="tx1"/>
                </a:solidFill>
                <a:sym typeface="Symbol" panose="05050102010706020507" pitchFamily="18" charset="2"/>
              </a:rPr>
              <a:t> </a:t>
            </a:r>
            <a:r>
              <a:rPr lang="en-US" sz="2000" dirty="0" smtClean="0">
                <a:solidFill>
                  <a:schemeClr val="tx1"/>
                </a:solidFill>
                <a:sym typeface="Symbol" panose="05050102010706020507" pitchFamily="18" charset="2"/>
              </a:rPr>
              <a:t>x</a:t>
            </a:r>
            <a:r>
              <a:rPr lang="en-US" sz="2000" baseline="-25000" dirty="0" smtClean="0">
                <a:solidFill>
                  <a:schemeClr val="tx1"/>
                </a:solidFill>
                <a:sym typeface="Symbol" panose="05050102010706020507" pitchFamily="18" charset="2"/>
              </a:rPr>
              <a:t>1</a:t>
            </a:r>
            <a:r>
              <a:rPr lang="en-US" sz="2000" dirty="0" smtClean="0">
                <a:solidFill>
                  <a:schemeClr val="tx1"/>
                </a:solidFill>
                <a:sym typeface="Symbol" panose="05050102010706020507" pitchFamily="18" charset="2"/>
              </a:rPr>
              <a:t> </a:t>
            </a:r>
            <a:r>
              <a:rPr lang="en-US" sz="2000" dirty="0">
                <a:solidFill>
                  <a:schemeClr val="tx1"/>
                </a:solidFill>
                <a:sym typeface="Symbol" panose="05050102010706020507" pitchFamily="18" charset="2"/>
              </a:rPr>
              <a:t>)  </a:t>
            </a:r>
            <a:r>
              <a:rPr lang="en-US" sz="2000" dirty="0" smtClean="0">
                <a:solidFill>
                  <a:schemeClr val="tx1"/>
                </a:solidFill>
                <a:sym typeface="Symbol" panose="05050102010706020507" pitchFamily="18" charset="2"/>
              </a:rPr>
              <a:t>(s </a:t>
            </a:r>
            <a:r>
              <a:rPr lang="en-US" sz="2000" dirty="0">
                <a:solidFill>
                  <a:schemeClr val="tx1"/>
                </a:solidFill>
                <a:sym typeface="Symbol" panose="05050102010706020507" pitchFamily="18" charset="2"/>
              </a:rPr>
              <a:t> x</a:t>
            </a:r>
            <a:r>
              <a:rPr lang="en-US" sz="2000" baseline="-25000" dirty="0">
                <a:solidFill>
                  <a:schemeClr val="tx1"/>
                </a:solidFill>
                <a:sym typeface="Symbol" panose="05050102010706020507" pitchFamily="18" charset="2"/>
              </a:rPr>
              <a:t>0</a:t>
            </a:r>
            <a:r>
              <a:rPr lang="en-US" sz="2000" dirty="0">
                <a:solidFill>
                  <a:schemeClr val="tx1"/>
                </a:solidFill>
                <a:sym typeface="Symbol" panose="05050102010706020507" pitchFamily="18" charset="2"/>
              </a:rPr>
              <a:t>  </a:t>
            </a:r>
            <a:r>
              <a:rPr lang="en-US" sz="2000" dirty="0" smtClean="0">
                <a:solidFill>
                  <a:schemeClr val="tx1"/>
                </a:solidFill>
                <a:sym typeface="Symbol" panose="05050102010706020507" pitchFamily="18" charset="2"/>
              </a:rPr>
              <a:t>x</a:t>
            </a:r>
            <a:r>
              <a:rPr lang="en-US" sz="2000" baseline="-25000" dirty="0" smtClean="0">
                <a:solidFill>
                  <a:schemeClr val="tx1"/>
                </a:solidFill>
                <a:sym typeface="Symbol" panose="05050102010706020507" pitchFamily="18" charset="2"/>
              </a:rPr>
              <a:t>1</a:t>
            </a:r>
            <a:r>
              <a:rPr lang="en-US" sz="2000" dirty="0" smtClean="0">
                <a:solidFill>
                  <a:schemeClr val="tx1"/>
                </a:solidFill>
                <a:sym typeface="Symbol" panose="05050102010706020507" pitchFamily="18" charset="2"/>
              </a:rPr>
              <a:t> )</a:t>
            </a:r>
            <a:endParaRPr lang="en-US" sz="20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4250550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Boolean Algebra</a:t>
            </a:r>
          </a:p>
        </p:txBody>
      </p:sp>
      <p:sp>
        <p:nvSpPr>
          <p:cNvPr id="34819" name="Content Placeholder 2"/>
          <p:cNvSpPr>
            <a:spLocks noGrp="1"/>
          </p:cNvSpPr>
          <p:nvPr>
            <p:ph idx="1"/>
          </p:nvPr>
        </p:nvSpPr>
        <p:spPr/>
        <p:txBody>
          <a:bodyPr/>
          <a:lstStyle/>
          <a:p>
            <a:pPr marL="457200" indent="-457200">
              <a:buFont typeface="Wingdings" charset="2"/>
              <a:buChar char="v"/>
            </a:pPr>
            <a:r>
              <a:rPr lang="en-US" altLang="en-US" smtClean="0"/>
              <a:t>The Boolean operators </a:t>
            </a:r>
            <a:r>
              <a:rPr lang="en-US" altLang="en-US" smtClean="0">
                <a:sym typeface="Symbol" charset="2"/>
              </a:rPr>
              <a:t> and  are analogous to addition and multiplication with true and false playing the roles of 1 and 0.  Complement is used for negation.</a:t>
            </a:r>
          </a:p>
          <a:p>
            <a:pPr marL="457200" indent="-457200">
              <a:buFont typeface="Wingdings" charset="2"/>
              <a:buChar char="v"/>
            </a:pPr>
            <a:r>
              <a:rPr lang="en-US" altLang="en-US" smtClean="0">
                <a:sym typeface="Symbol" charset="2"/>
              </a:rPr>
              <a:t>This provides a compact notation and suggests appropriate algebraic simplification</a:t>
            </a:r>
            <a:endParaRPr lang="en-US" altLang="en-US" smtClean="0"/>
          </a:p>
          <a:p>
            <a:pPr marL="457200" indent="-457200">
              <a:buFont typeface="Wingdings" charset="2"/>
              <a:buChar char="v"/>
            </a:pPr>
            <a:r>
              <a:rPr lang="en-US" altLang="en-US" smtClean="0"/>
              <a:t>Similar properties hold such as the associative, commutative, and distributive identities.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80239D79-4B55-4524-A351-FC756FB5F1A6}" type="slidenum">
              <a:rPr lang="en-US" altLang="en-US" sz="1400">
                <a:solidFill>
                  <a:srgbClr val="000000"/>
                </a:solidFill>
                <a:latin typeface="Times New Roman" pitchFamily="16" charset="0"/>
              </a:rPr>
              <a:pPr algn="r" eaLnBrk="1" hangingPunct="1">
                <a:spcBef>
                  <a:spcPct val="0"/>
                </a:spcBef>
                <a:buClrTx/>
                <a:buFontTx/>
                <a:buNone/>
              </a:pPr>
              <a:t>2</a:t>
            </a:fld>
            <a:endParaRPr lang="en-US" altLang="en-US" sz="1400">
              <a:solidFill>
                <a:srgbClr val="000000"/>
              </a:solidFill>
              <a:latin typeface="Times New Roman" pitchFamily="16" charset="0"/>
            </a:endParaRPr>
          </a:p>
        </p:txBody>
      </p:sp>
      <p:sp>
        <p:nvSpPr>
          <p:cNvPr id="4099" name="Text Box 3"/>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Propositional Calculus</a:t>
            </a:r>
          </a:p>
        </p:txBody>
      </p:sp>
      <p:sp>
        <p:nvSpPr>
          <p:cNvPr id="4100" name="Text Box 4"/>
          <p:cNvSpPr txBox="1">
            <a:spLocks noChangeArrowheads="1"/>
          </p:cNvSpPr>
          <p:nvPr/>
        </p:nvSpPr>
        <p:spPr bwMode="auto">
          <a:xfrm>
            <a:off x="228600" y="1447800"/>
            <a:ext cx="84582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lnSpc>
                <a:spcPct val="90000"/>
              </a:lnSpc>
              <a:buClr>
                <a:srgbClr val="000066"/>
              </a:buClr>
              <a:buFont typeface="Wingdings" charset="2"/>
              <a:buChar char=""/>
            </a:pPr>
            <a:r>
              <a:rPr lang="en-US" altLang="en-US"/>
              <a:t>Objective:  To provide students with the concepts and techniques from propositional calculus so that they can use it to codify logical statements and to reason about these statements.  To illustrate how a computer can be used to carry out formal proofs and to provide a framework for logical deduction.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3BB5020C-4FA0-4F2E-BFA9-66C6A7A96B76}" type="slidenum">
              <a:rPr lang="en-US" altLang="en-US" sz="1400">
                <a:solidFill>
                  <a:srgbClr val="000000"/>
                </a:solidFill>
                <a:latin typeface="Times New Roman" pitchFamily="16" charset="0"/>
              </a:rPr>
              <a:pPr algn="r" eaLnBrk="1" hangingPunct="1">
                <a:spcBef>
                  <a:spcPct val="0"/>
                </a:spcBef>
                <a:buClrTx/>
                <a:buFontTx/>
                <a:buNone/>
              </a:pPr>
              <a:t>20</a:t>
            </a:fld>
            <a:endParaRPr lang="en-US" altLang="en-US" sz="1400">
              <a:solidFill>
                <a:srgbClr val="000000"/>
              </a:solidFill>
              <a:latin typeface="Times New Roman" pitchFamily="16" charset="0"/>
            </a:endParaRPr>
          </a:p>
        </p:txBody>
      </p:sp>
      <p:sp>
        <p:nvSpPr>
          <p:cNvPr id="35843"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Sums of Products</a:t>
            </a:r>
            <a:endParaRPr lang="en-US" altLang="en-US" sz="4400" dirty="0"/>
          </a:p>
        </p:txBody>
      </p:sp>
      <p:sp>
        <p:nvSpPr>
          <p:cNvPr id="35844" name="Text Box 3"/>
          <p:cNvSpPr txBox="1">
            <a:spLocks noChangeArrowheads="1"/>
          </p:cNvSpPr>
          <p:nvPr/>
        </p:nvSpPr>
        <p:spPr bwMode="auto">
          <a:xfrm>
            <a:off x="609600" y="1295400"/>
            <a:ext cx="679767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dirty="0" smtClean="0"/>
              <a:t>Disjunctive normal form, using the notation of Boolean Algebra, corresponds to a sum of products</a:t>
            </a:r>
            <a:endParaRPr lang="en-US" altLang="en-US" sz="2400" dirty="0"/>
          </a:p>
          <a:p>
            <a:pPr eaLnBrk="1" hangingPunct="1">
              <a:spcBef>
                <a:spcPts val="250"/>
              </a:spcBef>
              <a:buClr>
                <a:srgbClr val="000066"/>
              </a:buClr>
              <a:buFont typeface="Wingdings" charset="2"/>
              <a:buNone/>
            </a:pPr>
            <a:endParaRPr lang="en-US" altLang="en-US" sz="1000" dirty="0"/>
          </a:p>
          <a:p>
            <a:pPr eaLnBrk="1" hangingPunct="1">
              <a:spcBef>
                <a:spcPts val="600"/>
              </a:spcBef>
              <a:buClr>
                <a:srgbClr val="000066"/>
              </a:buClr>
              <a:buFont typeface="Wingdings" charset="2"/>
              <a:buChar char=""/>
            </a:pPr>
            <a:r>
              <a:rPr lang="en-US" altLang="en-US" sz="2400" dirty="0"/>
              <a:t>E.G. (multiplexor function)</a:t>
            </a:r>
          </a:p>
          <a:p>
            <a:pPr eaLnBrk="1" hangingPunct="1">
              <a:spcBef>
                <a:spcPts val="600"/>
              </a:spcBef>
              <a:buClr>
                <a:srgbClr val="000066"/>
              </a:buClr>
              <a:buFont typeface="Wingdings" charset="2"/>
              <a:buNone/>
            </a:pPr>
            <a:endParaRPr lang="en-US" altLang="en-US" sz="2400" dirty="0"/>
          </a:p>
        </p:txBody>
      </p:sp>
      <p:sp>
        <p:nvSpPr>
          <p:cNvPr id="35845" name="Text Box 4"/>
          <p:cNvSpPr txBox="1">
            <a:spLocks noChangeArrowheads="1"/>
          </p:cNvSpPr>
          <p:nvPr/>
        </p:nvSpPr>
        <p:spPr bwMode="auto">
          <a:xfrm>
            <a:off x="7478713" y="2185988"/>
            <a:ext cx="1390650" cy="374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b="1">
                <a:solidFill>
                  <a:srgbClr val="000000"/>
                </a:solidFill>
                <a:latin typeface="Times New Roman" pitchFamily="16" charset="0"/>
              </a:rPr>
              <a:t>s    x</a:t>
            </a:r>
            <a:r>
              <a:rPr lang="en-US" altLang="en-US" sz="1800" b="1" baseline="-25000">
                <a:solidFill>
                  <a:srgbClr val="000000"/>
                </a:solidFill>
                <a:latin typeface="Times New Roman" pitchFamily="16" charset="0"/>
              </a:rPr>
              <a:t>0</a:t>
            </a:r>
            <a:r>
              <a:rPr lang="en-US" altLang="en-US" sz="1800" b="1">
                <a:solidFill>
                  <a:srgbClr val="000000"/>
                </a:solidFill>
                <a:latin typeface="Times New Roman" pitchFamily="16" charset="0"/>
              </a:rPr>
              <a:t>    x</a:t>
            </a:r>
            <a:r>
              <a:rPr lang="en-US" altLang="en-US" sz="1800" b="1" baseline="-25000">
                <a:solidFill>
                  <a:srgbClr val="000000"/>
                </a:solidFill>
                <a:latin typeface="Times New Roman" pitchFamily="16" charset="0"/>
              </a:rPr>
              <a:t>1</a:t>
            </a:r>
            <a:r>
              <a:rPr lang="en-US" altLang="en-US" sz="1800" b="1">
                <a:solidFill>
                  <a:srgbClr val="000000"/>
                </a:solidFill>
                <a:latin typeface="Times New Roman" pitchFamily="16" charset="0"/>
              </a:rPr>
              <a:t>    f</a:t>
            </a:r>
          </a:p>
          <a:p>
            <a:pPr eaLnBrk="1" hangingPunct="1">
              <a:spcBef>
                <a:spcPts val="1125"/>
              </a:spcBef>
              <a:buClrTx/>
              <a:buFontTx/>
              <a:buNone/>
            </a:pPr>
            <a:r>
              <a:rPr lang="en-US" altLang="en-US" sz="1800">
                <a:solidFill>
                  <a:srgbClr val="000000"/>
                </a:solidFill>
                <a:latin typeface="Times New Roman" pitchFamily="16" charset="0"/>
              </a:rPr>
              <a:t>0    0     0    0</a:t>
            </a:r>
          </a:p>
          <a:p>
            <a:pPr eaLnBrk="1" hangingPunct="1">
              <a:spcBef>
                <a:spcPts val="1125"/>
              </a:spcBef>
              <a:buClrTx/>
              <a:buFontTx/>
              <a:buNone/>
            </a:pPr>
            <a:r>
              <a:rPr lang="en-US" altLang="en-US" sz="1800">
                <a:solidFill>
                  <a:srgbClr val="000000"/>
                </a:solidFill>
                <a:latin typeface="Times New Roman" pitchFamily="16" charset="0"/>
              </a:rPr>
              <a:t>0    0     1    0</a:t>
            </a:r>
          </a:p>
          <a:p>
            <a:pPr eaLnBrk="1" hangingPunct="1">
              <a:spcBef>
                <a:spcPts val="1125"/>
              </a:spcBef>
              <a:buClrTx/>
              <a:buFontTx/>
              <a:buNone/>
            </a:pPr>
            <a:r>
              <a:rPr lang="en-US" altLang="en-US" sz="1800">
                <a:solidFill>
                  <a:srgbClr val="000000"/>
                </a:solidFill>
                <a:latin typeface="Times New Roman" pitchFamily="16" charset="0"/>
              </a:rPr>
              <a:t>0    1     0    1</a:t>
            </a:r>
          </a:p>
          <a:p>
            <a:pPr eaLnBrk="1" hangingPunct="1">
              <a:spcBef>
                <a:spcPts val="1125"/>
              </a:spcBef>
              <a:buClrTx/>
              <a:buFontTx/>
              <a:buNone/>
            </a:pPr>
            <a:r>
              <a:rPr lang="en-US" altLang="en-US" sz="1800">
                <a:solidFill>
                  <a:srgbClr val="000000"/>
                </a:solidFill>
                <a:latin typeface="Times New Roman" pitchFamily="16" charset="0"/>
              </a:rPr>
              <a:t>0    1     1    1</a:t>
            </a:r>
          </a:p>
          <a:p>
            <a:pPr eaLnBrk="1" hangingPunct="1">
              <a:spcBef>
                <a:spcPts val="1125"/>
              </a:spcBef>
              <a:buClrTx/>
              <a:buFontTx/>
              <a:buNone/>
            </a:pPr>
            <a:r>
              <a:rPr lang="en-US" altLang="en-US" sz="1800">
                <a:solidFill>
                  <a:srgbClr val="000000"/>
                </a:solidFill>
                <a:latin typeface="Times New Roman" pitchFamily="16" charset="0"/>
              </a:rPr>
              <a:t>1    0     0    0</a:t>
            </a:r>
          </a:p>
          <a:p>
            <a:pPr eaLnBrk="1" hangingPunct="1">
              <a:spcBef>
                <a:spcPts val="1125"/>
              </a:spcBef>
              <a:buClrTx/>
              <a:buFontTx/>
              <a:buNone/>
            </a:pPr>
            <a:r>
              <a:rPr lang="en-US" altLang="en-US" sz="1800">
                <a:solidFill>
                  <a:srgbClr val="000000"/>
                </a:solidFill>
                <a:latin typeface="Times New Roman" pitchFamily="16" charset="0"/>
              </a:rPr>
              <a:t>1    0     1    1</a:t>
            </a:r>
          </a:p>
          <a:p>
            <a:pPr eaLnBrk="1" hangingPunct="1">
              <a:spcBef>
                <a:spcPts val="1125"/>
              </a:spcBef>
              <a:buClrTx/>
              <a:buFontTx/>
              <a:buNone/>
            </a:pPr>
            <a:r>
              <a:rPr lang="en-US" altLang="en-US" sz="1800">
                <a:solidFill>
                  <a:srgbClr val="000000"/>
                </a:solidFill>
                <a:latin typeface="Times New Roman" pitchFamily="16" charset="0"/>
              </a:rPr>
              <a:t>1    1     0    0</a:t>
            </a:r>
          </a:p>
          <a:p>
            <a:pPr eaLnBrk="1" hangingPunct="1">
              <a:spcBef>
                <a:spcPts val="1125"/>
              </a:spcBef>
              <a:buClrTx/>
              <a:buFontTx/>
              <a:buNone/>
            </a:pPr>
            <a:r>
              <a:rPr lang="en-US" altLang="en-US" sz="1800">
                <a:solidFill>
                  <a:srgbClr val="000000"/>
                </a:solidFill>
                <a:latin typeface="Times New Roman" pitchFamily="16" charset="0"/>
              </a:rPr>
              <a:t>1    1     1    1</a:t>
            </a:r>
          </a:p>
        </p:txBody>
      </p:sp>
      <p:sp>
        <p:nvSpPr>
          <p:cNvPr id="3584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7" name="Rectangle 6"/>
          <p:cNvSpPr>
            <a:spLocks noChangeArrowheads="1"/>
          </p:cNvSpPr>
          <p:nvPr/>
        </p:nvSpPr>
        <p:spPr bwMode="auto">
          <a:xfrm>
            <a:off x="0" y="12763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8"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49" name="Rectangle 8"/>
          <p:cNvSpPr>
            <a:spLocks noChangeArrowheads="1"/>
          </p:cNvSpPr>
          <p:nvPr/>
        </p:nvSpPr>
        <p:spPr bwMode="auto">
          <a:xfrm>
            <a:off x="-457200" y="866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5850"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585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3933825"/>
            <a:ext cx="5915025" cy="409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52" name="Rectangle 11"/>
          <p:cNvSpPr>
            <a:spLocks noChangeArrowheads="1"/>
          </p:cNvSpPr>
          <p:nvPr/>
        </p:nvSpPr>
        <p:spPr bwMode="auto">
          <a:xfrm>
            <a:off x="-457200" y="866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Properties of Boolean </a:t>
            </a:r>
            <a:r>
              <a:rPr lang="en-US" altLang="en-US" sz="4400" dirty="0"/>
              <a:t>Algebra</a:t>
            </a:r>
          </a:p>
        </p:txBody>
      </p:sp>
      <mc:AlternateContent xmlns:mc="http://schemas.openxmlformats.org/markup-compatibility/2006" xmlns:a14="http://schemas.microsoft.com/office/drawing/2010/main">
        <mc:Choice Requires="a14">
          <p:sp>
            <p:nvSpPr>
              <p:cNvPr id="36867" name="Text Box 2"/>
              <p:cNvSpPr txBox="1">
                <a:spLocks noChangeArrowheads="1"/>
              </p:cNvSpPr>
              <p:nvPr/>
            </p:nvSpPr>
            <p:spPr bwMode="auto">
              <a:xfrm>
                <a:off x="457200" y="1143000"/>
                <a:ext cx="8305800" cy="670718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dirty="0" smtClean="0"/>
                  <a:t>Boolean expressions can be simplified using rules of Boolean algebra</a:t>
                </a:r>
              </a:p>
              <a:p>
                <a:pPr lvl="1">
                  <a:buClr>
                    <a:srgbClr val="000066"/>
                  </a:buClr>
                  <a:buFont typeface="Wingdings" charset="2"/>
                  <a:buChar char=""/>
                </a:pPr>
                <a:r>
                  <a:rPr lang="en-US" altLang="en-US" sz="2000" dirty="0"/>
                  <a:t>Identity law: A + 0 = A  and A </a:t>
                </a:r>
                <a:r>
                  <a:rPr lang="en-US" altLang="en-US" sz="2000" dirty="0">
                    <a:latin typeface="Lucida Grande" charset="0"/>
                  </a:rPr>
                  <a:t>●</a:t>
                </a:r>
                <a:r>
                  <a:rPr lang="en-US" altLang="en-US" sz="2000" dirty="0"/>
                  <a:t> 1 = A.</a:t>
                </a:r>
              </a:p>
              <a:p>
                <a:pPr lvl="1" eaLnBrk="1" hangingPunct="1">
                  <a:spcBef>
                    <a:spcPts val="500"/>
                  </a:spcBef>
                  <a:buClr>
                    <a:srgbClr val="000066"/>
                  </a:buClr>
                  <a:buFont typeface="Wingdings" charset="2"/>
                  <a:buChar char=""/>
                </a:pPr>
                <a:r>
                  <a:rPr lang="en-US" altLang="en-US" sz="2000" dirty="0"/>
                  <a:t>Zero and One laws:   A + 1 = 1 and A </a:t>
                </a:r>
                <a:r>
                  <a:rPr lang="en-US" altLang="en-US" sz="2000" dirty="0">
                    <a:latin typeface="Lucida Grande" charset="0"/>
                  </a:rPr>
                  <a:t>●</a:t>
                </a:r>
                <a:r>
                  <a:rPr lang="en-US" altLang="en-US" sz="2000" dirty="0"/>
                  <a:t> 0 = 0</a:t>
                </a:r>
              </a:p>
              <a:p>
                <a:pPr lvl="1" eaLnBrk="1" hangingPunct="1">
                  <a:spcBef>
                    <a:spcPts val="500"/>
                  </a:spcBef>
                  <a:buClr>
                    <a:srgbClr val="000066"/>
                  </a:buClr>
                  <a:buFont typeface="Wingdings" charset="2"/>
                  <a:buChar char=""/>
                </a:pPr>
                <a:r>
                  <a:rPr lang="en-US" altLang="en-US" sz="2000" dirty="0"/>
                  <a:t>Inverse laws:  </a:t>
                </a:r>
              </a:p>
              <a:p>
                <a:pPr lvl="1">
                  <a:buClr>
                    <a:srgbClr val="000066"/>
                  </a:buClr>
                  <a:buFont typeface="Wingdings" charset="2"/>
                  <a:buChar char=""/>
                </a:pPr>
                <a:r>
                  <a:rPr lang="en-US" altLang="en-US" sz="2000" dirty="0"/>
                  <a:t>Idempotent laws:  A + A = A = A </a:t>
                </a:r>
                <a:r>
                  <a:rPr lang="en-US" altLang="en-US" sz="2000" dirty="0">
                    <a:latin typeface="Lucida Grande" charset="0"/>
                  </a:rPr>
                  <a:t>●</a:t>
                </a:r>
                <a:r>
                  <a:rPr lang="en-US" altLang="en-US" sz="2000" dirty="0"/>
                  <a:t> A</a:t>
                </a:r>
              </a:p>
              <a:p>
                <a:pPr lvl="1">
                  <a:buClr>
                    <a:srgbClr val="000066"/>
                  </a:buClr>
                  <a:buFont typeface="Wingdings" charset="2"/>
                  <a:buChar char=""/>
                </a:pPr>
                <a:r>
                  <a:rPr lang="en-US" altLang="en-US" sz="2000" dirty="0"/>
                  <a:t>Commutative laws: A + B = B + A  and  A </a:t>
                </a:r>
                <a:r>
                  <a:rPr lang="en-US" altLang="en-US" sz="2000" dirty="0">
                    <a:latin typeface="Lucida Grande" charset="0"/>
                  </a:rPr>
                  <a:t>●</a:t>
                </a:r>
                <a:r>
                  <a:rPr lang="en-US" altLang="en-US" sz="2000" dirty="0"/>
                  <a:t> B = B </a:t>
                </a:r>
                <a:r>
                  <a:rPr lang="en-US" altLang="en-US" sz="2000" dirty="0">
                    <a:latin typeface="Lucida Grande" charset="0"/>
                  </a:rPr>
                  <a:t>●</a:t>
                </a:r>
                <a:r>
                  <a:rPr lang="en-US" altLang="en-US" sz="2000" dirty="0"/>
                  <a:t> A.</a:t>
                </a:r>
              </a:p>
              <a:p>
                <a:pPr lvl="1">
                  <a:buClr>
                    <a:srgbClr val="000066"/>
                  </a:buClr>
                  <a:buFont typeface="Wingdings" charset="2"/>
                  <a:buChar char=""/>
                </a:pPr>
                <a:r>
                  <a:rPr lang="en-US" altLang="en-US" sz="2000" dirty="0"/>
                  <a:t>Associative laws:</a:t>
                </a:r>
              </a:p>
              <a:p>
                <a:pPr lvl="1">
                  <a:buClr>
                    <a:srgbClr val="000066"/>
                  </a:buClr>
                  <a:buFont typeface="Wingdings" charset="2"/>
                  <a:buNone/>
                </a:pPr>
                <a:r>
                  <a:rPr lang="en-US" altLang="en-US" sz="2000" dirty="0"/>
                  <a:t>A + (B + C) = (A + B) + C  and  A </a:t>
                </a:r>
                <a:r>
                  <a:rPr lang="en-US" altLang="en-US" sz="2000" dirty="0">
                    <a:latin typeface="Lucida Grande" charset="0"/>
                  </a:rPr>
                  <a:t>●</a:t>
                </a:r>
                <a:r>
                  <a:rPr lang="en-US" altLang="en-US" sz="2000" dirty="0"/>
                  <a:t> (B </a:t>
                </a:r>
                <a:r>
                  <a:rPr lang="en-US" altLang="en-US" sz="2000" dirty="0">
                    <a:latin typeface="Lucida Grande" charset="0"/>
                  </a:rPr>
                  <a:t>●</a:t>
                </a:r>
                <a:r>
                  <a:rPr lang="en-US" altLang="en-US" sz="2000" dirty="0"/>
                  <a:t> C) = (A </a:t>
                </a:r>
                <a:r>
                  <a:rPr lang="en-US" altLang="en-US" sz="2000" dirty="0">
                    <a:latin typeface="Lucida Grande" charset="0"/>
                  </a:rPr>
                  <a:t>●</a:t>
                </a:r>
                <a:r>
                  <a:rPr lang="en-US" altLang="en-US" sz="2000" dirty="0"/>
                  <a:t> B) </a:t>
                </a:r>
                <a:r>
                  <a:rPr lang="en-US" altLang="en-US" sz="2000" dirty="0">
                    <a:latin typeface="Lucida Grande" charset="0"/>
                  </a:rPr>
                  <a:t>●</a:t>
                </a:r>
                <a:r>
                  <a:rPr lang="en-US" altLang="en-US" sz="2000" dirty="0"/>
                  <a:t> C.</a:t>
                </a:r>
              </a:p>
              <a:p>
                <a:pPr lvl="1">
                  <a:buClr>
                    <a:srgbClr val="000066"/>
                  </a:buClr>
                  <a:buFont typeface="Wingdings" charset="2"/>
                  <a:buChar char=""/>
                </a:pPr>
                <a:r>
                  <a:rPr lang="en-US" altLang="en-US" sz="2000" dirty="0"/>
                  <a:t>Distributive laws: A </a:t>
                </a:r>
                <a:r>
                  <a:rPr lang="en-US" altLang="en-US" sz="2000" dirty="0">
                    <a:latin typeface="Lucida Grande" charset="0"/>
                  </a:rPr>
                  <a:t>●</a:t>
                </a:r>
                <a:r>
                  <a:rPr lang="en-US" altLang="en-US" sz="2000" dirty="0"/>
                  <a:t> (B + C) = (A </a:t>
                </a:r>
                <a:r>
                  <a:rPr lang="en-US" altLang="en-US" sz="2000" dirty="0">
                    <a:latin typeface="Lucida Grande" charset="0"/>
                  </a:rPr>
                  <a:t>●</a:t>
                </a:r>
                <a:r>
                  <a:rPr lang="en-US" altLang="en-US" sz="2000" dirty="0"/>
                  <a:t> B) + (A </a:t>
                </a:r>
                <a:r>
                  <a:rPr lang="en-US" altLang="en-US" sz="2000" dirty="0">
                    <a:latin typeface="Lucida Grande" charset="0"/>
                  </a:rPr>
                  <a:t>●</a:t>
                </a:r>
                <a:r>
                  <a:rPr lang="en-US" altLang="en-US" sz="2000" dirty="0"/>
                  <a:t> C) and </a:t>
                </a:r>
              </a:p>
              <a:p>
                <a:pPr>
                  <a:buClrTx/>
                  <a:buSzTx/>
                  <a:buFontTx/>
                  <a:buNone/>
                </a:pPr>
                <a:r>
                  <a:rPr lang="en-US" altLang="en-US" sz="2000" dirty="0"/>
                  <a:t>                                   A + (B </a:t>
                </a:r>
                <a:r>
                  <a:rPr lang="en-US" altLang="en-US" sz="2000" dirty="0">
                    <a:latin typeface="Lucida Grande" charset="0"/>
                  </a:rPr>
                  <a:t>●</a:t>
                </a:r>
                <a:r>
                  <a:rPr lang="en-US" altLang="en-US" sz="2000" dirty="0"/>
                  <a:t> C) = (A + B) </a:t>
                </a:r>
                <a:r>
                  <a:rPr lang="en-US" altLang="en-US" sz="2000" dirty="0">
                    <a:latin typeface="Lucida Grande" charset="0"/>
                  </a:rPr>
                  <a:t>●</a:t>
                </a:r>
                <a:r>
                  <a:rPr lang="en-US" altLang="en-US" sz="2000" dirty="0"/>
                  <a:t> (A + C</a:t>
                </a:r>
                <a:r>
                  <a:rPr lang="en-US" altLang="en-US" sz="2000" dirty="0" smtClean="0"/>
                  <a:t>)</a:t>
                </a:r>
              </a:p>
              <a:p>
                <a:pPr lvl="1" eaLnBrk="1" hangingPunct="1">
                  <a:spcBef>
                    <a:spcPts val="500"/>
                  </a:spcBef>
                  <a:buClr>
                    <a:srgbClr val="000066"/>
                  </a:buClr>
                  <a:buFont typeface="Wingdings" charset="2"/>
                  <a:buChar char=""/>
                </a:pPr>
                <a:r>
                  <a:rPr lang="en-US" altLang="en-US" sz="2000" dirty="0" smtClean="0"/>
                  <a:t>Double Negation:  </a:t>
                </a:r>
                <a14:m>
                  <m:oMath xmlns:m="http://schemas.openxmlformats.org/officeDocument/2006/math">
                    <m:acc>
                      <m:accPr>
                        <m:chr m:val="̅"/>
                        <m:ctrlPr>
                          <a:rPr lang="en-US" altLang="en-US" sz="2000" i="1" smtClean="0">
                            <a:latin typeface="Cambria Math" panose="02040503050406030204" pitchFamily="18" charset="0"/>
                          </a:rPr>
                        </m:ctrlPr>
                      </m:accPr>
                      <m:e>
                        <m:acc>
                          <m:accPr>
                            <m:chr m:val="̅"/>
                            <m:ctrlPr>
                              <a:rPr lang="en-US" altLang="en-US" sz="2000" i="1" smtClean="0">
                                <a:latin typeface="Cambria Math" panose="02040503050406030204" pitchFamily="18" charset="0"/>
                              </a:rPr>
                            </m:ctrlPr>
                          </m:accPr>
                          <m:e>
                            <m:r>
                              <a:rPr lang="en-US" altLang="en-US" sz="2000" b="0" i="1" smtClean="0">
                                <a:latin typeface="Cambria Math"/>
                              </a:rPr>
                              <m:t>𝐴</m:t>
                            </m:r>
                          </m:e>
                        </m:acc>
                      </m:e>
                    </m:acc>
                    <m:r>
                      <a:rPr lang="en-US" altLang="en-US" sz="2000" b="0" i="1" smtClean="0">
                        <a:latin typeface="Cambria Math"/>
                      </a:rPr>
                      <m:t>=</m:t>
                    </m:r>
                    <m:r>
                      <a:rPr lang="en-US" altLang="en-US" sz="2000" b="0" i="1" smtClean="0">
                        <a:latin typeface="Cambria Math"/>
                      </a:rPr>
                      <m:t>𝐴</m:t>
                    </m:r>
                  </m:oMath>
                </a14:m>
                <a:endParaRPr lang="en-US" altLang="en-US" sz="2000" dirty="0"/>
              </a:p>
              <a:p>
                <a:pPr lvl="1" eaLnBrk="1" hangingPunct="1">
                  <a:spcBef>
                    <a:spcPts val="500"/>
                  </a:spcBef>
                  <a:buClr>
                    <a:srgbClr val="000066"/>
                  </a:buClr>
                  <a:buFont typeface="Wingdings" charset="2"/>
                  <a:buChar char=""/>
                </a:pPr>
                <a:r>
                  <a:rPr lang="en-US" altLang="en-US" sz="2000" dirty="0" err="1" smtClean="0"/>
                  <a:t>DeMorgan’s</a:t>
                </a:r>
                <a:r>
                  <a:rPr lang="en-US" altLang="en-US" sz="2000" dirty="0" smtClean="0"/>
                  <a:t> </a:t>
                </a:r>
                <a:r>
                  <a:rPr lang="en-US" altLang="en-US" sz="2000" dirty="0"/>
                  <a:t>laws:</a:t>
                </a:r>
              </a:p>
              <a:p>
                <a:pPr marL="0" indent="0" eaLnBrk="1" hangingPunct="1">
                  <a:spcBef>
                    <a:spcPts val="600"/>
                  </a:spcBef>
                  <a:buClr>
                    <a:srgbClr val="000066"/>
                  </a:buClr>
                </a:pPr>
                <a:endParaRPr lang="en-US" altLang="en-US" sz="2400" dirty="0"/>
              </a:p>
              <a:p>
                <a:pPr algn="ctr" eaLnBrk="1" hangingPunct="1">
                  <a:spcBef>
                    <a:spcPts val="275"/>
                  </a:spcBef>
                  <a:buClr>
                    <a:srgbClr val="000066"/>
                  </a:buClr>
                  <a:buFont typeface="Wingdings" charset="2"/>
                  <a:buNone/>
                </a:pPr>
                <a:endParaRPr lang="en-US" altLang="en-US" sz="1100" dirty="0"/>
              </a:p>
              <a:p>
                <a:pPr eaLnBrk="1" hangingPunct="1">
                  <a:spcBef>
                    <a:spcPts val="600"/>
                  </a:spcBef>
                  <a:buClr>
                    <a:srgbClr val="000066"/>
                  </a:buClr>
                  <a:buFont typeface="Wingdings" charset="2"/>
                  <a:buNone/>
                </a:pPr>
                <a:endParaRPr lang="en-US" altLang="en-US" sz="2400" dirty="0"/>
              </a:p>
              <a:p>
                <a:pPr eaLnBrk="1" hangingPunct="1">
                  <a:spcBef>
                    <a:spcPts val="600"/>
                  </a:spcBef>
                  <a:buClr>
                    <a:srgbClr val="000066"/>
                  </a:buClr>
                  <a:buFont typeface="Wingdings" charset="2"/>
                  <a:buNone/>
                </a:pPr>
                <a:endParaRPr lang="en-US" altLang="en-US" sz="2400" dirty="0"/>
              </a:p>
            </p:txBody>
          </p:sp>
        </mc:Choice>
        <mc:Fallback xmlns="">
          <p:sp>
            <p:nvSpPr>
              <p:cNvPr id="36867" name="Text Box 2"/>
              <p:cNvSpPr txBox="1">
                <a:spLocks noRot="1" noChangeAspect="1" noMove="1" noResize="1" noEditPoints="1" noAdjustHandles="1" noChangeArrowheads="1" noChangeShapeType="1" noTextEdit="1"/>
              </p:cNvSpPr>
              <p:nvPr/>
            </p:nvSpPr>
            <p:spPr bwMode="auto">
              <a:xfrm>
                <a:off x="457200" y="1143000"/>
                <a:ext cx="8305800" cy="6707188"/>
              </a:xfrm>
              <a:prstGeom prst="rect">
                <a:avLst/>
              </a:prstGeom>
              <a:blipFill rotWithShape="1">
                <a:blip r:embed="rId3"/>
                <a:stretch>
                  <a:fillRect l="-954" t="-72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6868"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69" name="Rectangle 4"/>
          <p:cNvSpPr>
            <a:spLocks noChangeArrowheads="1"/>
          </p:cNvSpPr>
          <p:nvPr/>
        </p:nvSpPr>
        <p:spPr bwMode="auto">
          <a:xfrm>
            <a:off x="0" y="8763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0" name="Rectangle 5"/>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1" name="Rectangle 6"/>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2" name="Rectangle 7"/>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3" name="Rectangle 8"/>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4"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5" name="Rectangle 10"/>
          <p:cNvSpPr>
            <a:spLocks noChangeArrowheads="1"/>
          </p:cNvSpPr>
          <p:nvPr/>
        </p:nvSpPr>
        <p:spPr bwMode="auto">
          <a:xfrm>
            <a:off x="-457200" y="866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76" name="Rectangle 11"/>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687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2755900"/>
            <a:ext cx="2581275"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8" name="Rectangle 1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687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038" y="5895975"/>
            <a:ext cx="3581400"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336393DE-0FC4-40C4-AA68-2976DD2506EC}" type="slidenum">
              <a:rPr lang="en-US" altLang="en-US" sz="1400">
                <a:solidFill>
                  <a:srgbClr val="000000"/>
                </a:solidFill>
                <a:latin typeface="Times New Roman" pitchFamily="16" charset="0"/>
              </a:rPr>
              <a:pPr algn="r" eaLnBrk="1" hangingPunct="1">
                <a:spcBef>
                  <a:spcPct val="0"/>
                </a:spcBef>
                <a:buClrTx/>
                <a:buFontTx/>
                <a:buNone/>
              </a:pPr>
              <a:t>22</a:t>
            </a:fld>
            <a:endParaRPr lang="en-US" altLang="en-US" sz="1400">
              <a:solidFill>
                <a:srgbClr val="000000"/>
              </a:solidFill>
              <a:latin typeface="Times New Roman" pitchFamily="16" charset="0"/>
            </a:endParaRPr>
          </a:p>
        </p:txBody>
      </p:sp>
      <p:sp>
        <p:nvSpPr>
          <p:cNvPr id="37891" name="Text Box 2"/>
          <p:cNvSpPr txBox="1">
            <a:spLocks noChangeArrowheads="1"/>
          </p:cNvSpPr>
          <p:nvPr/>
        </p:nvSpPr>
        <p:spPr bwMode="auto">
          <a:xfrm>
            <a:off x="685800" y="84138"/>
            <a:ext cx="77724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Simplification of Boolean Expressions</a:t>
            </a:r>
          </a:p>
        </p:txBody>
      </p:sp>
      <p:sp>
        <p:nvSpPr>
          <p:cNvPr id="37892" name="Text Box 3"/>
          <p:cNvSpPr txBox="1">
            <a:spLocks noChangeArrowheads="1"/>
          </p:cNvSpPr>
          <p:nvPr/>
        </p:nvSpPr>
        <p:spPr bwMode="auto">
          <a:xfrm>
            <a:off x="609600" y="1447800"/>
            <a:ext cx="83058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lvl="1" eaLnBrk="1" hangingPunct="1">
              <a:lnSpc>
                <a:spcPct val="90000"/>
              </a:lnSpc>
              <a:spcBef>
                <a:spcPts val="200"/>
              </a:spcBef>
              <a:buClr>
                <a:srgbClr val="000066"/>
              </a:buClr>
              <a:buFont typeface="Wingdings" charset="2"/>
              <a:buNone/>
            </a:pPr>
            <a:endParaRPr lang="en-US" altLang="en-US" sz="800" dirty="0"/>
          </a:p>
          <a:p>
            <a:pPr eaLnBrk="1" hangingPunct="1">
              <a:lnSpc>
                <a:spcPct val="90000"/>
              </a:lnSpc>
              <a:spcBef>
                <a:spcPts val="600"/>
              </a:spcBef>
              <a:buClr>
                <a:srgbClr val="000066"/>
              </a:buClr>
              <a:buFont typeface="Wingdings" charset="2"/>
              <a:buChar char=""/>
            </a:pPr>
            <a:r>
              <a:rPr lang="en-US" altLang="en-US" sz="2400" dirty="0"/>
              <a:t>Simplifying multiplexor expression using Boolean algebra</a:t>
            </a:r>
          </a:p>
          <a:p>
            <a:pPr lvl="1" eaLnBrk="1" hangingPunct="1">
              <a:lnSpc>
                <a:spcPct val="90000"/>
              </a:lnSpc>
              <a:spcBef>
                <a:spcPts val="600"/>
              </a:spcBef>
              <a:buClrTx/>
              <a:buFontTx/>
              <a:buNone/>
            </a:pPr>
            <a:endParaRPr lang="en-US" altLang="en-US" sz="2400" dirty="0"/>
          </a:p>
          <a:p>
            <a:pPr lvl="1" eaLnBrk="1" hangingPunct="1">
              <a:lnSpc>
                <a:spcPct val="90000"/>
              </a:lnSpc>
              <a:spcBef>
                <a:spcPts val="500"/>
              </a:spcBef>
              <a:buClrTx/>
              <a:buFontTx/>
              <a:buNone/>
            </a:pPr>
            <a:endParaRPr lang="en-US" altLang="en-US" sz="2000" dirty="0"/>
          </a:p>
          <a:p>
            <a:pPr eaLnBrk="1" hangingPunct="1">
              <a:lnSpc>
                <a:spcPct val="90000"/>
              </a:lnSpc>
              <a:spcBef>
                <a:spcPts val="600"/>
              </a:spcBef>
              <a:buClr>
                <a:srgbClr val="000066"/>
              </a:buClr>
              <a:buFont typeface="Wingdings" charset="2"/>
              <a:buNone/>
            </a:pPr>
            <a:endParaRPr lang="en-US" altLang="en-US" sz="2400" dirty="0"/>
          </a:p>
          <a:p>
            <a:pPr eaLnBrk="1" hangingPunct="1">
              <a:lnSpc>
                <a:spcPct val="90000"/>
              </a:lnSpc>
              <a:spcBef>
                <a:spcPts val="600"/>
              </a:spcBef>
              <a:buClr>
                <a:srgbClr val="000066"/>
              </a:buClr>
              <a:buFont typeface="Wingdings" charset="2"/>
              <a:buNone/>
            </a:pPr>
            <a:endParaRPr lang="en-US" altLang="en-US" sz="2400" dirty="0"/>
          </a:p>
          <a:p>
            <a:pPr eaLnBrk="1" hangingPunct="1">
              <a:lnSpc>
                <a:spcPct val="90000"/>
              </a:lnSpc>
              <a:spcBef>
                <a:spcPts val="600"/>
              </a:spcBef>
              <a:buClr>
                <a:srgbClr val="000066"/>
              </a:buClr>
              <a:buFont typeface="Wingdings" charset="2"/>
              <a:buNone/>
            </a:pPr>
            <a:endParaRPr lang="en-US" altLang="en-US" sz="2400" dirty="0"/>
          </a:p>
          <a:p>
            <a:pPr eaLnBrk="1" hangingPunct="1">
              <a:lnSpc>
                <a:spcPct val="90000"/>
              </a:lnSpc>
              <a:spcBef>
                <a:spcPts val="600"/>
              </a:spcBef>
              <a:buClr>
                <a:srgbClr val="000066"/>
              </a:buClr>
              <a:buFont typeface="Wingdings" charset="2"/>
              <a:buNone/>
            </a:pPr>
            <a:endParaRPr lang="en-US" altLang="en-US" sz="2400" dirty="0"/>
          </a:p>
          <a:p>
            <a:pPr eaLnBrk="1" hangingPunct="1">
              <a:lnSpc>
                <a:spcPct val="90000"/>
              </a:lnSpc>
              <a:spcBef>
                <a:spcPts val="600"/>
              </a:spcBef>
              <a:buClr>
                <a:srgbClr val="000066"/>
              </a:buClr>
              <a:buFont typeface="Wingdings" charset="2"/>
              <a:buChar char=""/>
            </a:pPr>
            <a:r>
              <a:rPr lang="en-US" altLang="en-US" sz="2400" dirty="0" smtClean="0"/>
              <a:t>Equational reasoning:  replace subexpressions by equivalent expressions</a:t>
            </a:r>
          </a:p>
          <a:p>
            <a:pPr eaLnBrk="1" hangingPunct="1">
              <a:lnSpc>
                <a:spcPct val="90000"/>
              </a:lnSpc>
              <a:spcBef>
                <a:spcPts val="600"/>
              </a:spcBef>
              <a:buClr>
                <a:srgbClr val="000066"/>
              </a:buClr>
              <a:buFont typeface="Wingdings" charset="2"/>
              <a:buChar char=""/>
            </a:pPr>
            <a:endParaRPr lang="en-US" altLang="en-US" sz="2400" dirty="0" smtClean="0"/>
          </a:p>
          <a:p>
            <a:pPr eaLnBrk="1" hangingPunct="1">
              <a:lnSpc>
                <a:spcPct val="90000"/>
              </a:lnSpc>
              <a:spcBef>
                <a:spcPts val="600"/>
              </a:spcBef>
              <a:buClr>
                <a:srgbClr val="000066"/>
              </a:buClr>
              <a:buFont typeface="Wingdings" charset="2"/>
              <a:buChar char=""/>
            </a:pPr>
            <a:r>
              <a:rPr lang="en-US" altLang="en-US" sz="2400" dirty="0" smtClean="0"/>
              <a:t>Verify </a:t>
            </a:r>
            <a:r>
              <a:rPr lang="en-US" altLang="en-US" sz="2400" dirty="0"/>
              <a:t>that the </a:t>
            </a:r>
            <a:r>
              <a:rPr lang="en-US" altLang="en-US" sz="2400" dirty="0" err="1"/>
              <a:t>boolean</a:t>
            </a:r>
            <a:r>
              <a:rPr lang="en-US" altLang="en-US" sz="2400" dirty="0"/>
              <a:t> function corresponding to this expression as the same truth table as the original function.</a:t>
            </a:r>
          </a:p>
        </p:txBody>
      </p:sp>
      <p:sp>
        <p:nvSpPr>
          <p:cNvPr id="37893"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7894" name="Rectangle 5"/>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78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09800"/>
            <a:ext cx="4487863" cy="30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6" name="Rectangle 7"/>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789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5848350" cy="27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8" name="Rectangle 9"/>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7899" name="Rectangle 10"/>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790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5705475" cy="27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01" name="Rectangle 12"/>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7902"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352800"/>
            <a:ext cx="5305425" cy="27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03" name="Rectangle 1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3790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733800"/>
            <a:ext cx="5324475" cy="27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i="1"/>
              <a:t>Nand</a:t>
            </a:r>
            <a:r>
              <a:rPr lang="en-US" altLang="en-US" sz="4400"/>
              <a:t> is functionally complete</a:t>
            </a:r>
          </a:p>
        </p:txBody>
      </p:sp>
      <p:sp>
        <p:nvSpPr>
          <p:cNvPr id="58371" name="Text Box 2"/>
          <p:cNvSpPr txBox="1">
            <a:spLocks noChangeArrowheads="1"/>
          </p:cNvSpPr>
          <p:nvPr/>
        </p:nvSpPr>
        <p:spPr bwMode="auto">
          <a:xfrm>
            <a:off x="0" y="1524000"/>
            <a:ext cx="8458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buClr>
                <a:srgbClr val="000066"/>
              </a:buClr>
              <a:buFont typeface="Wingdings" charset="2"/>
              <a:buChar char=""/>
            </a:pPr>
            <a:r>
              <a:rPr lang="en-US" altLang="en-US" dirty="0"/>
              <a:t>All </a:t>
            </a:r>
            <a:r>
              <a:rPr lang="en-US" altLang="en-US" dirty="0" err="1"/>
              <a:t>boolean</a:t>
            </a:r>
            <a:r>
              <a:rPr lang="en-US" altLang="en-US" dirty="0"/>
              <a:t> functions can be implemented using </a:t>
            </a:r>
            <a:r>
              <a:rPr lang="en-US" altLang="en-US" i="1" dirty="0" err="1"/>
              <a:t>nand</a:t>
            </a:r>
            <a:r>
              <a:rPr lang="en-US" altLang="en-US" dirty="0"/>
              <a:t> gates (</a:t>
            </a:r>
            <a:r>
              <a:rPr lang="en-US" altLang="en-US" i="1" dirty="0"/>
              <a:t>and, or</a:t>
            </a:r>
            <a:r>
              <a:rPr lang="en-US" altLang="en-US" dirty="0"/>
              <a:t> and </a:t>
            </a:r>
            <a:r>
              <a:rPr lang="en-US" altLang="en-US" i="1" dirty="0"/>
              <a:t>not</a:t>
            </a:r>
            <a:r>
              <a:rPr lang="en-US" altLang="en-US" dirty="0"/>
              <a:t> can be implemented using </a:t>
            </a:r>
            <a:r>
              <a:rPr lang="en-US" altLang="en-US" i="1" dirty="0" err="1"/>
              <a:t>nand</a:t>
            </a:r>
            <a:r>
              <a:rPr lang="en-US" altLang="en-US" dirty="0"/>
              <a:t>)</a:t>
            </a:r>
          </a:p>
          <a:p>
            <a:pPr lvl="1" eaLnBrk="1" hangingPunct="1">
              <a:buClr>
                <a:srgbClr val="000066"/>
              </a:buClr>
              <a:buFont typeface="Wingdings" charset="2"/>
              <a:buChar char=""/>
            </a:pPr>
            <a:r>
              <a:rPr lang="en-US" altLang="en-US" i="1" dirty="0"/>
              <a:t>not:  </a:t>
            </a:r>
          </a:p>
          <a:p>
            <a:pPr lvl="1" eaLnBrk="1" hangingPunct="1">
              <a:buClr>
                <a:srgbClr val="000066"/>
              </a:buClr>
              <a:buFont typeface="Wingdings" charset="2"/>
              <a:buNone/>
            </a:pPr>
            <a:endParaRPr lang="en-US" altLang="en-US" i="1" dirty="0"/>
          </a:p>
          <a:p>
            <a:pPr lvl="1" eaLnBrk="1" hangingPunct="1">
              <a:buClr>
                <a:srgbClr val="000066"/>
              </a:buClr>
              <a:buFont typeface="Wingdings" charset="2"/>
              <a:buChar char=""/>
            </a:pPr>
            <a:r>
              <a:rPr lang="en-US" altLang="en-US" i="1" dirty="0"/>
              <a:t>and:</a:t>
            </a:r>
          </a:p>
          <a:p>
            <a:pPr lvl="1" eaLnBrk="1" hangingPunct="1">
              <a:buClr>
                <a:srgbClr val="000066"/>
              </a:buClr>
              <a:buFont typeface="Wingdings" charset="2"/>
              <a:buNone/>
            </a:pPr>
            <a:endParaRPr lang="en-US" altLang="en-US" i="1" dirty="0"/>
          </a:p>
          <a:p>
            <a:pPr lvl="1" eaLnBrk="1" hangingPunct="1">
              <a:buClr>
                <a:srgbClr val="000066"/>
              </a:buClr>
              <a:buFont typeface="Wingdings" charset="2"/>
              <a:buChar char=""/>
            </a:pPr>
            <a:r>
              <a:rPr lang="en-US" altLang="en-US" i="1" dirty="0"/>
              <a:t>or:</a:t>
            </a:r>
          </a:p>
        </p:txBody>
      </p:sp>
      <p:sp>
        <p:nvSpPr>
          <p:cNvPr id="5837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58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00400"/>
            <a:ext cx="100965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4" name="Rectangle 5"/>
          <p:cNvSpPr>
            <a:spLocks noChangeArrowheads="1"/>
          </p:cNvSpPr>
          <p:nvPr/>
        </p:nvSpPr>
        <p:spPr bwMode="auto">
          <a:xfrm>
            <a:off x="0" y="9048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8375" name="Rectangle 6"/>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5837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181600"/>
            <a:ext cx="2733675"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7" name="Rectangle 8"/>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5837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114800"/>
            <a:ext cx="2505075"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4"/>
          <p:cNvSpPr txBox="1">
            <a:spLocks noChangeArrowheads="1"/>
          </p:cNvSpPr>
          <p:nvPr/>
        </p:nvSpPr>
        <p:spPr bwMode="auto">
          <a:xfrm>
            <a:off x="6400800" y="3527425"/>
            <a:ext cx="1219200" cy="203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a:lstStyle>
          <a:p>
            <a:pPr eaLnBrk="1" hangingPunct="1">
              <a:spcBef>
                <a:spcPts val="1125"/>
              </a:spcBef>
              <a:buClrTx/>
              <a:buFontTx/>
              <a:buNone/>
            </a:pPr>
            <a:r>
              <a:rPr lang="en-US" altLang="en-US" sz="1800" dirty="0">
                <a:solidFill>
                  <a:srgbClr val="000000"/>
                </a:solidFill>
                <a:latin typeface="Times New Roman" pitchFamily="16" charset="0"/>
              </a:rPr>
              <a:t>x    y   x | y</a:t>
            </a:r>
          </a:p>
          <a:p>
            <a:pPr eaLnBrk="1" hangingPunct="1">
              <a:spcBef>
                <a:spcPts val="1125"/>
              </a:spcBef>
              <a:buClrTx/>
              <a:buFontTx/>
              <a:buNone/>
            </a:pPr>
            <a:r>
              <a:rPr lang="en-US" altLang="en-US" sz="1800" dirty="0">
                <a:solidFill>
                  <a:srgbClr val="000000"/>
                </a:solidFill>
                <a:latin typeface="Times New Roman" pitchFamily="16" charset="0"/>
              </a:rPr>
              <a:t>0    0     1</a:t>
            </a:r>
          </a:p>
          <a:p>
            <a:pPr eaLnBrk="1" hangingPunct="1">
              <a:spcBef>
                <a:spcPts val="1125"/>
              </a:spcBef>
              <a:buClrTx/>
              <a:buFontTx/>
              <a:buNone/>
            </a:pPr>
            <a:r>
              <a:rPr lang="en-US" altLang="en-US" sz="1800" dirty="0">
                <a:solidFill>
                  <a:srgbClr val="000000"/>
                </a:solidFill>
                <a:latin typeface="Times New Roman" pitchFamily="16" charset="0"/>
              </a:rPr>
              <a:t>0    1     1 </a:t>
            </a:r>
          </a:p>
          <a:p>
            <a:pPr eaLnBrk="1" hangingPunct="1">
              <a:spcBef>
                <a:spcPts val="1125"/>
              </a:spcBef>
              <a:buClrTx/>
              <a:buFontTx/>
              <a:buNone/>
            </a:pPr>
            <a:r>
              <a:rPr lang="en-US" altLang="en-US" sz="1800" dirty="0">
                <a:solidFill>
                  <a:srgbClr val="000000"/>
                </a:solidFill>
                <a:latin typeface="Times New Roman" pitchFamily="16" charset="0"/>
              </a:rPr>
              <a:t>1    0     1 </a:t>
            </a:r>
          </a:p>
          <a:p>
            <a:pPr eaLnBrk="1" hangingPunct="1">
              <a:spcBef>
                <a:spcPts val="1125"/>
              </a:spcBef>
              <a:buClrTx/>
              <a:buFontTx/>
              <a:buNone/>
            </a:pPr>
            <a:r>
              <a:rPr lang="en-US" altLang="en-US" sz="1800" dirty="0">
                <a:solidFill>
                  <a:srgbClr val="000000"/>
                </a:solidFill>
                <a:latin typeface="Times New Roman" pitchFamily="16" charset="0"/>
              </a:rPr>
              <a:t>1    1     0</a:t>
            </a:r>
          </a:p>
        </p:txBody>
      </p:sp>
      <p:pic>
        <p:nvPicPr>
          <p:cNvPr id="1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0" y="2898777"/>
            <a:ext cx="142875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8EFABD18-0DE4-417A-95FD-BFA61A1CA036}" type="slidenum">
              <a:rPr lang="en-US" altLang="en-US" sz="1400">
                <a:solidFill>
                  <a:srgbClr val="000000"/>
                </a:solidFill>
                <a:latin typeface="Times New Roman" pitchFamily="16" charset="0"/>
              </a:rPr>
              <a:pPr algn="r" eaLnBrk="1" hangingPunct="1">
                <a:spcBef>
                  <a:spcPct val="0"/>
                </a:spcBef>
                <a:buClrTx/>
                <a:buFontTx/>
                <a:buNone/>
              </a:pPr>
              <a:t>24</a:t>
            </a:fld>
            <a:endParaRPr lang="en-US" altLang="en-US" sz="1400">
              <a:solidFill>
                <a:srgbClr val="000000"/>
              </a:solidFill>
              <a:latin typeface="Times New Roman" pitchFamily="16" charset="0"/>
            </a:endParaRPr>
          </a:p>
        </p:txBody>
      </p:sp>
      <p:sp>
        <p:nvSpPr>
          <p:cNvPr id="44035"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Additional Notation</a:t>
            </a:r>
          </a:p>
        </p:txBody>
      </p:sp>
      <p:sp>
        <p:nvSpPr>
          <p:cNvPr id="44036" name="Text Box 3"/>
          <p:cNvSpPr txBox="1">
            <a:spLocks noChangeArrowheads="1"/>
          </p:cNvSpPr>
          <p:nvPr/>
        </p:nvSpPr>
        <p:spPr bwMode="auto">
          <a:xfrm>
            <a:off x="685800" y="1295400"/>
            <a:ext cx="7772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a:t>Several additional Boolean functions of two variables have special meaning and are given special notation.  By our previous results we know that all boolean functions can be expressed with not, and, and or; so the additional notation is simply a convenience.</a:t>
            </a:r>
          </a:p>
        </p:txBody>
      </p:sp>
      <p:sp>
        <p:nvSpPr>
          <p:cNvPr id="44037" name="Text Box 4"/>
          <p:cNvSpPr txBox="1">
            <a:spLocks noChangeArrowheads="1"/>
          </p:cNvSpPr>
          <p:nvPr/>
        </p:nvSpPr>
        <p:spPr bwMode="auto">
          <a:xfrm>
            <a:off x="2054225" y="3703638"/>
            <a:ext cx="11223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1400" dirty="0">
                <a:solidFill>
                  <a:srgbClr val="000000"/>
                </a:solidFill>
                <a:latin typeface="Times New Roman" pitchFamily="16" charset="0"/>
              </a:rPr>
              <a:t>x    y   x </a:t>
            </a:r>
            <a:r>
              <a:rPr lang="en-US" altLang="en-US" sz="1400" dirty="0">
                <a:solidFill>
                  <a:srgbClr val="000000"/>
                </a:solidFill>
                <a:latin typeface="Symbol" charset="2"/>
                <a:sym typeface="Symbol" charset="2"/>
              </a:rPr>
              <a:t></a:t>
            </a:r>
            <a:r>
              <a:rPr lang="en-US" altLang="en-US" sz="1400" dirty="0">
                <a:solidFill>
                  <a:srgbClr val="000000"/>
                </a:solidFill>
                <a:latin typeface="Times New Roman" pitchFamily="16" charset="0"/>
              </a:rPr>
              <a:t> y</a:t>
            </a:r>
          </a:p>
          <a:p>
            <a:pPr eaLnBrk="1" hangingPunct="1">
              <a:spcBef>
                <a:spcPts val="875"/>
              </a:spcBef>
              <a:buClrTx/>
              <a:buFontTx/>
              <a:buNone/>
            </a:pPr>
            <a:r>
              <a:rPr lang="en-US" altLang="en-US" sz="1400" dirty="0">
                <a:solidFill>
                  <a:srgbClr val="000000"/>
                </a:solidFill>
                <a:latin typeface="Times New Roman" pitchFamily="16" charset="0"/>
              </a:rPr>
              <a:t>0    0     1</a:t>
            </a:r>
          </a:p>
          <a:p>
            <a:pPr eaLnBrk="1" hangingPunct="1">
              <a:spcBef>
                <a:spcPts val="875"/>
              </a:spcBef>
              <a:buClrTx/>
              <a:buFontTx/>
              <a:buNone/>
            </a:pPr>
            <a:r>
              <a:rPr lang="en-US" altLang="en-US" sz="1400" dirty="0">
                <a:solidFill>
                  <a:srgbClr val="000000"/>
                </a:solidFill>
                <a:latin typeface="Times New Roman" pitchFamily="16" charset="0"/>
              </a:rPr>
              <a:t>0    1     1</a:t>
            </a:r>
          </a:p>
          <a:p>
            <a:pPr eaLnBrk="1" hangingPunct="1">
              <a:spcBef>
                <a:spcPts val="875"/>
              </a:spcBef>
              <a:buClrTx/>
              <a:buFontTx/>
              <a:buNone/>
            </a:pPr>
            <a:r>
              <a:rPr lang="en-US" altLang="en-US" sz="1400" dirty="0">
                <a:solidFill>
                  <a:srgbClr val="000000"/>
                </a:solidFill>
                <a:latin typeface="Times New Roman" pitchFamily="16" charset="0"/>
              </a:rPr>
              <a:t>1    0     0 </a:t>
            </a:r>
          </a:p>
          <a:p>
            <a:pPr eaLnBrk="1" hangingPunct="1">
              <a:spcBef>
                <a:spcPts val="875"/>
              </a:spcBef>
              <a:buClrTx/>
              <a:buFontTx/>
              <a:buNone/>
            </a:pPr>
            <a:r>
              <a:rPr lang="en-US" altLang="en-US" sz="1400" dirty="0">
                <a:solidFill>
                  <a:srgbClr val="000000"/>
                </a:solidFill>
                <a:latin typeface="Times New Roman" pitchFamily="16" charset="0"/>
              </a:rPr>
              <a:t>1    1     1</a:t>
            </a:r>
          </a:p>
        </p:txBody>
      </p:sp>
      <p:sp>
        <p:nvSpPr>
          <p:cNvPr id="44038" name="Text Box 5"/>
          <p:cNvSpPr txBox="1">
            <a:spLocks noChangeArrowheads="1"/>
          </p:cNvSpPr>
          <p:nvPr/>
        </p:nvSpPr>
        <p:spPr bwMode="auto">
          <a:xfrm>
            <a:off x="1752600" y="5480050"/>
            <a:ext cx="15684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dirty="0">
                <a:solidFill>
                  <a:srgbClr val="000000"/>
                </a:solidFill>
                <a:latin typeface="Times New Roman" pitchFamily="16" charset="0"/>
              </a:rPr>
              <a:t>implication</a:t>
            </a:r>
          </a:p>
        </p:txBody>
      </p:sp>
      <p:sp>
        <p:nvSpPr>
          <p:cNvPr id="44039" name="Text Box 6"/>
          <p:cNvSpPr txBox="1">
            <a:spLocks noChangeArrowheads="1"/>
          </p:cNvSpPr>
          <p:nvPr/>
        </p:nvSpPr>
        <p:spPr bwMode="auto">
          <a:xfrm>
            <a:off x="4221162" y="3698875"/>
            <a:ext cx="1042988"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pPr>
            <a:r>
              <a:rPr lang="en-US" altLang="en-US" sz="1400" dirty="0">
                <a:solidFill>
                  <a:srgbClr val="000000"/>
                </a:solidFill>
                <a:latin typeface="Times New Roman" pitchFamily="16" charset="0"/>
              </a:rPr>
              <a:t>x    y   x </a:t>
            </a:r>
            <a:r>
              <a:rPr lang="en-US" altLang="en-US" sz="1400" dirty="0">
                <a:solidFill>
                  <a:srgbClr val="000000"/>
                </a:solidFill>
                <a:latin typeface="Symbol" charset="2"/>
                <a:sym typeface="Symbol" charset="2"/>
              </a:rPr>
              <a:t></a:t>
            </a:r>
            <a:r>
              <a:rPr lang="en-US" altLang="en-US" sz="1400" dirty="0">
                <a:solidFill>
                  <a:srgbClr val="000000"/>
                </a:solidFill>
                <a:latin typeface="Times New Roman" pitchFamily="16" charset="0"/>
              </a:rPr>
              <a:t> y</a:t>
            </a:r>
          </a:p>
          <a:p>
            <a:pPr eaLnBrk="1" hangingPunct="1">
              <a:spcBef>
                <a:spcPts val="875"/>
              </a:spcBef>
              <a:buClrTx/>
              <a:buFontTx/>
              <a:buNone/>
            </a:pPr>
            <a:r>
              <a:rPr lang="en-US" altLang="en-US" sz="1400" dirty="0">
                <a:solidFill>
                  <a:srgbClr val="000000"/>
                </a:solidFill>
                <a:latin typeface="Times New Roman" pitchFamily="16" charset="0"/>
              </a:rPr>
              <a:t>0    0     1</a:t>
            </a:r>
          </a:p>
          <a:p>
            <a:pPr eaLnBrk="1" hangingPunct="1">
              <a:spcBef>
                <a:spcPts val="875"/>
              </a:spcBef>
              <a:buClrTx/>
              <a:buFontTx/>
              <a:buNone/>
            </a:pPr>
            <a:r>
              <a:rPr lang="en-US" altLang="en-US" sz="1400" dirty="0">
                <a:solidFill>
                  <a:srgbClr val="000000"/>
                </a:solidFill>
                <a:latin typeface="Times New Roman" pitchFamily="16" charset="0"/>
              </a:rPr>
              <a:t>0    1     0 </a:t>
            </a:r>
          </a:p>
          <a:p>
            <a:pPr eaLnBrk="1" hangingPunct="1">
              <a:spcBef>
                <a:spcPts val="875"/>
              </a:spcBef>
              <a:buClrTx/>
              <a:buFontTx/>
              <a:buNone/>
            </a:pPr>
            <a:r>
              <a:rPr lang="en-US" altLang="en-US" sz="1400" dirty="0">
                <a:solidFill>
                  <a:srgbClr val="000000"/>
                </a:solidFill>
                <a:latin typeface="Times New Roman" pitchFamily="16" charset="0"/>
              </a:rPr>
              <a:t>1    0     0 </a:t>
            </a:r>
          </a:p>
          <a:p>
            <a:pPr eaLnBrk="1" hangingPunct="1">
              <a:spcBef>
                <a:spcPts val="875"/>
              </a:spcBef>
              <a:buClrTx/>
              <a:buFontTx/>
              <a:buNone/>
            </a:pPr>
            <a:r>
              <a:rPr lang="en-US" altLang="en-US" sz="1400" dirty="0">
                <a:solidFill>
                  <a:srgbClr val="000000"/>
                </a:solidFill>
                <a:latin typeface="Times New Roman" pitchFamily="16" charset="0"/>
              </a:rPr>
              <a:t>1    1     1</a:t>
            </a:r>
          </a:p>
        </p:txBody>
      </p:sp>
      <p:sp>
        <p:nvSpPr>
          <p:cNvPr id="44040" name="Text Box 7"/>
          <p:cNvSpPr txBox="1">
            <a:spLocks noChangeArrowheads="1"/>
          </p:cNvSpPr>
          <p:nvPr/>
        </p:nvSpPr>
        <p:spPr bwMode="auto">
          <a:xfrm>
            <a:off x="3886200" y="5475288"/>
            <a:ext cx="16367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a:solidFill>
                  <a:srgbClr val="000000"/>
                </a:solidFill>
                <a:latin typeface="Times New Roman" pitchFamily="16" charset="0"/>
              </a:rPr>
              <a:t>equivalence</a:t>
            </a:r>
          </a:p>
        </p:txBody>
      </p:sp>
      <p:sp>
        <p:nvSpPr>
          <p:cNvPr id="9" name="Text Box 4"/>
          <p:cNvSpPr txBox="1">
            <a:spLocks noChangeArrowheads="1"/>
          </p:cNvSpPr>
          <p:nvPr/>
        </p:nvSpPr>
        <p:spPr bwMode="auto">
          <a:xfrm>
            <a:off x="6172200" y="3706090"/>
            <a:ext cx="1084249" cy="1633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1400" dirty="0">
                <a:solidFill>
                  <a:srgbClr val="000000"/>
                </a:solidFill>
                <a:latin typeface="Times New Roman" pitchFamily="16" charset="0"/>
              </a:rPr>
              <a:t>x    y   x </a:t>
            </a:r>
            <a:r>
              <a:rPr lang="en-US" altLang="en-US" sz="1400" dirty="0">
                <a:solidFill>
                  <a:srgbClr val="000000"/>
                </a:solidFill>
                <a:latin typeface="Symbol" charset="2"/>
                <a:sym typeface="Symbol" charset="2"/>
              </a:rPr>
              <a:t></a:t>
            </a:r>
            <a:r>
              <a:rPr lang="en-US" altLang="en-US" sz="1400" dirty="0" smtClean="0">
                <a:solidFill>
                  <a:srgbClr val="000000"/>
                </a:solidFill>
                <a:latin typeface="Times New Roman" pitchFamily="16" charset="0"/>
              </a:rPr>
              <a:t> </a:t>
            </a:r>
            <a:r>
              <a:rPr lang="en-US" altLang="en-US" sz="1400" dirty="0">
                <a:solidFill>
                  <a:srgbClr val="000000"/>
                </a:solidFill>
                <a:latin typeface="Times New Roman" pitchFamily="16" charset="0"/>
              </a:rPr>
              <a:t>y</a:t>
            </a:r>
          </a:p>
          <a:p>
            <a:pPr eaLnBrk="1" hangingPunct="1">
              <a:spcBef>
                <a:spcPts val="875"/>
              </a:spcBef>
              <a:buClrTx/>
              <a:buFontTx/>
              <a:buNone/>
            </a:pPr>
            <a:r>
              <a:rPr lang="en-US" altLang="en-US" sz="1400" dirty="0">
                <a:solidFill>
                  <a:srgbClr val="000000"/>
                </a:solidFill>
                <a:latin typeface="Times New Roman" pitchFamily="16" charset="0"/>
              </a:rPr>
              <a:t>0    0     </a:t>
            </a:r>
            <a:r>
              <a:rPr lang="en-US" altLang="en-US" sz="1400" dirty="0" smtClean="0">
                <a:solidFill>
                  <a:srgbClr val="000000"/>
                </a:solidFill>
                <a:latin typeface="Times New Roman" pitchFamily="16" charset="0"/>
              </a:rPr>
              <a:t>0</a:t>
            </a:r>
            <a:endParaRPr lang="en-US" altLang="en-US" sz="1400" dirty="0">
              <a:solidFill>
                <a:srgbClr val="000000"/>
              </a:solidFill>
              <a:latin typeface="Times New Roman" pitchFamily="16" charset="0"/>
            </a:endParaRPr>
          </a:p>
          <a:p>
            <a:pPr eaLnBrk="1" hangingPunct="1">
              <a:spcBef>
                <a:spcPts val="875"/>
              </a:spcBef>
              <a:buClrTx/>
              <a:buFontTx/>
              <a:buNone/>
            </a:pPr>
            <a:r>
              <a:rPr lang="en-US" altLang="en-US" sz="1400" dirty="0">
                <a:solidFill>
                  <a:srgbClr val="000000"/>
                </a:solidFill>
                <a:latin typeface="Times New Roman" pitchFamily="16" charset="0"/>
              </a:rPr>
              <a:t>0    1     1</a:t>
            </a:r>
          </a:p>
          <a:p>
            <a:pPr eaLnBrk="1" hangingPunct="1">
              <a:spcBef>
                <a:spcPts val="875"/>
              </a:spcBef>
              <a:buClrTx/>
              <a:buFontTx/>
              <a:buNone/>
            </a:pPr>
            <a:r>
              <a:rPr lang="en-US" altLang="en-US" sz="1400" dirty="0">
                <a:solidFill>
                  <a:srgbClr val="000000"/>
                </a:solidFill>
                <a:latin typeface="Times New Roman" pitchFamily="16" charset="0"/>
              </a:rPr>
              <a:t>1    0     </a:t>
            </a:r>
            <a:r>
              <a:rPr lang="en-US" altLang="en-US" sz="1400" dirty="0" smtClean="0">
                <a:solidFill>
                  <a:srgbClr val="000000"/>
                </a:solidFill>
                <a:latin typeface="Times New Roman" pitchFamily="16" charset="0"/>
              </a:rPr>
              <a:t>1 </a:t>
            </a:r>
            <a:endParaRPr lang="en-US" altLang="en-US" sz="1400" dirty="0">
              <a:solidFill>
                <a:srgbClr val="000000"/>
              </a:solidFill>
              <a:latin typeface="Times New Roman" pitchFamily="16" charset="0"/>
            </a:endParaRPr>
          </a:p>
          <a:p>
            <a:pPr eaLnBrk="1" hangingPunct="1">
              <a:spcBef>
                <a:spcPts val="875"/>
              </a:spcBef>
              <a:buClrTx/>
              <a:buFontTx/>
              <a:buNone/>
            </a:pPr>
            <a:r>
              <a:rPr lang="en-US" altLang="en-US" sz="1400" dirty="0">
                <a:solidFill>
                  <a:srgbClr val="000000"/>
                </a:solidFill>
                <a:latin typeface="Times New Roman" pitchFamily="16" charset="0"/>
              </a:rPr>
              <a:t>1    1     </a:t>
            </a:r>
            <a:r>
              <a:rPr lang="en-US" altLang="en-US" sz="1400" dirty="0" smtClean="0">
                <a:solidFill>
                  <a:srgbClr val="000000"/>
                </a:solidFill>
                <a:latin typeface="Times New Roman" pitchFamily="16" charset="0"/>
              </a:rPr>
              <a:t>0</a:t>
            </a:r>
            <a:endParaRPr lang="en-US" altLang="en-US" sz="1400" dirty="0">
              <a:solidFill>
                <a:srgbClr val="000000"/>
              </a:solidFill>
              <a:latin typeface="Times New Roman" pitchFamily="16" charset="0"/>
            </a:endParaRPr>
          </a:p>
        </p:txBody>
      </p:sp>
      <p:sp>
        <p:nvSpPr>
          <p:cNvPr id="10" name="Text Box 5"/>
          <p:cNvSpPr txBox="1">
            <a:spLocks noChangeArrowheads="1"/>
          </p:cNvSpPr>
          <p:nvPr/>
        </p:nvSpPr>
        <p:spPr bwMode="auto">
          <a:xfrm>
            <a:off x="6251575" y="5481490"/>
            <a:ext cx="59212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500"/>
              </a:spcBef>
              <a:buClrTx/>
              <a:buFontTx/>
              <a:buNone/>
            </a:pPr>
            <a:r>
              <a:rPr lang="en-US" altLang="en-US" sz="2400" dirty="0" err="1" smtClean="0">
                <a:solidFill>
                  <a:srgbClr val="000000"/>
                </a:solidFill>
                <a:latin typeface="Times New Roman" pitchFamily="16" charset="0"/>
              </a:rPr>
              <a:t>xor</a:t>
            </a:r>
            <a:endParaRPr lang="en-US" altLang="en-US" sz="2400" dirty="0">
              <a:solidFill>
                <a:srgbClr val="000000"/>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243D52EB-D1D5-4FD6-857B-DF7FE6B5B828}" type="slidenum">
              <a:rPr lang="en-US" altLang="en-US" sz="1400">
                <a:solidFill>
                  <a:srgbClr val="000000"/>
                </a:solidFill>
                <a:latin typeface="Times New Roman" pitchFamily="16" charset="0"/>
              </a:rPr>
              <a:pPr algn="r" eaLnBrk="1" hangingPunct="1">
                <a:spcBef>
                  <a:spcPct val="0"/>
                </a:spcBef>
                <a:buClrTx/>
                <a:buFontTx/>
                <a:buNone/>
              </a:pPr>
              <a:t>25</a:t>
            </a:fld>
            <a:endParaRPr lang="en-US" altLang="en-US" sz="1400">
              <a:solidFill>
                <a:srgbClr val="000000"/>
              </a:solidFill>
              <a:latin typeface="Times New Roman" pitchFamily="16" charset="0"/>
            </a:endParaRPr>
          </a:p>
        </p:txBody>
      </p:sp>
      <p:sp>
        <p:nvSpPr>
          <p:cNvPr id="45059"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Tautologies</a:t>
            </a:r>
          </a:p>
        </p:txBody>
      </p:sp>
      <p:sp>
        <p:nvSpPr>
          <p:cNvPr id="45060" name="Text Box 3"/>
          <p:cNvSpPr txBox="1">
            <a:spLocks noChangeArrowheads="1"/>
          </p:cNvSpPr>
          <p:nvPr/>
        </p:nvSpPr>
        <p:spPr bwMode="auto">
          <a:xfrm>
            <a:off x="685800" y="1295400"/>
            <a:ext cx="7772400" cy="309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700"/>
              </a:spcBef>
              <a:buClr>
                <a:srgbClr val="000066"/>
              </a:buClr>
              <a:buFont typeface="Wingdings" charset="2"/>
              <a:buChar char=""/>
            </a:pPr>
            <a:r>
              <a:rPr lang="en-US" altLang="en-US" sz="2600"/>
              <a:t>A tautology is a boolean expression that is always true, independent of the values of the variables occurring in the expression.  The properties of Boolean Algebra are examples of tautologies.</a:t>
            </a:r>
          </a:p>
          <a:p>
            <a:pPr eaLnBrk="1" hangingPunct="1">
              <a:spcBef>
                <a:spcPts val="700"/>
              </a:spcBef>
              <a:buClr>
                <a:srgbClr val="000066"/>
              </a:buClr>
              <a:buFont typeface="Wingdings" charset="2"/>
              <a:buChar char=""/>
            </a:pPr>
            <a:r>
              <a:rPr lang="en-US" altLang="en-US" sz="2600"/>
              <a:t>Tautologies can be verified using truth tables.  The truth table below shows that </a:t>
            </a:r>
            <a:r>
              <a:rPr lang="en-US" altLang="en-US" sz="2800"/>
              <a:t>x </a:t>
            </a:r>
            <a:r>
              <a:rPr lang="en-US" altLang="en-US" sz="2800">
                <a:sym typeface="Symbol" charset="2"/>
              </a:rPr>
              <a:t> y   x  y</a:t>
            </a:r>
            <a:endParaRPr lang="en-US" altLang="en-US" sz="2800"/>
          </a:p>
        </p:txBody>
      </p:sp>
      <p:sp>
        <p:nvSpPr>
          <p:cNvPr id="45061" name="Rectangle 38"/>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2" name="Rectangle 39"/>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3"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4" name="Rectangle 41"/>
          <p:cNvSpPr>
            <a:spLocks noChangeArrowheads="1"/>
          </p:cNvSpPr>
          <p:nvPr/>
        </p:nvSpPr>
        <p:spPr bwMode="auto">
          <a:xfrm>
            <a:off x="0" y="76200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6" name="Rectangle 44"/>
          <p:cNvSpPr>
            <a:spLocks noChangeArrowheads="1"/>
          </p:cNvSpPr>
          <p:nvPr/>
        </p:nvSpPr>
        <p:spPr bwMode="auto">
          <a:xfrm>
            <a:off x="0" y="9048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67" name="Text Box 4"/>
          <p:cNvSpPr txBox="1">
            <a:spLocks noChangeArrowheads="1"/>
          </p:cNvSpPr>
          <p:nvPr/>
        </p:nvSpPr>
        <p:spPr bwMode="auto">
          <a:xfrm>
            <a:off x="2054225" y="4386263"/>
            <a:ext cx="1908175" cy="163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1400">
                <a:solidFill>
                  <a:srgbClr val="000000"/>
                </a:solidFill>
                <a:latin typeface="Times New Roman" pitchFamily="16" charset="0"/>
              </a:rPr>
              <a:t>x    y   x </a:t>
            </a:r>
            <a:r>
              <a:rPr lang="en-US" altLang="en-US" sz="1400">
                <a:solidFill>
                  <a:srgbClr val="000000"/>
                </a:solidFill>
                <a:latin typeface="Symbol" charset="2"/>
                <a:sym typeface="Symbol" charset="2"/>
              </a:rPr>
              <a:t></a:t>
            </a:r>
            <a:r>
              <a:rPr lang="en-US" altLang="en-US" sz="1400">
                <a:solidFill>
                  <a:srgbClr val="000000"/>
                </a:solidFill>
                <a:latin typeface="Times New Roman" pitchFamily="16" charset="0"/>
              </a:rPr>
              <a:t> y  </a:t>
            </a:r>
            <a:r>
              <a:rPr lang="en-US" altLang="en-US" sz="1400">
                <a:solidFill>
                  <a:srgbClr val="000000"/>
                </a:solidFill>
                <a:latin typeface="Times New Roman" pitchFamily="16" charset="0"/>
                <a:sym typeface="Symbol" charset="2"/>
              </a:rPr>
              <a:t> x  y</a:t>
            </a:r>
            <a:endParaRPr lang="en-US" altLang="en-US" sz="1400">
              <a:solidFill>
                <a:srgbClr val="000000"/>
              </a:solidFill>
              <a:latin typeface="Times New Roman" pitchFamily="16" charset="0"/>
            </a:endParaRPr>
          </a:p>
          <a:p>
            <a:pPr eaLnBrk="1" hangingPunct="1">
              <a:spcBef>
                <a:spcPts val="875"/>
              </a:spcBef>
              <a:buClrTx/>
              <a:buFontTx/>
              <a:buNone/>
            </a:pPr>
            <a:r>
              <a:rPr lang="en-US" altLang="en-US" sz="1400">
                <a:solidFill>
                  <a:srgbClr val="000000"/>
                </a:solidFill>
                <a:latin typeface="Times New Roman" pitchFamily="16" charset="0"/>
              </a:rPr>
              <a:t>0    0     1                1</a:t>
            </a:r>
          </a:p>
          <a:p>
            <a:pPr eaLnBrk="1" hangingPunct="1">
              <a:spcBef>
                <a:spcPts val="875"/>
              </a:spcBef>
              <a:buClrTx/>
              <a:buFontTx/>
              <a:buNone/>
            </a:pPr>
            <a:r>
              <a:rPr lang="en-US" altLang="en-US" sz="1400">
                <a:solidFill>
                  <a:srgbClr val="000000"/>
                </a:solidFill>
                <a:latin typeface="Times New Roman" pitchFamily="16" charset="0"/>
              </a:rPr>
              <a:t>0    1     1                1</a:t>
            </a:r>
          </a:p>
          <a:p>
            <a:pPr eaLnBrk="1" hangingPunct="1">
              <a:spcBef>
                <a:spcPts val="875"/>
              </a:spcBef>
              <a:buClrTx/>
              <a:buFontTx/>
              <a:buNone/>
            </a:pPr>
            <a:r>
              <a:rPr lang="en-US" altLang="en-US" sz="1400">
                <a:solidFill>
                  <a:srgbClr val="000000"/>
                </a:solidFill>
                <a:latin typeface="Times New Roman" pitchFamily="16" charset="0"/>
              </a:rPr>
              <a:t>1    0     0                0</a:t>
            </a:r>
          </a:p>
          <a:p>
            <a:pPr eaLnBrk="1" hangingPunct="1">
              <a:spcBef>
                <a:spcPts val="875"/>
              </a:spcBef>
              <a:buClrTx/>
              <a:buFontTx/>
              <a:buNone/>
            </a:pPr>
            <a:r>
              <a:rPr lang="en-US" altLang="en-US" sz="1400">
                <a:solidFill>
                  <a:srgbClr val="000000"/>
                </a:solidFill>
                <a:latin typeface="Times New Roman" pitchFamily="16" charset="0"/>
              </a:rPr>
              <a:t>1    1     1                1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ADC44D76-FAAC-47BB-ACB1-FA31F25FE5A2}" type="slidenum">
              <a:rPr lang="en-US" altLang="en-US" sz="1400">
                <a:solidFill>
                  <a:srgbClr val="000000"/>
                </a:solidFill>
                <a:latin typeface="Times New Roman" pitchFamily="16" charset="0"/>
              </a:rPr>
              <a:pPr algn="r" eaLnBrk="1" hangingPunct="1">
                <a:spcBef>
                  <a:spcPct val="0"/>
                </a:spcBef>
                <a:buClrTx/>
                <a:buFontTx/>
                <a:buNone/>
              </a:pPr>
              <a:t>26</a:t>
            </a:fld>
            <a:endParaRPr lang="en-US" altLang="en-US" sz="1400">
              <a:solidFill>
                <a:srgbClr val="000000"/>
              </a:solidFill>
              <a:latin typeface="Times New Roman" pitchFamily="16" charset="0"/>
            </a:endParaRPr>
          </a:p>
        </p:txBody>
      </p:sp>
      <p:sp>
        <p:nvSpPr>
          <p:cNvPr id="46083"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Exercise</a:t>
            </a:r>
          </a:p>
        </p:txBody>
      </p:sp>
      <p:sp>
        <p:nvSpPr>
          <p:cNvPr id="46084" name="Text Box 3"/>
          <p:cNvSpPr txBox="1">
            <a:spLocks noChangeArrowheads="1"/>
          </p:cNvSpPr>
          <p:nvPr/>
        </p:nvSpPr>
        <p:spPr bwMode="auto">
          <a:xfrm>
            <a:off x="685800" y="1524000"/>
            <a:ext cx="7772400" cy="478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buClr>
                <a:srgbClr val="000066"/>
              </a:buClr>
              <a:buFont typeface="Wingdings" charset="2"/>
              <a:buChar char=""/>
            </a:pPr>
            <a:r>
              <a:rPr lang="en-US" altLang="en-US" dirty="0"/>
              <a:t>Derive the tautology </a:t>
            </a:r>
          </a:p>
          <a:p>
            <a:pPr eaLnBrk="1" hangingPunct="1">
              <a:buClrTx/>
              <a:buFontTx/>
              <a:buNone/>
            </a:pPr>
            <a:r>
              <a:rPr lang="en-US" altLang="en-US" dirty="0"/>
              <a:t>	x </a:t>
            </a:r>
            <a:r>
              <a:rPr lang="en-US" altLang="en-US" dirty="0">
                <a:sym typeface="Symbol" charset="2"/>
              </a:rPr>
              <a:t> y   x  y</a:t>
            </a:r>
            <a:endParaRPr lang="en-US" altLang="en-US" dirty="0"/>
          </a:p>
          <a:p>
            <a:pPr eaLnBrk="1" hangingPunct="1">
              <a:buClrTx/>
              <a:buFontTx/>
              <a:buNone/>
            </a:pPr>
            <a:r>
              <a:rPr lang="en-US" altLang="en-US" dirty="0"/>
              <a:t>	from the sum of products expression obtained from the truth table for x </a:t>
            </a:r>
            <a:r>
              <a:rPr lang="en-US" altLang="en-US" dirty="0">
                <a:latin typeface="Symbol" charset="2"/>
                <a:sym typeface="Symbol" charset="2"/>
              </a:rPr>
              <a:t> </a:t>
            </a:r>
            <a:r>
              <a:rPr lang="en-US" altLang="en-US" dirty="0"/>
              <a:t>y.  You will need to use properties of Boolean algebra to simplify the sum of products expression to obtain the desired equivalence.</a:t>
            </a:r>
          </a:p>
          <a:p>
            <a:pPr eaLnBrk="1" hangingPunct="1">
              <a:buClr>
                <a:srgbClr val="000066"/>
              </a:buClr>
              <a:buFont typeface="Wingdings" charset="2"/>
              <a:buNone/>
            </a:pPr>
            <a:endParaRPr lang="en-US" altLang="en-US" dirty="0"/>
          </a:p>
        </p:txBody>
      </p:sp>
      <p:sp>
        <p:nvSpPr>
          <p:cNvPr id="46085"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ADC44D76-FAAC-47BB-ACB1-FA31F25FE5A2}" type="slidenum">
              <a:rPr lang="en-US" altLang="en-US" sz="1400">
                <a:solidFill>
                  <a:srgbClr val="000000"/>
                </a:solidFill>
                <a:latin typeface="Times New Roman" pitchFamily="16" charset="0"/>
              </a:rPr>
              <a:pPr algn="r" eaLnBrk="1" hangingPunct="1">
                <a:spcBef>
                  <a:spcPct val="0"/>
                </a:spcBef>
                <a:buClrTx/>
                <a:buFontTx/>
                <a:buNone/>
              </a:pPr>
              <a:t>27</a:t>
            </a:fld>
            <a:endParaRPr lang="en-US" altLang="en-US" sz="1400">
              <a:solidFill>
                <a:srgbClr val="000000"/>
              </a:solidFill>
              <a:latin typeface="Times New Roman" pitchFamily="16" charset="0"/>
            </a:endParaRPr>
          </a:p>
        </p:txBody>
      </p:sp>
      <p:sp>
        <p:nvSpPr>
          <p:cNvPr id="46083"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dirty="0" smtClean="0"/>
              <a:t>Solution</a:t>
            </a:r>
            <a:endParaRPr lang="en-US" altLang="en-US" sz="4400" dirty="0"/>
          </a:p>
        </p:txBody>
      </p:sp>
      <mc:AlternateContent xmlns:mc="http://schemas.openxmlformats.org/markup-compatibility/2006" xmlns:a14="http://schemas.microsoft.com/office/drawing/2010/main">
        <mc:Choice Requires="a14">
          <p:sp>
            <p:nvSpPr>
              <p:cNvPr id="46084" name="Text Box 3"/>
              <p:cNvSpPr txBox="1">
                <a:spLocks noChangeArrowheads="1"/>
              </p:cNvSpPr>
              <p:nvPr/>
            </p:nvSpPr>
            <p:spPr bwMode="auto">
              <a:xfrm>
                <a:off x="685800" y="1524000"/>
                <a:ext cx="7772400" cy="478313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buClr>
                    <a:srgbClr val="000066"/>
                  </a:buClr>
                  <a:buFont typeface="Wingdings" charset="2"/>
                  <a:buChar char=""/>
                </a:pPr>
                <a:r>
                  <a:rPr lang="en-US" altLang="en-US" dirty="0" smtClean="0"/>
                  <a:t>Derive the tautology </a:t>
                </a:r>
              </a:p>
              <a:p>
                <a:pPr eaLnBrk="1" hangingPunct="1">
                  <a:buClrTx/>
                </a:pPr>
                <a:r>
                  <a:rPr lang="en-US" altLang="en-US" dirty="0" smtClean="0"/>
                  <a:t>	x </a:t>
                </a:r>
                <a:r>
                  <a:rPr lang="en-US" altLang="en-US" dirty="0" smtClean="0">
                    <a:sym typeface="Symbol" charset="2"/>
                  </a:rPr>
                  <a:t> y </a:t>
                </a:r>
                <a:r>
                  <a:rPr lang="en-US" altLang="en-US" dirty="0">
                    <a:sym typeface="Symbol" charset="2"/>
                  </a:rPr>
                  <a:t>  x  </a:t>
                </a:r>
                <a:r>
                  <a:rPr lang="en-US" altLang="en-US" dirty="0" smtClean="0">
                    <a:sym typeface="Symbol" charset="2"/>
                  </a:rPr>
                  <a:t>y</a:t>
                </a:r>
              </a:p>
              <a:p>
                <a:pPr eaLnBrk="1" hangingPunct="1">
                  <a:buClrTx/>
                </a:pPr>
                <a:endParaRPr lang="en-US" altLang="en-US" dirty="0"/>
              </a:p>
              <a:p>
                <a:pPr eaLnBrk="1" hangingPunct="1">
                  <a:buClrTx/>
                  <a:buFontTx/>
                  <a:buNone/>
                </a:pPr>
                <a14:m>
                  <m:oMath xmlns:m="http://schemas.openxmlformats.org/officeDocument/2006/math">
                    <m:r>
                      <a:rPr lang="en-US" altLang="en-US" sz="2800" b="0" i="1" smtClean="0">
                        <a:latin typeface="Cambria Math"/>
                      </a:rPr>
                      <m:t>𝑥</m:t>
                    </m:r>
                    <m:r>
                      <a:rPr lang="en-US" altLang="en-US" sz="2800" b="0" i="1" smtClean="0">
                        <a:latin typeface="Cambria Math"/>
                        <a:ea typeface="Cambria Math"/>
                      </a:rPr>
                      <m:t>→</m:t>
                    </m:r>
                    <m:r>
                      <a:rPr lang="en-US" altLang="en-US" sz="2800" b="0" i="1" smtClean="0">
                        <a:latin typeface="Cambria Math"/>
                        <a:ea typeface="Cambria Math"/>
                      </a:rPr>
                      <m:t>𝑦</m:t>
                    </m:r>
                    <m:r>
                      <a:rPr lang="en-US" altLang="en-US" sz="2800" b="0" i="1" smtClean="0">
                        <a:latin typeface="Cambria Math"/>
                        <a:ea typeface="Cambria Math"/>
                      </a:rPr>
                      <m:t> ≡(</m:t>
                    </m:r>
                    <m:r>
                      <m:rPr>
                        <m:nor/>
                      </m:rPr>
                      <a:rPr lang="en-US" altLang="en-US" sz="2800" dirty="0">
                        <a:sym typeface="Symbol" charset="2"/>
                      </a:rPr>
                      <m:t></m:t>
                    </m:r>
                    <m:r>
                      <a:rPr lang="en-US" altLang="en-US" sz="2800" b="0" i="1" dirty="0" smtClean="0">
                        <a:latin typeface="Cambria Math"/>
                        <a:sym typeface="Symbol" charset="2"/>
                      </a:rPr>
                      <m:t>𝑥</m:t>
                    </m:r>
                    <m:r>
                      <a:rPr lang="en-US" altLang="en-US" sz="2800" i="1">
                        <a:latin typeface="Cambria Math"/>
                        <a:ea typeface="Cambria Math"/>
                      </a:rPr>
                      <m:t>∧</m:t>
                    </m:r>
                    <m:r>
                      <m:rPr>
                        <m:nor/>
                      </m:rPr>
                      <a:rPr lang="en-US" altLang="en-US" sz="2800" dirty="0">
                        <a:sym typeface="Symbol" charset="2"/>
                      </a:rPr>
                      <m:t></m:t>
                    </m:r>
                    <m:r>
                      <a:rPr lang="en-US" altLang="en-US" sz="2800" b="0" i="1" dirty="0" smtClean="0">
                        <a:latin typeface="Cambria Math"/>
                        <a:sym typeface="Symbol" charset="2"/>
                      </a:rPr>
                      <m:t>𝑦</m:t>
                    </m:r>
                    <m:r>
                      <a:rPr lang="en-US" altLang="en-US" sz="2800" b="0" i="1" smtClean="0">
                        <a:latin typeface="Cambria Math"/>
                      </a:rPr>
                      <m:t>)</m:t>
                    </m:r>
                    <m:r>
                      <a:rPr lang="en-US" altLang="en-US" sz="2800" b="0" i="1" smtClean="0">
                        <a:latin typeface="Cambria Math"/>
                        <a:ea typeface="Cambria Math"/>
                      </a:rPr>
                      <m:t>∨</m:t>
                    </m:r>
                  </m:oMath>
                </a14:m>
                <a:r>
                  <a:rPr lang="en-US" altLang="en-US" sz="2800" dirty="0">
                    <a:ea typeface="Cambria Math"/>
                  </a:rPr>
                  <a:t> </a:t>
                </a:r>
                <a14:m>
                  <m:oMath xmlns:m="http://schemas.openxmlformats.org/officeDocument/2006/math">
                    <m:d>
                      <m:dPr>
                        <m:ctrlPr>
                          <a:rPr lang="en-US" altLang="en-US" sz="2800" i="1">
                            <a:latin typeface="Cambria Math" panose="02040503050406030204" pitchFamily="18" charset="0"/>
                            <a:ea typeface="Cambria Math"/>
                          </a:rPr>
                        </m:ctrlPr>
                      </m:dPr>
                      <m:e>
                        <m:r>
                          <m:rPr>
                            <m:nor/>
                          </m:rPr>
                          <a:rPr lang="en-US" altLang="en-US" sz="2800" dirty="0">
                            <a:sym typeface="Symbol" charset="2"/>
                          </a:rPr>
                          <m:t></m:t>
                        </m:r>
                        <m:r>
                          <a:rPr lang="en-US" altLang="en-US" sz="2800" b="0" i="1" dirty="0" smtClean="0">
                            <a:latin typeface="Cambria Math"/>
                            <a:sym typeface="Symbol" charset="2"/>
                          </a:rPr>
                          <m:t>𝑥</m:t>
                        </m:r>
                        <m:r>
                          <a:rPr lang="en-US" altLang="en-US" sz="2800" i="1">
                            <a:latin typeface="Cambria Math"/>
                            <a:ea typeface="Cambria Math"/>
                          </a:rPr>
                          <m:t>∧</m:t>
                        </m:r>
                        <m:r>
                          <a:rPr lang="en-US" altLang="en-US" sz="2800" b="0" i="1" smtClean="0">
                            <a:latin typeface="Cambria Math"/>
                            <a:ea typeface="Cambria Math"/>
                          </a:rPr>
                          <m:t>𝑦</m:t>
                        </m:r>
                      </m:e>
                    </m:d>
                    <m:r>
                      <a:rPr lang="en-US" altLang="en-US" sz="2800" i="1">
                        <a:latin typeface="Cambria Math"/>
                        <a:ea typeface="Cambria Math"/>
                      </a:rPr>
                      <m:t>∨</m:t>
                    </m:r>
                    <m:d>
                      <m:dPr>
                        <m:ctrlPr>
                          <a:rPr lang="en-US" altLang="en-US" sz="2800" b="0" i="1" smtClean="0">
                            <a:latin typeface="Cambria Math" panose="02040503050406030204" pitchFamily="18" charset="0"/>
                            <a:ea typeface="Cambria Math"/>
                          </a:rPr>
                        </m:ctrlPr>
                      </m:dPr>
                      <m:e>
                        <m:r>
                          <a:rPr lang="en-US" altLang="en-US" sz="2800" b="0" i="1" smtClean="0">
                            <a:latin typeface="Cambria Math"/>
                            <a:ea typeface="Cambria Math"/>
                          </a:rPr>
                          <m:t>𝑥</m:t>
                        </m:r>
                        <m:r>
                          <a:rPr lang="en-US" altLang="en-US" sz="2800" i="1">
                            <a:latin typeface="Cambria Math"/>
                            <a:ea typeface="Cambria Math"/>
                          </a:rPr>
                          <m:t>∧</m:t>
                        </m:r>
                        <m:r>
                          <a:rPr lang="en-US" altLang="en-US" sz="2800" b="0" i="1" dirty="0" smtClean="0">
                            <a:latin typeface="Cambria Math"/>
                            <a:sym typeface="Symbol" charset="2"/>
                          </a:rPr>
                          <m:t>𝑦</m:t>
                        </m:r>
                      </m:e>
                    </m:d>
                  </m:oMath>
                </a14:m>
                <a:endParaRPr lang="en-US" altLang="en-US" sz="2800" dirty="0" smtClean="0">
                  <a:ea typeface="Cambria Math"/>
                </a:endParaRPr>
              </a:p>
              <a:p>
                <a:pPr eaLnBrk="1" hangingPunct="1">
                  <a:buClrTx/>
                </a:pPr>
                <a14:m>
                  <m:oMath xmlns:m="http://schemas.openxmlformats.org/officeDocument/2006/math">
                    <m:r>
                      <a:rPr lang="en-US" altLang="en-US" sz="2800" b="0" i="1" smtClean="0">
                        <a:latin typeface="Cambria Math"/>
                        <a:ea typeface="Cambria Math"/>
                      </a:rPr>
                      <m:t>  </m:t>
                    </m:r>
                    <m:r>
                      <a:rPr lang="en-US" altLang="en-US" sz="2800" i="1">
                        <a:latin typeface="Cambria Math"/>
                        <a:ea typeface="Cambria Math"/>
                      </a:rPr>
                      <m:t>≡</m:t>
                    </m:r>
                  </m:oMath>
                </a14:m>
                <a:r>
                  <a:rPr lang="en-US" altLang="en-US" sz="2800" dirty="0">
                    <a:ea typeface="Cambria Math"/>
                  </a:rPr>
                  <a:t> </a:t>
                </a:r>
                <a14:m>
                  <m:oMath xmlns:m="http://schemas.openxmlformats.org/officeDocument/2006/math">
                    <m:r>
                      <a:rPr lang="en-US" altLang="en-US" sz="2800" i="1">
                        <a:latin typeface="Cambria Math"/>
                        <a:ea typeface="Cambria Math"/>
                      </a:rPr>
                      <m:t>(</m:t>
                    </m:r>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m:rPr>
                        <m:nor/>
                      </m:rPr>
                      <a:rPr lang="en-US" altLang="en-US" sz="2800" dirty="0">
                        <a:sym typeface="Symbol" charset="2"/>
                      </a:rPr>
                      <m:t></m:t>
                    </m:r>
                    <m:r>
                      <a:rPr lang="en-US" altLang="en-US" sz="2800" i="1" dirty="0">
                        <a:latin typeface="Cambria Math"/>
                        <a:sym typeface="Symbol" charset="2"/>
                      </a:rPr>
                      <m:t>𝑦</m:t>
                    </m:r>
                    <m:r>
                      <a:rPr lang="en-US" altLang="en-US" sz="2800" i="1">
                        <a:latin typeface="Cambria Math"/>
                      </a:rPr>
                      <m:t>)</m:t>
                    </m:r>
                    <m:r>
                      <a:rPr lang="en-US" altLang="en-US" sz="2800" i="1">
                        <a:latin typeface="Cambria Math"/>
                        <a:ea typeface="Cambria Math"/>
                      </a:rPr>
                      <m:t>∨</m:t>
                    </m:r>
                  </m:oMath>
                </a14:m>
                <a:r>
                  <a:rPr lang="en-US" altLang="en-US" sz="2800" dirty="0">
                    <a:ea typeface="Cambria Math"/>
                  </a:rPr>
                  <a:t> </a:t>
                </a:r>
                <a14:m>
                  <m:oMath xmlns:m="http://schemas.openxmlformats.org/officeDocument/2006/math">
                    <m:r>
                      <a:rPr lang="en-US" altLang="en-US" sz="2800" i="1">
                        <a:latin typeface="Cambria Math"/>
                        <a:ea typeface="Cambria Math"/>
                      </a:rPr>
                      <m:t>(</m:t>
                    </m:r>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a:rPr lang="en-US" altLang="en-US" sz="2800" i="1" dirty="0">
                        <a:latin typeface="Cambria Math"/>
                        <a:sym typeface="Symbol" charset="2"/>
                      </a:rPr>
                      <m:t>𝑦</m:t>
                    </m:r>
                    <m:r>
                      <a:rPr lang="en-US" altLang="en-US" sz="2800" i="1">
                        <a:latin typeface="Cambria Math"/>
                      </a:rPr>
                      <m:t>)</m:t>
                    </m:r>
                    <m:r>
                      <a:rPr lang="en-US" altLang="en-US" sz="2800" i="1">
                        <a:latin typeface="Cambria Math"/>
                        <a:ea typeface="Cambria Math"/>
                      </a:rPr>
                      <m:t>∨</m:t>
                    </m:r>
                  </m:oMath>
                </a14:m>
                <a:r>
                  <a:rPr lang="en-US" altLang="en-US" sz="2800" dirty="0">
                    <a:ea typeface="Cambria Math"/>
                  </a:rPr>
                  <a:t> </a:t>
                </a:r>
                <a14:m>
                  <m:oMath xmlns:m="http://schemas.openxmlformats.org/officeDocument/2006/math">
                    <m:d>
                      <m:dPr>
                        <m:ctrlPr>
                          <a:rPr lang="en-US" altLang="en-US" sz="2800" i="1">
                            <a:latin typeface="Cambria Math" panose="02040503050406030204" pitchFamily="18" charset="0"/>
                            <a:ea typeface="Cambria Math"/>
                          </a:rPr>
                        </m:ctrlPr>
                      </m:dPr>
                      <m:e>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a:rPr lang="en-US" altLang="en-US" sz="2800" i="1">
                            <a:latin typeface="Cambria Math"/>
                            <a:ea typeface="Cambria Math"/>
                          </a:rPr>
                          <m:t>𝑦</m:t>
                        </m:r>
                      </m:e>
                    </m:d>
                    <m:r>
                      <a:rPr lang="en-US" altLang="en-US" sz="2800" i="1">
                        <a:latin typeface="Cambria Math"/>
                        <a:ea typeface="Cambria Math"/>
                      </a:rPr>
                      <m:t>∨</m:t>
                    </m:r>
                    <m:d>
                      <m:dPr>
                        <m:ctrlPr>
                          <a:rPr lang="en-US" altLang="en-US" sz="2800" i="1">
                            <a:latin typeface="Cambria Math" panose="02040503050406030204" pitchFamily="18" charset="0"/>
                            <a:ea typeface="Cambria Math"/>
                          </a:rPr>
                        </m:ctrlPr>
                      </m:dPr>
                      <m:e>
                        <m:r>
                          <a:rPr lang="en-US" altLang="en-US" sz="2800" i="1">
                            <a:latin typeface="Cambria Math"/>
                            <a:ea typeface="Cambria Math"/>
                          </a:rPr>
                          <m:t>𝑥</m:t>
                        </m:r>
                        <m:r>
                          <a:rPr lang="en-US" altLang="en-US" sz="2800" i="1">
                            <a:latin typeface="Cambria Math"/>
                            <a:ea typeface="Cambria Math"/>
                          </a:rPr>
                          <m:t>∧</m:t>
                        </m:r>
                        <m:r>
                          <a:rPr lang="en-US" altLang="en-US" sz="2800" i="1" dirty="0">
                            <a:latin typeface="Cambria Math"/>
                            <a:sym typeface="Symbol" charset="2"/>
                          </a:rPr>
                          <m:t>𝑦</m:t>
                        </m:r>
                      </m:e>
                    </m:d>
                  </m:oMath>
                </a14:m>
                <a:endParaRPr lang="en-US" altLang="en-US" sz="2800" dirty="0" smtClean="0">
                  <a:ea typeface="Cambria Math"/>
                </a:endParaRPr>
              </a:p>
              <a:p>
                <a:pPr eaLnBrk="1" hangingPunct="1">
                  <a:buClrTx/>
                </a:pPr>
                <a14:m>
                  <m:oMath xmlns:m="http://schemas.openxmlformats.org/officeDocument/2006/math">
                    <m:r>
                      <a:rPr lang="en-US" altLang="en-US" sz="2800" b="0" i="1" smtClean="0">
                        <a:latin typeface="Cambria Math"/>
                        <a:ea typeface="Cambria Math"/>
                      </a:rPr>
                      <m:t>  </m:t>
                    </m:r>
                    <m:r>
                      <a:rPr lang="en-US" altLang="en-US" sz="2800" i="1">
                        <a:latin typeface="Cambria Math"/>
                        <a:ea typeface="Cambria Math"/>
                      </a:rPr>
                      <m:t>≡</m:t>
                    </m:r>
                  </m:oMath>
                </a14:m>
                <a:r>
                  <a:rPr lang="en-US" altLang="en-US" sz="2800" dirty="0">
                    <a:ea typeface="Cambria Math"/>
                  </a:rPr>
                  <a:t> </a:t>
                </a:r>
                <a14:m>
                  <m:oMath xmlns:m="http://schemas.openxmlformats.org/officeDocument/2006/math">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m:rPr>
                        <m:nor/>
                      </m:rPr>
                      <a:rPr lang="en-US" altLang="en-US" sz="2800" b="0" i="0" smtClean="0">
                        <a:latin typeface="Cambria Math"/>
                        <a:ea typeface="Cambria Math"/>
                      </a:rPr>
                      <m:t>(</m:t>
                    </m:r>
                    <m:r>
                      <m:rPr>
                        <m:nor/>
                      </m:rPr>
                      <a:rPr lang="en-US" altLang="en-US" sz="2800" dirty="0">
                        <a:sym typeface="Symbol" charset="2"/>
                      </a:rPr>
                      <m:t></m:t>
                    </m:r>
                    <m:r>
                      <a:rPr lang="en-US" altLang="en-US" sz="2800" i="1" dirty="0">
                        <a:latin typeface="Cambria Math"/>
                        <a:sym typeface="Symbol" charset="2"/>
                      </a:rPr>
                      <m:t>𝑦</m:t>
                    </m:r>
                    <m:r>
                      <a:rPr lang="en-US" altLang="en-US" sz="2800" i="1">
                        <a:latin typeface="Cambria Math"/>
                        <a:ea typeface="Cambria Math"/>
                      </a:rPr>
                      <m:t>∨</m:t>
                    </m:r>
                    <m:r>
                      <a:rPr lang="en-US" altLang="en-US" sz="2800" b="0" i="1" smtClean="0">
                        <a:latin typeface="Cambria Math"/>
                        <a:ea typeface="Cambria Math"/>
                      </a:rPr>
                      <m:t>𝑦</m:t>
                    </m:r>
                    <m:r>
                      <a:rPr lang="en-US" altLang="en-US" sz="2800" b="0" i="1" smtClean="0">
                        <a:latin typeface="Cambria Math"/>
                        <a:ea typeface="Cambria Math"/>
                      </a:rPr>
                      <m:t>)∨</m:t>
                    </m:r>
                    <m:d>
                      <m:dPr>
                        <m:ctrlPr>
                          <a:rPr lang="en-US" altLang="en-US" sz="2800" i="1">
                            <a:latin typeface="Cambria Math" panose="02040503050406030204" pitchFamily="18" charset="0"/>
                            <a:ea typeface="Cambria Math"/>
                          </a:rPr>
                        </m:ctrlPr>
                      </m:dPr>
                      <m:e>
                        <m:r>
                          <m:rPr>
                            <m:nor/>
                          </m:rPr>
                          <a:rPr lang="en-US" altLang="en-US" sz="2800" dirty="0">
                            <a:sym typeface="Symbol" charset="2"/>
                          </a:rPr>
                          <m:t></m:t>
                        </m:r>
                        <m:r>
                          <a:rPr lang="en-US" altLang="en-US" sz="2800" i="1">
                            <a:latin typeface="Cambria Math"/>
                            <a:ea typeface="Cambria Math"/>
                          </a:rPr>
                          <m:t>𝑥</m:t>
                        </m:r>
                        <m:r>
                          <a:rPr lang="en-US" altLang="en-US" sz="2800" i="1">
                            <a:latin typeface="Cambria Math"/>
                            <a:ea typeface="Cambria Math"/>
                          </a:rPr>
                          <m:t>∨</m:t>
                        </m:r>
                        <m:r>
                          <a:rPr lang="en-US" altLang="en-US" sz="2800" b="0" i="1" dirty="0" smtClean="0">
                            <a:latin typeface="Cambria Math"/>
                            <a:sym typeface="Symbol" charset="2"/>
                          </a:rPr>
                          <m:t>𝑥</m:t>
                        </m:r>
                      </m:e>
                    </m:d>
                    <m:r>
                      <a:rPr lang="en-US" altLang="en-US" sz="2800" i="1">
                        <a:latin typeface="Cambria Math"/>
                        <a:ea typeface="Cambria Math"/>
                      </a:rPr>
                      <m:t>∧</m:t>
                    </m:r>
                    <m:r>
                      <a:rPr lang="en-US" altLang="en-US" sz="2800" i="1" dirty="0">
                        <a:latin typeface="Cambria Math"/>
                        <a:sym typeface="Symbol" charset="2"/>
                      </a:rPr>
                      <m:t>𝑦</m:t>
                    </m:r>
                  </m:oMath>
                </a14:m>
                <a:endParaRPr lang="en-US" altLang="en-US" sz="2800" i="1" dirty="0" smtClean="0">
                  <a:latin typeface="Cambria Math"/>
                </a:endParaRPr>
              </a:p>
              <a:p>
                <a:pPr eaLnBrk="1" hangingPunct="1">
                  <a:buClrTx/>
                </a:pPr>
                <a14:m>
                  <m:oMath xmlns:m="http://schemas.openxmlformats.org/officeDocument/2006/math">
                    <m:r>
                      <a:rPr lang="en-US" altLang="en-US" sz="2800" b="0" i="1" smtClean="0">
                        <a:latin typeface="Cambria Math"/>
                        <a:ea typeface="Cambria Math"/>
                      </a:rPr>
                      <m:t> </m:t>
                    </m:r>
                    <m:r>
                      <a:rPr lang="en-US" altLang="en-US" sz="2800" i="1">
                        <a:latin typeface="Cambria Math"/>
                        <a:ea typeface="Cambria Math"/>
                      </a:rPr>
                      <m:t> ≡</m:t>
                    </m:r>
                  </m:oMath>
                </a14:m>
                <a:r>
                  <a:rPr lang="en-US" altLang="en-US" sz="2800" dirty="0">
                    <a:ea typeface="Cambria Math"/>
                  </a:rPr>
                  <a:t> </a:t>
                </a:r>
                <a14:m>
                  <m:oMath xmlns:m="http://schemas.openxmlformats.org/officeDocument/2006/math">
                    <m:r>
                      <a:rPr lang="en-US" altLang="en-US" sz="2800" b="0" i="0" dirty="0" smtClean="0">
                        <a:latin typeface="Cambria Math"/>
                        <a:sym typeface="Symbol" charset="2"/>
                      </a:rPr>
                      <m:t>(</m:t>
                    </m:r>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a:rPr lang="en-US" altLang="en-US" sz="2800" b="0" i="1" smtClean="0">
                        <a:latin typeface="Cambria Math"/>
                        <a:ea typeface="Cambria Math"/>
                      </a:rPr>
                      <m:t>𝑇</m:t>
                    </m:r>
                    <m:r>
                      <a:rPr lang="en-US" altLang="en-US" sz="2800" b="0" i="1" smtClean="0">
                        <a:latin typeface="Cambria Math"/>
                        <a:ea typeface="Cambria Math"/>
                      </a:rPr>
                      <m:t>)∨</m:t>
                    </m:r>
                    <m:r>
                      <m:rPr>
                        <m:nor/>
                      </m:rPr>
                      <a:rPr lang="en-US" altLang="en-US" sz="2800" b="0" i="0" smtClean="0">
                        <a:latin typeface="Cambria Math"/>
                        <a:ea typeface="Cambria Math"/>
                      </a:rPr>
                      <m:t>(</m:t>
                    </m:r>
                    <m:r>
                      <a:rPr lang="en-US" altLang="en-US" sz="2800" b="0" i="1" smtClean="0">
                        <a:latin typeface="Cambria Math"/>
                        <a:ea typeface="Cambria Math"/>
                      </a:rPr>
                      <m:t>𝑇</m:t>
                    </m:r>
                    <m:r>
                      <a:rPr lang="en-US" altLang="en-US" sz="2800" i="1">
                        <a:latin typeface="Cambria Math"/>
                        <a:ea typeface="Cambria Math"/>
                      </a:rPr>
                      <m:t>∧</m:t>
                    </m:r>
                    <m:r>
                      <a:rPr lang="en-US" altLang="en-US" sz="2800" b="0" i="1" smtClean="0">
                        <a:latin typeface="Cambria Math"/>
                        <a:ea typeface="Cambria Math"/>
                      </a:rPr>
                      <m:t>𝑦</m:t>
                    </m:r>
                    <m:r>
                      <a:rPr lang="en-US" altLang="en-US" sz="2800" b="0" i="1" smtClean="0">
                        <a:latin typeface="Cambria Math"/>
                        <a:ea typeface="Cambria Math"/>
                      </a:rPr>
                      <m:t>)</m:t>
                    </m:r>
                  </m:oMath>
                </a14:m>
                <a:endParaRPr lang="en-US" altLang="en-US" dirty="0" smtClean="0">
                  <a:ea typeface="Cambria Math"/>
                </a:endParaRPr>
              </a:p>
              <a:p>
                <a:pPr eaLnBrk="1" hangingPunct="1">
                  <a:buClrTx/>
                </a:pPr>
                <a14:m>
                  <m:oMath xmlns:m="http://schemas.openxmlformats.org/officeDocument/2006/math">
                    <m:r>
                      <a:rPr lang="en-US" altLang="en-US" sz="2800" b="0" i="1" smtClean="0">
                        <a:latin typeface="Cambria Math"/>
                        <a:ea typeface="Cambria Math"/>
                      </a:rPr>
                      <m:t> </m:t>
                    </m:r>
                    <m:r>
                      <a:rPr lang="en-US" altLang="en-US" sz="2800" i="1">
                        <a:latin typeface="Cambria Math"/>
                        <a:ea typeface="Cambria Math"/>
                      </a:rPr>
                      <m:t> ≡</m:t>
                    </m:r>
                  </m:oMath>
                </a14:m>
                <a:r>
                  <a:rPr lang="en-US" altLang="en-US" sz="2800" dirty="0">
                    <a:ea typeface="Cambria Math"/>
                  </a:rPr>
                  <a:t> </a:t>
                </a:r>
                <a14:m>
                  <m:oMath xmlns:m="http://schemas.openxmlformats.org/officeDocument/2006/math">
                    <m:r>
                      <m:rPr>
                        <m:nor/>
                      </m:rPr>
                      <a:rPr lang="en-US" altLang="en-US" sz="2800" dirty="0">
                        <a:sym typeface="Symbol" charset="2"/>
                      </a:rPr>
                      <m:t></m:t>
                    </m:r>
                    <m:r>
                      <a:rPr lang="en-US" altLang="en-US" sz="2800" i="1" dirty="0">
                        <a:latin typeface="Cambria Math"/>
                        <a:sym typeface="Symbol" charset="2"/>
                      </a:rPr>
                      <m:t>𝑥</m:t>
                    </m:r>
                    <m:r>
                      <a:rPr lang="en-US" altLang="en-US" sz="2800" i="1">
                        <a:latin typeface="Cambria Math"/>
                        <a:ea typeface="Cambria Math"/>
                      </a:rPr>
                      <m:t>∨</m:t>
                    </m:r>
                    <m:r>
                      <a:rPr lang="en-US" altLang="en-US" sz="2800" i="1" dirty="0">
                        <a:latin typeface="Cambria Math"/>
                        <a:sym typeface="Symbol" charset="2"/>
                      </a:rPr>
                      <m:t>𝑦</m:t>
                    </m:r>
                  </m:oMath>
                </a14:m>
                <a:endParaRPr lang="en-US" altLang="en-US" sz="2800" dirty="0" smtClean="0">
                  <a:ea typeface="Cambria Math"/>
                </a:endParaRPr>
              </a:p>
              <a:p>
                <a:pPr eaLnBrk="1" hangingPunct="1">
                  <a:buClrTx/>
                  <a:buFontTx/>
                  <a:buNone/>
                </a:pPr>
                <a:endParaRPr lang="en-US" altLang="en-US" dirty="0" smtClean="0"/>
              </a:p>
              <a:p>
                <a:pPr eaLnBrk="1" hangingPunct="1">
                  <a:buClrTx/>
                  <a:buFontTx/>
                  <a:buNone/>
                </a:pPr>
                <a:r>
                  <a:rPr lang="en-US" altLang="en-US" dirty="0" smtClean="0"/>
                  <a:t>	</a:t>
                </a:r>
                <a:endParaRPr lang="en-US" altLang="en-US" dirty="0"/>
              </a:p>
            </p:txBody>
          </p:sp>
        </mc:Choice>
        <mc:Fallback xmlns="">
          <p:sp>
            <p:nvSpPr>
              <p:cNvPr id="46084" name="Text Box 3"/>
              <p:cNvSpPr txBox="1">
                <a:spLocks noRot="1" noChangeAspect="1" noMove="1" noResize="1" noEditPoints="1" noAdjustHandles="1" noChangeArrowheads="1" noChangeShapeType="1" noTextEdit="1"/>
              </p:cNvSpPr>
              <p:nvPr/>
            </p:nvSpPr>
            <p:spPr bwMode="auto">
              <a:xfrm>
                <a:off x="685800" y="1524000"/>
                <a:ext cx="7772400" cy="4783138"/>
              </a:xfrm>
              <a:prstGeom prst="rect">
                <a:avLst/>
              </a:prstGeom>
              <a:blipFill rotWithShape="1">
                <a:blip r:embed="rId3"/>
                <a:stretch>
                  <a:fillRect l="-1804" t="-1656"/>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46085"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 name="Text Box 4"/>
          <p:cNvSpPr txBox="1">
            <a:spLocks noChangeArrowheads="1"/>
          </p:cNvSpPr>
          <p:nvPr/>
        </p:nvSpPr>
        <p:spPr bwMode="auto">
          <a:xfrm>
            <a:off x="6954837" y="904875"/>
            <a:ext cx="11223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1400" dirty="0">
                <a:solidFill>
                  <a:srgbClr val="000000"/>
                </a:solidFill>
                <a:latin typeface="Times New Roman" pitchFamily="16" charset="0"/>
              </a:rPr>
              <a:t>x    y   x </a:t>
            </a:r>
            <a:r>
              <a:rPr lang="en-US" altLang="en-US" sz="1400" dirty="0">
                <a:solidFill>
                  <a:srgbClr val="000000"/>
                </a:solidFill>
                <a:latin typeface="Symbol" charset="2"/>
                <a:sym typeface="Symbol" charset="2"/>
              </a:rPr>
              <a:t></a:t>
            </a:r>
            <a:r>
              <a:rPr lang="en-US" altLang="en-US" sz="1400" dirty="0">
                <a:solidFill>
                  <a:srgbClr val="000000"/>
                </a:solidFill>
                <a:latin typeface="Times New Roman" pitchFamily="16" charset="0"/>
              </a:rPr>
              <a:t> y</a:t>
            </a:r>
          </a:p>
          <a:p>
            <a:pPr eaLnBrk="1" hangingPunct="1">
              <a:spcBef>
                <a:spcPts val="875"/>
              </a:spcBef>
              <a:buClrTx/>
              <a:buFontTx/>
              <a:buNone/>
            </a:pPr>
            <a:r>
              <a:rPr lang="en-US" altLang="en-US" sz="1400" dirty="0">
                <a:solidFill>
                  <a:srgbClr val="000000"/>
                </a:solidFill>
                <a:latin typeface="Times New Roman" pitchFamily="16" charset="0"/>
              </a:rPr>
              <a:t>0    0     1</a:t>
            </a:r>
          </a:p>
          <a:p>
            <a:pPr eaLnBrk="1" hangingPunct="1">
              <a:spcBef>
                <a:spcPts val="875"/>
              </a:spcBef>
              <a:buClrTx/>
              <a:buFontTx/>
              <a:buNone/>
            </a:pPr>
            <a:r>
              <a:rPr lang="en-US" altLang="en-US" sz="1400" dirty="0">
                <a:solidFill>
                  <a:srgbClr val="000000"/>
                </a:solidFill>
                <a:latin typeface="Times New Roman" pitchFamily="16" charset="0"/>
              </a:rPr>
              <a:t>0    1     1</a:t>
            </a:r>
          </a:p>
          <a:p>
            <a:pPr eaLnBrk="1" hangingPunct="1">
              <a:spcBef>
                <a:spcPts val="875"/>
              </a:spcBef>
              <a:buClrTx/>
              <a:buFontTx/>
              <a:buNone/>
            </a:pPr>
            <a:r>
              <a:rPr lang="en-US" altLang="en-US" sz="1400" dirty="0">
                <a:solidFill>
                  <a:srgbClr val="000000"/>
                </a:solidFill>
                <a:latin typeface="Times New Roman" pitchFamily="16" charset="0"/>
              </a:rPr>
              <a:t>1    0     0 </a:t>
            </a:r>
          </a:p>
          <a:p>
            <a:pPr eaLnBrk="1" hangingPunct="1">
              <a:spcBef>
                <a:spcPts val="875"/>
              </a:spcBef>
              <a:buClrTx/>
              <a:buFontTx/>
              <a:buNone/>
            </a:pPr>
            <a:r>
              <a:rPr lang="en-US" altLang="en-US" sz="1400" dirty="0">
                <a:solidFill>
                  <a:srgbClr val="000000"/>
                </a:solidFill>
                <a:latin typeface="Times New Roman" pitchFamily="16" charset="0"/>
              </a:rPr>
              <a:t>1    1     1</a:t>
            </a:r>
          </a:p>
        </p:txBody>
      </p:sp>
    </p:spTree>
    <p:extLst>
      <p:ext uri="{BB962C8B-B14F-4D97-AF65-F5344CB8AC3E}">
        <p14:creationId xmlns:p14="http://schemas.microsoft.com/office/powerpoint/2010/main" val="1916476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725DD5B7-BF89-418B-BDC1-AE0905068822}" type="slidenum">
              <a:rPr lang="en-US" altLang="en-US" sz="1400">
                <a:solidFill>
                  <a:srgbClr val="000000"/>
                </a:solidFill>
                <a:latin typeface="Times New Roman" pitchFamily="16" charset="0"/>
              </a:rPr>
              <a:pPr algn="r" eaLnBrk="1" hangingPunct="1">
                <a:spcBef>
                  <a:spcPct val="0"/>
                </a:spcBef>
                <a:buClrTx/>
                <a:buFontTx/>
                <a:buNone/>
              </a:pPr>
              <a:t>28</a:t>
            </a:fld>
            <a:endParaRPr lang="en-US" altLang="en-US" sz="1400">
              <a:solidFill>
                <a:srgbClr val="000000"/>
              </a:solidFill>
              <a:latin typeface="Times New Roman" pitchFamily="16" charset="0"/>
            </a:endParaRPr>
          </a:p>
        </p:txBody>
      </p:sp>
      <p:sp>
        <p:nvSpPr>
          <p:cNvPr id="47107"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Tautology Checker</a:t>
            </a:r>
          </a:p>
        </p:txBody>
      </p:sp>
      <p:sp>
        <p:nvSpPr>
          <p:cNvPr id="47108" name="Text Box 3"/>
          <p:cNvSpPr txBox="1">
            <a:spLocks noChangeArrowheads="1"/>
          </p:cNvSpPr>
          <p:nvPr/>
        </p:nvSpPr>
        <p:spPr bwMode="auto">
          <a:xfrm>
            <a:off x="304800" y="11430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a:t>A program can be written to check to see if a Boolean expression is a tautology.</a:t>
            </a:r>
          </a:p>
          <a:p>
            <a:pPr eaLnBrk="1" hangingPunct="1">
              <a:spcBef>
                <a:spcPts val="600"/>
              </a:spcBef>
              <a:buClr>
                <a:srgbClr val="000066"/>
              </a:buClr>
              <a:buFont typeface="Wingdings" charset="2"/>
              <a:buNone/>
            </a:pPr>
            <a:endParaRPr lang="en-US" altLang="en-US" sz="2400"/>
          </a:p>
          <a:p>
            <a:pPr eaLnBrk="1" hangingPunct="1">
              <a:spcBef>
                <a:spcPts val="600"/>
              </a:spcBef>
              <a:buClr>
                <a:srgbClr val="000066"/>
              </a:buClr>
              <a:buFont typeface="Wingdings" charset="2"/>
              <a:buChar char=""/>
            </a:pPr>
            <a:r>
              <a:rPr lang="en-US" altLang="en-US" sz="2400"/>
              <a:t>Simply generate all possible truth assignments for the variables occurring in the expression and evaluate the expression with its variables set to each of these assignments.  If the evaluated expressions are always true, then the given Boolean expression is a tautology.</a:t>
            </a:r>
          </a:p>
          <a:p>
            <a:pPr eaLnBrk="1" hangingPunct="1">
              <a:spcBef>
                <a:spcPts val="600"/>
              </a:spcBef>
              <a:buClr>
                <a:srgbClr val="000066"/>
              </a:buClr>
              <a:buFont typeface="Wingdings" charset="2"/>
              <a:buNone/>
            </a:pPr>
            <a:endParaRPr lang="en-US" altLang="en-US" sz="2400"/>
          </a:p>
          <a:p>
            <a:pPr eaLnBrk="1" hangingPunct="1">
              <a:spcBef>
                <a:spcPts val="600"/>
              </a:spcBef>
              <a:buClr>
                <a:srgbClr val="000066"/>
              </a:buClr>
              <a:buFont typeface="Wingdings" charset="2"/>
              <a:buChar char=""/>
            </a:pPr>
            <a:r>
              <a:rPr lang="en-US" altLang="en-US" sz="2400"/>
              <a:t>A similar program can be written to check if any two Boolean expressions E1 and E2 are equivalent, i.e. if E1 </a:t>
            </a:r>
            <a:r>
              <a:rPr lang="en-US" altLang="en-US" sz="2400">
                <a:latin typeface="Symbol" charset="2"/>
                <a:sym typeface="Symbol" charset="2"/>
              </a:rPr>
              <a:t></a:t>
            </a:r>
            <a:r>
              <a:rPr lang="en-US" altLang="en-US" sz="2400"/>
              <a:t> E2.  Such a program has been provided.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Propositional Calculus</a:t>
            </a:r>
          </a:p>
        </p:txBody>
      </p:sp>
      <p:sp>
        <p:nvSpPr>
          <p:cNvPr id="5123" name="Text Box 2"/>
          <p:cNvSpPr txBox="1">
            <a:spLocks noChangeArrowheads="1"/>
          </p:cNvSpPr>
          <p:nvPr/>
        </p:nvSpPr>
        <p:spPr bwMode="auto">
          <a:xfrm>
            <a:off x="685800" y="1524000"/>
            <a:ext cx="7772400" cy="497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marL="741363" indent="-284163"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lnSpc>
                <a:spcPct val="90000"/>
              </a:lnSpc>
              <a:buClr>
                <a:srgbClr val="000066"/>
              </a:buClr>
              <a:buFont typeface="Wingdings" charset="2"/>
              <a:buChar char=""/>
            </a:pPr>
            <a:r>
              <a:rPr lang="en-US" altLang="en-US" dirty="0"/>
              <a:t>Topics</a:t>
            </a:r>
          </a:p>
          <a:p>
            <a:pPr lvl="1" eaLnBrk="1" hangingPunct="1">
              <a:lnSpc>
                <a:spcPct val="90000"/>
              </a:lnSpc>
              <a:buClr>
                <a:srgbClr val="000066"/>
              </a:buClr>
              <a:buFont typeface="Wingdings" charset="2"/>
              <a:buChar char=""/>
            </a:pPr>
            <a:r>
              <a:rPr lang="en-US" altLang="en-US" dirty="0"/>
              <a:t>Motivation</a:t>
            </a:r>
          </a:p>
          <a:p>
            <a:pPr lvl="1" eaLnBrk="1" hangingPunct="1">
              <a:lnSpc>
                <a:spcPct val="90000"/>
              </a:lnSpc>
              <a:buClr>
                <a:srgbClr val="000066"/>
              </a:buClr>
              <a:buFont typeface="Wingdings" charset="2"/>
              <a:buChar char=""/>
            </a:pPr>
            <a:r>
              <a:rPr lang="en-US" altLang="en-US" dirty="0"/>
              <a:t>Boolean functions and expressions</a:t>
            </a:r>
          </a:p>
          <a:p>
            <a:pPr lvl="1" eaLnBrk="1" hangingPunct="1">
              <a:lnSpc>
                <a:spcPct val="90000"/>
              </a:lnSpc>
              <a:buClr>
                <a:srgbClr val="000066"/>
              </a:buClr>
              <a:buFont typeface="Wingdings" charset="2"/>
              <a:buChar char=""/>
            </a:pPr>
            <a:r>
              <a:rPr lang="en-US" altLang="en-US" dirty="0"/>
              <a:t>Rules of Boolean Algebra</a:t>
            </a:r>
          </a:p>
          <a:p>
            <a:pPr lvl="1" eaLnBrk="1" hangingPunct="1">
              <a:lnSpc>
                <a:spcPct val="90000"/>
              </a:lnSpc>
              <a:buClr>
                <a:srgbClr val="000066"/>
              </a:buClr>
              <a:buFont typeface="Wingdings" charset="2"/>
              <a:buChar char=""/>
            </a:pPr>
            <a:r>
              <a:rPr lang="en-US" altLang="en-US" dirty="0" smtClean="0"/>
              <a:t>Tautologies </a:t>
            </a:r>
            <a:r>
              <a:rPr lang="en-US" altLang="en-US" dirty="0"/>
              <a:t>and automatic verification of tautologies</a:t>
            </a:r>
          </a:p>
          <a:p>
            <a:pPr eaLnBrk="1" hangingPunct="1">
              <a:lnSpc>
                <a:spcPct val="90000"/>
              </a:lnSpc>
              <a:buClr>
                <a:srgbClr val="000066"/>
              </a:buClr>
              <a:buFont typeface="Wingdings" charset="2"/>
              <a:buNone/>
            </a:pPr>
            <a:endParaRPr lang="en-US" altLang="en-US" dirty="0"/>
          </a:p>
          <a:p>
            <a:pPr eaLnBrk="1" hangingPunct="1">
              <a:buClr>
                <a:srgbClr val="000066"/>
              </a:buClr>
              <a:buFont typeface="Wingdings" charset="2"/>
              <a:buNone/>
            </a:pP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Word Problem</a:t>
            </a:r>
          </a:p>
        </p:txBody>
      </p:sp>
      <p:sp>
        <p:nvSpPr>
          <p:cNvPr id="7171" name="Content Placeholder 2"/>
          <p:cNvSpPr>
            <a:spLocks noGrp="1"/>
          </p:cNvSpPr>
          <p:nvPr>
            <p:ph idx="1"/>
          </p:nvPr>
        </p:nvSpPr>
        <p:spPr/>
        <p:txBody>
          <a:bodyPr/>
          <a:lstStyle/>
          <a:p>
            <a:pPr marL="457200" indent="-457200">
              <a:buFont typeface="Wingdings" charset="2"/>
              <a:buChar char="v"/>
            </a:pPr>
            <a:r>
              <a:rPr lang="en-US" altLang="en-US" smtClean="0"/>
              <a:t>Tom likes Jane if and only if Jane likes Tom. Jane likes Bill. Therefore, Tom does not like Jane.</a:t>
            </a:r>
          </a:p>
          <a:p>
            <a:pPr marL="857250" lvl="1" indent="-457200">
              <a:buFont typeface="Wingdings" charset="2"/>
              <a:buChar char="v"/>
            </a:pPr>
            <a:r>
              <a:rPr lang="en-US" altLang="en-US" smtClean="0"/>
              <a:t>Let p denote “Tom likes Jane”</a:t>
            </a:r>
          </a:p>
          <a:p>
            <a:pPr marL="857250" lvl="1" indent="-457200">
              <a:buFont typeface="Wingdings" charset="2"/>
              <a:buChar char="v"/>
            </a:pPr>
            <a:r>
              <a:rPr lang="en-US" altLang="en-US" smtClean="0"/>
              <a:t>Let q denote “Jane likes Tom”</a:t>
            </a:r>
          </a:p>
          <a:p>
            <a:pPr marL="857250" lvl="1" indent="-457200">
              <a:buFont typeface="Wingdings" charset="2"/>
              <a:buChar char="v"/>
            </a:pPr>
            <a:r>
              <a:rPr lang="en-US" altLang="en-US" smtClean="0"/>
              <a:t>Let r denote “Jane likes Bill”</a:t>
            </a:r>
          </a:p>
          <a:p>
            <a:pPr marL="857250" lvl="1" indent="-457200">
              <a:buFont typeface="Wingdings" charset="2"/>
              <a:buChar char="v"/>
            </a:pPr>
            <a:r>
              <a:rPr lang="en-US" altLang="en-US" smtClean="0"/>
              <a:t>((p </a:t>
            </a:r>
            <a:r>
              <a:rPr lang="en-US" altLang="en-US" smtClean="0">
                <a:sym typeface="Symbol" charset="2"/>
              </a:rPr>
              <a:t> q)  r) p encodes the above claim</a:t>
            </a:r>
          </a:p>
          <a:p>
            <a:pPr marL="857250" lvl="1" indent="-457200">
              <a:buFont typeface="Wingdings" charset="2"/>
              <a:buChar char="v"/>
            </a:pPr>
            <a:r>
              <a:rPr lang="en-US" altLang="en-US" smtClean="0">
                <a:sym typeface="Symbol" charset="2"/>
              </a:rPr>
              <a:t>The claim is not valid as the assignment p = true, q = true, and r = true evaluates to false </a:t>
            </a:r>
            <a:endParaRPr lang="en-US" altLang="en-US" smtClean="0"/>
          </a:p>
          <a:p>
            <a:pPr marL="457200" indent="-457200">
              <a:buFont typeface="Wingdings" charset="2"/>
              <a:buChar char="v"/>
            </a:pP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8E43D239-94ED-4897-810E-203172B34579}" type="slidenum">
              <a:rPr lang="en-US" altLang="en-US" sz="1400">
                <a:solidFill>
                  <a:srgbClr val="000000"/>
                </a:solidFill>
                <a:latin typeface="Times New Roman" pitchFamily="16" charset="0"/>
              </a:rPr>
              <a:pPr algn="r" eaLnBrk="1" hangingPunct="1">
                <a:spcBef>
                  <a:spcPct val="0"/>
                </a:spcBef>
                <a:buClrTx/>
                <a:buFontTx/>
                <a:buNone/>
              </a:pPr>
              <a:t>5</a:t>
            </a:fld>
            <a:endParaRPr lang="en-US" altLang="en-US" sz="1400">
              <a:solidFill>
                <a:srgbClr val="000000"/>
              </a:solidFill>
              <a:latin typeface="Times New Roman" pitchFamily="16" charset="0"/>
            </a:endParaRPr>
          </a:p>
        </p:txBody>
      </p:sp>
      <p:sp>
        <p:nvSpPr>
          <p:cNvPr id="8195"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Programming Example</a:t>
            </a:r>
          </a:p>
        </p:txBody>
      </p:sp>
      <p:sp>
        <p:nvSpPr>
          <p:cNvPr id="8196" name="Text Box 3"/>
          <p:cNvSpPr txBox="1">
            <a:spLocks noChangeArrowheads="1"/>
          </p:cNvSpPr>
          <p:nvPr/>
        </p:nvSpPr>
        <p:spPr bwMode="auto">
          <a:xfrm>
            <a:off x="685800" y="1143000"/>
            <a:ext cx="77724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a:t>Boolean expressions arise in conditional statements.  It is possible to abstract the relations with boolean variables (propositions that are either true or false).  Using this abstraction one can reason and simplify conditional statements.</a:t>
            </a:r>
          </a:p>
          <a:p>
            <a:pPr eaLnBrk="1" hangingPunct="1">
              <a:spcBef>
                <a:spcPts val="600"/>
              </a:spcBef>
              <a:buClr>
                <a:srgbClr val="000066"/>
              </a:buClr>
              <a:buFont typeface="Wingdings" charset="2"/>
              <a:buChar char=""/>
            </a:pPr>
            <a:r>
              <a:rPr lang="en-US" altLang="en-US" sz="2400"/>
              <a:t>if ((a &lt; b) || ((a &gt;= b) &amp;&amp; (c == d)) then { … } else { … }</a:t>
            </a:r>
          </a:p>
          <a:p>
            <a:pPr eaLnBrk="1" hangingPunct="1">
              <a:spcBef>
                <a:spcPts val="600"/>
              </a:spcBef>
              <a:buClr>
                <a:srgbClr val="000066"/>
              </a:buClr>
              <a:buFont typeface="Wingdings" charset="2"/>
              <a:buChar char=""/>
            </a:pPr>
            <a:r>
              <a:rPr lang="en-US" altLang="en-US" sz="2400"/>
              <a:t>Let p denote the relation (a&lt;b) and q denote the relation (c == d).  The above expression is then equal to</a:t>
            </a:r>
          </a:p>
          <a:p>
            <a:pPr eaLnBrk="1" hangingPunct="1">
              <a:spcBef>
                <a:spcPts val="600"/>
              </a:spcBef>
              <a:buClr>
                <a:srgbClr val="000066"/>
              </a:buClr>
              <a:buFont typeface="Wingdings" charset="2"/>
              <a:buNone/>
            </a:pPr>
            <a:endParaRPr lang="en-US" altLang="en-US" sz="2400"/>
          </a:p>
          <a:p>
            <a:pPr eaLnBrk="1" hangingPunct="1">
              <a:spcBef>
                <a:spcPts val="600"/>
              </a:spcBef>
              <a:buClr>
                <a:srgbClr val="000066"/>
              </a:buClr>
              <a:buFont typeface="Wingdings" charset="2"/>
              <a:buNone/>
            </a:pPr>
            <a:r>
              <a:rPr lang="en-US" altLang="en-US" sz="2400"/>
              <a:t>p || !p &amp;&amp; q</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EC154A00-67BA-4D4E-ABDE-E64A4AFA3789}" type="slidenum">
              <a:rPr lang="en-US" altLang="en-US" sz="1400">
                <a:solidFill>
                  <a:srgbClr val="000000"/>
                </a:solidFill>
                <a:latin typeface="Times New Roman" pitchFamily="16" charset="0"/>
              </a:rPr>
              <a:pPr algn="r" eaLnBrk="1" hangingPunct="1">
                <a:spcBef>
                  <a:spcPct val="0"/>
                </a:spcBef>
                <a:buClrTx/>
                <a:buFontTx/>
                <a:buNone/>
              </a:pPr>
              <a:t>6</a:t>
            </a:fld>
            <a:endParaRPr lang="en-US" altLang="en-US" sz="1400">
              <a:solidFill>
                <a:srgbClr val="000000"/>
              </a:solidFill>
              <a:latin typeface="Times New Roman" pitchFamily="16" charset="0"/>
            </a:endParaRPr>
          </a:p>
        </p:txBody>
      </p:sp>
      <p:sp>
        <p:nvSpPr>
          <p:cNvPr id="9219"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Programming Example (cont)</a:t>
            </a:r>
          </a:p>
        </p:txBody>
      </p:sp>
      <p:sp>
        <p:nvSpPr>
          <p:cNvPr id="9220" name="Text Box 3"/>
          <p:cNvSpPr txBox="1">
            <a:spLocks noChangeArrowheads="1"/>
          </p:cNvSpPr>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a:t>The previous expression is equivalent (two expressions are equivalent if they are true for the same values of the variables occurring in the expressions) to a simpler expression</a:t>
            </a:r>
          </a:p>
          <a:p>
            <a:pPr eaLnBrk="1" hangingPunct="1">
              <a:spcBef>
                <a:spcPts val="600"/>
              </a:spcBef>
              <a:buClr>
                <a:srgbClr val="000066"/>
              </a:buClr>
              <a:buFont typeface="Wingdings" charset="2"/>
              <a:buNone/>
            </a:pPr>
            <a:endParaRPr lang="en-US" altLang="en-US" sz="2400"/>
          </a:p>
          <a:p>
            <a:pPr eaLnBrk="1" hangingPunct="1">
              <a:spcBef>
                <a:spcPts val="600"/>
              </a:spcBef>
              <a:buClr>
                <a:srgbClr val="000066"/>
              </a:buClr>
              <a:buFont typeface="Wingdings" charset="2"/>
              <a:buChar char=""/>
            </a:pPr>
            <a:r>
              <a:rPr lang="en-US" altLang="en-US" sz="2400"/>
              <a:t>(p || !p &amp;&amp; q) </a:t>
            </a:r>
            <a:r>
              <a:rPr lang="en-US" altLang="en-US" sz="2400">
                <a:latin typeface="Symbol" charset="2"/>
                <a:sym typeface="Symbol" charset="2"/>
              </a:rPr>
              <a:t></a:t>
            </a:r>
            <a:r>
              <a:rPr lang="en-US" altLang="en-US" sz="2400"/>
              <a:t> p || q</a:t>
            </a:r>
          </a:p>
          <a:p>
            <a:pPr eaLnBrk="1" hangingPunct="1">
              <a:spcBef>
                <a:spcPts val="600"/>
              </a:spcBef>
              <a:buClr>
                <a:srgbClr val="000066"/>
              </a:buClr>
              <a:buFont typeface="Wingdings" charset="2"/>
              <a:buNone/>
            </a:pPr>
            <a:endParaRPr lang="en-US" altLang="en-US" sz="2400"/>
          </a:p>
          <a:p>
            <a:pPr eaLnBrk="1" hangingPunct="1">
              <a:spcBef>
                <a:spcPts val="600"/>
              </a:spcBef>
              <a:buClr>
                <a:srgbClr val="000066"/>
              </a:buClr>
              <a:buFont typeface="Wingdings" charset="2"/>
              <a:buChar char=""/>
            </a:pPr>
            <a:r>
              <a:rPr lang="en-US" altLang="en-US" sz="2400"/>
              <a:t>We can see this since if p is true both expressions are true, and if p is false, then !p is true and (!p &amp;&amp; q) is true exactly when q is true.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5DA88394-DB62-4811-B200-B127F0F0AD2B}" type="slidenum">
              <a:rPr lang="en-US" altLang="en-US" sz="1400">
                <a:solidFill>
                  <a:srgbClr val="000000"/>
                </a:solidFill>
                <a:latin typeface="Times New Roman" pitchFamily="16" charset="0"/>
              </a:rPr>
              <a:pPr algn="r" eaLnBrk="1" hangingPunct="1">
                <a:spcBef>
                  <a:spcPct val="0"/>
                </a:spcBef>
                <a:buClrTx/>
                <a:buFontTx/>
                <a:buNone/>
              </a:pPr>
              <a:t>7</a:t>
            </a:fld>
            <a:endParaRPr lang="en-US" altLang="en-US" sz="1400">
              <a:solidFill>
                <a:srgbClr val="000000"/>
              </a:solidFill>
              <a:latin typeface="Times New Roman" pitchFamily="16" charset="0"/>
            </a:endParaRPr>
          </a:p>
        </p:txBody>
      </p:sp>
      <p:sp>
        <p:nvSpPr>
          <p:cNvPr id="10243" name="Text Box 2"/>
          <p:cNvSpPr txBox="1">
            <a:spLocks noChangeArrowheads="1"/>
          </p:cNvSpPr>
          <p:nvPr/>
        </p:nvSpPr>
        <p:spPr bwMode="auto">
          <a:xfrm>
            <a:off x="685800" y="84138"/>
            <a:ext cx="77724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Limitations of Propositional Calculus</a:t>
            </a:r>
          </a:p>
        </p:txBody>
      </p:sp>
      <p:sp>
        <p:nvSpPr>
          <p:cNvPr id="10244" name="Text Box 3"/>
          <p:cNvSpPr txBox="1">
            <a:spLocks noChangeArrowheads="1"/>
          </p:cNvSpPr>
          <p:nvPr/>
        </p:nvSpPr>
        <p:spPr bwMode="auto">
          <a:xfrm>
            <a:off x="685800" y="1524000"/>
            <a:ext cx="7772400" cy="500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lnSpc>
                <a:spcPct val="90000"/>
              </a:lnSpc>
              <a:spcBef>
                <a:spcPts val="600"/>
              </a:spcBef>
              <a:buClr>
                <a:srgbClr val="000066"/>
              </a:buClr>
              <a:buFont typeface="Wingdings" charset="2"/>
              <a:buChar char=""/>
            </a:pPr>
            <a:r>
              <a:rPr lang="en-US" altLang="en-US" sz="2400"/>
              <a:t>Propositions hide the information in the predicates they abstract.</a:t>
            </a:r>
          </a:p>
          <a:p>
            <a:pPr eaLnBrk="1" hangingPunct="1">
              <a:lnSpc>
                <a:spcPct val="90000"/>
              </a:lnSpc>
              <a:spcBef>
                <a:spcPts val="600"/>
              </a:spcBef>
              <a:buClr>
                <a:srgbClr val="000066"/>
              </a:buClr>
              <a:buFont typeface="Wingdings" charset="2"/>
              <a:buChar char=""/>
            </a:pPr>
            <a:r>
              <a:rPr lang="en-US" altLang="en-US" sz="2400"/>
              <a:t>Sometimes properties of the hidden information is required to make further deductions.</a:t>
            </a:r>
          </a:p>
          <a:p>
            <a:pPr eaLnBrk="1" hangingPunct="1">
              <a:lnSpc>
                <a:spcPct val="90000"/>
              </a:lnSpc>
              <a:spcBef>
                <a:spcPts val="600"/>
              </a:spcBef>
              <a:buClr>
                <a:srgbClr val="000066"/>
              </a:buClr>
              <a:buFont typeface="Wingdings" charset="2"/>
              <a:buChar char=""/>
            </a:pPr>
            <a:r>
              <a:rPr lang="en-US" altLang="en-US" sz="2400"/>
              <a:t>E.G.  for integers a,b, and c, (a &lt; b) &amp;&amp; (b &lt; c) implies that a &lt; c; however, this can not be deduced without using the order properties of the integers.</a:t>
            </a:r>
          </a:p>
          <a:p>
            <a:pPr eaLnBrk="1" hangingPunct="1">
              <a:lnSpc>
                <a:spcPct val="90000"/>
              </a:lnSpc>
              <a:spcBef>
                <a:spcPts val="600"/>
              </a:spcBef>
              <a:buClr>
                <a:srgbClr val="000066"/>
              </a:buClr>
              <a:buFont typeface="Wingdings" charset="2"/>
              <a:buChar char=""/>
            </a:pPr>
            <a:r>
              <a:rPr lang="en-US" altLang="en-US" sz="2400"/>
              <a:t>The predicate calculus allows the use of predicates to encode this additional information.</a:t>
            </a:r>
          </a:p>
          <a:p>
            <a:pPr eaLnBrk="1" hangingPunct="1">
              <a:lnSpc>
                <a:spcPct val="90000"/>
              </a:lnSpc>
              <a:spcBef>
                <a:spcPts val="600"/>
              </a:spcBef>
              <a:buClr>
                <a:srgbClr val="000066"/>
              </a:buClr>
              <a:buFont typeface="Wingdings" charset="2"/>
              <a:buChar char=""/>
            </a:pPr>
            <a:r>
              <a:rPr lang="en-US" altLang="en-US" sz="2400"/>
              <a:t>E.G. we can introduce a parameterized predicate lt(a,b) to encode the predicate a &lt; b.  Properties such as lt(a,b) &amp;&amp; lt(b,c) </a:t>
            </a:r>
            <a:r>
              <a:rPr lang="en-US" altLang="en-US" sz="2400">
                <a:latin typeface="Symbol" charset="2"/>
                <a:sym typeface="Symbol" charset="2"/>
              </a:rPr>
              <a:t></a:t>
            </a:r>
            <a:r>
              <a:rPr lang="en-US" altLang="en-US" sz="2400"/>
              <a:t> lt(a,c) can be asserted.  This type of notation and deduction is called predicate calculus and will be discussed later.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3EAB1E98-9B16-414B-A864-D3FB7843B0F2}" type="slidenum">
              <a:rPr lang="en-US" altLang="en-US" sz="1400">
                <a:solidFill>
                  <a:srgbClr val="000000"/>
                </a:solidFill>
                <a:latin typeface="Times New Roman" pitchFamily="16" charset="0"/>
              </a:rPr>
              <a:pPr algn="r" eaLnBrk="1" hangingPunct="1">
                <a:spcBef>
                  <a:spcPct val="0"/>
                </a:spcBef>
                <a:buClrTx/>
                <a:buFontTx/>
                <a:buNone/>
              </a:pPr>
              <a:t>8</a:t>
            </a:fld>
            <a:endParaRPr lang="en-US" altLang="en-US" sz="1400">
              <a:solidFill>
                <a:srgbClr val="000000"/>
              </a:solidFill>
              <a:latin typeface="Times New Roman" pitchFamily="16" charset="0"/>
            </a:endParaRPr>
          </a:p>
        </p:txBody>
      </p:sp>
      <p:sp>
        <p:nvSpPr>
          <p:cNvPr id="11267" name="Text Box 2"/>
          <p:cNvSpPr txBox="1">
            <a:spLocks noChangeArrowheads="1"/>
          </p:cNvSpPr>
          <p:nvPr/>
        </p:nvSpPr>
        <p:spPr bwMode="auto">
          <a:xfrm>
            <a:off x="685800" y="533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Boolean Functions</a:t>
            </a:r>
          </a:p>
        </p:txBody>
      </p:sp>
      <p:sp>
        <p:nvSpPr>
          <p:cNvPr id="11268" name="Text Box 3"/>
          <p:cNvSpPr txBox="1">
            <a:spLocks noChangeArrowheads="1"/>
          </p:cNvSpPr>
          <p:nvPr/>
        </p:nvSpPr>
        <p:spPr bwMode="auto">
          <a:xfrm>
            <a:off x="609600" y="1752600"/>
            <a:ext cx="3817938" cy="512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spcBef>
                <a:spcPts val="600"/>
              </a:spcBef>
              <a:buClr>
                <a:srgbClr val="000066"/>
              </a:buClr>
              <a:buFont typeface="Wingdings" charset="2"/>
              <a:buChar char=""/>
            </a:pPr>
            <a:r>
              <a:rPr lang="en-US" altLang="en-US" sz="2400"/>
              <a:t>A Boolean variable has two possible values (true/false) (1/0).</a:t>
            </a:r>
          </a:p>
          <a:p>
            <a:pPr eaLnBrk="1" hangingPunct="1">
              <a:spcBef>
                <a:spcPts val="600"/>
              </a:spcBef>
              <a:buClr>
                <a:srgbClr val="000066"/>
              </a:buClr>
              <a:buFont typeface="Wingdings" charset="2"/>
              <a:buChar char=""/>
            </a:pPr>
            <a:r>
              <a:rPr lang="en-US" altLang="en-US" sz="2400"/>
              <a:t>A Boolean function has a number of Boolean input variables and has a Boolean valued output.</a:t>
            </a:r>
          </a:p>
          <a:p>
            <a:pPr eaLnBrk="1" hangingPunct="1">
              <a:spcBef>
                <a:spcPts val="600"/>
              </a:spcBef>
              <a:buClr>
                <a:srgbClr val="000066"/>
              </a:buClr>
              <a:buFont typeface="Wingdings" charset="2"/>
              <a:buChar char=""/>
            </a:pPr>
            <a:r>
              <a:rPr lang="en-US" altLang="en-US" sz="2400"/>
              <a:t>A Boolean function can be described using a truth table.</a:t>
            </a:r>
          </a:p>
          <a:p>
            <a:pPr eaLnBrk="1" hangingPunct="1">
              <a:spcBef>
                <a:spcPts val="600"/>
              </a:spcBef>
              <a:buClr>
                <a:srgbClr val="000066"/>
              </a:buClr>
              <a:buFont typeface="Wingdings" charset="2"/>
              <a:buChar char=""/>
            </a:pPr>
            <a:r>
              <a:rPr lang="en-US" altLang="en-US" sz="2400"/>
              <a:t>There are 2</a:t>
            </a:r>
            <a:r>
              <a:rPr lang="en-US" altLang="en-US" sz="2400" baseline="30000"/>
              <a:t>2</a:t>
            </a:r>
            <a:r>
              <a:rPr lang="en-US" altLang="en-US" sz="2400" baseline="60000"/>
              <a:t>n</a:t>
            </a:r>
            <a:r>
              <a:rPr lang="en-US" altLang="en-US" sz="2400"/>
              <a:t> Boolean function of n variables.</a:t>
            </a:r>
          </a:p>
        </p:txBody>
      </p:sp>
      <p:sp>
        <p:nvSpPr>
          <p:cNvPr id="11269" name="Rectangle 4"/>
          <p:cNvSpPr>
            <a:spLocks noChangeArrowheads="1"/>
          </p:cNvSpPr>
          <p:nvPr/>
        </p:nvSpPr>
        <p:spPr bwMode="auto">
          <a:xfrm>
            <a:off x="5162550" y="5410200"/>
            <a:ext cx="2028825"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1270" name="Text Box 5"/>
          <p:cNvSpPr txBox="1">
            <a:spLocks noChangeArrowheads="1"/>
          </p:cNvSpPr>
          <p:nvPr/>
        </p:nvSpPr>
        <p:spPr bwMode="auto">
          <a:xfrm>
            <a:off x="7138988" y="2098675"/>
            <a:ext cx="1114425" cy="29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875"/>
              </a:spcBef>
              <a:buClrTx/>
              <a:buFontTx/>
              <a:buNone/>
            </a:pPr>
            <a:r>
              <a:rPr lang="en-US" altLang="en-US" sz="1400">
                <a:solidFill>
                  <a:srgbClr val="000000"/>
                </a:solidFill>
                <a:latin typeface="Times New Roman" pitchFamily="16" charset="0"/>
              </a:rPr>
              <a:t>s   x</a:t>
            </a:r>
            <a:r>
              <a:rPr lang="en-US" altLang="en-US" sz="1400" baseline="-25000">
                <a:solidFill>
                  <a:srgbClr val="000000"/>
                </a:solidFill>
                <a:latin typeface="Times New Roman" pitchFamily="16" charset="0"/>
              </a:rPr>
              <a:t>0</a:t>
            </a:r>
            <a:r>
              <a:rPr lang="en-US" altLang="en-US" sz="1400">
                <a:solidFill>
                  <a:srgbClr val="000000"/>
                </a:solidFill>
                <a:latin typeface="Times New Roman" pitchFamily="16" charset="0"/>
              </a:rPr>
              <a:t>   x</a:t>
            </a:r>
            <a:r>
              <a:rPr lang="en-US" altLang="en-US" sz="1400" baseline="-25000">
                <a:solidFill>
                  <a:srgbClr val="000000"/>
                </a:solidFill>
                <a:latin typeface="Times New Roman" pitchFamily="16" charset="0"/>
              </a:rPr>
              <a:t>1</a:t>
            </a:r>
            <a:r>
              <a:rPr lang="en-US" altLang="en-US" sz="1400">
                <a:solidFill>
                  <a:srgbClr val="000000"/>
                </a:solidFill>
                <a:latin typeface="Times New Roman" pitchFamily="16" charset="0"/>
              </a:rPr>
              <a:t>   f</a:t>
            </a:r>
          </a:p>
          <a:p>
            <a:pPr eaLnBrk="1" hangingPunct="1">
              <a:spcBef>
                <a:spcPts val="875"/>
              </a:spcBef>
              <a:buClrTx/>
              <a:buFontTx/>
              <a:buNone/>
            </a:pPr>
            <a:r>
              <a:rPr lang="en-US" altLang="en-US" sz="1400">
                <a:solidFill>
                  <a:srgbClr val="000000"/>
                </a:solidFill>
                <a:latin typeface="Times New Roman" pitchFamily="16" charset="0"/>
              </a:rPr>
              <a:t>0    0     0    0</a:t>
            </a:r>
          </a:p>
          <a:p>
            <a:pPr eaLnBrk="1" hangingPunct="1">
              <a:spcBef>
                <a:spcPts val="875"/>
              </a:spcBef>
              <a:buClrTx/>
              <a:buFontTx/>
              <a:buNone/>
            </a:pPr>
            <a:r>
              <a:rPr lang="en-US" altLang="en-US" sz="1400">
                <a:solidFill>
                  <a:srgbClr val="000000"/>
                </a:solidFill>
                <a:latin typeface="Times New Roman" pitchFamily="16" charset="0"/>
              </a:rPr>
              <a:t>0    0     1    0</a:t>
            </a:r>
          </a:p>
          <a:p>
            <a:pPr eaLnBrk="1" hangingPunct="1">
              <a:spcBef>
                <a:spcPts val="875"/>
              </a:spcBef>
              <a:buClrTx/>
              <a:buFontTx/>
              <a:buNone/>
            </a:pPr>
            <a:r>
              <a:rPr lang="en-US" altLang="en-US" sz="1400">
                <a:solidFill>
                  <a:srgbClr val="000000"/>
                </a:solidFill>
                <a:latin typeface="Times New Roman" pitchFamily="16" charset="0"/>
              </a:rPr>
              <a:t>0    1     0    1</a:t>
            </a:r>
          </a:p>
          <a:p>
            <a:pPr eaLnBrk="1" hangingPunct="1">
              <a:spcBef>
                <a:spcPts val="875"/>
              </a:spcBef>
              <a:buClrTx/>
              <a:buFontTx/>
              <a:buNone/>
            </a:pPr>
            <a:r>
              <a:rPr lang="en-US" altLang="en-US" sz="1400">
                <a:solidFill>
                  <a:srgbClr val="000000"/>
                </a:solidFill>
                <a:latin typeface="Times New Roman" pitchFamily="16" charset="0"/>
              </a:rPr>
              <a:t>0    1     1    1</a:t>
            </a:r>
          </a:p>
          <a:p>
            <a:pPr eaLnBrk="1" hangingPunct="1">
              <a:spcBef>
                <a:spcPts val="875"/>
              </a:spcBef>
              <a:buClrTx/>
              <a:buFontTx/>
              <a:buNone/>
            </a:pPr>
            <a:r>
              <a:rPr lang="en-US" altLang="en-US" sz="1400">
                <a:solidFill>
                  <a:srgbClr val="000000"/>
                </a:solidFill>
                <a:latin typeface="Times New Roman" pitchFamily="16" charset="0"/>
              </a:rPr>
              <a:t>1    0     0    0</a:t>
            </a:r>
          </a:p>
          <a:p>
            <a:pPr eaLnBrk="1" hangingPunct="1">
              <a:spcBef>
                <a:spcPts val="875"/>
              </a:spcBef>
              <a:buClrTx/>
              <a:buFontTx/>
              <a:buNone/>
            </a:pPr>
            <a:r>
              <a:rPr lang="en-US" altLang="en-US" sz="1400">
                <a:solidFill>
                  <a:srgbClr val="000000"/>
                </a:solidFill>
                <a:latin typeface="Times New Roman" pitchFamily="16" charset="0"/>
              </a:rPr>
              <a:t>1    0     1    1</a:t>
            </a:r>
          </a:p>
          <a:p>
            <a:pPr eaLnBrk="1" hangingPunct="1">
              <a:spcBef>
                <a:spcPts val="875"/>
              </a:spcBef>
              <a:buClrTx/>
              <a:buFontTx/>
              <a:buNone/>
            </a:pPr>
            <a:r>
              <a:rPr lang="en-US" altLang="en-US" sz="1400">
                <a:solidFill>
                  <a:srgbClr val="000000"/>
                </a:solidFill>
                <a:latin typeface="Times New Roman" pitchFamily="16" charset="0"/>
              </a:rPr>
              <a:t>1    1     0    0</a:t>
            </a:r>
          </a:p>
          <a:p>
            <a:pPr eaLnBrk="1" hangingPunct="1">
              <a:spcBef>
                <a:spcPts val="875"/>
              </a:spcBef>
              <a:buClrTx/>
              <a:buFontTx/>
              <a:buNone/>
            </a:pPr>
            <a:r>
              <a:rPr lang="en-US" altLang="en-US" sz="1400">
                <a:solidFill>
                  <a:srgbClr val="000000"/>
                </a:solidFill>
                <a:latin typeface="Times New Roman" pitchFamily="16" charset="0"/>
              </a:rPr>
              <a:t>1    1     1    1</a:t>
            </a:r>
          </a:p>
        </p:txBody>
      </p:sp>
      <p:grpSp>
        <p:nvGrpSpPr>
          <p:cNvPr id="11271" name="Group 6"/>
          <p:cNvGrpSpPr>
            <a:grpSpLocks/>
          </p:cNvGrpSpPr>
          <p:nvPr/>
        </p:nvGrpSpPr>
        <p:grpSpPr bwMode="auto">
          <a:xfrm>
            <a:off x="4659313" y="2590800"/>
            <a:ext cx="2127250" cy="2422525"/>
            <a:chOff x="2935" y="1632"/>
            <a:chExt cx="1340" cy="1526"/>
          </a:xfrm>
        </p:grpSpPr>
        <p:sp>
          <p:nvSpPr>
            <p:cNvPr id="11273" name="Rectangle 7"/>
            <p:cNvSpPr>
              <a:spLocks noChangeArrowheads="1"/>
            </p:cNvSpPr>
            <p:nvPr/>
          </p:nvSpPr>
          <p:spPr bwMode="auto">
            <a:xfrm>
              <a:off x="3475" y="1632"/>
              <a:ext cx="383" cy="1199"/>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1274" name="Line 8"/>
            <p:cNvSpPr>
              <a:spLocks noChangeShapeType="1"/>
            </p:cNvSpPr>
            <p:nvPr/>
          </p:nvSpPr>
          <p:spPr bwMode="auto">
            <a:xfrm>
              <a:off x="3169" y="1968"/>
              <a:ext cx="305"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9"/>
            <p:cNvSpPr>
              <a:spLocks noChangeShapeType="1"/>
            </p:cNvSpPr>
            <p:nvPr/>
          </p:nvSpPr>
          <p:spPr bwMode="auto">
            <a:xfrm>
              <a:off x="3169" y="2496"/>
              <a:ext cx="305"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Line 10"/>
            <p:cNvSpPr>
              <a:spLocks noChangeShapeType="1"/>
            </p:cNvSpPr>
            <p:nvPr/>
          </p:nvSpPr>
          <p:spPr bwMode="auto">
            <a:xfrm flipV="1">
              <a:off x="3673" y="2830"/>
              <a:ext cx="0" cy="241"/>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7" name="Line 11"/>
            <p:cNvSpPr>
              <a:spLocks noChangeShapeType="1"/>
            </p:cNvSpPr>
            <p:nvPr/>
          </p:nvSpPr>
          <p:spPr bwMode="auto">
            <a:xfrm flipH="1">
              <a:off x="3168" y="3072"/>
              <a:ext cx="505"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8" name="Line 12"/>
            <p:cNvSpPr>
              <a:spLocks noChangeShapeType="1"/>
            </p:cNvSpPr>
            <p:nvPr/>
          </p:nvSpPr>
          <p:spPr bwMode="auto">
            <a:xfrm>
              <a:off x="3841" y="2240"/>
              <a:ext cx="288"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9" name="Text Box 13"/>
            <p:cNvSpPr txBox="1">
              <a:spLocks noChangeArrowheads="1"/>
            </p:cNvSpPr>
            <p:nvPr/>
          </p:nvSpPr>
          <p:spPr bwMode="auto">
            <a:xfrm>
              <a:off x="4114" y="2120"/>
              <a:ext cx="1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a:solidFill>
                    <a:srgbClr val="000000"/>
                  </a:solidFill>
                  <a:latin typeface="Times New Roman" pitchFamily="16" charset="0"/>
                </a:rPr>
                <a:t>f</a:t>
              </a:r>
            </a:p>
          </p:txBody>
        </p:sp>
        <p:sp>
          <p:nvSpPr>
            <p:cNvPr id="11280" name="Text Box 14"/>
            <p:cNvSpPr txBox="1">
              <a:spLocks noChangeArrowheads="1"/>
            </p:cNvSpPr>
            <p:nvPr/>
          </p:nvSpPr>
          <p:spPr bwMode="auto">
            <a:xfrm>
              <a:off x="2935" y="1843"/>
              <a:ext cx="2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a:solidFill>
                    <a:srgbClr val="000000"/>
                  </a:solidFill>
                  <a:latin typeface="Times New Roman" pitchFamily="16" charset="0"/>
                </a:rPr>
                <a:t>x</a:t>
              </a:r>
              <a:r>
                <a:rPr lang="en-US" altLang="en-US" sz="1800" baseline="-25000">
                  <a:solidFill>
                    <a:srgbClr val="000000"/>
                  </a:solidFill>
                  <a:latin typeface="Times New Roman" pitchFamily="16" charset="0"/>
                </a:rPr>
                <a:t>0</a:t>
              </a:r>
            </a:p>
          </p:txBody>
        </p:sp>
        <p:sp>
          <p:nvSpPr>
            <p:cNvPr id="11281" name="Text Box 15"/>
            <p:cNvSpPr txBox="1">
              <a:spLocks noChangeArrowheads="1"/>
            </p:cNvSpPr>
            <p:nvPr/>
          </p:nvSpPr>
          <p:spPr bwMode="auto">
            <a:xfrm>
              <a:off x="2936" y="2372"/>
              <a:ext cx="2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a:solidFill>
                    <a:srgbClr val="000000"/>
                  </a:solidFill>
                  <a:latin typeface="Times New Roman" pitchFamily="16" charset="0"/>
                </a:rPr>
                <a:t>x</a:t>
              </a:r>
              <a:r>
                <a:rPr lang="en-US" altLang="en-US" sz="1800" baseline="-25000">
                  <a:solidFill>
                    <a:srgbClr val="000000"/>
                  </a:solidFill>
                  <a:latin typeface="Times New Roman" pitchFamily="16" charset="0"/>
                </a:rPr>
                <a:t>1</a:t>
              </a:r>
            </a:p>
          </p:txBody>
        </p:sp>
        <p:sp>
          <p:nvSpPr>
            <p:cNvPr id="11282" name="Text Box 16"/>
            <p:cNvSpPr txBox="1">
              <a:spLocks noChangeArrowheads="1"/>
            </p:cNvSpPr>
            <p:nvPr/>
          </p:nvSpPr>
          <p:spPr bwMode="auto">
            <a:xfrm>
              <a:off x="2964" y="2927"/>
              <a:ext cx="16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125"/>
                </a:spcBef>
                <a:buClrTx/>
                <a:buFontTx/>
                <a:buNone/>
              </a:pPr>
              <a:r>
                <a:rPr lang="en-US" altLang="en-US" sz="1800">
                  <a:solidFill>
                    <a:srgbClr val="000000"/>
                  </a:solidFill>
                  <a:latin typeface="Times New Roman" pitchFamily="16" charset="0"/>
                </a:rPr>
                <a:t>s</a:t>
              </a:r>
            </a:p>
          </p:txBody>
        </p:sp>
      </p:grpSp>
      <p:sp>
        <p:nvSpPr>
          <p:cNvPr id="11272" name="Text Box 17"/>
          <p:cNvSpPr txBox="1">
            <a:spLocks noChangeArrowheads="1"/>
          </p:cNvSpPr>
          <p:nvPr/>
        </p:nvSpPr>
        <p:spPr bwMode="auto">
          <a:xfrm>
            <a:off x="5391150" y="5470525"/>
            <a:ext cx="23050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eaLnBrk="1" hangingPunct="1">
              <a:spcBef>
                <a:spcPts val="1250"/>
              </a:spcBef>
              <a:buClrTx/>
              <a:buFontTx/>
              <a:buNone/>
            </a:pPr>
            <a:r>
              <a:rPr lang="en-US" altLang="en-US" sz="2000">
                <a:solidFill>
                  <a:srgbClr val="000000"/>
                </a:solidFill>
                <a:latin typeface="Times New Roman" pitchFamily="16" charset="0"/>
              </a:rPr>
              <a:t>Multiplexor function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r" eaLnBrk="1" hangingPunct="1">
              <a:spcBef>
                <a:spcPct val="0"/>
              </a:spcBef>
              <a:buClrTx/>
              <a:buFontTx/>
              <a:buNone/>
            </a:pPr>
            <a:fld id="{E0070162-31D0-4B86-BB22-455D0CC8A7A3}" type="slidenum">
              <a:rPr lang="en-US" altLang="en-US" sz="1400">
                <a:solidFill>
                  <a:srgbClr val="000000"/>
                </a:solidFill>
                <a:latin typeface="Times New Roman" pitchFamily="16" charset="0"/>
              </a:rPr>
              <a:pPr algn="r" eaLnBrk="1" hangingPunct="1">
                <a:spcBef>
                  <a:spcPct val="0"/>
                </a:spcBef>
                <a:buClrTx/>
                <a:buFontTx/>
                <a:buNone/>
              </a:pPr>
              <a:t>9</a:t>
            </a:fld>
            <a:endParaRPr lang="en-US" altLang="en-US" sz="1400">
              <a:solidFill>
                <a:srgbClr val="000000"/>
              </a:solidFill>
              <a:latin typeface="Times New Roman" pitchFamily="16" charset="0"/>
            </a:endParaRPr>
          </a:p>
        </p:txBody>
      </p:sp>
      <p:sp>
        <p:nvSpPr>
          <p:cNvPr id="13315" name="Text Box 2"/>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66"/>
                </a:solidFill>
                <a:latin typeface="Calibri" pitchFamily="32" charset="0"/>
                <a:cs typeface="Arial Unicode MS" charset="0"/>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Calibri" pitchFamily="32" charset="0"/>
                <a:cs typeface="Arial Unicode MS" charset="0"/>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Calibri" pitchFamily="32" charset="0"/>
                <a:cs typeface="Arial Unicode MS"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66"/>
                </a:solidFill>
                <a:latin typeface="Calibri" pitchFamily="32" charset="0"/>
                <a:cs typeface="Arial Unicode MS" charset="0"/>
              </a:defRPr>
            </a:lvl9pPr>
          </a:lstStyle>
          <a:p>
            <a:pPr algn="ctr" eaLnBrk="1" hangingPunct="1">
              <a:spcBef>
                <a:spcPct val="0"/>
              </a:spcBef>
              <a:buClrTx/>
              <a:buFontTx/>
              <a:buNone/>
            </a:pPr>
            <a:r>
              <a:rPr lang="en-US" altLang="en-US" sz="4400"/>
              <a:t>Boolean Expressions</a:t>
            </a:r>
          </a:p>
        </p:txBody>
      </p:sp>
      <p:sp>
        <p:nvSpPr>
          <p:cNvPr id="13316" name="Text Box 3"/>
          <p:cNvSpPr txBox="1">
            <a:spLocks noChangeArrowheads="1"/>
          </p:cNvSpPr>
          <p:nvPr/>
        </p:nvSpPr>
        <p:spPr bwMode="auto">
          <a:xfrm>
            <a:off x="609600" y="1828800"/>
            <a:ext cx="80772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66"/>
                </a:solidFill>
                <a:latin typeface="Calibri" pitchFamily="32" charset="0"/>
                <a:cs typeface="Arial Unicode MS" charset="0"/>
              </a:defRPr>
            </a:lvl1pPr>
            <a:lvl2pPr eaLnBrk="0" hangingPunct="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66"/>
                </a:solidFill>
                <a:latin typeface="Calibri" pitchFamily="32" charset="0"/>
                <a:cs typeface="Arial Unicode MS" charset="0"/>
              </a:defRPr>
            </a:lvl2pPr>
            <a:lvl3pPr eaLnBrk="0" hangingPunct="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66"/>
                </a:solidFill>
                <a:latin typeface="Calibri" pitchFamily="32" charset="0"/>
                <a:cs typeface="Arial Unicode MS" charset="0"/>
              </a:defRPr>
            </a:lvl3pPr>
            <a:lvl4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4pPr>
            <a:lvl5pPr eaLnBrk="0" hangingPunct="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66"/>
                </a:solidFill>
                <a:latin typeface="Calibri" pitchFamily="32" charset="0"/>
                <a:cs typeface="Arial Unicode MS" charset="0"/>
              </a:defRPr>
            </a:lvl9pPr>
          </a:lstStyle>
          <a:p>
            <a:pPr eaLnBrk="1" hangingPunct="1">
              <a:buClr>
                <a:srgbClr val="000066"/>
              </a:buClr>
              <a:buFont typeface="Wingdings" charset="2"/>
              <a:buChar char=""/>
            </a:pPr>
            <a:r>
              <a:rPr lang="en-US" altLang="en-US" dirty="0" err="1"/>
              <a:t>BExpr</a:t>
            </a:r>
            <a:r>
              <a:rPr lang="en-US" altLang="en-US" dirty="0"/>
              <a:t> :=</a:t>
            </a:r>
          </a:p>
          <a:p>
            <a:pPr lvl="1" eaLnBrk="1" hangingPunct="1">
              <a:spcBef>
                <a:spcPts val="800"/>
              </a:spcBef>
              <a:buClr>
                <a:srgbClr val="000066"/>
              </a:buClr>
              <a:buFont typeface="Wingdings" charset="2"/>
              <a:buChar char=""/>
            </a:pPr>
            <a:r>
              <a:rPr lang="en-US" altLang="en-US" sz="3200" dirty="0"/>
              <a:t>Constant:  </a:t>
            </a:r>
            <a:r>
              <a:rPr lang="en-US" altLang="en-US" sz="3200" dirty="0" smtClean="0"/>
              <a:t>T|F</a:t>
            </a:r>
            <a:endParaRPr lang="en-US" altLang="en-US" sz="3200" dirty="0"/>
          </a:p>
          <a:p>
            <a:pPr lvl="1" eaLnBrk="1" hangingPunct="1">
              <a:spcBef>
                <a:spcPts val="800"/>
              </a:spcBef>
              <a:buClr>
                <a:srgbClr val="000066"/>
              </a:buClr>
              <a:buFont typeface="Wingdings" charset="2"/>
              <a:buChar char=""/>
            </a:pPr>
            <a:r>
              <a:rPr lang="en-US" altLang="en-US" sz="3200" dirty="0" smtClean="0"/>
              <a:t>Variable</a:t>
            </a:r>
            <a:endParaRPr lang="en-US" altLang="en-US" sz="3200" dirty="0"/>
          </a:p>
          <a:p>
            <a:pPr lvl="1" eaLnBrk="1" hangingPunct="1">
              <a:spcBef>
                <a:spcPts val="800"/>
              </a:spcBef>
              <a:buClr>
                <a:srgbClr val="000066"/>
              </a:buClr>
              <a:buFont typeface="Wingdings" charset="2"/>
              <a:buChar char=""/>
            </a:pPr>
            <a:r>
              <a:rPr lang="en-US" altLang="en-US" sz="3200" dirty="0">
                <a:sym typeface="Symbol" charset="2"/>
              </a:rPr>
              <a:t>Negation:  </a:t>
            </a:r>
            <a:r>
              <a:rPr lang="en-US" altLang="en-US" sz="3200" dirty="0" err="1" smtClean="0">
                <a:sym typeface="Symbol" charset="2"/>
              </a:rPr>
              <a:t>BExpr</a:t>
            </a:r>
            <a:endParaRPr lang="en-US" altLang="en-US" sz="3200" dirty="0">
              <a:sym typeface="Symbol" charset="2"/>
            </a:endParaRPr>
          </a:p>
          <a:p>
            <a:pPr lvl="1" eaLnBrk="1" hangingPunct="1">
              <a:spcBef>
                <a:spcPts val="800"/>
              </a:spcBef>
              <a:buClr>
                <a:srgbClr val="000066"/>
              </a:buClr>
              <a:buFont typeface="Wingdings" charset="2"/>
              <a:buChar char=""/>
            </a:pPr>
            <a:r>
              <a:rPr lang="en-US" altLang="en-US" sz="3200" dirty="0">
                <a:sym typeface="Symbol" charset="2"/>
              </a:rPr>
              <a:t>And:  </a:t>
            </a:r>
            <a:r>
              <a:rPr lang="en-US" altLang="en-US" sz="3200" dirty="0" err="1">
                <a:sym typeface="Symbol" charset="2"/>
              </a:rPr>
              <a:t>BExpr</a:t>
            </a:r>
            <a:r>
              <a:rPr lang="en-US" altLang="en-US" sz="3200" dirty="0">
                <a:sym typeface="Symbol" charset="2"/>
              </a:rPr>
              <a:t>  </a:t>
            </a:r>
            <a:r>
              <a:rPr lang="en-US" altLang="en-US" sz="3200" dirty="0" err="1">
                <a:sym typeface="Symbol" charset="2"/>
              </a:rPr>
              <a:t>BExpr</a:t>
            </a:r>
            <a:r>
              <a:rPr lang="en-US" altLang="en-US" sz="3200" dirty="0">
                <a:sym typeface="Symbol" charset="2"/>
              </a:rPr>
              <a:t> </a:t>
            </a:r>
          </a:p>
          <a:p>
            <a:pPr lvl="1" eaLnBrk="1" hangingPunct="1">
              <a:spcBef>
                <a:spcPts val="800"/>
              </a:spcBef>
              <a:buClr>
                <a:srgbClr val="000066"/>
              </a:buClr>
              <a:buFont typeface="Wingdings" charset="2"/>
              <a:buChar char=""/>
            </a:pPr>
            <a:r>
              <a:rPr lang="en-US" altLang="en-US" sz="3200" dirty="0">
                <a:sym typeface="Symbol" charset="2"/>
              </a:rPr>
              <a:t>Or: </a:t>
            </a:r>
            <a:r>
              <a:rPr lang="en-US" altLang="en-US" sz="3200" dirty="0" err="1">
                <a:sym typeface="Symbol" charset="2"/>
              </a:rPr>
              <a:t>BExpr</a:t>
            </a:r>
            <a:r>
              <a:rPr lang="en-US" altLang="en-US" sz="3200" dirty="0">
                <a:sym typeface="Symbol" charset="2"/>
              </a:rPr>
              <a:t>  </a:t>
            </a:r>
            <a:r>
              <a:rPr lang="en-US" altLang="en-US" sz="3200" dirty="0" err="1" smtClean="0">
                <a:sym typeface="Symbol" charset="2"/>
              </a:rPr>
              <a:t>BExpr</a:t>
            </a:r>
            <a:endParaRPr lang="en-US" altLang="en-US" sz="3200" dirty="0"/>
          </a:p>
        </p:txBody>
      </p:sp>
      <p:sp>
        <p:nvSpPr>
          <p:cNvPr id="13317" name="Line 7"/>
          <p:cNvSpPr>
            <a:spLocks noChangeShapeType="1"/>
          </p:cNvSpPr>
          <p:nvPr/>
        </p:nvSpPr>
        <p:spPr bwMode="auto">
          <a:xfrm>
            <a:off x="5562600" y="30607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8" name="Line 8"/>
          <p:cNvSpPr>
            <a:spLocks noChangeShapeType="1"/>
          </p:cNvSpPr>
          <p:nvPr/>
        </p:nvSpPr>
        <p:spPr bwMode="auto">
          <a:xfrm>
            <a:off x="6934200" y="55626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1936</Words>
  <Application>Microsoft Office PowerPoint</Application>
  <PresentationFormat>On-screen Show (4:3)</PresentationFormat>
  <Paragraphs>383</Paragraphs>
  <Slides>28</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 Unicode MS</vt:lpstr>
      <vt:lpstr>Calibri</vt:lpstr>
      <vt:lpstr>Cambria Math</vt:lpstr>
      <vt:lpstr>Lucida Grande</vt:lpstr>
      <vt:lpstr>Symbol</vt:lpstr>
      <vt:lpstr>Times New Roman</vt:lpstr>
      <vt:lpstr>Wingdings</vt:lpstr>
      <vt:lpstr>Office Theme</vt:lpstr>
      <vt:lpstr>1_Office Theme</vt:lpstr>
      <vt:lpstr>PowerPoint Presentation</vt:lpstr>
      <vt:lpstr>PowerPoint Presentation</vt:lpstr>
      <vt:lpstr>PowerPoint Presentation</vt:lpstr>
      <vt:lpstr>Word Problem</vt:lpstr>
      <vt:lpstr>PowerPoint Presentation</vt:lpstr>
      <vt:lpstr>PowerPoint Presentation</vt:lpstr>
      <vt:lpstr>PowerPoint Presentation</vt:lpstr>
      <vt:lpstr>PowerPoint Presentation</vt:lpstr>
      <vt:lpstr>PowerPoint Presentation</vt:lpstr>
      <vt:lpstr>Expression Trees</vt:lpstr>
      <vt:lpstr>Example Derivation</vt:lpstr>
      <vt:lpstr>Example Derivation</vt:lpstr>
      <vt:lpstr>PowerPoint Presentation</vt:lpstr>
      <vt:lpstr>PowerPoint Presentation</vt:lpstr>
      <vt:lpstr>Evaluating Expression Trees</vt:lpstr>
      <vt:lpstr>Evaluation</vt:lpstr>
      <vt:lpstr>Short Circuit Evaluation</vt:lpstr>
      <vt:lpstr>PowerPoint Presentation</vt:lpstr>
      <vt:lpstr>Boolean Algebra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Calculus</dc:title>
  <dc:creator>Kurt Schmidt</dc:creator>
  <cp:lastModifiedBy>jrjcc63@outlook.com</cp:lastModifiedBy>
  <cp:revision>117</cp:revision>
  <cp:lastPrinted>1601-01-01T00:00:00Z</cp:lastPrinted>
  <dcterms:created xsi:type="dcterms:W3CDTF">2009-05-18T01:43:16Z</dcterms:created>
  <dcterms:modified xsi:type="dcterms:W3CDTF">2015-09-23T17:25:35Z</dcterms:modified>
</cp:coreProperties>
</file>