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lodash.com" TargetMode="External"/><Relationship Id="rId3" Type="http://schemas.openxmlformats.org/officeDocument/2006/relationships/hyperlink" Target="https://lodash.com/docs/4.17.11"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Lodash"/>
          <p:cNvSpPr txBox="1"/>
          <p:nvPr>
            <p:ph type="ctrTitle"/>
          </p:nvPr>
        </p:nvSpPr>
        <p:spPr>
          <a:prstGeom prst="rect">
            <a:avLst/>
          </a:prstGeom>
        </p:spPr>
        <p:txBody>
          <a:bodyPr/>
          <a:lstStyle/>
          <a:p>
            <a:pPr/>
            <a:r>
              <a:t>Lodash</a:t>
            </a:r>
          </a:p>
        </p:txBody>
      </p:sp>
      <p:sp>
        <p:nvSpPr>
          <p:cNvPr id="120" name="JavaScript utility library delivering modularity, performance &amp; extras"/>
          <p:cNvSpPr txBox="1"/>
          <p:nvPr>
            <p:ph type="subTitle" sz="quarter" idx="1"/>
          </p:nvPr>
        </p:nvSpPr>
        <p:spPr>
          <a:prstGeom prst="rect">
            <a:avLst/>
          </a:prstGeom>
        </p:spPr>
        <p:txBody>
          <a:bodyPr/>
          <a:lstStyle>
            <a:lvl1pPr defTabSz="537463">
              <a:defRPr sz="3404"/>
            </a:lvl1pPr>
          </a:lstStyle>
          <a:p>
            <a:pPr/>
            <a:r>
              <a:t>JavaScript utility library delivering modularity, performance &amp; extras</a:t>
            </a:r>
          </a:p>
        </p:txBody>
      </p:sp>
      <p:sp>
        <p:nvSpPr>
          <p:cNvPr id="121" name="Project #2"/>
          <p:cNvSpPr txBox="1"/>
          <p:nvPr/>
        </p:nvSpPr>
        <p:spPr>
          <a:xfrm>
            <a:off x="9386718" y="961279"/>
            <a:ext cx="149748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Project #2</a:t>
            </a:r>
          </a:p>
        </p:txBody>
      </p:sp>
      <p:sp>
        <p:nvSpPr>
          <p:cNvPr id="122" name="Keeping Up With the Javascripts - Part 1: ES6"/>
          <p:cNvSpPr txBox="1"/>
          <p:nvPr/>
        </p:nvSpPr>
        <p:spPr>
          <a:xfrm>
            <a:off x="9298496" y="84318"/>
            <a:ext cx="3605238" cy="829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a:lvl1pPr>
          </a:lstStyle>
          <a:p>
            <a:pPr/>
            <a:r>
              <a:t>Keeping Up With the Javascripts - Part 1: ES6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_.findKey(object, [predicate=_.identity])…"/>
          <p:cNvSpPr txBox="1"/>
          <p:nvPr>
            <p:ph type="body" idx="1"/>
          </p:nvPr>
        </p:nvSpPr>
        <p:spPr>
          <a:prstGeom prst="rect">
            <a:avLst/>
          </a:prstGeom>
        </p:spPr>
        <p:txBody>
          <a:bodyPr anchor="t"/>
          <a:lstStyle/>
          <a:p>
            <a:pPr>
              <a:defRPr>
                <a:latin typeface="Courier"/>
                <a:ea typeface="Courier"/>
                <a:cs typeface="Courier"/>
                <a:sym typeface="Courier"/>
              </a:defRPr>
            </a:pPr>
            <a:r>
              <a:t>_.findKey(object, [predicate=_.identity])</a:t>
            </a:r>
          </a:p>
          <a:p>
            <a:pPr>
              <a:defRPr sz="2400"/>
            </a:pPr>
            <a:r>
              <a:t>This method is like _.find except that it returns the key of the first element predicate returns truthy for instead of the element itself.</a:t>
            </a:r>
          </a:p>
        </p:txBody>
      </p:sp>
      <p:pic>
        <p:nvPicPr>
          <p:cNvPr id="158" name="Screenshot 2019-03-24 at 08.13.26.png" descr="Screenshot 2019-03-24 at 08.13.26.png"/>
          <p:cNvPicPr>
            <a:picLocks noChangeAspect="1"/>
          </p:cNvPicPr>
          <p:nvPr/>
        </p:nvPicPr>
        <p:blipFill>
          <a:blip r:embed="rId2">
            <a:extLst/>
          </a:blip>
          <a:stretch>
            <a:fillRect/>
          </a:stretch>
        </p:blipFill>
        <p:spPr>
          <a:xfrm>
            <a:off x="3019014" y="3334744"/>
            <a:ext cx="5303876" cy="491703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_.omit(object, [paths])…"/>
          <p:cNvSpPr txBox="1"/>
          <p:nvPr>
            <p:ph type="body" idx="1"/>
          </p:nvPr>
        </p:nvSpPr>
        <p:spPr>
          <a:xfrm>
            <a:off x="952500" y="794934"/>
            <a:ext cx="11099800" cy="7688666"/>
          </a:xfrm>
          <a:prstGeom prst="rect">
            <a:avLst/>
          </a:prstGeom>
        </p:spPr>
        <p:txBody>
          <a:bodyPr anchor="t"/>
          <a:lstStyle/>
          <a:p>
            <a:pPr>
              <a:defRPr>
                <a:latin typeface="Courier"/>
                <a:ea typeface="Courier"/>
                <a:cs typeface="Courier"/>
                <a:sym typeface="Courier"/>
              </a:defRPr>
            </a:pPr>
            <a:r>
              <a:t>_.omit(object, [paths])</a:t>
            </a:r>
          </a:p>
          <a:p>
            <a:pPr>
              <a:defRPr sz="2400"/>
            </a:pPr>
            <a:r>
              <a:t>This method creates an object composed of the own and inherited enumerable property paths of object that are not omitted.</a:t>
            </a:r>
          </a:p>
          <a:p>
            <a:pPr>
              <a:defRPr sz="100"/>
            </a:pPr>
          </a:p>
          <a:p>
            <a:pPr>
              <a:defRPr sz="100"/>
            </a:pPr>
          </a:p>
          <a:p>
            <a:pPr>
              <a:defRPr>
                <a:latin typeface="Courier"/>
                <a:ea typeface="Courier"/>
                <a:cs typeface="Courier"/>
                <a:sym typeface="Courier"/>
              </a:defRPr>
            </a:pPr>
            <a:r>
              <a:t>_.unset(object, path)</a:t>
            </a:r>
          </a:p>
          <a:p>
            <a:pPr>
              <a:defRPr sz="2400"/>
            </a:pPr>
            <a:r>
              <a:t>Removes the property at path of object.</a:t>
            </a:r>
          </a:p>
        </p:txBody>
      </p:sp>
      <p:pic>
        <p:nvPicPr>
          <p:cNvPr id="161" name="Screenshot 2019-03-24 at 08.14.47.png" descr="Screenshot 2019-03-24 at 08.14.47.png"/>
          <p:cNvPicPr>
            <a:picLocks noChangeAspect="1"/>
          </p:cNvPicPr>
          <p:nvPr/>
        </p:nvPicPr>
        <p:blipFill>
          <a:blip r:embed="rId2">
            <a:extLst/>
          </a:blip>
          <a:stretch>
            <a:fillRect/>
          </a:stretch>
        </p:blipFill>
        <p:spPr>
          <a:xfrm>
            <a:off x="2723808" y="2861389"/>
            <a:ext cx="4370362" cy="1097819"/>
          </a:xfrm>
          <a:prstGeom prst="rect">
            <a:avLst/>
          </a:prstGeom>
          <a:ln w="12700">
            <a:miter lim="400000"/>
          </a:ln>
        </p:spPr>
      </p:pic>
      <p:pic>
        <p:nvPicPr>
          <p:cNvPr id="162" name="Screenshot 2019-03-24 at 08.16.18.png" descr="Screenshot 2019-03-24 at 08.16.18.png"/>
          <p:cNvPicPr>
            <a:picLocks noChangeAspect="1"/>
          </p:cNvPicPr>
          <p:nvPr/>
        </p:nvPicPr>
        <p:blipFill>
          <a:blip r:embed="rId3">
            <a:extLst/>
          </a:blip>
          <a:stretch>
            <a:fillRect/>
          </a:stretch>
        </p:blipFill>
        <p:spPr>
          <a:xfrm>
            <a:off x="2713716" y="5926703"/>
            <a:ext cx="4645331" cy="311099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Find more on official web page…"/>
          <p:cNvSpPr txBox="1"/>
          <p:nvPr>
            <p:ph type="body" idx="1"/>
          </p:nvPr>
        </p:nvSpPr>
        <p:spPr>
          <a:prstGeom prst="rect">
            <a:avLst/>
          </a:prstGeom>
        </p:spPr>
        <p:txBody>
          <a:bodyPr anchor="t"/>
          <a:lstStyle/>
          <a:p>
            <a:pPr/>
            <a:r>
              <a:t>Find more on official web page</a:t>
            </a:r>
          </a:p>
          <a:p>
            <a:pPr lvl="3"/>
            <a:r>
              <a:rPr u="sng">
                <a:hlinkClick r:id="rId2" invalidUrl="" action="" tgtFrame="" tooltip="" history="1" highlightClick="0" endSnd="0"/>
              </a:rPr>
              <a:t>https://lodash.com</a:t>
            </a:r>
          </a:p>
          <a:p>
            <a:pPr/>
            <a:r>
              <a:t>And documentation</a:t>
            </a:r>
          </a:p>
          <a:p>
            <a:pPr lvl="3"/>
            <a:r>
              <a:rPr u="sng">
                <a:hlinkClick r:id="rId3" invalidUrl="" action="" tgtFrame="" tooltip="" history="1" highlightClick="0" endSnd="0"/>
              </a:rPr>
              <a:t>https://lodash.com/docs/4.17.11</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asa Mihaljenovic"/>
          <p:cNvSpPr txBox="1"/>
          <p:nvPr>
            <p:ph type="body" idx="13"/>
          </p:nvPr>
        </p:nvSpPr>
        <p:spPr>
          <a:prstGeom prst="rect">
            <a:avLst/>
          </a:prstGeom>
        </p:spPr>
        <p:txBody>
          <a:bodyPr/>
          <a:lstStyle/>
          <a:p>
            <a:pPr/>
            <a:r>
              <a:t>–Sasa Mihaljenovic</a:t>
            </a:r>
          </a:p>
        </p:txBody>
      </p:sp>
      <p:sp>
        <p:nvSpPr>
          <p:cNvPr id="167" name="“Thank you for your time.”"/>
          <p:cNvSpPr txBox="1"/>
          <p:nvPr>
            <p:ph type="body" idx="14"/>
          </p:nvPr>
        </p:nvSpPr>
        <p:spPr>
          <a:prstGeom prst="rect">
            <a:avLst/>
          </a:prstGeom>
        </p:spPr>
        <p:txBody>
          <a:bodyPr/>
          <a:lstStyle/>
          <a:p>
            <a:pPr/>
            <a:r>
              <a:t>“Thank you for your time.”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What is Lodash and why to use it!"/>
          <p:cNvSpPr txBox="1"/>
          <p:nvPr>
            <p:ph type="title"/>
          </p:nvPr>
        </p:nvSpPr>
        <p:spPr>
          <a:prstGeom prst="rect">
            <a:avLst/>
          </a:prstGeom>
        </p:spPr>
        <p:txBody>
          <a:bodyPr/>
          <a:lstStyle>
            <a:lvl1pPr defTabSz="484886">
              <a:defRPr sz="6640"/>
            </a:lvl1pPr>
          </a:lstStyle>
          <a:p>
            <a:pPr/>
            <a:r>
              <a:t>What is Lodash and why to use it!</a:t>
            </a:r>
          </a:p>
        </p:txBody>
      </p:sp>
      <p:sp>
        <p:nvSpPr>
          <p:cNvPr id="125" name="A modern JavaScript utility library delivering modularity, performance &amp; extras…"/>
          <p:cNvSpPr txBox="1"/>
          <p:nvPr>
            <p:ph type="body" idx="1"/>
          </p:nvPr>
        </p:nvSpPr>
        <p:spPr>
          <a:prstGeom prst="rect">
            <a:avLst/>
          </a:prstGeom>
        </p:spPr>
        <p:txBody>
          <a:bodyPr/>
          <a:lstStyle/>
          <a:p>
            <a:pPr/>
            <a:r>
              <a:t>A modern JavaScript utility library delivering modularity, performance &amp; extras</a:t>
            </a:r>
          </a:p>
          <a:p>
            <a:pPr/>
            <a:r>
              <a:t>Developed in 2012 by John-David Dalton under MIT license</a:t>
            </a:r>
          </a:p>
          <a:p>
            <a:pPr/>
            <a:r>
              <a:t>Lodash is a JavaScript library that helps programmers write more concise and easier to maintain JavaScript code</a:t>
            </a:r>
          </a:p>
          <a:p>
            <a:pPr/>
            <a:r>
              <a:t>It cover’s lots of areas like arrays, dates, functions, math, collections, objects, strings, etc.</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Installing and using"/>
          <p:cNvSpPr txBox="1"/>
          <p:nvPr>
            <p:ph type="title"/>
          </p:nvPr>
        </p:nvSpPr>
        <p:spPr>
          <a:prstGeom prst="rect">
            <a:avLst/>
          </a:prstGeom>
        </p:spPr>
        <p:txBody>
          <a:bodyPr/>
          <a:lstStyle/>
          <a:p>
            <a:pPr/>
            <a:r>
              <a:t>Installing and using</a:t>
            </a:r>
          </a:p>
        </p:txBody>
      </p:sp>
      <p:sp>
        <p:nvSpPr>
          <p:cNvPr id="128" name="in a browser…"/>
          <p:cNvSpPr txBox="1"/>
          <p:nvPr>
            <p:ph type="body" idx="1"/>
          </p:nvPr>
        </p:nvSpPr>
        <p:spPr>
          <a:prstGeom prst="rect">
            <a:avLst/>
          </a:prstGeom>
        </p:spPr>
        <p:txBody>
          <a:bodyPr/>
          <a:lstStyle/>
          <a:p>
            <a:pPr marL="413384" indent="-413384" defTabSz="543305">
              <a:spcBef>
                <a:spcPts val="3900"/>
              </a:spcBef>
              <a:defRPr sz="2976"/>
            </a:pPr>
            <a:r>
              <a:t>in a browser</a:t>
            </a:r>
          </a:p>
          <a:p>
            <a:pPr marL="413384" indent="-413384" defTabSz="543305">
              <a:spcBef>
                <a:spcPts val="3900"/>
              </a:spcBef>
              <a:defRPr sz="2976"/>
            </a:pPr>
          </a:p>
          <a:p>
            <a:pPr marL="413384" indent="-413384" defTabSz="543305">
              <a:spcBef>
                <a:spcPts val="3900"/>
              </a:spcBef>
              <a:defRPr sz="2976"/>
            </a:pPr>
            <a:r>
              <a:t>using npm </a:t>
            </a:r>
          </a:p>
          <a:p>
            <a:pPr marL="413384" indent="-413384" defTabSz="543305">
              <a:spcBef>
                <a:spcPts val="3900"/>
              </a:spcBef>
              <a:defRPr sz="2976"/>
            </a:pPr>
          </a:p>
          <a:p>
            <a:pPr marL="413384" indent="-413384" defTabSz="543305">
              <a:spcBef>
                <a:spcPts val="3900"/>
              </a:spcBef>
              <a:defRPr sz="2976"/>
            </a:pPr>
            <a:r>
              <a:t>in code</a:t>
            </a:r>
          </a:p>
          <a:p>
            <a:pPr marL="413384" indent="-413384" defTabSz="543305">
              <a:spcBef>
                <a:spcPts val="3900"/>
              </a:spcBef>
              <a:defRPr sz="2976"/>
            </a:pPr>
          </a:p>
          <a:p>
            <a:pPr marL="0" indent="0" defTabSz="543305">
              <a:spcBef>
                <a:spcPts val="3900"/>
              </a:spcBef>
              <a:buSzTx/>
              <a:buNone/>
              <a:defRPr sz="2976"/>
            </a:pPr>
            <a:r>
              <a:t> </a:t>
            </a:r>
          </a:p>
        </p:txBody>
      </p:sp>
      <p:pic>
        <p:nvPicPr>
          <p:cNvPr id="129" name="Screenshot 2019-03-23 at 13.57.38.png" descr="Screenshot 2019-03-23 at 13.57.38.png"/>
          <p:cNvPicPr>
            <a:picLocks noChangeAspect="1"/>
          </p:cNvPicPr>
          <p:nvPr/>
        </p:nvPicPr>
        <p:blipFill>
          <a:blip r:embed="rId2">
            <a:extLst/>
          </a:blip>
          <a:stretch>
            <a:fillRect/>
          </a:stretch>
        </p:blipFill>
        <p:spPr>
          <a:xfrm>
            <a:off x="1820465" y="3476530"/>
            <a:ext cx="4445001" cy="660401"/>
          </a:xfrm>
          <a:prstGeom prst="rect">
            <a:avLst/>
          </a:prstGeom>
          <a:ln w="12700">
            <a:miter lim="400000"/>
          </a:ln>
        </p:spPr>
      </p:pic>
      <p:pic>
        <p:nvPicPr>
          <p:cNvPr id="130" name="Screenshot 2019-03-23 at 13.57.42.png" descr="Screenshot 2019-03-23 at 13.57.42.png"/>
          <p:cNvPicPr>
            <a:picLocks noChangeAspect="1"/>
          </p:cNvPicPr>
          <p:nvPr/>
        </p:nvPicPr>
        <p:blipFill>
          <a:blip r:embed="rId3">
            <a:extLst/>
          </a:blip>
          <a:stretch>
            <a:fillRect/>
          </a:stretch>
        </p:blipFill>
        <p:spPr>
          <a:xfrm>
            <a:off x="1814920" y="5289550"/>
            <a:ext cx="2971801" cy="889000"/>
          </a:xfrm>
          <a:prstGeom prst="rect">
            <a:avLst/>
          </a:prstGeom>
          <a:ln w="12700">
            <a:miter lim="400000"/>
          </a:ln>
        </p:spPr>
      </p:pic>
      <p:pic>
        <p:nvPicPr>
          <p:cNvPr id="131" name="Screenshot 2019-03-23 at 14.00.12.png" descr="Screenshot 2019-03-23 at 14.00.12.png"/>
          <p:cNvPicPr>
            <a:picLocks noChangeAspect="1"/>
          </p:cNvPicPr>
          <p:nvPr/>
        </p:nvPicPr>
        <p:blipFill>
          <a:blip r:embed="rId4">
            <a:extLst/>
          </a:blip>
          <a:stretch>
            <a:fillRect/>
          </a:stretch>
        </p:blipFill>
        <p:spPr>
          <a:xfrm>
            <a:off x="1839839" y="7242947"/>
            <a:ext cx="4216401" cy="17399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Arrays"/>
          <p:cNvSpPr txBox="1"/>
          <p:nvPr>
            <p:ph type="title"/>
          </p:nvPr>
        </p:nvSpPr>
        <p:spPr>
          <a:prstGeom prst="rect">
            <a:avLst/>
          </a:prstGeom>
        </p:spPr>
        <p:txBody>
          <a:bodyPr/>
          <a:lstStyle/>
          <a:p>
            <a:pPr/>
            <a:r>
              <a:t>Arrays</a:t>
            </a:r>
          </a:p>
        </p:txBody>
      </p:sp>
      <p:sp>
        <p:nvSpPr>
          <p:cNvPr id="134" name="_.chunk(array, [size=1])…"/>
          <p:cNvSpPr txBox="1"/>
          <p:nvPr>
            <p:ph type="body" idx="1"/>
          </p:nvPr>
        </p:nvSpPr>
        <p:spPr>
          <a:prstGeom prst="rect">
            <a:avLst/>
          </a:prstGeom>
        </p:spPr>
        <p:txBody>
          <a:bodyPr anchor="t"/>
          <a:lstStyle/>
          <a:p>
            <a:pPr>
              <a:defRPr>
                <a:latin typeface="Courier"/>
                <a:ea typeface="Courier"/>
                <a:cs typeface="Courier"/>
                <a:sym typeface="Courier"/>
              </a:defRPr>
            </a:pPr>
            <a:r>
              <a:t>_.chunk(array, [size=1])</a:t>
            </a:r>
          </a:p>
          <a:p>
            <a:pPr marL="444499" indent="-444499">
              <a:defRPr sz="2400"/>
            </a:pPr>
            <a:r>
              <a:t>Creates an array of elements split into groups the length of size. If array can't be split evenly, the final chunk will be the remaining elements.</a:t>
            </a:r>
          </a:p>
        </p:txBody>
      </p:sp>
      <p:pic>
        <p:nvPicPr>
          <p:cNvPr id="135" name="Screenshot 2019-03-24 at 07.53.19.png" descr="Screenshot 2019-03-24 at 07.53.19.png"/>
          <p:cNvPicPr>
            <a:picLocks noChangeAspect="1"/>
          </p:cNvPicPr>
          <p:nvPr/>
        </p:nvPicPr>
        <p:blipFill>
          <a:blip r:embed="rId2">
            <a:extLst/>
          </a:blip>
          <a:stretch>
            <a:fillRect/>
          </a:stretch>
        </p:blipFill>
        <p:spPr>
          <a:xfrm>
            <a:off x="4222096" y="4783513"/>
            <a:ext cx="4267201" cy="17399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_.concat(array, [values])…"/>
          <p:cNvSpPr txBox="1"/>
          <p:nvPr>
            <p:ph type="body" idx="1"/>
          </p:nvPr>
        </p:nvSpPr>
        <p:spPr>
          <a:prstGeom prst="rect">
            <a:avLst/>
          </a:prstGeom>
        </p:spPr>
        <p:txBody>
          <a:bodyPr anchor="t"/>
          <a:lstStyle/>
          <a:p>
            <a:pPr>
              <a:defRPr>
                <a:latin typeface="Courier"/>
                <a:ea typeface="Courier"/>
                <a:cs typeface="Courier"/>
                <a:sym typeface="Courier"/>
              </a:defRPr>
            </a:pPr>
            <a:r>
              <a:t>_.concat(array, [values])</a:t>
            </a:r>
          </a:p>
          <a:p>
            <a:pPr marL="444499" indent="-444499">
              <a:defRPr sz="2400"/>
            </a:pPr>
            <a:r>
              <a:t>Creates a new array concatenating array with any additional arrays and/or values.</a:t>
            </a:r>
          </a:p>
          <a:p>
            <a:pPr marL="444499" indent="-444499">
              <a:defRPr sz="2400"/>
            </a:pPr>
          </a:p>
          <a:p>
            <a:pPr marL="0" indent="0">
              <a:buSzTx/>
              <a:buNone/>
              <a:defRPr sz="2400"/>
            </a:pPr>
          </a:p>
          <a:p>
            <a:pPr>
              <a:defRPr>
                <a:latin typeface="Courier"/>
                <a:ea typeface="Courier"/>
                <a:cs typeface="Courier"/>
                <a:sym typeface="Courier"/>
              </a:defRPr>
            </a:pPr>
            <a:r>
              <a:t>_.pull(array, [values])</a:t>
            </a:r>
          </a:p>
          <a:p>
            <a:pPr marL="444499" indent="-444499">
              <a:defRPr sz="2400"/>
            </a:pPr>
            <a:r>
              <a:t>Removes all given values from array using SameValueZero for equality comparisons.</a:t>
            </a:r>
          </a:p>
        </p:txBody>
      </p:sp>
      <p:pic>
        <p:nvPicPr>
          <p:cNvPr id="138" name="Screenshot 2019-03-24 at 07.56.06.png" descr="Screenshot 2019-03-24 at 07.56.06.png"/>
          <p:cNvPicPr>
            <a:picLocks noChangeAspect="1"/>
          </p:cNvPicPr>
          <p:nvPr/>
        </p:nvPicPr>
        <p:blipFill>
          <a:blip r:embed="rId2">
            <a:extLst/>
          </a:blip>
          <a:stretch>
            <a:fillRect/>
          </a:stretch>
        </p:blipFill>
        <p:spPr>
          <a:xfrm>
            <a:off x="3686417" y="3167503"/>
            <a:ext cx="4659585" cy="2218345"/>
          </a:xfrm>
          <a:prstGeom prst="rect">
            <a:avLst/>
          </a:prstGeom>
          <a:ln w="12700">
            <a:miter lim="400000"/>
          </a:ln>
        </p:spPr>
      </p:pic>
      <p:pic>
        <p:nvPicPr>
          <p:cNvPr id="139" name="Screenshot 2019-03-24 at 07.59.22.png" descr="Screenshot 2019-03-24 at 07.59.22.png"/>
          <p:cNvPicPr>
            <a:picLocks noChangeAspect="1"/>
          </p:cNvPicPr>
          <p:nvPr/>
        </p:nvPicPr>
        <p:blipFill>
          <a:blip r:embed="rId3">
            <a:extLst/>
          </a:blip>
          <a:stretch>
            <a:fillRect/>
          </a:stretch>
        </p:blipFill>
        <p:spPr>
          <a:xfrm>
            <a:off x="3695371" y="7318495"/>
            <a:ext cx="5384801" cy="15494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_.union([arrays])…"/>
          <p:cNvSpPr txBox="1"/>
          <p:nvPr>
            <p:ph type="body" idx="1"/>
          </p:nvPr>
        </p:nvSpPr>
        <p:spPr>
          <a:prstGeom prst="rect">
            <a:avLst/>
          </a:prstGeom>
        </p:spPr>
        <p:txBody>
          <a:bodyPr anchor="t"/>
          <a:lstStyle/>
          <a:p>
            <a:pPr>
              <a:defRPr>
                <a:latin typeface="Courier"/>
                <a:ea typeface="Courier"/>
                <a:cs typeface="Courier"/>
                <a:sym typeface="Courier"/>
              </a:defRPr>
            </a:pPr>
            <a:r>
              <a:t>_.union([arrays])</a:t>
            </a:r>
          </a:p>
          <a:p>
            <a:pPr marL="444499" indent="-444499">
              <a:defRPr sz="2400"/>
            </a:pPr>
            <a:r>
              <a:t>Creates an array of unique values, in order, from all given arrays using SameValueZero for equality comparisons.</a:t>
            </a:r>
          </a:p>
          <a:p>
            <a:pPr marL="0" indent="0">
              <a:buSzTx/>
              <a:buNone/>
              <a:defRPr sz="2400"/>
            </a:pPr>
          </a:p>
          <a:p>
            <a:pPr marL="444499" indent="-444499">
              <a:defRPr>
                <a:latin typeface="Courier"/>
                <a:ea typeface="Courier"/>
                <a:cs typeface="Courier"/>
                <a:sym typeface="Courier"/>
              </a:defRPr>
            </a:pPr>
            <a:r>
              <a:t>_.uniq(array)</a:t>
            </a:r>
          </a:p>
          <a:p>
            <a:pPr marL="444499" indent="-444499">
              <a:defRPr sz="2400"/>
            </a:pPr>
            <a:r>
              <a:t>Creates a duplicate-free version of an array, using SameValueZero for equality comparisons, in which only the first occurrence of each element is kept. The order of result values is determined by the order they occur in the array.</a:t>
            </a:r>
          </a:p>
        </p:txBody>
      </p:sp>
      <p:pic>
        <p:nvPicPr>
          <p:cNvPr id="142" name="Screenshot 2019-03-24 at 08.02.05.png" descr="Screenshot 2019-03-24 at 08.02.05.png"/>
          <p:cNvPicPr>
            <a:picLocks noChangeAspect="1"/>
          </p:cNvPicPr>
          <p:nvPr/>
        </p:nvPicPr>
        <p:blipFill>
          <a:blip r:embed="rId2">
            <a:extLst/>
          </a:blip>
          <a:stretch>
            <a:fillRect/>
          </a:stretch>
        </p:blipFill>
        <p:spPr>
          <a:xfrm>
            <a:off x="3139478" y="3349201"/>
            <a:ext cx="2768601" cy="685801"/>
          </a:xfrm>
          <a:prstGeom prst="rect">
            <a:avLst/>
          </a:prstGeom>
          <a:ln w="12700">
            <a:miter lim="400000"/>
          </a:ln>
        </p:spPr>
      </p:pic>
      <p:pic>
        <p:nvPicPr>
          <p:cNvPr id="143" name="Screenshot 2019-03-24 at 08.02.05.png" descr="Screenshot 2019-03-24 at 08.02.05.png"/>
          <p:cNvPicPr>
            <a:picLocks noChangeAspect="1"/>
          </p:cNvPicPr>
          <p:nvPr/>
        </p:nvPicPr>
        <p:blipFill>
          <a:blip r:embed="rId2">
            <a:extLst/>
          </a:blip>
          <a:stretch>
            <a:fillRect/>
          </a:stretch>
        </p:blipFill>
        <p:spPr>
          <a:xfrm>
            <a:off x="3139478" y="7456889"/>
            <a:ext cx="2768601" cy="6858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Collection"/>
          <p:cNvSpPr txBox="1"/>
          <p:nvPr>
            <p:ph type="title"/>
          </p:nvPr>
        </p:nvSpPr>
        <p:spPr>
          <a:prstGeom prst="rect">
            <a:avLst/>
          </a:prstGeom>
        </p:spPr>
        <p:txBody>
          <a:bodyPr/>
          <a:lstStyle/>
          <a:p>
            <a:pPr/>
            <a:r>
              <a:t>Collection</a:t>
            </a:r>
          </a:p>
        </p:txBody>
      </p:sp>
      <p:sp>
        <p:nvSpPr>
          <p:cNvPr id="146" name="_.countBy(collection, [iteratee=_.identity])…"/>
          <p:cNvSpPr txBox="1"/>
          <p:nvPr>
            <p:ph type="body" idx="1"/>
          </p:nvPr>
        </p:nvSpPr>
        <p:spPr>
          <a:prstGeom prst="rect">
            <a:avLst/>
          </a:prstGeom>
        </p:spPr>
        <p:txBody>
          <a:bodyPr anchor="t"/>
          <a:lstStyle/>
          <a:p>
            <a:pPr/>
            <a:r>
              <a:t>_.countBy(collection, [</a:t>
            </a:r>
            <a:r>
              <a:rPr>
                <a:latin typeface="Courier"/>
                <a:ea typeface="Courier"/>
                <a:cs typeface="Courier"/>
                <a:sym typeface="Courier"/>
              </a:rPr>
              <a:t>iteratee</a:t>
            </a:r>
            <a:r>
              <a:t>=_.identity])</a:t>
            </a:r>
          </a:p>
          <a:p>
            <a:pPr>
              <a:defRPr sz="2400"/>
            </a:pPr>
            <a:r>
              <a:t>Creates an object composed of keys generated from the results of running each element of collection thru iteratee. The corresponding value of each key is the number of times the key was returned by iteratee.</a:t>
            </a:r>
          </a:p>
        </p:txBody>
      </p:sp>
      <p:pic>
        <p:nvPicPr>
          <p:cNvPr id="147" name="Screenshot 2019-03-24 at 08.04.56.png" descr="Screenshot 2019-03-24 at 08.04.56.png"/>
          <p:cNvPicPr>
            <a:picLocks noChangeAspect="1"/>
          </p:cNvPicPr>
          <p:nvPr/>
        </p:nvPicPr>
        <p:blipFill>
          <a:blip r:embed="rId2">
            <a:extLst/>
          </a:blip>
          <a:stretch>
            <a:fillRect/>
          </a:stretch>
        </p:blipFill>
        <p:spPr>
          <a:xfrm>
            <a:off x="2961371" y="5275564"/>
            <a:ext cx="5753101" cy="19812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_.groupBy(collection, [iteratee=_.identity])…"/>
          <p:cNvSpPr txBox="1"/>
          <p:nvPr>
            <p:ph type="body" idx="1"/>
          </p:nvPr>
        </p:nvSpPr>
        <p:spPr>
          <a:xfrm>
            <a:off x="952500" y="797394"/>
            <a:ext cx="11099800" cy="7686206"/>
          </a:xfrm>
          <a:prstGeom prst="rect">
            <a:avLst/>
          </a:prstGeom>
        </p:spPr>
        <p:txBody>
          <a:bodyPr anchor="t"/>
          <a:lstStyle/>
          <a:p>
            <a:pPr>
              <a:defRPr sz="3100">
                <a:latin typeface="Courier"/>
                <a:ea typeface="Courier"/>
                <a:cs typeface="Courier"/>
                <a:sym typeface="Courier"/>
              </a:defRPr>
            </a:pPr>
            <a:r>
              <a:t>_.groupBy(collection, [iteratee=_.identity])</a:t>
            </a:r>
          </a:p>
          <a:p>
            <a:pPr>
              <a:defRPr sz="2400"/>
            </a:pPr>
            <a:r>
              <a:t>Creates an object composed of keys generated from the results of running each element of collection thru iteratee. The order of grouped values is determined by the order they occur in collection.</a:t>
            </a:r>
          </a:p>
          <a:p>
            <a:pPr>
              <a:defRPr sz="100"/>
            </a:pPr>
          </a:p>
          <a:p>
            <a:pPr marL="0" indent="0">
              <a:buSzTx/>
              <a:buNone/>
              <a:defRPr sz="2400"/>
            </a:pPr>
          </a:p>
          <a:p>
            <a:pPr>
              <a:defRPr sz="3100">
                <a:latin typeface="Courier"/>
                <a:ea typeface="Courier"/>
                <a:cs typeface="Courier"/>
                <a:sym typeface="Courier"/>
              </a:defRPr>
            </a:pPr>
            <a:r>
              <a:t>_.includes(collection, value, [fromIndex=0])</a:t>
            </a:r>
          </a:p>
          <a:p>
            <a:pPr>
              <a:defRPr sz="2400"/>
            </a:pPr>
            <a:r>
              <a:t>Checks if value is in collection.</a:t>
            </a:r>
          </a:p>
        </p:txBody>
      </p:sp>
      <p:pic>
        <p:nvPicPr>
          <p:cNvPr id="150" name="Screenshot 2019-03-24 at 08.07.23.png" descr="Screenshot 2019-03-24 at 08.07.23.png"/>
          <p:cNvPicPr>
            <a:picLocks noChangeAspect="1"/>
          </p:cNvPicPr>
          <p:nvPr/>
        </p:nvPicPr>
        <p:blipFill>
          <a:blip r:embed="rId2">
            <a:extLst/>
          </a:blip>
          <a:stretch>
            <a:fillRect/>
          </a:stretch>
        </p:blipFill>
        <p:spPr>
          <a:xfrm>
            <a:off x="2927501" y="3074364"/>
            <a:ext cx="4854410" cy="1676581"/>
          </a:xfrm>
          <a:prstGeom prst="rect">
            <a:avLst/>
          </a:prstGeom>
          <a:ln w="12700">
            <a:miter lim="400000"/>
          </a:ln>
        </p:spPr>
      </p:pic>
      <p:pic>
        <p:nvPicPr>
          <p:cNvPr id="151" name="Screenshot 2019-03-24 at 08.09.44.png" descr="Screenshot 2019-03-24 at 08.09.44.png"/>
          <p:cNvPicPr>
            <a:picLocks noChangeAspect="1"/>
          </p:cNvPicPr>
          <p:nvPr/>
        </p:nvPicPr>
        <p:blipFill>
          <a:blip r:embed="rId3">
            <a:extLst/>
          </a:blip>
          <a:stretch>
            <a:fillRect/>
          </a:stretch>
        </p:blipFill>
        <p:spPr>
          <a:xfrm>
            <a:off x="2906652" y="6542657"/>
            <a:ext cx="3433435" cy="270270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Object"/>
          <p:cNvSpPr txBox="1"/>
          <p:nvPr>
            <p:ph type="title"/>
          </p:nvPr>
        </p:nvSpPr>
        <p:spPr>
          <a:prstGeom prst="rect">
            <a:avLst/>
          </a:prstGeom>
        </p:spPr>
        <p:txBody>
          <a:bodyPr/>
          <a:lstStyle/>
          <a:p>
            <a:pPr/>
            <a:r>
              <a:t>Object</a:t>
            </a:r>
          </a:p>
        </p:txBody>
      </p:sp>
      <p:sp>
        <p:nvSpPr>
          <p:cNvPr id="154" name="_.assign(object, [sources])…"/>
          <p:cNvSpPr txBox="1"/>
          <p:nvPr>
            <p:ph type="body" idx="1"/>
          </p:nvPr>
        </p:nvSpPr>
        <p:spPr>
          <a:prstGeom prst="rect">
            <a:avLst/>
          </a:prstGeom>
        </p:spPr>
        <p:txBody>
          <a:bodyPr anchor="t"/>
          <a:lstStyle/>
          <a:p>
            <a:pPr>
              <a:defRPr>
                <a:latin typeface="Courier"/>
                <a:ea typeface="Courier"/>
                <a:cs typeface="Courier"/>
                <a:sym typeface="Courier"/>
              </a:defRPr>
            </a:pPr>
            <a:r>
              <a:t>_.assign(object, [sources])</a:t>
            </a:r>
          </a:p>
          <a:p>
            <a:pPr>
              <a:defRPr sz="2400"/>
            </a:pPr>
            <a:r>
              <a:t>Assigns own enumerable string keyed properties of source objects to the destination object. Source objects are applied from left to right. Subsequent sources overwrite property assignments of previous sources.</a:t>
            </a:r>
          </a:p>
        </p:txBody>
      </p:sp>
      <p:pic>
        <p:nvPicPr>
          <p:cNvPr id="155" name="Screenshot 2019-03-24 at 08.12.26.png" descr="Screenshot 2019-03-24 at 08.12.26.png"/>
          <p:cNvPicPr>
            <a:picLocks noChangeAspect="1"/>
          </p:cNvPicPr>
          <p:nvPr/>
        </p:nvPicPr>
        <p:blipFill>
          <a:blip r:embed="rId2">
            <a:extLst/>
          </a:blip>
          <a:stretch>
            <a:fillRect/>
          </a:stretch>
        </p:blipFill>
        <p:spPr>
          <a:xfrm>
            <a:off x="3059385" y="5088983"/>
            <a:ext cx="4953001" cy="41148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