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D96AE8-FEDA-4FB1-89EC-6BEAC66E6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5C89F3-0EB5-4ECF-8CA4-BBFD8A921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B2BE16-1D6B-4659-819E-76D7BEE59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EFEBD-8B8D-477C-B7C0-3B922B2B1E66}" type="datetimeFigureOut">
              <a:rPr lang="ru-RU"/>
              <a:pPr>
                <a:defRPr/>
              </a:pPr>
              <a:t>02.04.2019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2B1A86-AFA3-47E4-90F7-D8EFE5DD4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81A698-CCD0-4C0D-A104-AAF1E942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1BC47-E0F9-4B39-A45C-6C97AE2DDA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575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C097A-ED23-4EDF-BCA7-CB325F727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2B2E0F5-8306-4D8F-B65E-8B0082A33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B2BE16-1D6B-4659-819E-76D7BEE59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B7FAA-1D23-49A9-B7AD-23A5D8688F3B}" type="datetimeFigureOut">
              <a:rPr lang="ru-RU"/>
              <a:pPr>
                <a:defRPr/>
              </a:pPr>
              <a:t>02.04.2019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2B1A86-AFA3-47E4-90F7-D8EFE5DD4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81A698-CCD0-4C0D-A104-AAF1E942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308829-EA2B-4531-8ACA-209FAAB446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855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C605788-506A-4110-AB00-821CB13907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E81F535-ADEB-4448-A425-22267AF45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B2BE16-1D6B-4659-819E-76D7BEE59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3010-5856-4FB4-9401-CF5B2B2B5075}" type="datetimeFigureOut">
              <a:rPr lang="ru-RU"/>
              <a:pPr>
                <a:defRPr/>
              </a:pPr>
              <a:t>02.04.2019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2B1A86-AFA3-47E4-90F7-D8EFE5DD4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81A698-CCD0-4C0D-A104-AAF1E942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713F6-3F74-4B11-941E-3072E7A2204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04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6F6653-9266-4D96-B846-A1D2463E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4BE247-AEAF-4E57-96B2-382DCEE47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B2BE16-1D6B-4659-819E-76D7BEE59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4C7C5-187D-4B5A-9DB9-602992E5427B}" type="datetimeFigureOut">
              <a:rPr lang="ru-RU"/>
              <a:pPr>
                <a:defRPr/>
              </a:pPr>
              <a:t>02.04.2019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2B1A86-AFA3-47E4-90F7-D8EFE5DD4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81A698-CCD0-4C0D-A104-AAF1E942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A36EE-F31F-4355-A005-7C738AE9FE6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58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B3700A-EA16-4D4F-93E0-817A823F7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DA385C-8A92-41CC-8700-92232D3F1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B2BE16-1D6B-4659-819E-76D7BEE59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FEF0D-8590-4CE8-A11E-659EBAB2632F}" type="datetimeFigureOut">
              <a:rPr lang="ru-RU"/>
              <a:pPr>
                <a:defRPr/>
              </a:pPr>
              <a:t>02.04.2019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2B1A86-AFA3-47E4-90F7-D8EFE5DD4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81A698-CCD0-4C0D-A104-AAF1E942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E4BDD-DF5A-4D21-B568-6CB4FA8BF69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38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2E2458-6BFA-4E19-A518-47834322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BC7F2D-5BAB-46B5-9160-CCBC2C02F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1E2DF3-7C70-4073-9D48-BB723CF75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3FB2BE16-1D6B-4659-819E-76D7BEE59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9AA4C-5935-448E-868D-A3E4D9A1FE03}" type="datetimeFigureOut">
              <a:rPr lang="ru-RU"/>
              <a:pPr>
                <a:defRPr/>
              </a:pPr>
              <a:t>02.04.2019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B92B1A86-AFA3-47E4-90F7-D8EFE5DD4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281A698-CCD0-4C0D-A104-AAF1E942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B716A-8945-41ED-A31D-A18768DC20B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793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DA150-8F41-4BEE-BAF7-C4609BB0D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BEE479-4F86-45D4-B63E-BBA96E666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6D2A36-9A2F-4709-98F9-1FCA01F76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4B96EA8-5D0C-4D69-94D7-B15A48001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8E79A8D-5DDA-4A55-A046-7589553C77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>
            <a:extLst>
              <a:ext uri="{FF2B5EF4-FFF2-40B4-BE49-F238E27FC236}">
                <a16:creationId xmlns:a16="http://schemas.microsoft.com/office/drawing/2014/main" id="{3FB2BE16-1D6B-4659-819E-76D7BEE59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7C6A2-C533-4291-A3F7-8746C7014AFE}" type="datetimeFigureOut">
              <a:rPr lang="ru-RU"/>
              <a:pPr>
                <a:defRPr/>
              </a:pPr>
              <a:t>02.04.2019</a:t>
            </a:fld>
            <a:endParaRPr lang="ru-RU"/>
          </a:p>
        </p:txBody>
      </p:sp>
      <p:sp>
        <p:nvSpPr>
          <p:cNvPr id="8" name="Нижний колонтитул 4">
            <a:extLst>
              <a:ext uri="{FF2B5EF4-FFF2-40B4-BE49-F238E27FC236}">
                <a16:creationId xmlns:a16="http://schemas.microsoft.com/office/drawing/2014/main" id="{B92B1A86-AFA3-47E4-90F7-D8EFE5DD4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0281A698-CCD0-4C0D-A104-AAF1E942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AF392-3370-4C21-A9CD-8F0ECA6165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85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4C9036-A18F-455A-BD1A-7A88B5FA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>
            <a:extLst>
              <a:ext uri="{FF2B5EF4-FFF2-40B4-BE49-F238E27FC236}">
                <a16:creationId xmlns:a16="http://schemas.microsoft.com/office/drawing/2014/main" id="{3FB2BE16-1D6B-4659-819E-76D7BEE59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541420-7F4E-4971-A3B1-E16D1870217B}" type="datetimeFigureOut">
              <a:rPr lang="ru-RU"/>
              <a:pPr>
                <a:defRPr/>
              </a:pPr>
              <a:t>02.04.2019</a:t>
            </a:fld>
            <a:endParaRPr lang="ru-RU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B92B1A86-AFA3-47E4-90F7-D8EFE5DD4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0281A698-CCD0-4C0D-A104-AAF1E942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972A9-3C1E-42A2-900D-0B5A40E12C4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04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>
            <a:extLst>
              <a:ext uri="{FF2B5EF4-FFF2-40B4-BE49-F238E27FC236}">
                <a16:creationId xmlns:a16="http://schemas.microsoft.com/office/drawing/2014/main" id="{3FB2BE16-1D6B-4659-819E-76D7BEE59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00855-1216-45D9-A8E4-0D1C3ABE4106}" type="datetimeFigureOut">
              <a:rPr lang="ru-RU"/>
              <a:pPr>
                <a:defRPr/>
              </a:pPr>
              <a:t>02.04.2019</a:t>
            </a:fld>
            <a:endParaRPr lang="ru-RU"/>
          </a:p>
        </p:txBody>
      </p:sp>
      <p:sp>
        <p:nvSpPr>
          <p:cNvPr id="3" name="Нижний колонтитул 4">
            <a:extLst>
              <a:ext uri="{FF2B5EF4-FFF2-40B4-BE49-F238E27FC236}">
                <a16:creationId xmlns:a16="http://schemas.microsoft.com/office/drawing/2014/main" id="{B92B1A86-AFA3-47E4-90F7-D8EFE5DD4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0281A698-CCD0-4C0D-A104-AAF1E942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569CD-BB43-438C-80D4-EC750245113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07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BAF700-D057-403B-BB75-F5832C46F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236124-10D7-41B6-8406-CBF0309C9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43B0D7-B68E-4AA3-97A3-0B7AA847D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3FB2BE16-1D6B-4659-819E-76D7BEE59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48B58-832F-44B8-A8B8-4767046834BF}" type="datetimeFigureOut">
              <a:rPr lang="ru-RU"/>
              <a:pPr>
                <a:defRPr/>
              </a:pPr>
              <a:t>02.04.2019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B92B1A86-AFA3-47E4-90F7-D8EFE5DD4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281A698-CCD0-4C0D-A104-AAF1E942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931B9-38D6-4A04-BC7D-DB8FDE09C1B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87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35E11D-84FD-4C90-A79F-7903E01A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A8973A1-08B3-40F9-88C2-E6FE247FC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4704C4-DFEC-49C6-9103-6F7875825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3FB2BE16-1D6B-4659-819E-76D7BEE59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BA6FF-225C-43C9-BD2B-4AAE3C4170BD}" type="datetimeFigureOut">
              <a:rPr lang="ru-RU"/>
              <a:pPr>
                <a:defRPr/>
              </a:pPr>
              <a:t>02.04.2019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B92B1A86-AFA3-47E4-90F7-D8EFE5DD4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281A698-CCD0-4C0D-A104-AAF1E942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F9496-0C04-47B7-BDCD-AE9613873D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0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B2BE16-1D6B-4659-819E-76D7BEE59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BD72482-ACFF-4B81-B42A-4B35CFE7D14E}" type="datetimeFigureOut">
              <a:rPr lang="ru-RU"/>
              <a:pPr>
                <a:defRPr/>
              </a:pPr>
              <a:t>02.04.2019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2B1A86-AFA3-47E4-90F7-D8EFE5DD4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81A698-CCD0-4C0D-A104-AAF1E942F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DAB072D-6C19-4B3D-A8E5-01BF0BEE07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" Target="slide2.xml"/><Relationship Id="rId7" Type="http://schemas.openxmlformats.org/officeDocument/2006/relationships/slide" Target="slide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slide" Target="slide3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Рисунок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75" y="0"/>
            <a:ext cx="9456738" cy="468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Рисунок 7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89463"/>
            <a:ext cx="3348038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Прямоугольник 9"/>
          <p:cNvSpPr>
            <a:spLocks noChangeArrowheads="1"/>
          </p:cNvSpPr>
          <p:nvPr/>
        </p:nvSpPr>
        <p:spPr bwMode="auto">
          <a:xfrm>
            <a:off x="712788" y="5491163"/>
            <a:ext cx="2227262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ru-RU" altLang="en-US" sz="3000">
                <a:solidFill>
                  <a:srgbClr val="FF0000"/>
                </a:solidFill>
              </a:rPr>
              <a:t>Наркомания</a:t>
            </a:r>
          </a:p>
        </p:txBody>
      </p:sp>
      <p:pic>
        <p:nvPicPr>
          <p:cNvPr id="2053" name="Рисунок 16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563" y="4589463"/>
            <a:ext cx="3348037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Прямоугольник 17"/>
          <p:cNvSpPr>
            <a:spLocks noChangeArrowheads="1"/>
          </p:cNvSpPr>
          <p:nvPr/>
        </p:nvSpPr>
        <p:spPr bwMode="auto">
          <a:xfrm>
            <a:off x="9417050" y="5487988"/>
            <a:ext cx="232251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ru-RU" altLang="en-US" sz="3000" b="1">
                <a:solidFill>
                  <a:srgbClr val="FF0000"/>
                </a:solidFill>
              </a:rPr>
              <a:t>Зависимость</a:t>
            </a:r>
            <a:endParaRPr lang="ru-RU" altLang="en-US" sz="3000">
              <a:solidFill>
                <a:srgbClr val="FF0000"/>
              </a:solidFill>
            </a:endParaRPr>
          </a:p>
        </p:txBody>
      </p:sp>
      <p:pic>
        <p:nvPicPr>
          <p:cNvPr id="2055" name="Рисунок 19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63" y="4589463"/>
            <a:ext cx="3333750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TextBox 20"/>
          <p:cNvSpPr txBox="1">
            <a:spLocks noChangeArrowheads="1"/>
          </p:cNvSpPr>
          <p:nvPr/>
        </p:nvSpPr>
        <p:spPr bwMode="auto">
          <a:xfrm>
            <a:off x="4714875" y="5499100"/>
            <a:ext cx="226853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ru-RU" altLang="en-US" sz="3000">
                <a:solidFill>
                  <a:srgbClr val="FF0000"/>
                </a:solidFill>
              </a:rPr>
              <a:t>Последствия</a:t>
            </a:r>
            <a:endParaRPr lang="ru-RU" altLang="en-US"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Рисунок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Заголовок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en-US" smtClean="0">
                <a:solidFill>
                  <a:srgbClr val="FF0000"/>
                </a:solidFill>
              </a:rPr>
              <a:t>Наркомания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4FC943-EDC5-41CC-B5EF-47D9902D7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04513" cy="3584575"/>
          </a:xfrm>
        </p:spPr>
        <p:txBody>
          <a:bodyPr rtlCol="0">
            <a:normAutofit fontScale="85000" lnSpcReduction="10000"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dirty="0">
                <a:solidFill>
                  <a:srgbClr val="FF0000"/>
                </a:solidFill>
              </a:rPr>
              <a:t>Наркомания — это заболевание, обусловленное зависимостью от наркотического средства или психотропного вещества. Попробуем объяснить это доходчивее.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dirty="0">
                <a:solidFill>
                  <a:srgbClr val="FF0000"/>
                </a:solidFill>
              </a:rPr>
              <a:t>Наркомания или наркотическая зависимость в обыденном понимании — это употребление наркотиков без назначения врача при условии, что такое употребление становится невольной и постоянной потребностью человека.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dirty="0">
                <a:solidFill>
                  <a:srgbClr val="FF0000"/>
                </a:solidFill>
              </a:rPr>
              <a:t>Наркомания — это тяжелая, трудноизлечимая, а зачастую и неизлечимая болезнь, разрушающая мозг, психику, физическое здоровье человека и оканчивающаяся преждевременной смертью. Эта болезнь характеризуется жесткой зависимостью состояния человека, его физического и психического самочувствия от наркотика.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" name="Стрелка: вправо 5">
            <a:hlinkClick r:id="rId3" action="ppaction://hlinksldjump"/>
            <a:extLst>
              <a:ext uri="{FF2B5EF4-FFF2-40B4-BE49-F238E27FC236}">
                <a16:creationId xmlns:a16="http://schemas.microsoft.com/office/drawing/2014/main" id="{43DCAC73-CEBF-4346-8057-695462E674DC}"/>
              </a:ext>
            </a:extLst>
          </p:cNvPr>
          <p:cNvSpPr/>
          <p:nvPr/>
        </p:nvSpPr>
        <p:spPr>
          <a:xfrm>
            <a:off x="11395075" y="6421438"/>
            <a:ext cx="796925" cy="436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Рисунок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Заголовок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en-US" b="1" smtClean="0"/>
              <a:t>Наркотическая зависимость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E1EE1C-B12C-41FF-A1CD-3AD515B5D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dirty="0">
                <a:solidFill>
                  <a:srgbClr val="FFC000"/>
                </a:solidFill>
              </a:rPr>
              <a:t>Под наркотической зависимостью понимают зависимость от средств, воздействующих на нервную систему и психику и применяемых не по назначению. Характеристики зависимости от разных наркотиков значительно различаются. Зависимость от наиболее распространенного наркотика - каннабиса (конопли) считается слабой. Примерно 10% людей, впервые попробовавших марихуану, приобретают зависимость от нее.</a:t>
            </a:r>
          </a:p>
          <a:p>
            <a:pPr marL="0" indent="0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dirty="0">
                <a:solidFill>
                  <a:srgbClr val="FFC000"/>
                </a:solidFill>
              </a:rPr>
              <a:t>У тех, кто употребляет </a:t>
            </a:r>
            <a:r>
              <a:rPr lang="ru-RU" dirty="0" err="1">
                <a:solidFill>
                  <a:srgbClr val="FFC000"/>
                </a:solidFill>
              </a:rPr>
              <a:t>амфетамины</a:t>
            </a:r>
            <a:r>
              <a:rPr lang="ru-RU" dirty="0">
                <a:solidFill>
                  <a:srgbClr val="FFC000"/>
                </a:solidFill>
              </a:rPr>
              <a:t>, кокаин и героин, зависимость куда сильнее. Считается, что героин вызывает самую сильную зависимость по сравнению с остальными. Индивидуальная предрасположенность людей к развитию зависимости от героина может быть различной. У тех, у кого легко развивается зависимость, даже употребление в течение нескольких недель или месяцев приводит к значительному увеличению переносимости препарата, привычки к нему и тем сложнее им прекратить прием препарата.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ru-RU" dirty="0">
              <a:solidFill>
                <a:srgbClr val="FFC000"/>
              </a:solidFill>
            </a:endParaRPr>
          </a:p>
        </p:txBody>
      </p:sp>
      <p:sp>
        <p:nvSpPr>
          <p:cNvPr id="8" name="Стрелка: вправо 7">
            <a:hlinkClick r:id="rId3" action="ppaction://hlinksldjump"/>
            <a:extLst>
              <a:ext uri="{FF2B5EF4-FFF2-40B4-BE49-F238E27FC236}">
                <a16:creationId xmlns:a16="http://schemas.microsoft.com/office/drawing/2014/main" id="{138463B9-9E63-464D-9B5A-3F679CD9684B}"/>
              </a:ext>
            </a:extLst>
          </p:cNvPr>
          <p:cNvSpPr/>
          <p:nvPr/>
        </p:nvSpPr>
        <p:spPr>
          <a:xfrm>
            <a:off x="11395075" y="6421438"/>
            <a:ext cx="796925" cy="436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Рисунок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Заголовок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en-US" smtClean="0">
                <a:solidFill>
                  <a:srgbClr val="FF0000"/>
                </a:solidFill>
              </a:rPr>
              <a:t>Последствия от употребления наркотиков </a:t>
            </a:r>
            <a:br>
              <a:rPr lang="ru-RU" altLang="en-US" smtClean="0">
                <a:solidFill>
                  <a:srgbClr val="FF0000"/>
                </a:solidFill>
              </a:rPr>
            </a:br>
            <a:endParaRPr lang="ru-RU" altLang="en-US" smtClean="0">
              <a:solidFill>
                <a:srgbClr val="FF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084E5D-AD21-40AB-A4B4-CB5475F81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3457575" cy="4486275"/>
          </a:xfrm>
        </p:spPr>
        <p:txBody>
          <a:bodyPr rtlCol="0">
            <a:normAutofit fontScale="70000" lnSpcReduction="20000"/>
          </a:bodyPr>
          <a:lstStyle/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dirty="0">
                <a:solidFill>
                  <a:srgbClr val="FF0000"/>
                </a:solidFill>
              </a:rPr>
              <a:t>ПОВРЕЖДЕНИЕ МОЗГА. Мозг подростка продолжает развиваться и если они употребляют наркотики, то рискуют вызвать интеллектуальное или эмоциональное повреждение мозга. Употребление наркотика провоцирует эндокринные расстройства регулирующие  настроение и репродуктивные процессы. Потребление наркотиков растительного происхождения сказывается на обучаемости и кратковременной памяти подростка, также на развитии психомоторных навыков (они становятся хуже).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CBD034D-3C50-4864-8BA7-88BD00B1F926}"/>
              </a:ext>
            </a:extLst>
          </p:cNvPr>
          <p:cNvSpPr txBox="1">
            <a:spLocks/>
          </p:cNvSpPr>
          <p:nvPr/>
        </p:nvSpPr>
        <p:spPr>
          <a:xfrm>
            <a:off x="4440238" y="1690688"/>
            <a:ext cx="3109912" cy="376237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dirty="0">
                <a:solidFill>
                  <a:srgbClr val="0070C0"/>
                </a:solidFill>
              </a:rPr>
              <a:t>РИСК НЕСЧАСТНЫХ </a:t>
            </a:r>
            <a:r>
              <a:rPr lang="ru-RU" dirty="0" err="1">
                <a:solidFill>
                  <a:srgbClr val="0070C0"/>
                </a:solidFill>
              </a:rPr>
              <a:t>СЛУЧАЕВ.Последствие</a:t>
            </a:r>
            <a:r>
              <a:rPr lang="ru-RU" dirty="0">
                <a:solidFill>
                  <a:srgbClr val="0070C0"/>
                </a:solidFill>
              </a:rPr>
              <a:t> употребления </a:t>
            </a:r>
            <a:r>
              <a:rPr lang="ru-RU" dirty="0" err="1">
                <a:solidFill>
                  <a:srgbClr val="0070C0"/>
                </a:solidFill>
              </a:rPr>
              <a:t>наркотикиков</a:t>
            </a:r>
            <a:r>
              <a:rPr lang="ru-RU" dirty="0">
                <a:solidFill>
                  <a:srgbClr val="0070C0"/>
                </a:solidFill>
              </a:rPr>
              <a:t> — неадекватное состояние подростка. Несчастные случаи, оканчивающиеся летальным исходом, вследствие потребления запрещенных веществ являются одной из причин подростковой смерти между 15 и 19 годами.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2C06ABEB-9A37-4E52-9D91-9B84A1839629}"/>
              </a:ext>
            </a:extLst>
          </p:cNvPr>
          <p:cNvSpPr txBox="1">
            <a:spLocks/>
          </p:cNvSpPr>
          <p:nvPr/>
        </p:nvSpPr>
        <p:spPr>
          <a:xfrm>
            <a:off x="7896225" y="1690688"/>
            <a:ext cx="3111500" cy="37623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sz="1800" dirty="0">
                <a:solidFill>
                  <a:schemeClr val="accent6">
                    <a:lumMod val="75000"/>
                  </a:schemeClr>
                </a:solidFill>
              </a:rPr>
              <a:t>ЗАТОРМОЖЕННОЕ РАЗВИТИЕ. Начав употреблять наркотики, подросток провоцирует приостановку своего социального, эмоционального развития. Например, принимая наркотики с 14 лет, он остановится на лестнице эмоционального развития  14 летнего подростка. Телом взрослый, а умом дитя. Это может проявляться в рискованном поведении, недальновидности, неспособности адекватно понимать последствия совершенных действий.</a:t>
            </a:r>
          </a:p>
        </p:txBody>
      </p:sp>
      <p:sp>
        <p:nvSpPr>
          <p:cNvPr id="12" name="Стрелка: вправо 11">
            <a:hlinkClick r:id="rId3" action="ppaction://hlinksldjump"/>
            <a:extLst>
              <a:ext uri="{FF2B5EF4-FFF2-40B4-BE49-F238E27FC236}">
                <a16:creationId xmlns:a16="http://schemas.microsoft.com/office/drawing/2014/main" id="{7E12DD69-1805-493E-B0AF-8C575A03B440}"/>
              </a:ext>
            </a:extLst>
          </p:cNvPr>
          <p:cNvSpPr/>
          <p:nvPr/>
        </p:nvSpPr>
        <p:spPr>
          <a:xfrm>
            <a:off x="11353800" y="6403975"/>
            <a:ext cx="796925" cy="436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267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Arial</vt:lpstr>
      <vt:lpstr>Calibri Light</vt:lpstr>
      <vt:lpstr>Тема Office</vt:lpstr>
      <vt:lpstr>PowerPoint Presentation</vt:lpstr>
      <vt:lpstr>Наркомания</vt:lpstr>
      <vt:lpstr>Наркотическая зависимость</vt:lpstr>
      <vt:lpstr>Последствия от употребления наркотиков 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Наркомания — это заболевание, обусловленное зависимостью от наркотического средства или психотропного вещества. Попробуем объяснить это доходчивее. Наркомания или наркотическая зависимость в обыденном понимании — это употребление наркотиков без назначения врача при условии, что такое употребление становится невольной и постоянной потребностью человека. </dc:title>
  <dc:creator>Информационные технологии Гомельского ГПТКЭ</dc:creator>
  <cp:lastModifiedBy>word2</cp:lastModifiedBy>
  <cp:revision>6</cp:revision>
  <dcterms:created xsi:type="dcterms:W3CDTF">2019-01-21T07:07:02Z</dcterms:created>
  <dcterms:modified xsi:type="dcterms:W3CDTF">2019-04-02T12:49:40Z</dcterms:modified>
</cp:coreProperties>
</file>