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83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6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2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3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23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85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31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010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4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48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84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18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2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72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50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2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0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17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0D31-8A3D-4450-8470-B4D5CB076AD2}" type="datetimeFigureOut">
              <a:rPr lang="ru-RU" smtClean="0"/>
              <a:pPr/>
              <a:t>21.01.2019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2A78-2D92-4D45-9B01-F0ABBA0FC3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59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3770" y="1506111"/>
            <a:ext cx="9001462" cy="2387600"/>
          </a:xfrm>
        </p:spPr>
        <p:txBody>
          <a:bodyPr>
            <a:normAutofit/>
          </a:bodyPr>
          <a:lstStyle/>
          <a:p>
            <a:r>
              <a:rPr lang="ru-RU" sz="8000" dirty="0"/>
              <a:t>Наркотики. Наркомания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7384" y="5105340"/>
            <a:ext cx="1209423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82051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295" y="419100"/>
            <a:ext cx="10353761" cy="1326321"/>
          </a:xfrm>
        </p:spPr>
        <p:txBody>
          <a:bodyPr/>
          <a:lstStyle/>
          <a:p>
            <a:r>
              <a:rPr lang="ru-RU" sz="3600" dirty="0"/>
              <a:t>Последствия</a:t>
            </a:r>
            <a:r>
              <a:rPr lang="ru-RU" dirty="0"/>
              <a:t> употребления наркотиков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99" y="1820628"/>
            <a:ext cx="7798228" cy="4908066"/>
          </a:xfrm>
        </p:spPr>
      </p:pic>
    </p:spTree>
    <p:extLst>
      <p:ext uri="{BB962C8B-B14F-4D97-AF65-F5344CB8AC3E}">
        <p14:creationId xmlns:p14="http://schemas.microsoft.com/office/powerpoint/2010/main" val="256732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Проблемы</a:t>
            </a:r>
            <a:r>
              <a:rPr lang="ru-RU" dirty="0"/>
              <a:t>, </a:t>
            </a:r>
            <a:r>
              <a:rPr lang="ru-RU" sz="3600" dirty="0"/>
              <a:t>возникающие у наркоманов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177" y="2096064"/>
            <a:ext cx="11628408" cy="4339242"/>
          </a:xfrm>
        </p:spPr>
        <p:txBody>
          <a:bodyPr>
            <a:noAutofit/>
          </a:bodyPr>
          <a:lstStyle/>
          <a:p>
            <a:r>
              <a:rPr lang="ru-RU" sz="2200" b="1" dirty="0">
                <a:effectLst/>
              </a:rPr>
              <a:t>непосредственное изменение психики, вызванным наркотиком во время его действия;</a:t>
            </a:r>
          </a:p>
          <a:p>
            <a:r>
              <a:rPr lang="ru-RU" sz="2200" b="1" dirty="0">
                <a:effectLst/>
              </a:rPr>
              <a:t>опасность передозировки из-за потребности увеличить принимаемую дозу;</a:t>
            </a:r>
          </a:p>
          <a:p>
            <a:r>
              <a:rPr lang="ru-RU" sz="2200" b="1" dirty="0">
                <a:effectLst/>
              </a:rPr>
              <a:t>вред, наносимый собственно веществом или процессом его употребления;</a:t>
            </a:r>
          </a:p>
          <a:p>
            <a:r>
              <a:rPr lang="ru-RU" sz="2200" b="1" dirty="0">
                <a:effectLst/>
              </a:rPr>
              <a:t>абстиненция (ломка, похмелье), в том числе с делирием;</a:t>
            </a:r>
          </a:p>
          <a:p>
            <a:r>
              <a:rPr lang="ru-RU" sz="2200" b="1" dirty="0">
                <a:effectLst/>
              </a:rPr>
              <a:t>психические расстройства, отличные от обычного эффекта;</a:t>
            </a:r>
          </a:p>
          <a:p>
            <a:r>
              <a:rPr lang="ru-RU" sz="2200" b="1" dirty="0">
                <a:effectLst/>
              </a:rPr>
              <a:t>разрушение психики под воздействием наркотика;</a:t>
            </a:r>
          </a:p>
          <a:p>
            <a:r>
              <a:rPr lang="ru-RU" sz="2200" b="1" dirty="0">
                <a:effectLst/>
              </a:rPr>
              <a:t>травмы, вызванные нарушением инстинкта самосохранения, координации движений и т.п. под воздействием наркотика.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6123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 наркомании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3794" y="2088319"/>
            <a:ext cx="5995963" cy="3702881"/>
          </a:xfrm>
        </p:spPr>
        <p:txBody>
          <a:bodyPr>
            <a:normAutofit/>
          </a:bodyPr>
          <a:lstStyle/>
          <a:p>
            <a:r>
              <a:rPr lang="ru-RU" b="1" i="1" dirty="0">
                <a:effectLst/>
              </a:rPr>
              <a:t>Психическая зависимость</a:t>
            </a:r>
            <a:r>
              <a:rPr lang="ru-RU" b="1" dirty="0">
                <a:effectLst/>
              </a:rPr>
              <a:t> – состояние организма, характеризующееся патологической потребностью в употреблении какого-либо лекарственного средства или химического вещества для </a:t>
            </a:r>
            <a:r>
              <a:rPr lang="ru-RU" b="1" dirty="0" err="1">
                <a:effectLst/>
              </a:rPr>
              <a:t>избежания</a:t>
            </a:r>
            <a:r>
              <a:rPr lang="ru-RU" b="1" dirty="0">
                <a:effectLst/>
              </a:rPr>
              <a:t> нарушений психики или дискомфорта, возникающих при прекращении употребления вещества, вызвавшего зависимость, но без соматических явлений абстиненции.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04649" y="2088319"/>
            <a:ext cx="3856008" cy="3702881"/>
          </a:xfrm>
        </p:spPr>
        <p:txBody>
          <a:bodyPr>
            <a:normAutofit/>
          </a:bodyPr>
          <a:lstStyle/>
          <a:p>
            <a:r>
              <a:rPr lang="ru-RU" b="1" i="1" dirty="0">
                <a:effectLst/>
              </a:rPr>
              <a:t>Физическая зависимость</a:t>
            </a:r>
            <a:r>
              <a:rPr lang="ru-RU" b="1" dirty="0">
                <a:effectLst/>
              </a:rPr>
              <a:t> – состояние, характеризующееся развитием абстиненции при прекращении приема вызвавшего зависимость вещества или после введения его антагонистов.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8832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Этапы развития наркомании</a:t>
            </a:r>
            <a:br>
              <a:rPr lang="ru-RU" sz="3600" dirty="0"/>
            </a:br>
            <a:r>
              <a:rPr lang="ru-RU" sz="3600" i="1" dirty="0">
                <a:effectLst/>
              </a:rPr>
              <a:t>Этап 1. Первые опыты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2202" y="2087438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effectLst/>
              </a:rPr>
              <a:t>Для этого этапа характерно:</a:t>
            </a:r>
          </a:p>
          <a:p>
            <a:r>
              <a:rPr lang="ru-RU" sz="2800" b="1" dirty="0">
                <a:effectLst/>
              </a:rPr>
              <a:t>Естественное любопытство, желание "просто попробовать";</a:t>
            </a:r>
          </a:p>
          <a:p>
            <a:r>
              <a:rPr lang="ru-RU" sz="2800" b="1" dirty="0">
                <a:effectLst/>
              </a:rPr>
              <a:t>Активный поиск новых видов "кайфа";</a:t>
            </a:r>
          </a:p>
          <a:p>
            <a:r>
              <a:rPr lang="ru-RU" sz="2800" b="1" dirty="0">
                <a:effectLst/>
              </a:rPr>
              <a:t>Неумение сказать "НЕТ";</a:t>
            </a:r>
          </a:p>
          <a:p>
            <a:r>
              <a:rPr lang="ru-RU" sz="2800" b="1" dirty="0">
                <a:effectLst/>
              </a:rPr>
              <a:t>Трудности с пониманием собственных границ.</a:t>
            </a:r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4096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Этапы развития наркомании</a:t>
            </a:r>
            <a:br>
              <a:rPr lang="ru-RU" sz="3600" dirty="0"/>
            </a:br>
            <a:r>
              <a:rPr lang="ru-RU" sz="3600" i="1" dirty="0">
                <a:effectLst/>
              </a:rPr>
              <a:t>Этап 1. Первые опыты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39242"/>
          </a:xfrm>
        </p:spPr>
        <p:txBody>
          <a:bodyPr>
            <a:normAutofit fontScale="85000" lnSpcReduction="20000"/>
          </a:bodyPr>
          <a:lstStyle/>
          <a:p>
            <a:r>
              <a:rPr lang="ru-RU" sz="3100" b="1" dirty="0">
                <a:effectLst/>
              </a:rPr>
              <a:t>Попадание под влияние различных мифов о химических веществах;</a:t>
            </a:r>
          </a:p>
          <a:p>
            <a:r>
              <a:rPr lang="ru-RU" sz="3100" b="1" dirty="0">
                <a:effectLst/>
              </a:rPr>
              <a:t>Страх прослыть "белой вороной" или "маменькиным сынком";</a:t>
            </a:r>
          </a:p>
          <a:p>
            <a:r>
              <a:rPr lang="ru-RU" sz="3100" b="1" dirty="0">
                <a:effectLst/>
              </a:rPr>
              <a:t>Неосознанное желание убежать от сложностей жизни (или осознанное);</a:t>
            </a:r>
          </a:p>
          <a:p>
            <a:r>
              <a:rPr lang="ru-RU" sz="3100" b="1" dirty="0">
                <a:effectLst/>
              </a:rPr>
              <a:t>Наплевательское отношение к себе, к своей жизни;</a:t>
            </a:r>
          </a:p>
          <a:p>
            <a:r>
              <a:rPr lang="ru-RU" sz="3100" b="1" dirty="0">
                <a:effectLst/>
              </a:rPr>
              <a:t>Желание сделать свою жизнь интересной и наполненной;</a:t>
            </a:r>
          </a:p>
          <a:p>
            <a:r>
              <a:rPr lang="ru-RU" sz="3100" b="1" dirty="0">
                <a:effectLst/>
              </a:rPr>
              <a:t>Незнание того, как на самом деле действуют наркотики на психику и организм человека.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54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Этапы</a:t>
            </a:r>
            <a:r>
              <a:rPr lang="ru-RU" dirty="0"/>
              <a:t> </a:t>
            </a:r>
            <a:r>
              <a:rPr lang="ru-RU" sz="3600" dirty="0"/>
              <a:t>развития наркомании</a:t>
            </a:r>
            <a:br>
              <a:rPr lang="ru-RU" sz="3600" dirty="0"/>
            </a:br>
            <a:r>
              <a:rPr lang="ru-RU" sz="3600" i="1" dirty="0">
                <a:effectLst/>
              </a:rPr>
              <a:t>Этап 1. Первые опыты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649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effectLst/>
              </a:rPr>
              <a:t>"Кайф" – необычно высокий пик ощущений в организме. Первые дозы наркотиков вызывают резкие сбои нейрохимического баланса головного мозга. Следует отметить, что наркотики не сами вызывают удовольствие, а, напротив, заставляют организм активизировать свои ресурсы.</a:t>
            </a:r>
          </a:p>
          <a:p>
            <a:pPr marL="0" indent="0">
              <a:buNone/>
            </a:pPr>
            <a:r>
              <a:rPr lang="ru-RU" sz="2400" b="1" dirty="0">
                <a:effectLst/>
              </a:rPr>
              <a:t>	Есть два пути после первых опытов:</a:t>
            </a:r>
          </a:p>
          <a:p>
            <a:r>
              <a:rPr lang="ru-RU" sz="2400" b="1" dirty="0">
                <a:effectLst/>
              </a:rPr>
              <a:t>Полностью прекратить употребление (около 50% людей поступают именно так).</a:t>
            </a:r>
          </a:p>
          <a:p>
            <a:r>
              <a:rPr lang="ru-RU" sz="2400" b="1" dirty="0">
                <a:effectLst/>
              </a:rPr>
              <a:t>Продолжать употребление, что неминуемо ведет к переходу на следующий этап развития зависимости.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052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Этапы</a:t>
            </a:r>
            <a:r>
              <a:rPr lang="ru-RU" sz="3600" dirty="0"/>
              <a:t> развития наркомании</a:t>
            </a:r>
            <a:br>
              <a:rPr lang="ru-RU" sz="3600" dirty="0"/>
            </a:br>
            <a:r>
              <a:rPr lang="ru-RU" sz="3600" dirty="0">
                <a:effectLst/>
              </a:rPr>
              <a:t>Этап 2. Начинает нравиться </a:t>
            </a:r>
            <a:br>
              <a:rPr lang="ru-RU" sz="3600" dirty="0">
                <a:effectLst/>
              </a:rPr>
            </a:br>
            <a:r>
              <a:rPr lang="ru-RU" sz="3600" dirty="0">
                <a:effectLst/>
              </a:rPr>
              <a:t>(«розовый» период употребления)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2846562"/>
            <a:ext cx="10353762" cy="3695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effectLst/>
              </a:rPr>
              <a:t>Для этого этапа характерно:</a:t>
            </a:r>
          </a:p>
          <a:p>
            <a:r>
              <a:rPr lang="ru-RU" sz="2400" b="1" dirty="0">
                <a:effectLst/>
              </a:rPr>
              <a:t>Осознанное желание получать "кайф" при помощи наркотиков;</a:t>
            </a:r>
          </a:p>
          <a:p>
            <a:r>
              <a:rPr lang="ru-RU" sz="2400" b="1" dirty="0">
                <a:effectLst/>
              </a:rPr>
              <a:t>Планирование употребления;</a:t>
            </a:r>
          </a:p>
          <a:p>
            <a:r>
              <a:rPr lang="ru-RU" sz="2400" b="1" dirty="0">
                <a:effectLst/>
              </a:rPr>
              <a:t>Поиск разумных оправданий употребления;</a:t>
            </a:r>
          </a:p>
          <a:p>
            <a:r>
              <a:rPr lang="ru-RU" sz="2400" b="1" dirty="0">
                <a:effectLst/>
              </a:rPr>
              <a:t>Поиск "подходящей" компании;</a:t>
            </a:r>
          </a:p>
          <a:p>
            <a:r>
              <a:rPr lang="ru-RU" sz="2400" b="1" dirty="0">
                <a:effectLst/>
              </a:rPr>
              <a:t>Наркотик становятся необходимым атрибутом веселья и отдыха.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70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Этапы развития наркомании</a:t>
            </a:r>
            <a:br>
              <a:rPr lang="ru-RU" sz="3600" dirty="0"/>
            </a:br>
            <a:r>
              <a:rPr lang="ru-RU" sz="3600" dirty="0">
                <a:effectLst/>
              </a:rPr>
              <a:t>Этап 2. Начинает нравиться </a:t>
            </a:r>
            <a:br>
              <a:rPr lang="ru-RU" sz="3600" dirty="0">
                <a:effectLst/>
              </a:rPr>
            </a:br>
            <a:r>
              <a:rPr lang="ru-RU" sz="3600" dirty="0">
                <a:effectLst/>
              </a:rPr>
              <a:t>(«розовый» период употребления)</a:t>
            </a:r>
            <a:endParaRPr lang="ru-RU" sz="3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13795" y="2458372"/>
            <a:ext cx="10353762" cy="43219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600" b="1" dirty="0">
                <a:effectLst/>
              </a:rPr>
              <a:t>Наркотик начинают использовать как:</a:t>
            </a:r>
          </a:p>
          <a:p>
            <a:r>
              <a:rPr lang="ru-RU" sz="2600" b="1" dirty="0">
                <a:effectLst/>
              </a:rPr>
              <a:t>Средство против "комплексов«;</a:t>
            </a:r>
          </a:p>
          <a:p>
            <a:r>
              <a:rPr lang="ru-RU" sz="2600" b="1" dirty="0">
                <a:effectLst/>
              </a:rPr>
              <a:t>Лекарство от стресса;</a:t>
            </a:r>
          </a:p>
          <a:p>
            <a:r>
              <a:rPr lang="ru-RU" sz="2600" b="1" dirty="0">
                <a:effectLst/>
              </a:rPr>
              <a:t>Способ общения;</a:t>
            </a:r>
          </a:p>
          <a:p>
            <a:r>
              <a:rPr lang="ru-RU" sz="2600" b="1" dirty="0">
                <a:effectLst/>
              </a:rPr>
              <a:t>Спутник сексуальных отношений;</a:t>
            </a:r>
          </a:p>
          <a:p>
            <a:r>
              <a:rPr lang="ru-RU" sz="2600" b="1" dirty="0">
                <a:effectLst/>
              </a:rPr>
              <a:t>Можно заметить рост требуемой для получения нужных ощущений дозы;</a:t>
            </a:r>
          </a:p>
          <a:p>
            <a:r>
              <a:rPr lang="ru-RU" sz="2600" b="1" dirty="0">
                <a:effectLst/>
              </a:rPr>
              <a:t>Формируется особая "тусовка" – свой наркотик, своя музыка, стиль одежды, юмор.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370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Этапы развития наркомании.</a:t>
            </a:r>
            <a:br>
              <a:rPr lang="ru-RU" sz="3600" dirty="0"/>
            </a:br>
            <a:r>
              <a:rPr lang="ru-RU" sz="3600" dirty="0">
                <a:effectLst/>
              </a:rPr>
              <a:t>Этап 2. Начинает нравиться </a:t>
            </a:r>
            <a:br>
              <a:rPr lang="ru-RU" sz="3600" dirty="0">
                <a:effectLst/>
              </a:rPr>
            </a:br>
            <a:r>
              <a:rPr lang="ru-RU" sz="3600" dirty="0">
                <a:effectLst/>
              </a:rPr>
              <a:t>(«розовый» период употребления)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734418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1" dirty="0">
                <a:effectLst/>
              </a:rPr>
              <a:t>Зависимость </a:t>
            </a:r>
            <a:r>
              <a:rPr lang="ru-RU" sz="2400" b="1" dirty="0">
                <a:effectLst/>
              </a:rPr>
              <a:t>– болезнь привыкания. На этом этапе организм, привыкает к определенной дозе и требует большей. Закон дозы: если человек продолжает употреблять наркотики, он переходит с меньших доз на большие и с менее сильных веществ на более сильные. Если человек не прекращает употребление, начинается следующая стадия зависимости.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5406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Этапы развития наркомании.</a:t>
            </a:r>
            <a:br>
              <a:rPr lang="ru-RU" sz="3600" dirty="0"/>
            </a:br>
            <a:r>
              <a:rPr lang="ru-RU" sz="3600" dirty="0">
                <a:effectLst/>
              </a:rPr>
              <a:t>Этап 3. Возникают проблемы </a:t>
            </a:r>
            <a:br>
              <a:rPr lang="ru-RU" sz="3600" dirty="0">
                <a:effectLst/>
              </a:rPr>
            </a:br>
            <a:r>
              <a:rPr lang="ru-RU" sz="3600" dirty="0">
                <a:effectLst/>
              </a:rPr>
              <a:t>(период "отрицания")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699913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effectLst/>
              </a:rPr>
              <a:t>Для этого этапа характерно:</a:t>
            </a:r>
          </a:p>
          <a:p>
            <a:r>
              <a:rPr lang="ru-RU" sz="2400" b="1" dirty="0">
                <a:effectLst/>
              </a:rPr>
              <a:t>Проблемы со здоровьем (похмелье, ломка, неприятные ощущения после употребления, инфекционные заболевания);</a:t>
            </a:r>
          </a:p>
          <a:p>
            <a:r>
              <a:rPr lang="ru-RU" sz="2400" b="1" dirty="0">
                <a:effectLst/>
              </a:rPr>
              <a:t>Потеря контроля над поведением (травмы, насилие, криминал);</a:t>
            </a:r>
          </a:p>
          <a:p>
            <a:r>
              <a:rPr lang="ru-RU" sz="2400" b="1" dirty="0">
                <a:effectLst/>
              </a:rPr>
              <a:t>Неразборчивость в сексе (венерические заболевания, нежелательная беременность, проблемы во взаимоотношениях);</a:t>
            </a:r>
          </a:p>
          <a:p>
            <a:r>
              <a:rPr lang="ru-RU" sz="2400" b="1" dirty="0">
                <a:effectLst/>
              </a:rPr>
              <a:t>Скандалы в семье.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47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наркотики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b="1" dirty="0"/>
              <a:t>	Наркотики - группа веществ различной химической или органической природы, оказывающих стимулирующее, угнетающее или галлюциногенное воздействие на центральную нервную систему. Наркотики (особенно опиаты и </a:t>
            </a:r>
            <a:r>
              <a:rPr lang="ru-RU" sz="2800" b="1" dirty="0" err="1"/>
              <a:t>психостимуляторы</a:t>
            </a:r>
            <a:r>
              <a:rPr lang="ru-RU" sz="2800" b="1" dirty="0"/>
              <a:t>) при регулярном употреблении и тем более злоупотреблении вызывают наркоманию и могут нанести серьёзный вред организму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1580924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Этапы развития наркомании.</a:t>
            </a:r>
            <a:br>
              <a:rPr lang="ru-RU" sz="4000" dirty="0"/>
            </a:br>
            <a:r>
              <a:rPr lang="ru-RU" sz="4000" dirty="0">
                <a:effectLst/>
              </a:rPr>
              <a:t>Этап 3. Возникают проблемы </a:t>
            </a:r>
            <a:br>
              <a:rPr lang="ru-RU" sz="4000" dirty="0">
                <a:effectLst/>
              </a:rPr>
            </a:br>
            <a:r>
              <a:rPr lang="ru-RU" sz="4000" dirty="0">
                <a:effectLst/>
              </a:rPr>
              <a:t>(период "отрицания")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958705"/>
            <a:ext cx="10353762" cy="3695136"/>
          </a:xfrm>
        </p:spPr>
        <p:txBody>
          <a:bodyPr/>
          <a:lstStyle/>
          <a:p>
            <a:r>
              <a:rPr lang="ru-RU" sz="2400" b="1" dirty="0">
                <a:effectLst/>
              </a:rPr>
              <a:t>Проблемы с учебой, работой;</a:t>
            </a:r>
          </a:p>
          <a:p>
            <a:r>
              <a:rPr lang="ru-RU" sz="2400" b="1" dirty="0">
                <a:effectLst/>
              </a:rPr>
              <a:t>финансовые трудности (долги, продажа вещей из дома, постоянный поиск денег);</a:t>
            </a:r>
          </a:p>
          <a:p>
            <a:r>
              <a:rPr lang="ru-RU" sz="2400" b="1" dirty="0">
                <a:effectLst/>
              </a:rPr>
              <a:t>конфликты с друзьями;</a:t>
            </a:r>
          </a:p>
          <a:p>
            <a:r>
              <a:rPr lang="ru-RU" sz="2400" b="1" dirty="0">
                <a:effectLst/>
              </a:rPr>
              <a:t>основной круг общения - те, кто употребляет наркотики;</a:t>
            </a:r>
          </a:p>
          <a:p>
            <a:r>
              <a:rPr lang="ru-RU" sz="2400" b="1" dirty="0">
                <a:effectLst/>
              </a:rPr>
              <a:t>конфликты с законом.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25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Этапы</a:t>
            </a:r>
            <a:r>
              <a:rPr lang="ru-RU" dirty="0"/>
              <a:t> </a:t>
            </a:r>
            <a:r>
              <a:rPr lang="ru-RU" sz="4000" dirty="0"/>
              <a:t>развития наркомании.</a:t>
            </a:r>
            <a:br>
              <a:rPr lang="ru-RU" sz="4000" dirty="0"/>
            </a:br>
            <a:r>
              <a:rPr lang="ru-RU" sz="4000" dirty="0">
                <a:effectLst/>
              </a:rPr>
              <a:t>Этап 3. Возникают проблемы </a:t>
            </a:r>
            <a:br>
              <a:rPr lang="ru-RU" sz="4000" dirty="0">
                <a:effectLst/>
              </a:rPr>
            </a:br>
            <a:r>
              <a:rPr lang="ru-RU" sz="4000" dirty="0">
                <a:effectLst/>
              </a:rPr>
              <a:t>(период "отрицания")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2303098"/>
            <a:ext cx="10353762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effectLst/>
              </a:rPr>
              <a:t>На этом этапе возникает физическая зависимость. Наркотик не приносит желаемого удовольствия, а употребляется для приведения организма в нормальное состояние. Человек еще не связывает свои проблемы с употреблением наркотиков. Возникающие проблемы служат оправданием дальнейшего употребления. Употребление вызывает новые проблемы. Причина и следствие меняются местами. Прекратить употребление на этой стадии самостоятельно – практически невозможно, необходима помощь специалистов. Продолжение употребления обязательно ведет к переходу на следующий этап зависимости.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8786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Этапы развития наркомании.</a:t>
            </a:r>
            <a:br>
              <a:rPr lang="ru-RU" sz="3600" dirty="0"/>
            </a:br>
            <a:r>
              <a:rPr lang="ru-RU" sz="3600" dirty="0">
                <a:effectLst/>
              </a:rPr>
              <a:t>Этап 4. Это становится целью ("дно")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674034"/>
            <a:ext cx="10353762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effectLst/>
              </a:rPr>
              <a:t>Для этого этапа характерно:</a:t>
            </a:r>
          </a:p>
          <a:p>
            <a:r>
              <a:rPr lang="ru-RU" sz="2400" b="1" dirty="0">
                <a:effectLst/>
              </a:rPr>
              <a:t>Употребление ради употребления;</a:t>
            </a:r>
          </a:p>
          <a:p>
            <a:r>
              <a:rPr lang="ru-RU" sz="2400" b="1" dirty="0">
                <a:effectLst/>
              </a:rPr>
              <a:t>Постоянная потребность в наркотиках;</a:t>
            </a:r>
          </a:p>
          <a:p>
            <a:r>
              <a:rPr lang="ru-RU" sz="2400" b="1" dirty="0">
                <a:effectLst/>
              </a:rPr>
              <a:t>Использование самых крайних мер в поисках дозы;</a:t>
            </a:r>
          </a:p>
          <a:p>
            <a:endParaRPr lang="ru-RU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174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Этапы развития наркомании.</a:t>
            </a:r>
            <a:br>
              <a:rPr lang="ru-RU" sz="3600" dirty="0"/>
            </a:br>
            <a:r>
              <a:rPr lang="ru-RU" sz="3600" dirty="0">
                <a:effectLst/>
              </a:rPr>
              <a:t>Этап 4. Это становится целью ("дно")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725792"/>
            <a:ext cx="10353762" cy="3695136"/>
          </a:xfrm>
        </p:spPr>
        <p:txBody>
          <a:bodyPr/>
          <a:lstStyle/>
          <a:p>
            <a:r>
              <a:rPr lang="ru-RU" sz="2400" b="1" dirty="0">
                <a:effectLst/>
              </a:rPr>
              <a:t>Разрушение нравственных ценностей;</a:t>
            </a:r>
          </a:p>
          <a:p>
            <a:r>
              <a:rPr lang="ru-RU" sz="2400" b="1" dirty="0">
                <a:effectLst/>
              </a:rPr>
              <a:t>Апатия и нежелание жить, утрата смысла существования;</a:t>
            </a:r>
          </a:p>
          <a:p>
            <a:r>
              <a:rPr lang="ru-RU" sz="2400" b="1" dirty="0">
                <a:effectLst/>
              </a:rPr>
              <a:t>Попытки самоубийства;</a:t>
            </a:r>
          </a:p>
          <a:p>
            <a:r>
              <a:rPr lang="ru-RU" sz="2400" b="1" dirty="0">
                <a:effectLst/>
              </a:rPr>
              <a:t>Серьезные проблемы со здоровьем, возникновение хронических заболеваний;</a:t>
            </a:r>
          </a:p>
          <a:p>
            <a:r>
              <a:rPr lang="ru-RU" sz="2400" b="1" dirty="0">
                <a:effectLst/>
              </a:rPr>
              <a:t>Разрыв с семьей, друзьями, обществом.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8494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Этапы развития наркомании.</a:t>
            </a:r>
            <a:br>
              <a:rPr lang="ru-RU" sz="3600" dirty="0"/>
            </a:br>
            <a:r>
              <a:rPr lang="ru-RU" sz="3600" dirty="0">
                <a:effectLst/>
              </a:rPr>
              <a:t>Этап 4. Это становится целью ("дно")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717166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effectLst/>
              </a:rPr>
              <a:t>На данном этапе наблюдаются глубокие физиологические изменения, организм находится в полной зависимости от наркотиков. Употребление веществ становится необходимым для существования. Мозг разучился самостоятельно регулировать нейрохимический баланс и не может воспринимать окружающий мир без очередной дозы.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9629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Если наркоман на этой стадии не прекращает употребления – </a:t>
            </a:r>
            <a:br>
              <a:rPr lang="ru-RU" dirty="0">
                <a:effectLst/>
              </a:rPr>
            </a:br>
            <a:r>
              <a:rPr lang="ru-RU" sz="48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/>
              </a:rPr>
              <a:t>он умирает!!!</a:t>
            </a:r>
            <a:br>
              <a:rPr lang="ru-RU" dirty="0">
                <a:solidFill>
                  <a:srgbClr val="FF0000"/>
                </a:solidFill>
                <a:effectLst/>
              </a:rPr>
            </a:b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26" y="3247665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1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1445" y="2771775"/>
            <a:ext cx="10353761" cy="1326321"/>
          </a:xfrm>
        </p:spPr>
        <p:txBody>
          <a:bodyPr>
            <a:noAutofit/>
          </a:bodyPr>
          <a:lstStyle/>
          <a:p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1171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НАРКОМАНИЯ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effectLst/>
              </a:rPr>
              <a:t>	Заболевание, отличительными чертами которого выступают психическая и физическая зависимость (ломка), когда у человека появляется безудержное и неконтролируемое желание постоянного употребления вызывающих влечение веществ.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61683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 определить </a:t>
            </a:r>
            <a:br>
              <a:rPr lang="ru-RU" sz="3600" dirty="0"/>
            </a:br>
            <a:r>
              <a:rPr lang="ru-RU" sz="4000" dirty="0"/>
              <a:t>ребёнка-наркомана</a:t>
            </a:r>
            <a:r>
              <a:rPr lang="ru-RU" sz="3600" dirty="0"/>
              <a:t>?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864519"/>
            <a:ext cx="6971619" cy="4880134"/>
          </a:xfrm>
        </p:spPr>
      </p:pic>
    </p:spTree>
    <p:extLst>
      <p:ext uri="{BB962C8B-B14F-4D97-AF65-F5344CB8AC3E}">
        <p14:creationId xmlns:p14="http://schemas.microsoft.com/office/powerpoint/2010/main" val="17697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296" y="-266299"/>
            <a:ext cx="10353761" cy="1326321"/>
          </a:xfrm>
        </p:spPr>
        <p:txBody>
          <a:bodyPr/>
          <a:lstStyle/>
          <a:p>
            <a:r>
              <a:rPr lang="ru-RU" sz="3600" dirty="0" err="1"/>
              <a:t>нейромедиаторы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72" y="760396"/>
            <a:ext cx="9844767" cy="6097604"/>
          </a:xfrm>
        </p:spPr>
      </p:pic>
    </p:spTree>
    <p:extLst>
      <p:ext uri="{BB962C8B-B14F-4D97-AF65-F5344CB8AC3E}">
        <p14:creationId xmlns:p14="http://schemas.microsoft.com/office/powerpoint/2010/main" val="137092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Легальные и нелегальные наркотики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b="1" dirty="0">
                <a:effectLst/>
              </a:rPr>
              <a:t>В кофе содержится кофеин, который в умеренных дозах безвреден и его используют как стимулятор, а некоторые люди откровенно говорят, что подсели на кофе, и если они утром не выпьют свою дозу кофеина, то весь день они будут вялыми</a:t>
            </a:r>
            <a:endParaRPr lang="ru-RU" sz="24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ru-RU" sz="2400" b="1" dirty="0">
                <a:effectLst/>
              </a:rPr>
              <a:t>Никотин, содержащийся в табаке, даже в малых дозах весьма ядовит. Тем не менее, и кофе и сигареты у нас в стране продаются практически свободно, и любой человек может испытать на себе воздействие входящих в их состав наркотиков.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363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20 самых опасных </a:t>
            </a:r>
            <a:br>
              <a:rPr lang="ru-RU" dirty="0"/>
            </a:br>
            <a:r>
              <a:rPr lang="ru-RU" sz="3600" dirty="0"/>
              <a:t>наркотических</a:t>
            </a:r>
            <a:r>
              <a:rPr lang="ru-RU" dirty="0"/>
              <a:t> веществ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Героин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Кокаин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Барбитураты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Метадон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Алкоголь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endParaRPr lang="ru-RU" sz="1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3403" y="2122823"/>
            <a:ext cx="5094154" cy="370288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Кетамин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Бензодиазепины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Амфетамин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Табак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Бупренорфин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359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20 самых опасных </a:t>
            </a:r>
            <a:br>
              <a:rPr lang="ru-RU" dirty="0"/>
            </a:br>
            <a:r>
              <a:rPr lang="ru-RU" sz="3600" dirty="0"/>
              <a:t>наркотических</a:t>
            </a:r>
            <a:r>
              <a:rPr lang="ru-RU" dirty="0"/>
              <a:t> веществ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47675" y="2088319"/>
            <a:ext cx="5572124" cy="370288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Каннабис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(марихуана)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Ингалянты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Метилтиоамфетамин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ЛСД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Металфенидат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59153" y="2088319"/>
            <a:ext cx="5513772" cy="3702881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Анаболические стероиды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Бутират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Экстази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Алкинитриты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Кат</a:t>
            </a:r>
          </a:p>
        </p:txBody>
      </p:sp>
    </p:spTree>
    <p:extLst>
      <p:ext uri="{BB962C8B-B14F-4D97-AF65-F5344CB8AC3E}">
        <p14:creationId xmlns:p14="http://schemas.microsoft.com/office/powerpoint/2010/main" val="284798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168" y="-227798"/>
            <a:ext cx="10353761" cy="1326321"/>
          </a:xfrm>
        </p:spPr>
        <p:txBody>
          <a:bodyPr/>
          <a:lstStyle/>
          <a:p>
            <a:r>
              <a:rPr lang="ru-RU" sz="3600" dirty="0"/>
              <a:t>Карта</a:t>
            </a:r>
            <a:r>
              <a:rPr lang="ru-RU" dirty="0"/>
              <a:t> </a:t>
            </a:r>
            <a:r>
              <a:rPr lang="ru-RU" sz="3600" dirty="0"/>
              <a:t>наркомании</a:t>
            </a:r>
            <a:r>
              <a:rPr lang="ru-RU" dirty="0"/>
              <a:t> в мире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18" y="777159"/>
            <a:ext cx="8705204" cy="6080841"/>
          </a:xfrm>
        </p:spPr>
      </p:pic>
    </p:spTree>
    <p:extLst>
      <p:ext uri="{BB962C8B-B14F-4D97-AF65-F5344CB8AC3E}">
        <p14:creationId xmlns:p14="http://schemas.microsoft.com/office/powerpoint/2010/main" val="903196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104</TotalTime>
  <Words>791</Words>
  <Application>Microsoft Office PowerPoint</Application>
  <PresentationFormat>Широкоэкранный</PresentationFormat>
  <Paragraphs>109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Bookman Old Style</vt:lpstr>
      <vt:lpstr>Rockwell</vt:lpstr>
      <vt:lpstr>Times New Roman</vt:lpstr>
      <vt:lpstr>Damask</vt:lpstr>
      <vt:lpstr>Наркотики. Наркомания</vt:lpstr>
      <vt:lpstr>наркотики</vt:lpstr>
      <vt:lpstr>НАРКОМАНИЯ</vt:lpstr>
      <vt:lpstr>Как определить  ребёнка-наркомана?</vt:lpstr>
      <vt:lpstr>нейромедиаторы</vt:lpstr>
      <vt:lpstr>Легальные и нелегальные наркотики</vt:lpstr>
      <vt:lpstr>20 самых опасных  наркотических веществ</vt:lpstr>
      <vt:lpstr>20 самых опасных  наркотических веществ</vt:lpstr>
      <vt:lpstr>Карта наркомании в мире</vt:lpstr>
      <vt:lpstr>Последствия употребления наркотиков</vt:lpstr>
      <vt:lpstr>Проблемы, возникающие у наркоманов</vt:lpstr>
      <vt:lpstr>формы наркомании</vt:lpstr>
      <vt:lpstr>Этапы развития наркомании Этап 1. Первые опыты</vt:lpstr>
      <vt:lpstr>Этапы развития наркомании Этап 1. Первые опыты</vt:lpstr>
      <vt:lpstr>Этапы развития наркомании Этап 1. Первые опыты</vt:lpstr>
      <vt:lpstr>Этапы развития наркомании Этап 2. Начинает нравиться  («розовый» период употребления)</vt:lpstr>
      <vt:lpstr>Этапы развития наркомании Этап 2. Начинает нравиться  («розовый» период употребления)</vt:lpstr>
      <vt:lpstr>Этапы развития наркомании. Этап 2. Начинает нравиться  («розовый» период употребления)</vt:lpstr>
      <vt:lpstr>Этапы развития наркомании. Этап 3. Возникают проблемы  (период "отрицания")</vt:lpstr>
      <vt:lpstr>Этапы развития наркомании. Этап 3. Возникают проблемы  (период "отрицания")</vt:lpstr>
      <vt:lpstr>Этапы развития наркомании. Этап 3. Возникают проблемы  (период "отрицания")</vt:lpstr>
      <vt:lpstr>Этапы развития наркомании. Этап 4. Это становится целью ("дно")</vt:lpstr>
      <vt:lpstr>Этапы развития наркомании. Этап 4. Это становится целью ("дно")</vt:lpstr>
      <vt:lpstr>Этапы развития наркомании. Этап 4. Это становится целью ("дно")</vt:lpstr>
      <vt:lpstr>Если наркоман на этой стадии не прекращает употребления –  он умирает!!!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Наркотики. Наркомания.</dc:title>
  <dc:creator>Student</dc:creator>
  <cp:lastModifiedBy>Dark Flash</cp:lastModifiedBy>
  <cp:revision>18</cp:revision>
  <dcterms:created xsi:type="dcterms:W3CDTF">2018-03-12T07:31:12Z</dcterms:created>
  <dcterms:modified xsi:type="dcterms:W3CDTF">2019-01-21T20:42:03Z</dcterms:modified>
</cp:coreProperties>
</file>