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jpeg" ContentType="image/jpeg"/>
  <Override PartName="/ppt/media/image6.png" ContentType="image/png"/>
  <Override PartName="/ppt/media/image9.png" ContentType="image/png"/>
  <Override PartName="/ppt/media/image10.tif" ContentType="image/tiff"/>
  <Override PartName="/ppt/media/image8.png" ContentType="image/png"/>
  <Override PartName="/ppt/media/image7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24384000" cy="13716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78040" y="2298600"/>
            <a:ext cx="20827800" cy="4647960"/>
          </a:xfrm>
          <a:prstGeom prst="rect">
            <a:avLst/>
          </a:prstGeom>
        </p:spPr>
        <p:txBody>
          <a:bodyPr lIns="50760" rIns="50760" tIns="50760" bIns="5076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Title </a:t>
            </a:r>
            <a:r>
              <a:rPr b="0" lang="en-US" sz="112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Text</a:t>
            </a:r>
            <a:endParaRPr b="0" lang="en-US" sz="11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778040" y="7074000"/>
            <a:ext cx="20827800" cy="158724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One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Two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Three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Four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Body Level Five</a:t>
            </a:r>
            <a:endParaRPr b="0" lang="en-US" sz="5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 algn="ctr">
              <a:lnSpc>
                <a:spcPct val="100000"/>
              </a:lnSpc>
            </a:pPr>
            <a:fld id="{D9C674DB-C555-4023-B1C3-904E59807AA0}" type="slidenum"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11959200" y="13080960"/>
            <a:ext cx="452880" cy="460800"/>
          </a:xfrm>
          <a:prstGeom prst="rect">
            <a:avLst/>
          </a:prstGeom>
        </p:spPr>
        <p:txBody>
          <a:bodyPr lIns="50760" rIns="50760" tIns="50760" bIns="50760">
            <a:noAutofit/>
          </a:bodyPr>
          <a:p>
            <a:pPr algn="ctr">
              <a:lnSpc>
                <a:spcPct val="100000"/>
              </a:lnSpc>
            </a:pPr>
            <a:fld id="{061240C2-E3C2-4135-93E5-D375F6C1E393}" type="slidenum">
              <a:rPr b="0" lang="en-US" sz="2400" spc="-1" strike="noStrike">
                <a:solidFill>
                  <a:srgbClr val="000000"/>
                </a:solidFill>
                <a:latin typeface="Helvetica Neue Light"/>
                <a:ea typeface="Helvetica Neue Light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000" spc="-1" strike="noStrike">
                <a:solidFill>
                  <a:srgbClr val="000000"/>
                </a:solidFill>
                <a:latin typeface="Helvetica Neue"/>
              </a:rPr>
              <a:t>Click to edit the </a:t>
            </a:r>
            <a:r>
              <a:rPr b="0" lang="en-US" sz="3000" spc="-1" strike="noStrike">
                <a:solidFill>
                  <a:srgbClr val="000000"/>
                </a:solidFill>
                <a:latin typeface="Helvetica Neue"/>
              </a:rPr>
              <a:t>title text format</a:t>
            </a:r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2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bigbluebutton.org/videos" TargetMode="Externa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tif"/><Relationship Id="rId1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5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-63360"/>
            <a:ext cx="24383520" cy="7483680"/>
          </a:xfrm>
          <a:prstGeom prst="rect">
            <a:avLst/>
          </a:prstGeom>
          <a:solidFill>
            <a:srgbClr val="0486df">
              <a:alpha val="5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7237080" y="2331000"/>
            <a:ext cx="9909720" cy="1077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6400" spc="-1" strike="noStrike">
                <a:solidFill>
                  <a:srgbClr val="06172a"/>
                </a:solidFill>
                <a:latin typeface="Arial"/>
                <a:ea typeface="Arial"/>
              </a:rPr>
              <a:t>Welcome To BigBlueButton</a:t>
            </a:r>
            <a:endParaRPr b="0" lang="en-US" sz="6400" spc="-1" strike="noStrike">
              <a:latin typeface="Arial"/>
            </a:endParaRPr>
          </a:p>
        </p:txBody>
      </p:sp>
      <p:sp>
        <p:nvSpPr>
          <p:cNvPr id="82" name="Line 3"/>
          <p:cNvSpPr/>
          <p:nvPr/>
        </p:nvSpPr>
        <p:spPr>
          <a:xfrm>
            <a:off x="11417040" y="4660560"/>
            <a:ext cx="1549440" cy="0"/>
          </a:xfrm>
          <a:prstGeom prst="line">
            <a:avLst/>
          </a:prstGeom>
          <a:ln w="25560">
            <a:solidFill>
              <a:srgbClr val="0f70d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>
            <a:off x="4618800" y="3581280"/>
            <a:ext cx="14815440" cy="558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4e5a66"/>
                </a:solidFill>
                <a:latin typeface="Arial"/>
                <a:ea typeface="Arial"/>
              </a:rPr>
              <a:t>BigBlueButton is an open source web conferencing system designed for online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1483560" y="5778360"/>
            <a:ext cx="21416400" cy="5347080"/>
          </a:xfrm>
          <a:prstGeom prst="rect">
            <a:avLst/>
          </a:prstGeom>
          <a:solidFill>
            <a:srgbClr val="ffffff"/>
          </a:solidFill>
          <a:ln w="12600">
            <a:noFill/>
          </a:ln>
          <a:effectLst>
            <a:outerShdw blurRad="228600" dir="5400000" dist="25560" rotWithShape="0">
              <a:srgbClr val="000000">
                <a:alpha val="6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3549240" y="6546960"/>
            <a:ext cx="331992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Chat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3549240" y="7016760"/>
            <a:ext cx="3319920" cy="126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r>
              <a:rPr b="0" lang="en-US" sz="2200" spc="63" strike="noStrike">
                <a:solidFill>
                  <a:srgbClr val="504e4e"/>
                </a:solidFill>
                <a:latin typeface="Arial"/>
                <a:ea typeface="Arial"/>
              </a:rPr>
              <a:t>Send public and private messages.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2205000" y="6573600"/>
            <a:ext cx="1015560" cy="1015560"/>
          </a:xfrm>
          <a:prstGeom prst="ellipse">
            <a:avLst/>
          </a:prstGeom>
          <a:solidFill>
            <a:srgbClr val="0e70d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9"/>
          <p:cNvSpPr/>
          <p:nvPr/>
        </p:nvSpPr>
        <p:spPr>
          <a:xfrm>
            <a:off x="8541720" y="6546960"/>
            <a:ext cx="331992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Webcams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10"/>
          <p:cNvSpPr/>
          <p:nvPr/>
        </p:nvSpPr>
        <p:spPr>
          <a:xfrm>
            <a:off x="8541720" y="7016760"/>
            <a:ext cx="3319920" cy="126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r>
              <a:rPr b="0" lang="en-US" sz="2200" spc="63" strike="noStrike">
                <a:solidFill>
                  <a:srgbClr val="504e4e"/>
                </a:solidFill>
                <a:latin typeface="Arial"/>
                <a:ea typeface="Arial"/>
              </a:rPr>
              <a:t>Hold visual meetings.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0" name="CustomShape 11"/>
          <p:cNvSpPr/>
          <p:nvPr/>
        </p:nvSpPr>
        <p:spPr>
          <a:xfrm>
            <a:off x="7197480" y="6573600"/>
            <a:ext cx="1015560" cy="1015560"/>
          </a:xfrm>
          <a:prstGeom prst="ellipse">
            <a:avLst/>
          </a:prstGeom>
          <a:solidFill>
            <a:srgbClr val="0e70d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2"/>
          <p:cNvSpPr/>
          <p:nvPr/>
        </p:nvSpPr>
        <p:spPr>
          <a:xfrm>
            <a:off x="13851720" y="6546960"/>
            <a:ext cx="331992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Audio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13"/>
          <p:cNvSpPr/>
          <p:nvPr/>
        </p:nvSpPr>
        <p:spPr>
          <a:xfrm>
            <a:off x="13851720" y="7016760"/>
            <a:ext cx="3319920" cy="126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r>
              <a:rPr b="0" lang="en-US" sz="2200" spc="63" strike="noStrike">
                <a:solidFill>
                  <a:srgbClr val="504e4e"/>
                </a:solidFill>
                <a:latin typeface="Arial"/>
                <a:ea typeface="Arial"/>
              </a:rPr>
              <a:t>Communicate using high quality audio.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3" name="CustomShape 14"/>
          <p:cNvSpPr/>
          <p:nvPr/>
        </p:nvSpPr>
        <p:spPr>
          <a:xfrm>
            <a:off x="12507480" y="6573600"/>
            <a:ext cx="1015560" cy="1015560"/>
          </a:xfrm>
          <a:prstGeom prst="ellipse">
            <a:avLst/>
          </a:prstGeom>
          <a:solidFill>
            <a:srgbClr val="0e70d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5"/>
          <p:cNvSpPr/>
          <p:nvPr/>
        </p:nvSpPr>
        <p:spPr>
          <a:xfrm>
            <a:off x="18844200" y="6546960"/>
            <a:ext cx="331992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Emojis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16"/>
          <p:cNvSpPr/>
          <p:nvPr/>
        </p:nvSpPr>
        <p:spPr>
          <a:xfrm>
            <a:off x="18844200" y="7016760"/>
            <a:ext cx="3319920" cy="126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r>
              <a:rPr b="0" lang="en-US" sz="2200" spc="63" strike="noStrike">
                <a:solidFill>
                  <a:srgbClr val="504e4e"/>
                </a:solidFill>
                <a:latin typeface="Arial"/>
                <a:ea typeface="Arial"/>
              </a:rPr>
              <a:t>Express yourself.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6" name="CustomShape 17"/>
          <p:cNvSpPr/>
          <p:nvPr/>
        </p:nvSpPr>
        <p:spPr>
          <a:xfrm>
            <a:off x="17499960" y="6573600"/>
            <a:ext cx="1015560" cy="1015560"/>
          </a:xfrm>
          <a:prstGeom prst="ellipse">
            <a:avLst/>
          </a:prstGeom>
          <a:solidFill>
            <a:srgbClr val="0e70d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8"/>
          <p:cNvSpPr/>
          <p:nvPr/>
        </p:nvSpPr>
        <p:spPr>
          <a:xfrm>
            <a:off x="3549240" y="8908920"/>
            <a:ext cx="411768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BREAKOUT ROOMS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CustomShape 19"/>
          <p:cNvSpPr/>
          <p:nvPr/>
        </p:nvSpPr>
        <p:spPr>
          <a:xfrm>
            <a:off x="3549240" y="9379080"/>
            <a:ext cx="3319920" cy="126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r>
              <a:rPr b="0" lang="en-US" sz="2200" spc="63" strike="noStrike">
                <a:solidFill>
                  <a:srgbClr val="504e4e"/>
                </a:solidFill>
                <a:latin typeface="Arial"/>
                <a:ea typeface="Arial"/>
              </a:rPr>
              <a:t>Group users into breakout rooms for team collaboration.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9" name="CustomShape 20"/>
          <p:cNvSpPr/>
          <p:nvPr/>
        </p:nvSpPr>
        <p:spPr>
          <a:xfrm>
            <a:off x="2205000" y="8935920"/>
            <a:ext cx="1015560" cy="1015560"/>
          </a:xfrm>
          <a:prstGeom prst="ellipse">
            <a:avLst/>
          </a:prstGeom>
          <a:solidFill>
            <a:srgbClr val="0e70d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1"/>
          <p:cNvSpPr/>
          <p:nvPr/>
        </p:nvSpPr>
        <p:spPr>
          <a:xfrm>
            <a:off x="8541720" y="8908920"/>
            <a:ext cx="331992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Polling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" name="CustomShape 22"/>
          <p:cNvSpPr/>
          <p:nvPr/>
        </p:nvSpPr>
        <p:spPr>
          <a:xfrm>
            <a:off x="8541720" y="9379080"/>
            <a:ext cx="3319920" cy="126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r>
              <a:rPr b="0" lang="en-US" sz="2200" spc="63" strike="noStrike">
                <a:solidFill>
                  <a:srgbClr val="504e4e"/>
                </a:solidFill>
                <a:latin typeface="Arial"/>
                <a:ea typeface="Arial"/>
              </a:rPr>
              <a:t>Poll your users anytime.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2" name="CustomShape 23"/>
          <p:cNvSpPr/>
          <p:nvPr/>
        </p:nvSpPr>
        <p:spPr>
          <a:xfrm>
            <a:off x="7197480" y="8935920"/>
            <a:ext cx="1015560" cy="1015560"/>
          </a:xfrm>
          <a:prstGeom prst="ellipse">
            <a:avLst/>
          </a:prstGeom>
          <a:solidFill>
            <a:srgbClr val="0e70d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4"/>
          <p:cNvSpPr/>
          <p:nvPr/>
        </p:nvSpPr>
        <p:spPr>
          <a:xfrm>
            <a:off x="13851720" y="8908920"/>
            <a:ext cx="331992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Screen sharing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CustomShape 25"/>
          <p:cNvSpPr/>
          <p:nvPr/>
        </p:nvSpPr>
        <p:spPr>
          <a:xfrm>
            <a:off x="13851720" y="9379080"/>
            <a:ext cx="3319920" cy="126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r>
              <a:rPr b="0" lang="en-US" sz="2200" spc="63" strike="noStrike">
                <a:solidFill>
                  <a:srgbClr val="504e4e"/>
                </a:solidFill>
                <a:latin typeface="Arial"/>
                <a:ea typeface="Arial"/>
              </a:rPr>
              <a:t>Share your screen.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5" name="CustomShape 26"/>
          <p:cNvSpPr/>
          <p:nvPr/>
        </p:nvSpPr>
        <p:spPr>
          <a:xfrm>
            <a:off x="12507480" y="8935920"/>
            <a:ext cx="1015560" cy="1015560"/>
          </a:xfrm>
          <a:prstGeom prst="ellipse">
            <a:avLst/>
          </a:prstGeom>
          <a:solidFill>
            <a:srgbClr val="0e70d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7"/>
          <p:cNvSpPr/>
          <p:nvPr/>
        </p:nvSpPr>
        <p:spPr>
          <a:xfrm>
            <a:off x="18844200" y="8908920"/>
            <a:ext cx="366696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2000" spc="97" strike="noStrike" cap="all">
                <a:solidFill>
                  <a:srgbClr val="24262c"/>
                </a:solidFill>
                <a:latin typeface="Arial"/>
                <a:ea typeface="Arial"/>
              </a:rPr>
              <a:t>Multi-user whiteboard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" name="CustomShape 28"/>
          <p:cNvSpPr/>
          <p:nvPr/>
        </p:nvSpPr>
        <p:spPr>
          <a:xfrm>
            <a:off x="18844200" y="9379080"/>
            <a:ext cx="3319920" cy="1269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20000"/>
              </a:lnSpc>
            </a:pPr>
            <a:r>
              <a:rPr b="0" lang="en-US" sz="2200" spc="63" strike="noStrike">
                <a:solidFill>
                  <a:srgbClr val="504e4e"/>
                </a:solidFill>
                <a:latin typeface="Arial"/>
                <a:ea typeface="Arial"/>
              </a:rPr>
              <a:t>Draw together.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8" name="CustomShape 29"/>
          <p:cNvSpPr/>
          <p:nvPr/>
        </p:nvSpPr>
        <p:spPr>
          <a:xfrm>
            <a:off x="17499960" y="8935920"/>
            <a:ext cx="1015560" cy="1015560"/>
          </a:xfrm>
          <a:prstGeom prst="ellipse">
            <a:avLst/>
          </a:prstGeom>
          <a:solidFill>
            <a:srgbClr val="0e70d7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0"/>
          <p:cNvSpPr/>
          <p:nvPr/>
        </p:nvSpPr>
        <p:spPr>
          <a:xfrm>
            <a:off x="6755760" y="11747520"/>
            <a:ext cx="10542240" cy="711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4e5a66"/>
                </a:solidFill>
                <a:latin typeface="Arial"/>
                <a:ea typeface="Arial"/>
              </a:rPr>
              <a:t>For more information visit </a:t>
            </a:r>
            <a:r>
              <a:rPr b="0" lang="en-US" sz="4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bigbluebutton.org →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0" name="Image" descr="Image"/>
          <p:cNvPicPr/>
          <p:nvPr/>
        </p:nvPicPr>
        <p:blipFill>
          <a:blip r:embed="rId2"/>
          <a:stretch/>
        </p:blipFill>
        <p:spPr>
          <a:xfrm>
            <a:off x="2484360" y="6852960"/>
            <a:ext cx="457200" cy="456840"/>
          </a:xfrm>
          <a:prstGeom prst="rect">
            <a:avLst/>
          </a:prstGeom>
          <a:ln w="12600">
            <a:noFill/>
          </a:ln>
        </p:spPr>
      </p:pic>
      <p:pic>
        <p:nvPicPr>
          <p:cNvPr id="111" name="Image" descr="Image"/>
          <p:cNvPicPr/>
          <p:nvPr/>
        </p:nvPicPr>
        <p:blipFill>
          <a:blip r:embed="rId3"/>
          <a:stretch/>
        </p:blipFill>
        <p:spPr>
          <a:xfrm>
            <a:off x="7477560" y="6934320"/>
            <a:ext cx="493920" cy="294480"/>
          </a:xfrm>
          <a:prstGeom prst="rect">
            <a:avLst/>
          </a:prstGeom>
          <a:ln w="12600">
            <a:noFill/>
          </a:ln>
        </p:spPr>
      </p:pic>
      <p:pic>
        <p:nvPicPr>
          <p:cNvPr id="112" name="Image" descr="Image"/>
          <p:cNvPicPr/>
          <p:nvPr/>
        </p:nvPicPr>
        <p:blipFill>
          <a:blip r:embed="rId4"/>
          <a:stretch/>
        </p:blipFill>
        <p:spPr>
          <a:xfrm>
            <a:off x="12849840" y="6852960"/>
            <a:ext cx="330840" cy="456840"/>
          </a:xfrm>
          <a:prstGeom prst="rect">
            <a:avLst/>
          </a:prstGeom>
          <a:ln w="12600">
            <a:noFill/>
          </a:ln>
        </p:spPr>
      </p:pic>
      <p:pic>
        <p:nvPicPr>
          <p:cNvPr id="113" name="Image" descr="Image"/>
          <p:cNvPicPr/>
          <p:nvPr/>
        </p:nvPicPr>
        <p:blipFill>
          <a:blip r:embed="rId5"/>
          <a:stretch/>
        </p:blipFill>
        <p:spPr>
          <a:xfrm>
            <a:off x="17792280" y="6856200"/>
            <a:ext cx="380520" cy="450360"/>
          </a:xfrm>
          <a:prstGeom prst="rect">
            <a:avLst/>
          </a:prstGeom>
          <a:ln w="12600">
            <a:noFill/>
          </a:ln>
        </p:spPr>
      </p:pic>
      <p:pic>
        <p:nvPicPr>
          <p:cNvPr id="114" name="Image" descr="Image"/>
          <p:cNvPicPr/>
          <p:nvPr/>
        </p:nvPicPr>
        <p:blipFill>
          <a:blip r:embed="rId6"/>
          <a:stretch/>
        </p:blipFill>
        <p:spPr>
          <a:xfrm>
            <a:off x="17771400" y="9231840"/>
            <a:ext cx="493920" cy="423360"/>
          </a:xfrm>
          <a:prstGeom prst="rect">
            <a:avLst/>
          </a:prstGeom>
          <a:ln w="12600">
            <a:noFill/>
          </a:ln>
        </p:spPr>
      </p:pic>
      <p:pic>
        <p:nvPicPr>
          <p:cNvPr id="115" name="Image" descr="Image"/>
          <p:cNvPicPr/>
          <p:nvPr/>
        </p:nvPicPr>
        <p:blipFill>
          <a:blip r:embed="rId7"/>
          <a:stretch/>
        </p:blipFill>
        <p:spPr>
          <a:xfrm>
            <a:off x="7495920" y="9300960"/>
            <a:ext cx="457200" cy="285480"/>
          </a:xfrm>
          <a:prstGeom prst="rect">
            <a:avLst/>
          </a:prstGeom>
          <a:ln w="12600">
            <a:noFill/>
          </a:ln>
        </p:spPr>
      </p:pic>
      <p:pic>
        <p:nvPicPr>
          <p:cNvPr id="116" name="Image" descr="Image"/>
          <p:cNvPicPr/>
          <p:nvPr/>
        </p:nvPicPr>
        <p:blipFill>
          <a:blip r:embed="rId8"/>
          <a:stretch/>
        </p:blipFill>
        <p:spPr>
          <a:xfrm>
            <a:off x="12778920" y="9231840"/>
            <a:ext cx="473040" cy="423360"/>
          </a:xfrm>
          <a:prstGeom prst="rect">
            <a:avLst/>
          </a:prstGeom>
          <a:ln w="12600">
            <a:noFill/>
          </a:ln>
        </p:spPr>
      </p:pic>
      <p:pic>
        <p:nvPicPr>
          <p:cNvPr id="117" name="Image" descr="Image"/>
          <p:cNvPicPr/>
          <p:nvPr/>
        </p:nvPicPr>
        <p:blipFill>
          <a:blip r:embed="rId9"/>
          <a:stretch/>
        </p:blipFill>
        <p:spPr>
          <a:xfrm>
            <a:off x="2466000" y="9197640"/>
            <a:ext cx="493920" cy="492120"/>
          </a:xfrm>
          <a:prstGeom prst="rect">
            <a:avLst/>
          </a:prstGeom>
          <a:ln w="12600">
            <a:noFill/>
          </a:ln>
        </p:spPr>
      </p:pic>
      <p:pic>
        <p:nvPicPr>
          <p:cNvPr id="118" name="Image" descr="Image"/>
          <p:cNvPicPr/>
          <p:nvPr/>
        </p:nvPicPr>
        <p:blipFill>
          <a:blip r:embed="rId10"/>
          <a:stretch/>
        </p:blipFill>
        <p:spPr>
          <a:xfrm>
            <a:off x="11507040" y="569160"/>
            <a:ext cx="1595880" cy="159588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237000" y="12730320"/>
            <a:ext cx="13094640" cy="55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This slide left blank for whiteboard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LibreOffice/6.3.5.2$Linux_X86_64 LibreOffice_project/30$Build-2</Application>
  <Words>105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2020-05-22T09:21:01Z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