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1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713" autoAdjust="0"/>
  </p:normalViewPr>
  <p:slideViewPr>
    <p:cSldViewPr>
      <p:cViewPr varScale="1">
        <p:scale>
          <a:sx n="97" d="100"/>
          <a:sy n="97" d="100"/>
        </p:scale>
        <p:origin x="55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832155"/>
      </p:ext>
    </p:extLst>
  </p:cSld>
  <p:clrMapOvr>
    <a:masterClrMapping/>
  </p:clrMapOvr>
  <p:transition advTm="2000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4.jpg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9023" y="2622666"/>
            <a:ext cx="7693954" cy="929640"/>
          </a:xfrm>
          <a:prstGeom prst="rect">
            <a:avLst/>
          </a:prstGeom>
          <a:ln/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4950" b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机械臂项目设计与实现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90085" y="5357665"/>
            <a:ext cx="3211830" cy="403957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025" dirty="0" err="1">
                <a:solidFill>
                  <a:schemeClr val="accent3">
                    <a:lumMod val="75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汇报人</a:t>
            </a:r>
            <a:r>
              <a:rPr lang="en-US" sz="2025" dirty="0">
                <a:solidFill>
                  <a:schemeClr val="accent3">
                    <a:lumMod val="75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：</a:t>
            </a:r>
            <a:r>
              <a:rPr lang="zh-CN" altLang="en-US" sz="2025" dirty="0">
                <a:solidFill>
                  <a:schemeClr val="accent3">
                    <a:lumMod val="75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刘巍</a:t>
            </a:r>
            <a:endParaRPr lang="en-US" sz="2025" dirty="0">
              <a:solidFill>
                <a:schemeClr val="accent3">
                  <a:lumMod val="75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490085" y="5886341"/>
            <a:ext cx="3211830" cy="403957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lang="en-US" sz="2025" dirty="0">
                <a:solidFill>
                  <a:schemeClr val="accent3">
                    <a:lumMod val="75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2024-09-29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873355" y="166430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4008100" y="179904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TextBox 4"/>
          <p:cNvSpPr txBox="1"/>
          <p:nvPr/>
        </p:nvSpPr>
        <p:spPr>
          <a:xfrm>
            <a:off x="4636726" y="1463721"/>
            <a:ext cx="6886575" cy="76590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LED灯选择与布局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6726" y="204621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选用高亮度、低功耗的LED灯，并根据机械臂的结构和使用环境进行合理布局，确保灯光指示的清晰可见。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3873355" y="3384629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8"/>
          <p:cNvSpPr/>
          <p:nvPr/>
        </p:nvSpPr>
        <p:spPr>
          <a:xfrm>
            <a:off x="4008100" y="3519373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9"/>
          <p:cNvSpPr txBox="1"/>
          <p:nvPr/>
        </p:nvSpPr>
        <p:spPr>
          <a:xfrm>
            <a:off x="4636726" y="3182098"/>
            <a:ext cx="6886575" cy="7698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灯光控制电路设计</a:t>
            </a:r>
          </a:p>
        </p:txBody>
      </p:sp>
      <p:sp>
        <p:nvSpPr>
          <p:cNvPr id="10" name="AutoShape 10"/>
          <p:cNvSpPr/>
          <p:nvPr/>
        </p:nvSpPr>
        <p:spPr>
          <a:xfrm>
            <a:off x="3873355" y="5104954"/>
            <a:ext cx="638131" cy="638131"/>
          </a:xfrm>
          <a:prstGeom prst="ellipse">
            <a:avLst/>
          </a:prstGeom>
          <a:solidFill>
            <a:schemeClr val="accent1">
              <a:alpha val="2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11"/>
          <p:cNvSpPr/>
          <p:nvPr/>
        </p:nvSpPr>
        <p:spPr>
          <a:xfrm>
            <a:off x="4008100" y="5239698"/>
            <a:ext cx="368642" cy="368642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4636726" y="4920230"/>
            <a:ext cx="6886575" cy="734184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灯光指示效果测试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灯光指示与按键控制集成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636726" y="3789081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设计稳定可靠的灯光控制电路，实现对LED灯的开关、亮度调节等功能，以满足不同场景下的灯光指示需求。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636726" y="5471644"/>
            <a:ext cx="6891292" cy="982033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在实际环境中对灯光指示效果进行测试，根据测试结果进行调整和优化，确保灯光指示的准确性和易用性。</a:t>
            </a:r>
          </a:p>
        </p:txBody>
      </p:sp>
      <p:pic>
        <p:nvPicPr>
          <p:cNvPr id="17" name="图片 16" descr="电子器材&#10;&#10;中度可信度描述已自动生成">
            <a:extLst>
              <a:ext uri="{FF2B5EF4-FFF2-40B4-BE49-F238E27FC236}">
                <a16:creationId xmlns:a16="http://schemas.microsoft.com/office/drawing/2014/main" id="{04534DF6-4460-1220-0CB1-E096D92C0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67690"/>
            <a:ext cx="3810000" cy="3852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657248" y="1468705"/>
            <a:ext cx="5034045" cy="59892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高精度定位与抓取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57248" y="2091428"/>
            <a:ext cx="5034045" cy="8194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通过先进的传感器和控制系统，实现了机械臂的高精度定位和抓取功能，提高了生产效率和操作准确性。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7248" y="3322817"/>
            <a:ext cx="5034045" cy="558203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灵活多变的运动轨迹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7248" y="3899110"/>
            <a:ext cx="5034045" cy="796566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设计了多种运动轨迹算法，使机械臂能够根据不同任务需求灵活调整运动轨迹，增强了其适应性和灵活性。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7248" y="5048950"/>
            <a:ext cx="5034045" cy="598924"/>
          </a:xfrm>
          <a:prstGeom prst="rect">
            <a:avLst/>
          </a:prstGeom>
          <a:ln/>
        </p:spPr>
        <p:txBody>
          <a:bodyPr vert="horz" wrap="square" lIns="66008" tIns="33052" rIns="66008" bIns="33052" rtlCol="0" anchor="b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智能化程度高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248" y="5665964"/>
            <a:ext cx="5034045" cy="819445"/>
          </a:xfrm>
          <a:prstGeom prst="rect">
            <a:avLst/>
          </a:prstGeom>
          <a:ln/>
        </p:spPr>
        <p:txBody>
          <a:bodyPr vert="horz" wrap="square" lIns="66008" tIns="33052" rIns="66008" bIns="33052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集成了人工智能算法，使机械臂具备一定的自主决策能力，能够在复杂环境下自主完成任务。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总结与展望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0" name="AutoShape 10"/>
          <p:cNvSpPr/>
          <p:nvPr/>
        </p:nvSpPr>
        <p:spPr>
          <a:xfrm>
            <a:off x="9144095" y="2311241"/>
            <a:ext cx="41815" cy="41148"/>
          </a:xfrm>
          <a:prstGeom prst="ellipse">
            <a:avLst/>
          </a:prstGeom>
          <a:solidFill>
            <a:srgbClr val="E9E9E9">
              <a:alpha val="100000"/>
            </a:srgb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2" name="图片 11" descr="图片包含 游戏机, 电路, 照相机, 电脑&#10;&#10;描述已自动生成">
            <a:extLst>
              <a:ext uri="{FF2B5EF4-FFF2-40B4-BE49-F238E27FC236}">
                <a16:creationId xmlns:a16="http://schemas.microsoft.com/office/drawing/2014/main" id="{F87EFE31-6AFE-BC69-413A-8412374E3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88" y="1524000"/>
            <a:ext cx="5590184" cy="49614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8800" y="2484000"/>
            <a:ext cx="9799200" cy="1018800"/>
          </a:xfrm>
          <a:prstGeom prst="rect">
            <a:avLst/>
          </a:prstGeom>
          <a:noFill/>
          <a:ln/>
        </p:spPr>
        <p:txBody>
          <a:bodyPr vert="horz" wrap="square" lIns="90011" tIns="46768" rIns="90011" bIns="46768" rtlCol="0" anchor="t" anchorCtr="0">
            <a:noAutofit/>
          </a:bodyPr>
          <a:lstStyle/>
          <a:p>
            <a:pPr algn="ctr">
              <a:lnSpc>
                <a:spcPct val="100000"/>
              </a:lnSpc>
              <a:defRPr/>
            </a:pPr>
            <a:r>
              <a:rPr lang="en-US" sz="7650" b="1" dirty="0" err="1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感谢您的观看</a:t>
            </a:r>
            <a:endParaRPr lang="en-US" sz="1100" dirty="0"/>
          </a:p>
        </p:txBody>
      </p:sp>
      <p:sp>
        <p:nvSpPr>
          <p:cNvPr id="3" name="TextBox 3"/>
          <p:cNvSpPr txBox="1"/>
          <p:nvPr/>
        </p:nvSpPr>
        <p:spPr>
          <a:xfrm>
            <a:off x="4583925" y="4022125"/>
            <a:ext cx="3028950" cy="61912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spAutoFit/>
          </a:bodyPr>
          <a:lstStyle/>
          <a:p>
            <a:pPr algn="ctr">
              <a:lnSpc>
                <a:spcPct val="64000"/>
              </a:lnSpc>
            </a:pPr>
            <a:r>
              <a:rPr lang="en-US" sz="3600">
                <a:solidFill>
                  <a:schemeClr val="accent3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Connector 3"/>
          <p:cNvCxnSpPr/>
          <p:nvPr/>
        </p:nvCxnSpPr>
        <p:spPr>
          <a:xfrm>
            <a:off x="4764564" y="833217"/>
            <a:ext cx="5248275" cy="0"/>
          </a:xfrm>
          <a:prstGeom prst="line">
            <a:avLst/>
          </a:prstGeom>
          <a:ln w="6350">
            <a:solidFill>
              <a:schemeClr val="accent3"/>
            </a:solidFill>
            <a:prstDash val="solid"/>
            <a:headEnd type="none"/>
            <a:tailEnd type="none"/>
          </a:ln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4" name="AutoShape 4"/>
          <p:cNvSpPr/>
          <p:nvPr/>
        </p:nvSpPr>
        <p:spPr>
          <a:xfrm>
            <a:off x="357818" y="833217"/>
            <a:ext cx="2380938" cy="7683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 anchorCtr="0">
            <a:normAutofit/>
          </a:bodyPr>
          <a:lstStyle/>
          <a:p>
            <a:pPr algn="r">
              <a:spcBef>
                <a:spcPct val="0"/>
              </a:spcBef>
              <a:defRPr/>
            </a:pPr>
            <a:r>
              <a:rPr lang="en-US" sz="4725" b="1">
                <a:solidFill>
                  <a:schemeClr val="accent3">
                    <a:alpha val="100000"/>
                  </a:schemeClr>
                </a:solidFill>
                <a:latin typeface="微软雅黑"/>
                <a:ea typeface="微软雅黑"/>
                <a:cs typeface="微软雅黑"/>
              </a:rPr>
              <a:t>目录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887095" y="1677767"/>
            <a:ext cx="1851660" cy="3683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 algn="r">
              <a:defRPr/>
            </a:pPr>
            <a:r>
              <a:rPr lang="en-US" sz="1800">
                <a:solidFill>
                  <a:schemeClr val="accent3">
                    <a:alpha val="58999"/>
                  </a:schemeClr>
                </a:solidFill>
                <a:latin typeface="Arial"/>
                <a:ea typeface="Arial"/>
                <a:cs typeface="Arial"/>
              </a:rPr>
              <a:t>CONTENTS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2897505" y="955137"/>
            <a:ext cx="76200" cy="922655"/>
          </a:xfrm>
          <a:prstGeom prst="rect">
            <a:avLst/>
          </a:prstGeom>
          <a:solidFill>
            <a:schemeClr val="dk1">
              <a:lumMod val="75000"/>
              <a:lumOff val="25000"/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cxnSp>
        <p:nvCxnSpPr>
          <p:cNvPr id="7" name="Connector 7"/>
          <p:cNvCxnSpPr/>
          <p:nvPr/>
        </p:nvCxnSpPr>
        <p:spPr>
          <a:xfrm flipH="1">
            <a:off x="2933375" y="964933"/>
            <a:ext cx="13178" cy="922438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  <a:prstDash val="solid"/>
            <a:headEnd type="none"/>
            <a:tailEnd type="none"/>
          </a:ln>
        </p:spPr>
        <p:style>
          <a:lnRef idx="0">
            <a:schemeClr val="accent3"/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</p:cxnSp>
      <p:sp>
        <p:nvSpPr>
          <p:cNvPr id="8" name="TextBox 8"/>
          <p:cNvSpPr txBox="1"/>
          <p:nvPr/>
        </p:nvSpPr>
        <p:spPr>
          <a:xfrm>
            <a:off x="4701326" y="1027968"/>
            <a:ext cx="6840855" cy="5423408"/>
          </a:xfrm>
          <a:prstGeom prst="rect">
            <a:avLst/>
          </a:prstGeom>
          <a:ln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zh-CN" altLang="en-US" sz="2400" dirty="0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个人介绍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项目背景与目标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机械臂学习功能实现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蓝牙控制功能开发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OLED菜单选项设计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DHT11数据采集与处理</a:t>
            </a: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定时器计时功能实现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灯光指示与按键控制集成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  <a:p>
            <a:pPr marL="203200" lvl="0" indent="-203200">
              <a:lnSpc>
                <a:spcPct val="150000"/>
              </a:lnSpc>
              <a:spcBef>
                <a:spcPts val="375"/>
              </a:spcBef>
              <a:buFont typeface="Arial"/>
              <a:buChar char="•"/>
            </a:pPr>
            <a:r>
              <a:rPr lang="en-US" sz="2400" dirty="0" err="1">
                <a:solidFill>
                  <a:schemeClr val="accent1">
                    <a:lumMod val="50000"/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总结与展望</a:t>
            </a:r>
            <a:endParaRPr lang="en-US" sz="2400" dirty="0">
              <a:solidFill>
                <a:schemeClr val="accent1">
                  <a:lumMod val="50000"/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图形"/>
          <p:cNvGrpSpPr/>
          <p:nvPr/>
        </p:nvGrpSpPr>
        <p:grpSpPr>
          <a:xfrm>
            <a:off x="2" y="228600"/>
            <a:ext cx="4199255" cy="646430"/>
            <a:chOff x="0" y="360"/>
            <a:chExt cx="6613" cy="1018"/>
          </a:xfrm>
        </p:grpSpPr>
        <p:grpSp>
          <p:nvGrpSpPr>
            <p:cNvPr id="29" name="组合 28"/>
            <p:cNvGrpSpPr/>
            <p:nvPr/>
          </p:nvGrpSpPr>
          <p:grpSpPr>
            <a:xfrm flipH="1">
              <a:off x="0" y="427"/>
              <a:ext cx="1707" cy="882"/>
              <a:chOff x="3006" y="525"/>
              <a:chExt cx="1707" cy="625"/>
            </a:xfrm>
          </p:grpSpPr>
          <p:sp>
            <p:nvSpPr>
              <p:cNvPr id="26" name="图形"/>
              <p:cNvSpPr/>
              <p:nvPr>
                <p:custDataLst>
                  <p:tags r:id="rId8"/>
                </p:custDataLst>
              </p:nvPr>
            </p:nvSpPr>
            <p:spPr>
              <a:xfrm flipH="1">
                <a:off x="3533" y="545"/>
                <a:ext cx="1180" cy="585"/>
              </a:xfrm>
              <a:prstGeom prst="homePlate">
                <a:avLst/>
              </a:prstGeom>
              <a:solidFill>
                <a:srgbClr val="FE042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思源黑体 CN Normal" panose="020B0400000000000000" charset="-122"/>
                  <a:sym typeface="Arial"/>
                </a:endParaRPr>
              </a:p>
            </p:txBody>
          </p:sp>
          <p:sp>
            <p:nvSpPr>
              <p:cNvPr id="27" name="图形"/>
              <p:cNvSpPr/>
              <p:nvPr>
                <p:custDataLst>
                  <p:tags r:id="rId9"/>
                </p:custDataLst>
              </p:nvPr>
            </p:nvSpPr>
            <p:spPr>
              <a:xfrm flipH="1">
                <a:off x="3006" y="525"/>
                <a:ext cx="746" cy="625"/>
              </a:xfrm>
              <a:prstGeom prst="chevron">
                <a:avLst>
                  <a:gd name="adj" fmla="val 61904"/>
                </a:avLst>
              </a:prstGeom>
              <a:noFill/>
              <a:ln>
                <a:solidFill>
                  <a:srgbClr val="FE04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Arial"/>
                  <a:ea typeface="微软雅黑"/>
                  <a:cs typeface="思源黑体 CN Normal" panose="020B0400000000000000" charset="-122"/>
                  <a:sym typeface="Arial"/>
                </a:endParaRPr>
              </a:p>
            </p:txBody>
          </p:sp>
        </p:grpSp>
        <p:sp>
          <p:nvSpPr>
            <p:cNvPr id="16" name="图形"/>
            <p:cNvSpPr txBox="1"/>
            <p:nvPr>
              <p:custDataLst>
                <p:tags r:id="rId7"/>
              </p:custDataLst>
            </p:nvPr>
          </p:nvSpPr>
          <p:spPr>
            <a:xfrm>
              <a:off x="1789" y="360"/>
              <a:ext cx="4824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3600" b="1">
                  <a:solidFill>
                    <a:srgbClr val="524D49"/>
                  </a:solidFill>
                  <a:latin typeface="Arial"/>
                  <a:ea typeface="微软雅黑"/>
                  <a:cs typeface="思源黑体 CN Normal" panose="020B0400000000000000" charset="-122"/>
                </a:defRPr>
              </a:lvl1pPr>
            </a:lstStyle>
            <a:p>
              <a:r>
                <a:rPr lang="zh-CN" altLang="en-US" dirty="0">
                  <a:sym typeface="Arial"/>
                </a:rPr>
                <a:t>个人介绍</a:t>
              </a:r>
            </a:p>
          </p:txBody>
        </p:sp>
      </p:grpSp>
      <p:grpSp>
        <p:nvGrpSpPr>
          <p:cNvPr id="10" name="图形"/>
          <p:cNvGrpSpPr/>
          <p:nvPr/>
        </p:nvGrpSpPr>
        <p:grpSpPr>
          <a:xfrm>
            <a:off x="994767" y="1500000"/>
            <a:ext cx="9767571" cy="4068445"/>
            <a:chOff x="1608" y="2414"/>
            <a:chExt cx="15382" cy="6407"/>
          </a:xfrm>
        </p:grpSpPr>
        <p:sp>
          <p:nvSpPr>
            <p:cNvPr id="7" name="图形"/>
            <p:cNvSpPr/>
            <p:nvPr/>
          </p:nvSpPr>
          <p:spPr>
            <a:xfrm>
              <a:off x="1892" y="2699"/>
              <a:ext cx="4755" cy="6122"/>
            </a:xfrm>
            <a:prstGeom prst="roundRect">
              <a:avLst>
                <a:gd name="adj" fmla="val 6708"/>
              </a:avLst>
            </a:prstGeom>
            <a:solidFill>
              <a:srgbClr val="524D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/>
                <a:ea typeface="微软雅黑"/>
                <a:cs typeface="思源黑体 CN Normal" panose="020B0400000000000000" charset="-122"/>
                <a:sym typeface="Arial"/>
              </a:endParaRP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7534" y="2752"/>
              <a:ext cx="9456" cy="5691"/>
              <a:chOff x="7534" y="2408"/>
              <a:chExt cx="9456" cy="5691"/>
            </a:xfrm>
          </p:grpSpPr>
          <p:grpSp>
            <p:nvGrpSpPr>
              <p:cNvPr id="21" name="组合 20"/>
              <p:cNvGrpSpPr/>
              <p:nvPr/>
            </p:nvGrpSpPr>
            <p:grpSpPr>
              <a:xfrm>
                <a:off x="7534" y="2408"/>
                <a:ext cx="9456" cy="5691"/>
                <a:chOff x="7534" y="2408"/>
                <a:chExt cx="9456" cy="5691"/>
              </a:xfrm>
            </p:grpSpPr>
            <p:sp>
              <p:nvSpPr>
                <p:cNvPr id="8" name="图形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534" y="2408"/>
                  <a:ext cx="3206" cy="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400" dirty="0">
                      <a:solidFill>
                        <a:srgbClr val="524D49"/>
                      </a:solidFill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刘巍</a:t>
                  </a:r>
                </a:p>
              </p:txBody>
            </p:sp>
            <p:sp>
              <p:nvSpPr>
                <p:cNvPr id="9" name="图形"/>
                <p:cNvSpPr txBox="1"/>
                <p:nvPr>
                  <p:custDataLst>
                    <p:tags r:id="rId5"/>
                  </p:custDataLst>
                </p:nvPr>
              </p:nvSpPr>
              <p:spPr>
                <a:xfrm>
                  <a:off x="7534" y="3410"/>
                  <a:ext cx="9456" cy="46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学院：计算机科学与工程学院</a:t>
                  </a:r>
                  <a:endParaRPr lang="en-US" altLang="zh-CN" sz="1600" dirty="0">
                    <a:latin typeface="Arial"/>
                    <a:ea typeface="微软雅黑"/>
                    <a:cs typeface="思源黑体 CN Normal" panose="020B0400000000000000" charset="-122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专业：计算机科学与技术</a:t>
                  </a:r>
                  <a:endParaRPr lang="en-US" altLang="zh-CN" sz="1600" dirty="0">
                    <a:latin typeface="Arial"/>
                    <a:ea typeface="微软雅黑"/>
                    <a:cs typeface="思源黑体 CN Normal" panose="020B0400000000000000" charset="-122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zh-CN" altLang="en-US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班级：</a:t>
                  </a:r>
                  <a:r>
                    <a:rPr lang="en-US" altLang="zh-CN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21</a:t>
                  </a:r>
                  <a:r>
                    <a:rPr lang="zh-CN" altLang="en-US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级</a:t>
                  </a:r>
                  <a:r>
                    <a:rPr lang="en-US" altLang="zh-CN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04</a:t>
                  </a:r>
                  <a:r>
                    <a:rPr lang="zh-CN" altLang="en-US" sz="1600" dirty="0">
                      <a:latin typeface="Arial"/>
                      <a:ea typeface="微软雅黑"/>
                      <a:cs typeface="思源黑体 CN Normal" panose="020B0400000000000000" charset="-122"/>
                      <a:sym typeface="Arial"/>
                    </a:rPr>
                    <a:t>班</a:t>
                  </a:r>
                  <a:endParaRPr lang="en-US" altLang="zh-CN" sz="1600" dirty="0">
                    <a:latin typeface="Arial"/>
                    <a:ea typeface="微软雅黑"/>
                    <a:cs typeface="思源黑体 CN Normal" panose="020B0400000000000000" charset="-122"/>
                    <a:sym typeface="Arial"/>
                  </a:endParaRPr>
                </a:p>
                <a:p>
                  <a:pPr>
                    <a:lnSpc>
                      <a:spcPct val="150000"/>
                    </a:lnSpc>
                  </a:pPr>
                  <a:endParaRPr lang="zh-CN" altLang="en-US" sz="1600" dirty="0">
                    <a:latin typeface="Arial"/>
                    <a:ea typeface="微软雅黑"/>
                    <a:cs typeface="思源黑体 CN Normal" panose="020B0400000000000000" charset="-122"/>
                    <a:sym typeface="Arial"/>
                  </a:endParaRPr>
                </a:p>
              </p:txBody>
            </p:sp>
            <p:cxnSp>
              <p:nvCxnSpPr>
                <p:cNvPr id="19" name="图形"/>
                <p:cNvCxnSpPr>
                  <a:cxnSpLocks/>
                </p:cNvCxnSpPr>
                <p:nvPr>
                  <p:custDataLst>
                    <p:tags r:id="rId6"/>
                  </p:custDataLst>
                </p:nvPr>
              </p:nvCxnSpPr>
              <p:spPr>
                <a:xfrm>
                  <a:off x="7739" y="3322"/>
                  <a:ext cx="6775" cy="0"/>
                </a:xfrm>
                <a:prstGeom prst="line">
                  <a:avLst/>
                </a:prstGeom>
                <a:ln w="25400">
                  <a:solidFill>
                    <a:srgbClr val="FE04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图形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10838" y="2423"/>
                <a:ext cx="4849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solidFill>
                      <a:srgbClr val="524D49"/>
                    </a:solidFill>
                    <a:latin typeface="Arial"/>
                    <a:ea typeface="微软雅黑"/>
                    <a:cs typeface="思源黑体 CN Normal" panose="020B0400000000000000" charset="-122"/>
                    <a:sym typeface="Arial"/>
                  </a:rPr>
                  <a:t>长沙学院</a:t>
                </a:r>
              </a:p>
            </p:txBody>
          </p:sp>
        </p:grpSp>
        <p:pic>
          <p:nvPicPr>
            <p:cNvPr id="6" name="图形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01" b="4001"/>
            <a:stretch/>
          </p:blipFill>
          <p:spPr>
            <a:xfrm>
              <a:off x="1608" y="2414"/>
              <a:ext cx="4754" cy="6123"/>
            </a:xfrm>
            <a:prstGeom prst="roundRect">
              <a:avLst>
                <a:gd name="adj" fmla="val 7079"/>
              </a:avLst>
            </a:prstGeom>
            <a:ln w="25400">
              <a:solidFill>
                <a:srgbClr val="FE0420"/>
              </a:solidFill>
            </a:ln>
          </p:spPr>
        </p:pic>
      </p:grp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51642" y="400638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751642" y="1920540"/>
            <a:ext cx="7813795" cy="1827334"/>
          </a:xfrm>
          <a:prstGeom prst="roundRect">
            <a:avLst>
              <a:gd name="adj" fmla="val 16667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/>
          </a:blip>
          <a:srcRect l="12109" r="12109"/>
          <a:stretch>
            <a:fillRect/>
          </a:stretch>
        </p:blipFill>
        <p:spPr>
          <a:xfrm>
            <a:off x="7804006" y="1329783"/>
            <a:ext cx="3831201" cy="510826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0579" y="2089154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来源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30579" y="2610429"/>
            <a:ext cx="6238875" cy="950067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机械臂项目来源于工业自动化和智能制造领域的需求，旨在提高生产效率和降低人力成本。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30579" y="4183053"/>
            <a:ext cx="6238875" cy="637972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意义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30579" y="4712439"/>
            <a:ext cx="6238875" cy="93642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通过机械臂的设计与实现，可以推动相关技术的发展，提升国家制造业水平，同时为企业带来实实在在的经济效益。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项目背景与目标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4819" y="4114483"/>
            <a:ext cx="3495675" cy="447675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传感器集成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348163" y="4114483"/>
            <a:ext cx="3495675" cy="447675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抓取力度控制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07773" y="4114483"/>
            <a:ext cx="3495675" cy="447675"/>
          </a:xfrm>
          <a:prstGeom prst="rect">
            <a:avLst/>
          </a:prstGeom>
          <a:ln/>
        </p:spPr>
        <p:txBody>
          <a:bodyPr vert="horz" wrap="square" lIns="95250" tIns="95250" rIns="47625" bIns="95250" rtlCol="0" anchor="ctr" anchorCtr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抓取策略优化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4819" y="1389220"/>
            <a:ext cx="3505200" cy="2628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rcRect t="21750" b="21750"/>
          <a:stretch>
            <a:fillRect/>
          </a:stretch>
        </p:blipFill>
        <p:spPr>
          <a:xfrm>
            <a:off x="4343400" y="1390333"/>
            <a:ext cx="3505200" cy="26289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8079695" y="1390333"/>
            <a:ext cx="3505200" cy="26289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86719" y="4533583"/>
            <a:ext cx="3523139" cy="1938747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rgbClr val="02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利用触觉、视觉等传感器实现目标物体的识别与定位。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36552" y="4533583"/>
            <a:ext cx="3523139" cy="1938747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rgbClr val="02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通过精确的力度控制机制，确保机械臂在抓取过程中不会对物体造成损伤。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69673" y="4533583"/>
            <a:ext cx="3523139" cy="1938747"/>
          </a:xfrm>
          <a:prstGeom prst="rect">
            <a:avLst/>
          </a:prstGeom>
          <a:ln/>
        </p:spPr>
        <p:txBody>
          <a:bodyPr vert="horz" wrap="square" lIns="95250" tIns="95250" rIns="47625" bIns="95250" rtlCol="0" anchor="t" anchorCtr="0">
            <a:noAutofit/>
          </a:bodyPr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en-US" sz="1500">
                <a:solidFill>
                  <a:srgbClr val="02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针对不同的物体形状、材质和重量，设计合适的抓取策略，提高抓取成功率。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机械臂学习功能实现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562187" y="4881292"/>
            <a:ext cx="6000750" cy="711336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蓝牙与主控芯片连接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267801" y="5523753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将蓝牙模块的TX、RX引脚分别与主控芯片的RX、TX引脚相连，实现蓝牙与主控芯片之间的数据通信。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5267801" y="1835975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6" name="TextBox 6"/>
          <p:cNvSpPr txBox="1"/>
          <p:nvPr/>
        </p:nvSpPr>
        <p:spPr>
          <a:xfrm>
            <a:off x="5562187" y="1621998"/>
            <a:ext cx="6000750" cy="666079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HC-05蓝牙模块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67801" y="2234038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选用HC-05蓝牙模块，它具有体积小、功耗低、传输速度快等优点，适合用于机械臂的远程控制。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562187" y="3262274"/>
            <a:ext cx="6000750" cy="697555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配置蓝牙参数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267801" y="3896612"/>
            <a:ext cx="6477000" cy="914400"/>
          </a:xfrm>
          <a:prstGeom prst="rect">
            <a:avLst/>
          </a:prstGeom>
          <a:ln/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通过AT指令集对蓝牙模块进行初始化配置，包括设置设备名称、配对密码、通信波特率等，以确保蓝牙通信的稳定性和安全性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蓝牙控制功能开发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11" name="AutoShape 11"/>
          <p:cNvSpPr/>
          <p:nvPr/>
        </p:nvSpPr>
        <p:spPr>
          <a:xfrm>
            <a:off x="5267801" y="3491989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12" name="AutoShape 12"/>
          <p:cNvSpPr/>
          <p:nvPr/>
        </p:nvSpPr>
        <p:spPr>
          <a:xfrm>
            <a:off x="5267801" y="5117897"/>
            <a:ext cx="238125" cy="238125"/>
          </a:xfrm>
          <a:prstGeom prst="ellipse">
            <a:avLst/>
          </a:prstGeom>
          <a:solidFill>
            <a:schemeClr val="accent1">
              <a:alpha val="10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pic>
        <p:nvPicPr>
          <p:cNvPr id="16" name="图片 15" descr="图片包含 游戏机, 电路">
            <a:extLst>
              <a:ext uri="{FF2B5EF4-FFF2-40B4-BE49-F238E27FC236}">
                <a16:creationId xmlns:a16="http://schemas.microsoft.com/office/drawing/2014/main" id="{DE9D881F-ADB6-987D-60C4-EBBE281C29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968"/>
            <a:ext cx="5222979" cy="491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4963" y="203417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选择适合机械臂项目需求的OLED显示屏，如尺寸、分辨率、颜色显示等参数需满足项目要求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4963" y="157583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选型考虑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963" y="3530045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根据所选OLED显示屏的型号和规格，开发相应的驱动程序，以实现屏幕的正常显示和控制。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4963" y="3071702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 dirty="0" err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驱动开发</a:t>
            </a:r>
            <a:endParaRPr lang="en-US" sz="2000" b="1" dirty="0">
              <a:solidFill>
                <a:schemeClr val="accent1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54963" y="5118981"/>
            <a:ext cx="5829300" cy="781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 dirty="0" err="1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确保OLED显示屏与机械臂主控板之间的接口兼容，保证数据传输的稳定性和可靠性</a:t>
            </a:r>
            <a:r>
              <a:rPr lang="en-US" sz="1500" dirty="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。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54963" y="4660638"/>
            <a:ext cx="5829300" cy="40005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0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接口兼容性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OLED菜单选项设计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1" name="图片 10" descr="电子零件&#10;&#10;中度可信度描述已自动生成">
            <a:extLst>
              <a:ext uri="{FF2B5EF4-FFF2-40B4-BE49-F238E27FC236}">
                <a16:creationId xmlns:a16="http://schemas.microsoft.com/office/drawing/2014/main" id="{88F1752D-714B-ACE8-D3F1-24DB4A3A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772" y="957969"/>
            <a:ext cx="6096227" cy="53327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9110" y="2972036"/>
            <a:ext cx="3314231" cy="64799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r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原理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59848" y="1716027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DHT11的数据输出口接单片机的IO口，需要上拉一个5K左右的上拉电阻，保证空闲时刻处在高电平。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059848" y="1097369"/>
            <a:ext cx="3314231" cy="62295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>
              <a:lnSpc>
                <a:spcPct val="96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接线方式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59848" y="4019931"/>
            <a:ext cx="3314231" cy="547835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通信协议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059848" y="4565142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采用单总线数据格式，一次通讯时间4ms左右，数据分小数部分和整数部分，一次完整的数据传输为40bit，高位先出。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9110" y="3620031"/>
            <a:ext cx="3314231" cy="1580007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DHT11是一款含有已校准数字信号输出的温湿度复合传感器，内部包括一个电阻式感湿元件和一个NTC测温元件。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DHT11数据采集与处理</a:t>
            </a:r>
          </a:p>
        </p:txBody>
      </p:sp>
      <p:pic>
        <p:nvPicPr>
          <p:cNvPr id="11" name="图片 10" descr="图片包含 水, 小, 镜子, 船&#10;&#10;描述已自动生成">
            <a:extLst>
              <a:ext uri="{FF2B5EF4-FFF2-40B4-BE49-F238E27FC236}">
                <a16:creationId xmlns:a16="http://schemas.microsoft.com/office/drawing/2014/main" id="{052B8630-4B5B-231E-C2E6-A17DA33FB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2397" y="2286000"/>
            <a:ext cx="3228395" cy="2420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282340" y="2341090"/>
            <a:ext cx="3487460" cy="3588254"/>
          </a:xfrm>
          <a:prstGeom prst="roundRect">
            <a:avLst>
              <a:gd name="adj" fmla="val 6840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3" name="AutoShape 3"/>
          <p:cNvSpPr/>
          <p:nvPr/>
        </p:nvSpPr>
        <p:spPr>
          <a:xfrm>
            <a:off x="4377090" y="2341090"/>
            <a:ext cx="3487460" cy="3588254"/>
          </a:xfrm>
          <a:prstGeom prst="roundRect">
            <a:avLst>
              <a:gd name="adj" fmla="val 6840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4" name="AutoShape 4"/>
          <p:cNvSpPr/>
          <p:nvPr/>
        </p:nvSpPr>
        <p:spPr>
          <a:xfrm>
            <a:off x="471840" y="2341090"/>
            <a:ext cx="3487460" cy="3588254"/>
          </a:xfrm>
          <a:prstGeom prst="roundRect">
            <a:avLst>
              <a:gd name="adj" fmla="val 6840"/>
            </a:avLst>
          </a:prstGeom>
          <a:solidFill>
            <a:schemeClr val="lt2">
              <a:alpha val="80000"/>
            </a:schemeClr>
          </a:solidFill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5"/>
          <p:cNvSpPr txBox="1"/>
          <p:nvPr/>
        </p:nvSpPr>
        <p:spPr>
          <a:xfrm>
            <a:off x="882070" y="3930616"/>
            <a:ext cx="2667000" cy="14527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选择具有高精度、稳定可靠的硬件定时器，如STM32的SYSTICK定时器或RTC实时时钟。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2070" y="3181752"/>
            <a:ext cx="2667000" cy="52711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硬件定时器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  <a:ln/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en-US" sz="3000" b="1" dirty="0" err="1">
                <a:solidFill>
                  <a:schemeClr val="dk2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定时器计时功能实现</a:t>
            </a:r>
            <a:endParaRPr lang="en-US" sz="3000" b="1" dirty="0">
              <a:solidFill>
                <a:schemeClr val="dk2">
                  <a:alpha val="100000"/>
                </a:schemeClr>
              </a:solidFill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4694" y="1693793"/>
            <a:ext cx="1294595" cy="1294595"/>
          </a:xfrm>
          <a:prstGeom prst="round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4787321" y="3945231"/>
            <a:ext cx="2667000" cy="14527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根据需求设置定时器的计数周期、分频系数等参数，确保定时器能够按照预定时间间隔触发中断。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787321" y="3196367"/>
            <a:ext cx="2667000" cy="52711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配置定时器参数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rcRect l="32000" r="32000"/>
          <a:stretch>
            <a:fillRect/>
          </a:stretch>
        </p:blipFill>
        <p:spPr>
          <a:xfrm>
            <a:off x="6319944" y="1708408"/>
            <a:ext cx="1294595" cy="1294595"/>
          </a:xfrm>
          <a:prstGeom prst="round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8692571" y="3939687"/>
            <a:ext cx="2667000" cy="1452770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合理配置定时器的中断优先级，以确保在多任务环境中计时功能的实时性。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92571" y="3190824"/>
            <a:ext cx="2667000" cy="527118"/>
          </a:xfrm>
          <a:prstGeom prst="rect">
            <a:avLst/>
          </a:prstGeom>
          <a:ln/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Microsoft Yahei"/>
                <a:ea typeface="Microsoft Yahei"/>
                <a:cs typeface="Microsoft Yahei"/>
              </a:rPr>
              <a:t>中断优先级配置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rcRect l="16625" r="16625"/>
          <a:stretch>
            <a:fillRect/>
          </a:stretch>
        </p:blipFill>
        <p:spPr>
          <a:xfrm>
            <a:off x="10225193" y="1702864"/>
            <a:ext cx="1294595" cy="1294595"/>
          </a:xfrm>
          <a:prstGeom prst="round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321907"/>
      </a:dk1>
      <a:lt1>
        <a:srgbClr val="FAF9F5"/>
      </a:lt1>
      <a:dk2>
        <a:srgbClr val="9A4518"/>
      </a:dk2>
      <a:lt2>
        <a:srgbClr val="ECE8D6"/>
      </a:lt2>
      <a:accent1>
        <a:srgbClr val="D77D44"/>
      </a:accent1>
      <a:accent2>
        <a:srgbClr val="D77944"/>
      </a:accent2>
      <a:accent3>
        <a:srgbClr val="C67542"/>
      </a:accent3>
      <a:accent4>
        <a:srgbClr val="B76B3B"/>
      </a:accent4>
      <a:accent5>
        <a:srgbClr val="A15C30"/>
      </a:accent5>
      <a:accent6>
        <a:srgbClr val="925128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262</Words>
  <Application>Microsoft Office PowerPoint</Application>
  <PresentationFormat>宽屏</PresentationFormat>
  <Paragraphs>76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smile</dc:creator>
  <cp:lastModifiedBy>lkKP</cp:lastModifiedBy>
  <cp:revision>3</cp:revision>
  <dcterms:created xsi:type="dcterms:W3CDTF">2006-08-16T00:00:00Z</dcterms:created>
  <dcterms:modified xsi:type="dcterms:W3CDTF">2024-09-29T02:08:48Z</dcterms:modified>
</cp:coreProperties>
</file>