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76DC-8D79-48F4-A569-0F9753A95F3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5EE9-DFC6-4228-853B-254078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76DC-8D79-48F4-A569-0F9753A95F3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5EE9-DFC6-4228-853B-254078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76DC-8D79-48F4-A569-0F9753A95F3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5EE9-DFC6-4228-853B-254078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1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76DC-8D79-48F4-A569-0F9753A95F3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5EE9-DFC6-4228-853B-254078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0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76DC-8D79-48F4-A569-0F9753A95F3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5EE9-DFC6-4228-853B-254078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7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76DC-8D79-48F4-A569-0F9753A95F3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5EE9-DFC6-4228-853B-254078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76DC-8D79-48F4-A569-0F9753A95F3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5EE9-DFC6-4228-853B-254078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76DC-8D79-48F4-A569-0F9753A95F3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5EE9-DFC6-4228-853B-254078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76DC-8D79-48F4-A569-0F9753A95F3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5EE9-DFC6-4228-853B-254078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76DC-8D79-48F4-A569-0F9753A95F3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5EE9-DFC6-4228-853B-254078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2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76DC-8D79-48F4-A569-0F9753A95F3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5EE9-DFC6-4228-853B-254078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76DC-8D79-48F4-A569-0F9753A95F3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5EE9-DFC6-4228-853B-25407864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7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04800" y="152400"/>
            <a:ext cx="6553200" cy="1600200"/>
          </a:xfrm>
          <a:prstGeom prst="roundRect">
            <a:avLst/>
          </a:prstGeom>
          <a:solidFill>
            <a:srgbClr val="DF58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Những</a:t>
            </a:r>
            <a:r>
              <a:rPr lang="en-US" sz="3600" dirty="0" smtClean="0"/>
              <a:t> </a:t>
            </a:r>
            <a:r>
              <a:rPr lang="en-US" sz="3600" dirty="0" err="1" smtClean="0"/>
              <a:t>nguyên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chủ</a:t>
            </a:r>
            <a:r>
              <a:rPr lang="en-US" sz="3600" dirty="0" smtClean="0"/>
              <a:t> </a:t>
            </a:r>
            <a:r>
              <a:rPr lang="en-US" sz="3600" dirty="0" err="1" smtClean="0"/>
              <a:t>nghĩa</a:t>
            </a:r>
            <a:r>
              <a:rPr lang="en-US" sz="3600" dirty="0" smtClean="0"/>
              <a:t> Mac-</a:t>
            </a:r>
            <a:r>
              <a:rPr lang="en-US" sz="3600" dirty="0" err="1" smtClean="0"/>
              <a:t>lenin</a:t>
            </a:r>
            <a:endParaRPr lang="en-US" sz="360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762000" y="2514600"/>
            <a:ext cx="4724400" cy="3962400"/>
          </a:xfrm>
          <a:prstGeom prst="flowChartAlternateProcess">
            <a:avLst/>
          </a:prstGeom>
          <a:solidFill>
            <a:srgbClr val="DF58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Giáo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: PGS.TS </a:t>
            </a:r>
            <a:r>
              <a:rPr lang="en-US" sz="2400" dirty="0" err="1" smtClean="0"/>
              <a:t>Đinh</a:t>
            </a:r>
            <a:r>
              <a:rPr lang="en-US" sz="2400" dirty="0" smtClean="0"/>
              <a:t> </a:t>
            </a:r>
            <a:r>
              <a:rPr lang="en-US" sz="2400" dirty="0" err="1" smtClean="0"/>
              <a:t>Thanh</a:t>
            </a:r>
            <a:r>
              <a:rPr lang="en-US" sz="2400" dirty="0" smtClean="0"/>
              <a:t> </a:t>
            </a:r>
            <a:r>
              <a:rPr lang="en-US" sz="2400" dirty="0" err="1" smtClean="0"/>
              <a:t>Xuân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2 CĐT 06 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+ </a:t>
            </a:r>
            <a:r>
              <a:rPr lang="en-US" sz="2400" dirty="0" err="1" smtClean="0"/>
              <a:t>Hoàng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Đức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+ </a:t>
            </a:r>
            <a:r>
              <a:rPr lang="en-US" sz="2400" dirty="0" err="1" smtClean="0"/>
              <a:t>Hồ</a:t>
            </a:r>
            <a:r>
              <a:rPr lang="en-US" sz="2400" dirty="0" smtClean="0"/>
              <a:t> </a:t>
            </a:r>
            <a:r>
              <a:rPr lang="en-US" sz="2400" dirty="0" err="1" smtClean="0"/>
              <a:t>Sỹ</a:t>
            </a:r>
            <a:r>
              <a:rPr lang="en-US" sz="2400" dirty="0" smtClean="0"/>
              <a:t> </a:t>
            </a:r>
            <a:r>
              <a:rPr lang="en-US" sz="2400" dirty="0" err="1" smtClean="0"/>
              <a:t>Cường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+ </a:t>
            </a:r>
            <a:r>
              <a:rPr lang="en-US" sz="2400" dirty="0" err="1" smtClean="0"/>
              <a:t>Lê</a:t>
            </a:r>
            <a:r>
              <a:rPr lang="en-US" sz="2400" dirty="0" smtClean="0"/>
              <a:t> </a:t>
            </a:r>
            <a:r>
              <a:rPr lang="en-US" sz="2400" dirty="0" err="1" smtClean="0"/>
              <a:t>Hải</a:t>
            </a:r>
            <a:r>
              <a:rPr lang="en-US" sz="2400" dirty="0" smtClean="0"/>
              <a:t>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+ </a:t>
            </a:r>
            <a:r>
              <a:rPr lang="en-US" sz="2400" dirty="0" err="1" smtClean="0"/>
              <a:t>Ngô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Đạt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3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04800"/>
            <a:ext cx="4343400" cy="379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: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Khái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niệm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về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lực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lượng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sản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xuất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- </a:t>
            </a:r>
            <a:r>
              <a:rPr lang="en-US" sz="1800" dirty="0" err="1" smtClean="0">
                <a:solidFill>
                  <a:schemeClr val="bg1"/>
                </a:solidFill>
              </a:rPr>
              <a:t>Là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mối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quan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hệ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giữa</a:t>
            </a:r>
            <a:r>
              <a:rPr lang="en-US" sz="1800" dirty="0" smtClean="0">
                <a:solidFill>
                  <a:schemeClr val="bg1"/>
                </a:solidFill>
              </a:rPr>
              <a:t> con </a:t>
            </a:r>
            <a:r>
              <a:rPr lang="en-US" sz="1800" dirty="0" err="1" smtClean="0">
                <a:solidFill>
                  <a:schemeClr val="bg1"/>
                </a:solidFill>
              </a:rPr>
              <a:t>người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với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giới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tự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nhiên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trong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quá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trình</a:t>
            </a:r>
            <a:r>
              <a:rPr lang="en-US" sz="1800" dirty="0" smtClean="0">
                <a:solidFill>
                  <a:schemeClr val="bg1"/>
                </a:solidFill>
              </a:rPr>
              <a:t> SXVC </a:t>
            </a:r>
            <a:r>
              <a:rPr lang="en-US" sz="1800" dirty="0" err="1" smtClean="0">
                <a:solidFill>
                  <a:schemeClr val="bg1"/>
                </a:solidFill>
              </a:rPr>
              <a:t>là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tổng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hợp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của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các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yếu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tố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vật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chất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và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tinh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thần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tạo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thành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sức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mạnh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thực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tiễn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cải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biến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thế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giới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tự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nhiên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theo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nhu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cầu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sinh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tồn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và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phát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triển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của</a:t>
            </a:r>
            <a:r>
              <a:rPr lang="en-US" sz="1800" dirty="0" smtClean="0">
                <a:solidFill>
                  <a:schemeClr val="bg1"/>
                </a:solidFill>
              </a:rPr>
              <a:t> con </a:t>
            </a:r>
            <a:r>
              <a:rPr lang="en-US" sz="1800" dirty="0" err="1" smtClean="0">
                <a:solidFill>
                  <a:schemeClr val="bg1"/>
                </a:solidFill>
              </a:rPr>
              <a:t>người</a:t>
            </a:r>
            <a:r>
              <a:rPr lang="en-US" sz="1800" dirty="0" smtClean="0">
                <a:solidFill>
                  <a:schemeClr val="bg1"/>
                </a:solidFill>
              </a:rPr>
              <a:t>    - LLSX </a:t>
            </a:r>
            <a:r>
              <a:rPr lang="en-US" sz="1800" dirty="0" err="1" smtClean="0">
                <a:solidFill>
                  <a:schemeClr val="bg1"/>
                </a:solidFill>
              </a:rPr>
              <a:t>là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nhaantoos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có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tính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sáng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tạo</a:t>
            </a:r>
            <a:r>
              <a:rPr lang="en-US" sz="1800" dirty="0" smtClean="0">
                <a:solidFill>
                  <a:schemeClr val="bg1"/>
                </a:solidFill>
              </a:rPr>
              <a:t> , </a:t>
            </a:r>
            <a:r>
              <a:rPr lang="en-US" sz="1800" dirty="0" err="1" smtClean="0">
                <a:solidFill>
                  <a:schemeClr val="bg1"/>
                </a:solidFill>
              </a:rPr>
              <a:t>tính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sáng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tạo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đó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có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tính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lịch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sử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Kết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cấu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lực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lượng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sản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xuất</a:t>
            </a:r>
            <a:r>
              <a:rPr lang="en-US" sz="1800" dirty="0" smtClean="0">
                <a:solidFill>
                  <a:schemeClr val="bg1"/>
                </a:solidFill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solidFill>
                  <a:schemeClr val="bg1"/>
                </a:solidFill>
              </a:rPr>
              <a:t>Các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nhân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tố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thuộc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về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người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lao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động</a:t>
            </a:r>
            <a:r>
              <a:rPr lang="en-US" sz="18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  ( </a:t>
            </a:r>
            <a:r>
              <a:rPr lang="en-US" sz="1800" dirty="0" err="1" smtClean="0">
                <a:solidFill>
                  <a:schemeClr val="bg1"/>
                </a:solidFill>
              </a:rPr>
              <a:t>kĩ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năng</a:t>
            </a:r>
            <a:r>
              <a:rPr lang="en-US" sz="1800" dirty="0" smtClean="0">
                <a:solidFill>
                  <a:schemeClr val="bg1"/>
                </a:solidFill>
              </a:rPr>
              <a:t> tri </a:t>
            </a:r>
            <a:r>
              <a:rPr lang="en-US" sz="1800" dirty="0" err="1" smtClean="0">
                <a:solidFill>
                  <a:schemeClr val="bg1"/>
                </a:solidFill>
              </a:rPr>
              <a:t>thức</a:t>
            </a:r>
            <a:r>
              <a:rPr lang="en-US" sz="1800" dirty="0" smtClean="0">
                <a:solidFill>
                  <a:schemeClr val="bg1"/>
                </a:solidFill>
              </a:rPr>
              <a:t>,… </a:t>
            </a:r>
            <a:r>
              <a:rPr lang="en-US" sz="1800" dirty="0" err="1" smtClean="0">
                <a:solidFill>
                  <a:schemeClr val="bg1"/>
                </a:solidFill>
              </a:rPr>
              <a:t>của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người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lao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động</a:t>
            </a:r>
            <a:r>
              <a:rPr lang="en-US" sz="1800" dirty="0" smtClean="0">
                <a:solidFill>
                  <a:schemeClr val="bg1"/>
                </a:solidFill>
              </a:rPr>
              <a:t> ) </a:t>
            </a:r>
          </a:p>
          <a:p>
            <a:r>
              <a:rPr lang="en-US" sz="1800" dirty="0" err="1" smtClean="0">
                <a:solidFill>
                  <a:schemeClr val="bg1"/>
                </a:solidFill>
              </a:rPr>
              <a:t>Ví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dụ</a:t>
            </a:r>
            <a:r>
              <a:rPr lang="en-US" sz="1800" dirty="0" smtClean="0">
                <a:solidFill>
                  <a:schemeClr val="bg1"/>
                </a:solidFill>
              </a:rPr>
              <a:t> : </a:t>
            </a:r>
          </a:p>
        </p:txBody>
      </p:sp>
      <p:pic>
        <p:nvPicPr>
          <p:cNvPr id="1026" name="Picture 2" descr="NÃ¢ng cáº¥p phiÃªn báº£n 4.0 cho ngÆ°á»i lao Äá»ng thá»i Äáº¡i sá»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"/>
            <a:ext cx="46482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4" y="3276600"/>
            <a:ext cx="5081155" cy="322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2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 err="1" smtClean="0">
                <a:solidFill>
                  <a:schemeClr val="bg1"/>
                </a:solidFill>
              </a:rPr>
              <a:t>Tư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liệu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sản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xuất</a:t>
            </a:r>
            <a:r>
              <a:rPr lang="en-US" sz="18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    (</a:t>
            </a:r>
            <a:r>
              <a:rPr lang="en-US" sz="1800" dirty="0" err="1" smtClean="0">
                <a:solidFill>
                  <a:schemeClr val="bg1"/>
                </a:solidFill>
              </a:rPr>
              <a:t>như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đối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tượng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lao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động</a:t>
            </a:r>
            <a:r>
              <a:rPr lang="en-US" sz="1800" dirty="0" smtClean="0">
                <a:solidFill>
                  <a:schemeClr val="bg1"/>
                </a:solidFill>
              </a:rPr>
              <a:t> , </a:t>
            </a:r>
            <a:r>
              <a:rPr lang="en-US" sz="1800" dirty="0" err="1" smtClean="0">
                <a:solidFill>
                  <a:schemeClr val="bg1"/>
                </a:solidFill>
              </a:rPr>
              <a:t>công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cụ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lao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động</a:t>
            </a:r>
            <a:r>
              <a:rPr lang="en-US" sz="1800" dirty="0" smtClean="0">
                <a:solidFill>
                  <a:schemeClr val="bg1"/>
                </a:solidFill>
              </a:rPr>
              <a:t> ,</a:t>
            </a:r>
            <a:r>
              <a:rPr lang="en-US" sz="1800" dirty="0" err="1" smtClean="0">
                <a:solidFill>
                  <a:schemeClr val="bg1"/>
                </a:solidFill>
              </a:rPr>
              <a:t>các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tư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liệu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phụ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trợ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của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quá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trình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sản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xuất</a:t>
            </a:r>
            <a:r>
              <a:rPr lang="en-US" sz="1800" dirty="0" smtClean="0">
                <a:solidFill>
                  <a:schemeClr val="bg1"/>
                </a:solidFill>
              </a:rPr>
              <a:t> ,…</a:t>
            </a:r>
          </a:p>
          <a:p>
            <a:endParaRPr lang="en-US" dirty="0"/>
          </a:p>
        </p:txBody>
      </p:sp>
      <p:pic>
        <p:nvPicPr>
          <p:cNvPr id="2050" name="Picture 2" descr="Káº¿t quáº£ hÃ¬nh áº£nh cho cÃ¡c tÆ° liá»u phá»¥ trá»£ quÃ¡ trinh sáº£n xuáº¥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4013"/>
            <a:ext cx="74199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áº£nh mÃ¡y cÃ 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02673"/>
            <a:ext cx="3048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307975" y="1143000"/>
            <a:ext cx="1901825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200" y="1447800"/>
            <a:ext cx="4343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- Do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Káº¿t quáº£ hÃ¬nh áº£nh cho GS ngÃ´ báº£o chÃ¢u nháº­n giáº£i thÆ°á»ng fie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6" y="2514600"/>
            <a:ext cx="528897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Káº¿t quáº£ hÃ¬nh áº£nh cho robot phá»¥c vá»¥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Káº¿t quáº£ hÃ¬nh áº£nh cho robot phá»¥c vá»¥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57055"/>
            <a:ext cx="387075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1866900" y="221672"/>
            <a:ext cx="3924300" cy="184265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Yếu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cụ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LLSX </a:t>
            </a:r>
            <a:r>
              <a:rPr lang="en-US" dirty="0" err="1" smtClean="0">
                <a:solidFill>
                  <a:schemeClr val="bg1"/>
                </a:solidFill>
              </a:rPr>
              <a:t>vì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457200" y="1066800"/>
            <a:ext cx="2133600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43200" y="1066800"/>
            <a:ext cx="39624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ưng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;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,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pic>
        <p:nvPicPr>
          <p:cNvPr id="4098" name="Picture 2" descr="Káº¿t quáº£ hÃ¬nh áº£nh cho áº£nh iphone 3 vÃ  iphone 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27" y="3962400"/>
            <a:ext cx="3276600" cy="25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áº¿t quáº£ hÃ¬nh áº£nh cho áº£nh iphon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3124200" cy="25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3581400" y="4724400"/>
            <a:ext cx="914400" cy="9906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  <a:scene3d>
            <a:camera prst="isometricLeft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1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Káº¿t quáº£ hÃ¬nh áº£nh cho mÃ¡y ph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Káº¿t quáº£ hÃ¬nh áº£nh cho mÃ¡y ph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267200"/>
            <a:ext cx="3443288" cy="242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92" y="312738"/>
            <a:ext cx="5216308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057328" y="3276600"/>
            <a:ext cx="561181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48345"/>
            <a:ext cx="7239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2590800"/>
            <a:ext cx="28956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Mọi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đóng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góp</a:t>
            </a:r>
            <a:r>
              <a:rPr lang="en-US" dirty="0" smtClean="0">
                <a:solidFill>
                  <a:srgbClr val="FF0000"/>
                </a:solidFill>
              </a:rPr>
              <a:t> ý </a:t>
            </a:r>
            <a:r>
              <a:rPr lang="en-US" dirty="0" err="1" smtClean="0">
                <a:solidFill>
                  <a:srgbClr val="FF0000"/>
                </a:solidFill>
              </a:rPr>
              <a:t>kiến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gửi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gmail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Cdt06k63@gmail.com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2000" y="152400"/>
            <a:ext cx="6172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298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11</cp:revision>
  <dcterms:created xsi:type="dcterms:W3CDTF">2018-12-05T01:22:22Z</dcterms:created>
  <dcterms:modified xsi:type="dcterms:W3CDTF">2018-12-05T02:52:59Z</dcterms:modified>
</cp:coreProperties>
</file>