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370" r:id="rId2"/>
    <p:sldId id="543" r:id="rId3"/>
    <p:sldId id="553" r:id="rId4"/>
    <p:sldId id="554" r:id="rId5"/>
    <p:sldId id="555" r:id="rId6"/>
    <p:sldId id="556" r:id="rId7"/>
    <p:sldId id="557" r:id="rId8"/>
    <p:sldId id="518" r:id="rId9"/>
    <p:sldId id="560" r:id="rId10"/>
    <p:sldId id="561" r:id="rId11"/>
    <p:sldId id="548" r:id="rId12"/>
    <p:sldId id="549" r:id="rId13"/>
    <p:sldId id="550" r:id="rId14"/>
    <p:sldId id="520" r:id="rId15"/>
    <p:sldId id="551" r:id="rId16"/>
    <p:sldId id="562" r:id="rId17"/>
    <p:sldId id="521" r:id="rId18"/>
    <p:sldId id="532" r:id="rId19"/>
    <p:sldId id="558" r:id="rId20"/>
    <p:sldId id="533" r:id="rId21"/>
    <p:sldId id="534" r:id="rId22"/>
    <p:sldId id="535" r:id="rId23"/>
    <p:sldId id="516" r:id="rId24"/>
    <p:sldId id="552" r:id="rId25"/>
    <p:sldId id="538" r:id="rId26"/>
    <p:sldId id="539" r:id="rId27"/>
    <p:sldId id="517" r:id="rId28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99"/>
    <a:srgbClr val="009900"/>
    <a:srgbClr val="66FF66"/>
    <a:srgbClr val="969696"/>
    <a:srgbClr val="FFFF66"/>
    <a:srgbClr val="CCFF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4" d="100"/>
          <a:sy n="94" d="100"/>
        </p:scale>
        <p:origin x="66" y="108"/>
      </p:cViewPr>
      <p:guideLst>
        <p:guide orient="horz" pos="2160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39D1863E-9211-AF4B-A884-EE1E539DF08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234AFD3B-8448-354B-913C-CC441208B0EF}" type="slidenum">
              <a:rPr lang="en-US" altLang="zh-CN" sz="1200" b="0"/>
              <a:t>1</a:t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17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18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19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20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21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22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23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24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25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26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6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35DEF645-22E5-D442-90FB-C6971F9DC36B}" type="slidenum">
              <a:rPr lang="en-US" altLang="zh-CN" sz="1200" b="0"/>
              <a:t>27</a:t>
            </a:fld>
            <a:endParaRPr lang="en-US" altLang="zh-CN" sz="12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8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11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12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13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14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15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  <a:t>16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42EF4-7235-6346-9236-5054D5A5E32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CF8DC-8E33-FE43-A041-13D74C068E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DD462-6543-024E-AE14-5F940380C9D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7730D-0DCA-44F2-B56C-082A4D1A32B8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DB6FF-40C1-B643-AE46-37D85F5A128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2F581-EBC8-8845-85F4-AC8FE77C77C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250B9-7F57-AF41-9C51-015FF4FD96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81F13-94D5-064D-AFE1-F54787D880C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88AA0-A62B-044E-865B-F0AB239218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ED6F1-22F5-214E-A362-6195537163E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57D8C-95FB-C940-9237-E077EA0AF4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E6BF8-2CBC-344E-AE6A-25C2E084D5A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b="0" smtClean="0">
                <a:latin typeface="Times New Roman" panose="020206030504050203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b="0" smtClean="0">
                <a:latin typeface="Times New Roman" panose="020206030504050203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b="0"/>
            </a:lvl1pPr>
          </a:lstStyle>
          <a:p>
            <a:fld id="{32F86516-6FD5-034F-980B-BA933B4D528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MS PGothic" panose="020B0600070205080204" charset="-128"/>
          <a:cs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MS PGothic" panose="020B0600070205080204" charset="-128"/>
          <a:cs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MS PGothic" panose="020B0600070205080204" charset="-128"/>
          <a:cs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MS PGothic" panose="020B0600070205080204" charset="-128"/>
          <a:cs typeface="MS PGothic" panose="020B060007020508020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r>
              <a:rPr lang="en-US" altLang="zh-CN" sz="6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Topic </a:t>
            </a:r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2: Part </a:t>
            </a:r>
            <a:r>
              <a:rPr lang="en-US" altLang="zh-CN" sz="6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II</a:t>
            </a:r>
            <a:br>
              <a:rPr lang="en-US" altLang="zh-CN" sz="6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Interactive Graphics Programming</a:t>
            </a:r>
            <a:endParaRPr lang="en-US" altLang="zh-CN" sz="6000" dirty="0">
              <a:solidFill>
                <a:srgbClr val="FF0000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79296" cy="739775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Main: use function pointer array</a:t>
            </a:r>
            <a:endParaRPr lang="zh-CN" altLang="en-US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268760"/>
            <a:ext cx="8568952" cy="5472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main()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</a:t>
            </a:r>
            <a:r>
              <a:rPr lang="en-US" altLang="zh-CN" sz="2000" b="0" kern="0" dirty="0">
                <a:latin typeface="+mn-ea"/>
                <a:ea typeface="+mn-ea"/>
              </a:rPr>
              <a:t>k;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</a:t>
            </a:r>
            <a:r>
              <a:rPr lang="en-US" altLang="zh-CN" sz="2000" b="0" kern="0" dirty="0" err="1">
                <a:latin typeface="+mn-ea"/>
                <a:ea typeface="+mn-ea"/>
              </a:rPr>
              <a:t>printf</a:t>
            </a:r>
            <a:r>
              <a:rPr lang="en-US" altLang="zh-CN" sz="2000" b="0" kern="0" dirty="0">
                <a:latin typeface="+mn-ea"/>
                <a:ea typeface="+mn-ea"/>
              </a:rPr>
              <a:t>("Ascending or Descending? ");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</a:t>
            </a:r>
            <a:r>
              <a:rPr lang="en-US" altLang="zh-CN" sz="2000" b="0" kern="0" dirty="0" err="1">
                <a:latin typeface="+mn-ea"/>
                <a:ea typeface="+mn-ea"/>
              </a:rPr>
              <a:t>scanf</a:t>
            </a:r>
            <a:r>
              <a:rPr lang="en-US" altLang="zh-CN" sz="2000" b="0" kern="0" dirty="0">
                <a:latin typeface="+mn-ea"/>
                <a:ea typeface="+mn-ea"/>
              </a:rPr>
              <a:t>("%s", </a:t>
            </a:r>
            <a:r>
              <a:rPr lang="en-US" altLang="zh-CN" sz="2000" b="0" kern="0" dirty="0" err="1">
                <a:latin typeface="+mn-ea"/>
                <a:ea typeface="+mn-ea"/>
              </a:rPr>
              <a:t>cmdstring</a:t>
            </a:r>
            <a:r>
              <a:rPr lang="en-US" altLang="zh-CN" sz="2000" b="0" kern="0" dirty="0">
                <a:latin typeface="+mn-ea"/>
                <a:ea typeface="+mn-ea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for (k = 0; k &lt; </a:t>
            </a:r>
            <a:r>
              <a:rPr lang="en-US" altLang="zh-CN" sz="2000" b="0" kern="0" dirty="0" err="1">
                <a:latin typeface="+mn-ea"/>
                <a:ea typeface="+mn-ea"/>
              </a:rPr>
              <a:t>sizeof</a:t>
            </a:r>
            <a:r>
              <a:rPr lang="en-US" altLang="zh-CN" sz="2000" b="0" kern="0" dirty="0">
                <a:latin typeface="+mn-ea"/>
                <a:ea typeface="+mn-ea"/>
              </a:rPr>
              <a:t>(</a:t>
            </a:r>
            <a:r>
              <a:rPr lang="en-US" altLang="zh-CN" sz="2000" b="0" kern="0" dirty="0" err="1">
                <a:latin typeface="+mn-ea"/>
                <a:ea typeface="+mn-ea"/>
              </a:rPr>
              <a:t>cmds</a:t>
            </a:r>
            <a:r>
              <a:rPr lang="en-US" altLang="zh-CN" sz="2000" b="0" kern="0" dirty="0">
                <a:latin typeface="+mn-ea"/>
                <a:ea typeface="+mn-ea"/>
              </a:rPr>
              <a:t>)/</a:t>
            </a:r>
            <a:r>
              <a:rPr lang="en-US" altLang="zh-CN" sz="2000" b="0" kern="0" dirty="0" err="1">
                <a:latin typeface="+mn-ea"/>
                <a:ea typeface="+mn-ea"/>
              </a:rPr>
              <a:t>sizeof</a:t>
            </a:r>
            <a:r>
              <a:rPr lang="en-US" altLang="zh-CN" sz="2000" b="0" kern="0" dirty="0">
                <a:latin typeface="+mn-ea"/>
                <a:ea typeface="+mn-ea"/>
              </a:rPr>
              <a:t>(</a:t>
            </a:r>
            <a:r>
              <a:rPr lang="en-US" altLang="zh-CN" sz="2000" b="0" kern="0" dirty="0" err="1">
                <a:latin typeface="+mn-ea"/>
                <a:ea typeface="+mn-ea"/>
              </a:rPr>
              <a:t>cmds</a:t>
            </a:r>
            <a:r>
              <a:rPr lang="en-US" altLang="zh-CN" sz="2000" b="0" kern="0" dirty="0">
                <a:latin typeface="+mn-ea"/>
                <a:ea typeface="+mn-ea"/>
              </a:rPr>
              <a:t>[0]); k++) 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if </a:t>
            </a:r>
            <a:r>
              <a:rPr lang="en-US" altLang="zh-CN" sz="2000" b="0" kern="0" dirty="0">
                <a:latin typeface="+mn-ea"/>
                <a:ea typeface="+mn-ea"/>
              </a:rPr>
              <a:t>(</a:t>
            </a:r>
            <a:r>
              <a:rPr lang="en-US" altLang="zh-CN" sz="2000" b="0" kern="0" dirty="0" err="1">
                <a:latin typeface="+mn-ea"/>
                <a:ea typeface="+mn-ea"/>
              </a:rPr>
              <a:t>strcmp</a:t>
            </a:r>
            <a:r>
              <a:rPr lang="en-US" altLang="zh-CN" sz="2000" b="0" kern="0" dirty="0">
                <a:latin typeface="+mn-ea"/>
                <a:ea typeface="+mn-ea"/>
              </a:rPr>
              <a:t>(</a:t>
            </a:r>
            <a:r>
              <a:rPr lang="en-US" altLang="zh-CN" sz="2000" b="0" kern="0" dirty="0" err="1">
                <a:latin typeface="+mn-ea"/>
                <a:ea typeface="+mn-ea"/>
              </a:rPr>
              <a:t>cmdstring</a:t>
            </a:r>
            <a:r>
              <a:rPr lang="en-US" altLang="zh-CN" sz="2000" b="0" kern="0" dirty="0">
                <a:latin typeface="+mn-ea"/>
                <a:ea typeface="+mn-ea"/>
              </a:rPr>
              <a:t>, </a:t>
            </a:r>
            <a:r>
              <a:rPr lang="en-US" altLang="zh-CN" sz="2000" b="0" kern="0" dirty="0" err="1">
                <a:latin typeface="+mn-ea"/>
                <a:ea typeface="+mn-ea"/>
              </a:rPr>
              <a:t>cmds</a:t>
            </a:r>
            <a:r>
              <a:rPr lang="en-US" altLang="zh-CN" sz="2000" b="0" kern="0" dirty="0">
                <a:latin typeface="+mn-ea"/>
                <a:ea typeface="+mn-ea"/>
              </a:rPr>
              <a:t>[k].name) == 0) </a:t>
            </a: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</a:t>
            </a:r>
            <a:r>
              <a:rPr lang="en-US" altLang="zh-CN" sz="2000" b="0" kern="0" dirty="0" smtClean="0">
                <a:latin typeface="+mn-ea"/>
                <a:ea typeface="+mn-ea"/>
              </a:rPr>
              <a:t>           Bubble(array</a:t>
            </a:r>
            <a:r>
              <a:rPr lang="en-US" altLang="zh-CN" sz="2000" b="0" kern="0" dirty="0">
                <a:latin typeface="+mn-ea"/>
                <a:ea typeface="+mn-ea"/>
              </a:rPr>
              <a:t>, 10, </a:t>
            </a:r>
            <a:r>
              <a:rPr lang="en-US" altLang="zh-CN" sz="2000" b="0" kern="0" dirty="0" err="1">
                <a:latin typeface="+mn-ea"/>
                <a:ea typeface="+mn-ea"/>
              </a:rPr>
              <a:t>cmds</a:t>
            </a:r>
            <a:r>
              <a:rPr lang="en-US" altLang="zh-CN" sz="2000" b="0" kern="0" dirty="0">
                <a:latin typeface="+mn-ea"/>
                <a:ea typeface="+mn-ea"/>
              </a:rPr>
              <a:t>[k].</a:t>
            </a:r>
            <a:r>
              <a:rPr lang="en-US" altLang="zh-CN" sz="2000" b="0" kern="0" dirty="0" err="1">
                <a:latin typeface="+mn-ea"/>
                <a:ea typeface="+mn-ea"/>
              </a:rPr>
              <a:t>cmd</a:t>
            </a:r>
            <a:r>
              <a:rPr lang="en-US" altLang="zh-CN" sz="2000" b="0" kern="0" dirty="0">
                <a:latin typeface="+mn-ea"/>
                <a:ea typeface="+mn-ea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}</a:t>
            </a:r>
            <a:endParaRPr lang="en-US" altLang="zh-CN" sz="2000" b="0" kern="0" dirty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for (k=0; k&lt;10; k++) </a:t>
            </a:r>
            <a:r>
              <a:rPr lang="en-US" altLang="zh-CN" sz="2000" b="0" kern="0" dirty="0" err="1">
                <a:latin typeface="+mn-ea"/>
                <a:ea typeface="+mn-ea"/>
              </a:rPr>
              <a:t>printf</a:t>
            </a:r>
            <a:r>
              <a:rPr lang="en-US" altLang="zh-CN" sz="2000" b="0" kern="0" dirty="0">
                <a:latin typeface="+mn-ea"/>
                <a:ea typeface="+mn-ea"/>
              </a:rPr>
              <a:t>("%d ", array[k]);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</a:t>
            </a:r>
            <a:r>
              <a:rPr lang="en-US" altLang="zh-CN" sz="2000" b="0" kern="0" dirty="0" err="1">
                <a:latin typeface="+mn-ea"/>
                <a:ea typeface="+mn-ea"/>
              </a:rPr>
              <a:t>printf</a:t>
            </a:r>
            <a:r>
              <a:rPr lang="en-US" altLang="zh-CN" sz="2000" b="0" kern="0" dirty="0">
                <a:latin typeface="+mn-ea"/>
                <a:ea typeface="+mn-ea"/>
              </a:rPr>
              <a:t>("\n");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} </a:t>
            </a: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err="1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typedef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124744"/>
            <a:ext cx="8291512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MS PGothic" panose="020B0600070205080204" charset="-128"/>
              </a:rPr>
              <a:t>将</a:t>
            </a:r>
            <a:r>
              <a:rPr lang="en-US" altLang="zh-CN" b="0" kern="0" dirty="0">
                <a:latin typeface="黑体" panose="02010609060101010101" pitchFamily="49" charset="-122"/>
                <a:ea typeface="黑体" panose="02010609060101010101" pitchFamily="49" charset="-122"/>
                <a:cs typeface="MS PGothic" panose="020B0600070205080204" charset="-128"/>
              </a:rPr>
              <a:t>C</a:t>
            </a: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MS PGothic" panose="020B0600070205080204" charset="-128"/>
              </a:rPr>
              <a:t>语言中的已有类型（包括已定义过的自定义类型）重新命名</a:t>
            </a:r>
          </a:p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MS PGothic" panose="020B0600070205080204" charset="-128"/>
              </a:rPr>
              <a:t>新的名称可以代替已有数据类型</a:t>
            </a:r>
          </a:p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MS PGothic" panose="020B0600070205080204" charset="-128"/>
              </a:rPr>
              <a:t>常用于简化对复杂数据类型定义的描述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 kern="0" dirty="0" err="1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&lt;</a:t>
            </a:r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已有类型名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  &lt;</a:t>
            </a:r>
            <a:r>
              <a:rPr lang="zh-CN" altLang="en-US" b="0" kern="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新类型名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err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dirty="0"/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INTEGER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	INTEGER  </a:t>
            </a:r>
            <a:r>
              <a:rPr lang="en-US" altLang="zh-CN" dirty="0" err="1"/>
              <a:t>i</a:t>
            </a:r>
            <a:r>
              <a:rPr lang="en-US" altLang="zh-CN" dirty="0"/>
              <a:t>, j; </a:t>
            </a:r>
            <a:r>
              <a:rPr lang="en-US" altLang="zh-CN" dirty="0" smtClean="0"/>
              <a:t>&lt;====&gt;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err="1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dirty="0" smtClean="0"/>
              <a:t>  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char*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string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	</a:t>
            </a:r>
            <a:r>
              <a:rPr lang="en-US" altLang="zh-CN" dirty="0" smtClean="0"/>
              <a:t>string  </a:t>
            </a:r>
            <a:r>
              <a:rPr lang="en-US" altLang="zh-CN" dirty="0"/>
              <a:t>p1;       &lt;====&gt;    </a:t>
            </a:r>
            <a:r>
              <a:rPr lang="en-US" altLang="zh-CN" dirty="0" smtClean="0"/>
              <a:t>char  *p1</a:t>
            </a:r>
            <a:r>
              <a:rPr lang="en-US" altLang="zh-CN" dirty="0"/>
              <a:t>;  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S PGothic" panose="020B0600070205080204" charset="-128"/>
              </a:rPr>
              <a:t>用</a:t>
            </a:r>
            <a:r>
              <a:rPr lang="en-US" altLang="zh-CN" sz="36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S PGothic" panose="020B0600070205080204" charset="-128"/>
              </a:rPr>
              <a:t>typedef</a:t>
            </a:r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S PGothic" panose="020B0600070205080204" charset="-128"/>
              </a:rPr>
              <a:t>定义新类型名的一般步骤：</a:t>
            </a:r>
            <a:endParaRPr lang="en-US" altLang="zh-CN" sz="3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MS PGothic" panose="020B060007020508020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34827"/>
            <a:ext cx="828198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定义变量       　　　　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变量名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新类型名　　   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INTEGER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加上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　         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INTEGER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用新类型名定义变量      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INTEGER 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/>
            <a:endParaRPr lang="en-US" altLang="zh-CN" sz="2400" b="0" kern="0" dirty="0" smtClean="0"/>
          </a:p>
          <a:p>
            <a:pPr eaLnBrk="1" hangingPunct="1"/>
            <a:r>
              <a:rPr lang="zh-CN" altLang="en-US" sz="24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定义一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个具有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个整型元素的数组类型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</a:t>
            </a:r>
            <a:r>
              <a:rPr lang="en-US" altLang="zh-CN" sz="2400" b="0" kern="0" dirty="0" err="1" smtClean="0"/>
              <a:t>num</a:t>
            </a:r>
            <a:r>
              <a:rPr lang="en-US" altLang="zh-CN" sz="2400" b="0" kern="0" dirty="0" smtClean="0"/>
              <a:t>[10]</a:t>
            </a:r>
            <a:r>
              <a:rPr lang="zh-CN" altLang="en-US" sz="2400" b="0" kern="0" dirty="0" smtClean="0"/>
              <a:t>；</a:t>
            </a:r>
            <a:endParaRPr lang="en-US" altLang="zh-CN" sz="2400" b="0" kern="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NUM[10]</a:t>
            </a:r>
            <a:r>
              <a:rPr lang="zh-CN" altLang="en-US" sz="2400" b="0" kern="0" dirty="0" smtClean="0"/>
              <a:t>；</a:t>
            </a:r>
            <a:endParaRPr lang="en-US" altLang="zh-CN" sz="2400" b="0" kern="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0" kern="0" dirty="0" err="1" smtClean="0"/>
              <a:t>typedef</a:t>
            </a:r>
            <a:r>
              <a:rPr lang="en-US" altLang="zh-CN" sz="2400" b="0" kern="0" dirty="0" smtClean="0"/>
              <a:t>   </a:t>
            </a: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 NUM[10]</a:t>
            </a:r>
            <a:r>
              <a:rPr lang="zh-CN" altLang="en-US" sz="2400" b="0" kern="0" dirty="0" smtClean="0"/>
              <a:t>；</a:t>
            </a:r>
            <a:endParaRPr lang="en-US" altLang="zh-CN" sz="2400" b="0" kern="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0" kern="0" dirty="0" smtClean="0"/>
              <a:t>NUM   a</a:t>
            </a:r>
            <a:r>
              <a:rPr lang="zh-CN" altLang="en-US" sz="2400" b="0" kern="0" dirty="0" smtClean="0"/>
              <a:t>；</a:t>
            </a:r>
            <a:r>
              <a:rPr lang="en-US" altLang="zh-CN" sz="2400" b="0" kern="0" dirty="0" smtClean="0"/>
              <a:t>  &lt;===&gt;  </a:t>
            </a: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a[10]</a:t>
            </a:r>
            <a:r>
              <a:rPr lang="zh-CN" altLang="en-US" sz="2400" b="0" kern="0" dirty="0" smtClean="0"/>
              <a:t>；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5489938"/>
            <a:ext cx="8281987" cy="1152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思考：用</a:t>
            </a:r>
            <a:r>
              <a:rPr lang="it-IT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typedef 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写出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POINT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_________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POINT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 含有</a:t>
            </a:r>
            <a:r>
              <a:rPr lang="it-IT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个元素的整型指针数组类型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err="1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typedef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412776"/>
            <a:ext cx="829151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如何定义如下函数的指针类型 </a:t>
            </a:r>
            <a:r>
              <a:rPr lang="en-US" altLang="zh-CN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FunPtr</a:t>
            </a:r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 kern="0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void fun(</a:t>
            </a:r>
            <a:r>
              <a:rPr lang="en-US" altLang="zh-CN" b="0" kern="0" dirty="0" err="1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b="0" kern="0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a, </a:t>
            </a:r>
            <a:r>
              <a:rPr lang="en-US" altLang="zh-CN" b="0" kern="0" dirty="0" err="1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b="0" kern="0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b);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3600" b="0" kern="0" dirty="0" smtClean="0">
                <a:solidFill>
                  <a:srgbClr val="FF0000"/>
                </a:solidFill>
                <a:latin typeface="+mn-ea"/>
              </a:rPr>
              <a:t>     </a:t>
            </a:r>
            <a:r>
              <a:rPr lang="en-US" altLang="zh-CN" sz="3600" b="0" kern="0" dirty="0" err="1" smtClean="0">
                <a:solidFill>
                  <a:srgbClr val="FF0000"/>
                </a:solidFill>
                <a:latin typeface="+mn-ea"/>
              </a:rPr>
              <a:t>typedef</a:t>
            </a:r>
            <a:r>
              <a:rPr lang="en-US" altLang="zh-CN" sz="3600" b="0" kern="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600" b="0" kern="0" dirty="0">
                <a:solidFill>
                  <a:srgbClr val="FF0000"/>
                </a:solidFill>
                <a:latin typeface="+mn-ea"/>
              </a:rPr>
              <a:t>void (*</a:t>
            </a:r>
            <a:r>
              <a:rPr lang="en-US" altLang="zh-CN" sz="3600" b="0" kern="0" dirty="0" err="1">
                <a:solidFill>
                  <a:srgbClr val="FF0000"/>
                </a:solidFill>
                <a:latin typeface="+mn-ea"/>
              </a:rPr>
              <a:t>FunPtr</a:t>
            </a:r>
            <a:r>
              <a:rPr lang="en-US" altLang="zh-CN" sz="3600" b="0" kern="0" dirty="0">
                <a:solidFill>
                  <a:srgbClr val="FF0000"/>
                </a:solidFill>
                <a:latin typeface="+mn-ea"/>
              </a:rPr>
              <a:t>)(</a:t>
            </a:r>
            <a:r>
              <a:rPr lang="en-US" altLang="zh-CN" sz="3600" b="0" kern="0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zh-CN" sz="3600" b="0" kern="0" dirty="0">
                <a:solidFill>
                  <a:srgbClr val="FF0000"/>
                </a:solidFill>
                <a:latin typeface="+mn-ea"/>
              </a:rPr>
              <a:t> a, </a:t>
            </a:r>
            <a:r>
              <a:rPr lang="en-US" altLang="zh-CN" sz="3600" b="0" kern="0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zh-CN" sz="3600" b="0" kern="0" dirty="0">
                <a:solidFill>
                  <a:srgbClr val="FF0000"/>
                </a:solidFill>
                <a:latin typeface="+mn-ea"/>
              </a:rPr>
              <a:t> b</a:t>
            </a:r>
            <a:r>
              <a:rPr lang="en-US" altLang="zh-CN" sz="3600" b="0" kern="0" dirty="0" smtClean="0">
                <a:solidFill>
                  <a:srgbClr val="FF0000"/>
                </a:solidFill>
                <a:latin typeface="+mn-ea"/>
              </a:rPr>
              <a:t>);</a:t>
            </a:r>
          </a:p>
          <a:p>
            <a:pPr marL="0" indent="0" eaLnBrk="1" hangingPunct="1">
              <a:lnSpc>
                <a:spcPct val="5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zh-CN" b="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    void (*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fptr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)(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b);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    void (*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FunPtr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)(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b);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     typedef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void </a:t>
            </a:r>
            <a:r>
              <a:rPr lang="en-US" altLang="zh-CN" b="0" kern="0" dirty="0">
                <a:solidFill>
                  <a:srgbClr val="FF0000"/>
                </a:solidFill>
                <a:latin typeface="+mn-ea"/>
                <a:ea typeface="+mn-ea"/>
              </a:rPr>
              <a:t>(*</a:t>
            </a:r>
            <a:r>
              <a:rPr lang="en-US" altLang="zh-CN" b="0" kern="0" dirty="0" err="1">
                <a:solidFill>
                  <a:srgbClr val="FF0000"/>
                </a:solidFill>
                <a:latin typeface="+mn-ea"/>
                <a:ea typeface="+mn-ea"/>
              </a:rPr>
              <a:t>FunPtr</a:t>
            </a:r>
            <a:r>
              <a:rPr lang="en-US" altLang="zh-CN" b="0" kern="0" dirty="0">
                <a:solidFill>
                  <a:srgbClr val="FF0000"/>
                </a:solidFill>
                <a:latin typeface="+mn-ea"/>
                <a:ea typeface="+mn-ea"/>
              </a:rPr>
              <a:t>)(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b="0" kern="0" dirty="0" err="1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>
                <a:solidFill>
                  <a:srgbClr val="FF0000"/>
                </a:solidFill>
                <a:latin typeface="+mn-ea"/>
                <a:ea typeface="+mn-ea"/>
              </a:rPr>
              <a:t> b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);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     FunPtr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fptr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; 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&lt;==&gt;  void (*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fptr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)(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a,int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b);</a:t>
            </a:r>
            <a:endParaRPr lang="en-US" altLang="zh-CN" b="0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514350" indent="-514350" eaLnBrk="1" hangingPunct="1">
              <a:lnSpc>
                <a:spcPct val="120000"/>
              </a:lnSpc>
              <a:buFont typeface="Wingdings" panose="05000000000000000000" pitchFamily="2" charset="2"/>
              <a:buAutoNum type="arabicParenBoth"/>
            </a:pPr>
            <a:endParaRPr lang="en-US" altLang="zh-CN" b="0" kern="0" dirty="0" smtClean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Different Programming Model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484784"/>
            <a:ext cx="243321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>
                <a:solidFill>
                  <a:srgbClr val="FF0000"/>
                </a:solidFill>
              </a:rPr>
              <a:t>legacy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code</a:t>
            </a:r>
            <a:r>
              <a:rPr lang="en-US" altLang="zh-CN" sz="2800" b="0" dirty="0"/>
              <a:t>: </a:t>
            </a:r>
            <a:r>
              <a:rPr lang="en-US" altLang="zh-CN" sz="2800" b="0" dirty="0" smtClean="0"/>
              <a:t>reads </a:t>
            </a:r>
            <a:r>
              <a:rPr lang="en-US" altLang="zh-CN" sz="2800" b="0" dirty="0"/>
              <a:t>input when the program </a:t>
            </a:r>
            <a:r>
              <a:rPr lang="en-US" altLang="zh-CN" sz="2800" b="0" dirty="0" smtClean="0"/>
              <a:t>wants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>
                <a:solidFill>
                  <a:srgbClr val="FF0000"/>
                </a:solidFill>
              </a:rPr>
              <a:t>event-driven code</a:t>
            </a:r>
            <a:r>
              <a:rPr lang="en-US" altLang="zh-CN" sz="2800" b="0" dirty="0"/>
              <a:t>: </a:t>
            </a:r>
            <a:r>
              <a:rPr lang="en-US" altLang="zh-CN" sz="2800" b="0" dirty="0" smtClean="0"/>
              <a:t>reacts </a:t>
            </a:r>
            <a:r>
              <a:rPr lang="en-US" altLang="zh-CN" sz="2800" b="0" dirty="0"/>
              <a:t>when user inputs</a:t>
            </a:r>
            <a:endParaRPr lang="en-US" altLang="zh-CN" sz="2800" b="0" dirty="0" smtClean="0"/>
          </a:p>
        </p:txBody>
      </p:sp>
      <p:pic>
        <p:nvPicPr>
          <p:cNvPr id="3" name="图片 2" descr="ACLLib流程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052736"/>
            <a:ext cx="5760640" cy="5760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callback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3200" b="0" dirty="0"/>
              <a:t>when something happens, call my function </a:t>
            </a:r>
            <a:r>
              <a:rPr lang="en-US" altLang="zh-CN" sz="3200" b="0" dirty="0" smtClean="0"/>
              <a:t>back</a:t>
            </a:r>
            <a:endParaRPr lang="en-US" altLang="zh-CN" sz="3200" b="0" dirty="0"/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1. Register a callback function to the place where something will happed in the future.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2. When something happens, that function will be called.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3200" b="0" dirty="0"/>
              <a:t>It is usually used in </a:t>
            </a:r>
            <a:r>
              <a:rPr lang="en-US" altLang="zh-CN" sz="3200" dirty="0">
                <a:solidFill>
                  <a:srgbClr val="FF0000"/>
                </a:solidFill>
              </a:rPr>
              <a:t>event handling</a:t>
            </a:r>
            <a:r>
              <a:rPr lang="en-US" altLang="zh-CN" sz="3200" b="0" dirty="0"/>
              <a:t>, where the code which knows an event -- like key stroke or mouse moving -- happens, calls the function which is able to deal the situation.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Four Categories of Callbacks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9512" y="1196752"/>
            <a:ext cx="878497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en-US" altLang="zh-CN" sz="2200" b="0" dirty="0" smtClean="0">
                <a:latin typeface="+mn-ea"/>
                <a:ea typeface="+mn-ea"/>
              </a:rPr>
              <a:t>Keyboard messages callback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+mn-ea"/>
                <a:ea typeface="+mn-ea"/>
              </a:rPr>
              <a:t> </a:t>
            </a:r>
            <a:r>
              <a:rPr lang="en-US" altLang="zh-CN" sz="2200" b="0" dirty="0" smtClean="0">
                <a:latin typeface="+mn-ea"/>
                <a:ea typeface="+mn-ea"/>
              </a:rPr>
              <a:t>  void </a:t>
            </a:r>
            <a:r>
              <a:rPr lang="en-US" altLang="zh-CN" sz="2200" b="0" dirty="0" err="1">
                <a:latin typeface="+mn-ea"/>
                <a:ea typeface="+mn-ea"/>
              </a:rPr>
              <a:t>KeyboardEventProcess</a:t>
            </a:r>
            <a:r>
              <a:rPr lang="en-US" altLang="zh-CN" sz="2200" b="0" dirty="0">
                <a:latin typeface="+mn-ea"/>
                <a:ea typeface="+mn-ea"/>
              </a:rPr>
              <a:t>(</a:t>
            </a:r>
            <a:r>
              <a:rPr lang="en-US" altLang="zh-CN" sz="2200" b="0" dirty="0" err="1">
                <a:latin typeface="+mn-ea"/>
                <a:ea typeface="+mn-ea"/>
              </a:rPr>
              <a:t>int</a:t>
            </a:r>
            <a:r>
              <a:rPr lang="en-US" altLang="zh-CN" sz="2200" b="0" dirty="0">
                <a:latin typeface="+mn-ea"/>
                <a:ea typeface="+mn-ea"/>
              </a:rPr>
              <a:t> key</a:t>
            </a:r>
            <a:r>
              <a:rPr lang="en-US" altLang="zh-CN" sz="2200" b="0" dirty="0" smtClean="0">
                <a:latin typeface="+mn-ea"/>
                <a:ea typeface="+mn-ea"/>
              </a:rPr>
              <a:t>, </a:t>
            </a:r>
            <a:r>
              <a:rPr lang="en-US" altLang="zh-CN" sz="2200" b="0" dirty="0" err="1" smtClean="0">
                <a:latin typeface="+mn-ea"/>
                <a:ea typeface="+mn-ea"/>
              </a:rPr>
              <a:t>int</a:t>
            </a:r>
            <a:r>
              <a:rPr lang="en-US" altLang="zh-CN" sz="2200" b="0" dirty="0" smtClean="0">
                <a:latin typeface="+mn-ea"/>
                <a:ea typeface="+mn-ea"/>
              </a:rPr>
              <a:t> </a:t>
            </a:r>
            <a:r>
              <a:rPr lang="en-US" altLang="zh-CN" sz="2200" b="0" dirty="0">
                <a:latin typeface="+mn-ea"/>
                <a:ea typeface="+mn-ea"/>
              </a:rPr>
              <a:t>event</a:t>
            </a:r>
            <a:r>
              <a:rPr lang="en-US" altLang="zh-CN" sz="2200" b="0" dirty="0" smtClean="0">
                <a:latin typeface="+mn-ea"/>
                <a:ea typeface="+mn-ea"/>
              </a:rPr>
              <a:t>);</a:t>
            </a:r>
          </a:p>
          <a:p>
            <a:pPr lvl="1"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 smtClean="0">
                <a:latin typeface="+mn-ea"/>
                <a:ea typeface="+mn-ea"/>
              </a:rPr>
              <a:t>/*</a:t>
            </a:r>
            <a:r>
              <a:rPr lang="en-US" altLang="zh-CN" sz="2200" b="0" i="1" dirty="0" smtClean="0">
                <a:solidFill>
                  <a:srgbClr val="FF0000"/>
                </a:solidFill>
                <a:latin typeface="+mn-ea"/>
                <a:ea typeface="+mn-ea"/>
              </a:rPr>
              <a:t>key</a:t>
            </a:r>
            <a:r>
              <a:rPr lang="zh-CN" altLang="en-US" sz="2200" b="0" dirty="0">
                <a:latin typeface="+mn-ea"/>
                <a:ea typeface="+mn-ea"/>
              </a:rPr>
              <a:t> </a:t>
            </a:r>
            <a:r>
              <a:rPr lang="en-US" altLang="zh-CN" sz="2200" b="0" dirty="0" smtClean="0">
                <a:latin typeface="+mn-ea"/>
                <a:ea typeface="+mn-ea"/>
              </a:rPr>
              <a:t>for which key</a:t>
            </a:r>
            <a:r>
              <a:rPr lang="zh-CN" altLang="en-US" sz="2200" b="0" dirty="0" smtClean="0">
                <a:latin typeface="+mn-ea"/>
                <a:ea typeface="+mn-ea"/>
              </a:rPr>
              <a:t>，</a:t>
            </a:r>
            <a:r>
              <a:rPr lang="en-US" altLang="zh-CN" sz="2200" b="0" i="1" dirty="0" smtClean="0">
                <a:solidFill>
                  <a:srgbClr val="FF0000"/>
                </a:solidFill>
                <a:latin typeface="+mn-ea"/>
                <a:ea typeface="+mn-ea"/>
              </a:rPr>
              <a:t>event</a:t>
            </a:r>
            <a:r>
              <a:rPr lang="en-US" altLang="zh-CN" sz="2200" b="0" dirty="0" smtClean="0">
                <a:latin typeface="+mn-ea"/>
                <a:ea typeface="+mn-ea"/>
              </a:rPr>
              <a:t> for down/up*/</a:t>
            </a:r>
            <a:endParaRPr lang="en-US" altLang="zh-CN" sz="2200" b="0" dirty="0">
              <a:latin typeface="+mn-ea"/>
              <a:ea typeface="+mn-ea"/>
            </a:endParaRP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en-US" altLang="zh-CN" sz="2200" b="0" dirty="0" smtClean="0">
                <a:latin typeface="+mn-ea"/>
                <a:ea typeface="+mn-ea"/>
              </a:rPr>
              <a:t>Character </a:t>
            </a:r>
            <a:r>
              <a:rPr lang="en-US" altLang="zh-CN" sz="2200" b="0" dirty="0">
                <a:latin typeface="+mn-ea"/>
                <a:ea typeface="+mn-ea"/>
              </a:rPr>
              <a:t>messages callback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 smtClean="0">
                <a:latin typeface="+mn-ea"/>
                <a:ea typeface="+mn-ea"/>
              </a:rPr>
              <a:t>   void </a:t>
            </a:r>
            <a:r>
              <a:rPr lang="en-US" altLang="zh-CN" sz="2200" b="0" dirty="0" err="1">
                <a:latin typeface="+mn-ea"/>
                <a:ea typeface="+mn-ea"/>
              </a:rPr>
              <a:t>CharEventProcess</a:t>
            </a:r>
            <a:r>
              <a:rPr lang="en-US" altLang="zh-CN" sz="2200" b="0" dirty="0">
                <a:latin typeface="+mn-ea"/>
                <a:ea typeface="+mn-ea"/>
              </a:rPr>
              <a:t>(char c</a:t>
            </a:r>
            <a:r>
              <a:rPr lang="en-US" altLang="zh-CN" sz="2200" b="0" dirty="0" smtClean="0">
                <a:latin typeface="+mn-ea"/>
                <a:ea typeface="+mn-ea"/>
              </a:rPr>
              <a:t>);/*</a:t>
            </a:r>
            <a:r>
              <a:rPr lang="en-US" altLang="zh-CN" sz="2200" b="0" i="1" dirty="0" smtClean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r>
              <a:rPr lang="en-US" altLang="zh-CN" sz="2200" b="0" dirty="0" smtClean="0">
                <a:latin typeface="+mn-ea"/>
                <a:ea typeface="+mn-ea"/>
              </a:rPr>
              <a:t> for which character(ASCII)*/</a:t>
            </a:r>
            <a:endParaRPr lang="en-US" altLang="zh-CN" sz="2200" b="0" dirty="0">
              <a:latin typeface="+mn-ea"/>
              <a:ea typeface="+mn-ea"/>
            </a:endParaRP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en-US" altLang="zh-CN" sz="2200" b="0" dirty="0" smtClean="0">
                <a:latin typeface="+mn-ea"/>
                <a:ea typeface="+mn-ea"/>
              </a:rPr>
              <a:t>Mouse </a:t>
            </a:r>
            <a:r>
              <a:rPr lang="en-US" altLang="zh-CN" sz="2200" b="0" dirty="0">
                <a:latin typeface="+mn-ea"/>
                <a:ea typeface="+mn-ea"/>
              </a:rPr>
              <a:t>messages callback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 smtClean="0">
                <a:latin typeface="+mn-ea"/>
                <a:ea typeface="+mn-ea"/>
              </a:rPr>
              <a:t>   </a:t>
            </a:r>
            <a:r>
              <a:rPr lang="en-US" altLang="zh-CN" sz="2000" b="0" dirty="0" smtClean="0">
                <a:latin typeface="+mn-ea"/>
                <a:ea typeface="+mn-ea"/>
              </a:rPr>
              <a:t>void </a:t>
            </a:r>
            <a:r>
              <a:rPr lang="en-US" altLang="zh-CN" sz="2000" b="0" dirty="0" err="1">
                <a:latin typeface="+mn-ea"/>
                <a:ea typeface="+mn-ea"/>
              </a:rPr>
              <a:t>MouseEventProcess</a:t>
            </a:r>
            <a:r>
              <a:rPr lang="en-US" altLang="zh-CN" sz="2000" b="0" dirty="0">
                <a:latin typeface="+mn-ea"/>
                <a:ea typeface="+mn-ea"/>
              </a:rPr>
              <a:t>(</a:t>
            </a:r>
            <a:r>
              <a:rPr lang="en-US" altLang="zh-CN" sz="2000" b="0" dirty="0" err="1">
                <a:latin typeface="+mn-ea"/>
                <a:ea typeface="+mn-ea"/>
              </a:rPr>
              <a:t>int</a:t>
            </a:r>
            <a:r>
              <a:rPr lang="en-US" altLang="zh-CN" sz="2000" b="0" dirty="0">
                <a:latin typeface="+mn-ea"/>
                <a:ea typeface="+mn-ea"/>
              </a:rPr>
              <a:t> x, </a:t>
            </a:r>
            <a:r>
              <a:rPr lang="en-US" altLang="zh-CN" sz="2000" b="0" dirty="0" err="1">
                <a:latin typeface="+mn-ea"/>
                <a:ea typeface="+mn-ea"/>
              </a:rPr>
              <a:t>int</a:t>
            </a:r>
            <a:r>
              <a:rPr lang="en-US" altLang="zh-CN" sz="2000" b="0" dirty="0">
                <a:latin typeface="+mn-ea"/>
                <a:ea typeface="+mn-ea"/>
              </a:rPr>
              <a:t> y, </a:t>
            </a:r>
            <a:r>
              <a:rPr lang="en-US" altLang="zh-CN" sz="2000" b="0" dirty="0" err="1">
                <a:latin typeface="+mn-ea"/>
                <a:ea typeface="+mn-ea"/>
              </a:rPr>
              <a:t>int</a:t>
            </a:r>
            <a:r>
              <a:rPr lang="en-US" altLang="zh-CN" sz="2000" b="0" dirty="0">
                <a:latin typeface="+mn-ea"/>
                <a:ea typeface="+mn-ea"/>
              </a:rPr>
              <a:t> button, </a:t>
            </a:r>
            <a:r>
              <a:rPr lang="en-US" altLang="zh-CN" sz="2000" b="0" dirty="0" err="1">
                <a:latin typeface="+mn-ea"/>
                <a:ea typeface="+mn-ea"/>
              </a:rPr>
              <a:t>int</a:t>
            </a:r>
            <a:r>
              <a:rPr lang="en-US" altLang="zh-CN" sz="2000" b="0" dirty="0">
                <a:latin typeface="+mn-ea"/>
                <a:ea typeface="+mn-ea"/>
              </a:rPr>
              <a:t> event</a:t>
            </a:r>
            <a:r>
              <a:rPr lang="en-US" altLang="zh-CN" sz="2000" b="0" dirty="0" smtClean="0">
                <a:latin typeface="+mn-ea"/>
                <a:ea typeface="+mn-ea"/>
              </a:rPr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+mn-ea"/>
                <a:ea typeface="+mn-ea"/>
              </a:rPr>
              <a:t> </a:t>
            </a:r>
            <a:r>
              <a:rPr lang="en-US" altLang="zh-CN" sz="2200" b="0" dirty="0" smtClean="0">
                <a:latin typeface="+mn-ea"/>
                <a:ea typeface="+mn-ea"/>
              </a:rPr>
              <a:t>   /*</a:t>
            </a:r>
            <a:r>
              <a:rPr lang="en-US" altLang="zh-CN" sz="2200" b="0" i="1" dirty="0" err="1" smtClean="0">
                <a:solidFill>
                  <a:srgbClr val="FF0000"/>
                </a:solidFill>
                <a:latin typeface="+mn-ea"/>
                <a:ea typeface="+mn-ea"/>
              </a:rPr>
              <a:t>x,y</a:t>
            </a:r>
            <a:r>
              <a:rPr lang="en-US" altLang="zh-CN" sz="2200" b="0" dirty="0" smtClean="0">
                <a:latin typeface="+mn-ea"/>
                <a:ea typeface="+mn-ea"/>
              </a:rPr>
              <a:t> for position, </a:t>
            </a:r>
            <a:r>
              <a:rPr lang="en-US" altLang="zh-CN" sz="2200" b="0" i="1" dirty="0" smtClean="0">
                <a:solidFill>
                  <a:srgbClr val="FF0000"/>
                </a:solidFill>
                <a:latin typeface="+mn-ea"/>
                <a:ea typeface="+mn-ea"/>
              </a:rPr>
              <a:t>button</a:t>
            </a:r>
            <a:r>
              <a:rPr lang="en-US" altLang="zh-CN" sz="2200" b="0" dirty="0" smtClean="0">
                <a:latin typeface="+mn-ea"/>
                <a:ea typeface="+mn-ea"/>
              </a:rPr>
              <a:t> for which key, </a:t>
            </a:r>
            <a:r>
              <a:rPr lang="en-US" altLang="zh-CN" sz="2200" b="0" i="1" dirty="0" smtClean="0">
                <a:solidFill>
                  <a:srgbClr val="FF0000"/>
                </a:solidFill>
                <a:latin typeface="+mn-ea"/>
                <a:ea typeface="+mn-ea"/>
              </a:rPr>
              <a:t>event</a:t>
            </a:r>
            <a:r>
              <a:rPr lang="en-US" altLang="zh-CN" sz="2200" b="0" dirty="0" smtClean="0">
                <a:latin typeface="+mn-ea"/>
                <a:ea typeface="+mn-ea"/>
              </a:rPr>
              <a:t> for down/up/move*/</a:t>
            </a:r>
            <a:endParaRPr lang="en-US" altLang="zh-CN" sz="2200" b="0" dirty="0">
              <a:latin typeface="+mn-ea"/>
              <a:ea typeface="+mn-ea"/>
            </a:endParaRP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en-US" altLang="zh-CN" sz="2200" b="0" dirty="0" smtClean="0">
                <a:latin typeface="+mn-ea"/>
                <a:ea typeface="+mn-ea"/>
              </a:rPr>
              <a:t>Timer </a:t>
            </a:r>
            <a:r>
              <a:rPr lang="en-US" altLang="zh-CN" sz="2200" b="0" dirty="0">
                <a:latin typeface="+mn-ea"/>
                <a:ea typeface="+mn-ea"/>
              </a:rPr>
              <a:t>messages callback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 smtClean="0">
                <a:latin typeface="+mn-ea"/>
                <a:ea typeface="+mn-ea"/>
              </a:rPr>
              <a:t>   void </a:t>
            </a:r>
            <a:r>
              <a:rPr lang="en-US" altLang="zh-CN" sz="2200" b="0" dirty="0" err="1">
                <a:latin typeface="+mn-ea"/>
                <a:ea typeface="+mn-ea"/>
              </a:rPr>
              <a:t>TimerEventProcess</a:t>
            </a:r>
            <a:r>
              <a:rPr lang="en-US" altLang="zh-CN" sz="2200" b="0" dirty="0">
                <a:latin typeface="+mn-ea"/>
                <a:ea typeface="+mn-ea"/>
              </a:rPr>
              <a:t>(</a:t>
            </a:r>
            <a:r>
              <a:rPr lang="en-US" altLang="zh-CN" sz="2200" b="0" dirty="0" err="1">
                <a:latin typeface="+mn-ea"/>
                <a:ea typeface="+mn-ea"/>
              </a:rPr>
              <a:t>int</a:t>
            </a:r>
            <a:r>
              <a:rPr lang="en-US" altLang="zh-CN" sz="2200" b="0" dirty="0">
                <a:latin typeface="+mn-ea"/>
                <a:ea typeface="+mn-ea"/>
              </a:rPr>
              <a:t> </a:t>
            </a:r>
            <a:r>
              <a:rPr lang="en-US" altLang="zh-CN" sz="2200" b="0" dirty="0" err="1">
                <a:latin typeface="+mn-ea"/>
                <a:ea typeface="+mn-ea"/>
              </a:rPr>
              <a:t>timerID</a:t>
            </a:r>
            <a:r>
              <a:rPr lang="en-US" altLang="zh-CN" sz="2200" b="0" dirty="0" smtClean="0">
                <a:latin typeface="+mn-ea"/>
                <a:ea typeface="+mn-ea"/>
              </a:rPr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+mn-ea"/>
                <a:ea typeface="+mn-ea"/>
              </a:rPr>
              <a:t> </a:t>
            </a:r>
            <a:r>
              <a:rPr lang="en-US" altLang="zh-CN" sz="2200" b="0" dirty="0" smtClean="0">
                <a:latin typeface="+mn-ea"/>
                <a:ea typeface="+mn-ea"/>
              </a:rPr>
              <a:t>  /*</a:t>
            </a:r>
            <a:r>
              <a:rPr lang="en-US" altLang="zh-CN" sz="2200" b="0" i="1" dirty="0" err="1" smtClean="0">
                <a:solidFill>
                  <a:srgbClr val="FF0000"/>
                </a:solidFill>
                <a:latin typeface="+mn-ea"/>
                <a:ea typeface="+mn-ea"/>
              </a:rPr>
              <a:t>timerID</a:t>
            </a:r>
            <a:r>
              <a:rPr lang="en-US" altLang="zh-CN" sz="2200" b="0" dirty="0" smtClean="0">
                <a:latin typeface="+mn-ea"/>
                <a:ea typeface="+mn-ea"/>
              </a:rPr>
              <a:t> for the timer which have been open */</a:t>
            </a:r>
            <a:endParaRPr lang="en-US" altLang="zh-CN" sz="2200" b="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T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he Callbacks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9512" y="1484784"/>
            <a:ext cx="8784976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dirty="0" err="1">
                <a:solidFill>
                  <a:srgbClr val="FF0000"/>
                </a:solidFill>
              </a:rPr>
              <a:t>KeyboardEventCallback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key,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event);</a:t>
            </a:r>
          </a:p>
          <a:p>
            <a:pPr marL="342900" indent="-342900">
              <a:lnSpc>
                <a:spcPct val="150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dirty="0" err="1">
                <a:solidFill>
                  <a:srgbClr val="FF0000"/>
                </a:solidFill>
              </a:rPr>
              <a:t>CharEventCallback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key);</a:t>
            </a:r>
          </a:p>
          <a:p>
            <a:pPr marL="342900" indent="-342900">
              <a:lnSpc>
                <a:spcPct val="150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dirty="0" err="1">
                <a:solidFill>
                  <a:srgbClr val="FF0000"/>
                </a:solidFill>
              </a:rPr>
              <a:t>MouseEventCallback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x,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y,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button,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event);</a:t>
            </a:r>
          </a:p>
          <a:p>
            <a:pPr marL="342900" indent="-342900">
              <a:lnSpc>
                <a:spcPct val="150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dirty="0" err="1">
                <a:solidFill>
                  <a:srgbClr val="FF0000"/>
                </a:solidFill>
              </a:rPr>
              <a:t>TimerEventCallback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Keyboard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1520" y="1155700"/>
            <a:ext cx="8784976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 err="1"/>
              <a:t>typedef</a:t>
            </a:r>
            <a:r>
              <a:rPr lang="en-US" altLang="zh-CN" sz="2400" b="0" dirty="0"/>
              <a:t> void (*</a:t>
            </a:r>
            <a:r>
              <a:rPr lang="en-US" altLang="zh-CN" sz="2400" b="0" dirty="0" err="1"/>
              <a:t>KeyboardEventCallback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key</a:t>
            </a:r>
            <a:r>
              <a:rPr lang="en-US" altLang="zh-CN" sz="2400" b="0" dirty="0" smtClean="0"/>
              <a:t>, </a:t>
            </a:r>
            <a:r>
              <a:rPr lang="en-US" altLang="zh-CN" sz="2400" b="0" dirty="0" err="1" smtClean="0"/>
              <a:t>int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event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v</a:t>
            </a:r>
            <a:r>
              <a:rPr lang="en-US" altLang="zh-CN" sz="2400" b="0" dirty="0" smtClean="0"/>
              <a:t>oid </a:t>
            </a:r>
            <a:r>
              <a:rPr lang="en-US" altLang="zh-CN" sz="2400" b="0" dirty="0" err="1" smtClean="0"/>
              <a:t>registerKeyboardEvent</a:t>
            </a:r>
            <a:r>
              <a:rPr lang="en-US" altLang="zh-CN" sz="2400" b="0" dirty="0" smtClean="0"/>
              <a:t>(</a:t>
            </a:r>
            <a:r>
              <a:rPr lang="en-US" altLang="zh-CN" sz="2400" b="0" dirty="0" err="1" smtClean="0"/>
              <a:t>KeyboardEventCallback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callback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enum</a:t>
            </a:r>
            <a:r>
              <a:rPr lang="en-US" altLang="zh-CN" sz="2800" b="0" dirty="0"/>
              <a:t> </a:t>
            </a:r>
            <a:r>
              <a:rPr lang="en-US" altLang="zh-CN" sz="2800" b="0" dirty="0" smtClean="0"/>
              <a:t>{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KEY_DOWN,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KEY_UP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} </a:t>
            </a:r>
            <a:r>
              <a:rPr lang="en-US" altLang="zh-CN" sz="2800" b="0" dirty="0" err="1"/>
              <a:t>ACL_Keyboard_Event</a:t>
            </a:r>
            <a:r>
              <a:rPr lang="en-US" altLang="zh-CN" sz="2800" b="0" dirty="0"/>
              <a:t>;</a:t>
            </a:r>
            <a:endParaRPr lang="en-US" altLang="zh-CN" sz="2800" b="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Keyboard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1520" y="1155700"/>
            <a:ext cx="8784976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 err="1"/>
              <a:t>typedef</a:t>
            </a:r>
            <a:r>
              <a:rPr lang="en-US" altLang="zh-CN" sz="2400" b="0" dirty="0"/>
              <a:t> void (*</a:t>
            </a:r>
            <a:r>
              <a:rPr lang="en-US" altLang="zh-CN" sz="2400" b="0" dirty="0" err="1"/>
              <a:t>KeyboardEventCallback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key</a:t>
            </a:r>
            <a:r>
              <a:rPr lang="en-US" altLang="zh-CN" sz="2400" b="0" dirty="0" smtClean="0"/>
              <a:t>, </a:t>
            </a:r>
            <a:r>
              <a:rPr lang="en-US" altLang="zh-CN" sz="2400" b="0" dirty="0" err="1" smtClean="0"/>
              <a:t>int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event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v</a:t>
            </a:r>
            <a:r>
              <a:rPr lang="en-US" altLang="zh-CN" sz="2400" b="0" dirty="0" smtClean="0"/>
              <a:t>oid </a:t>
            </a:r>
            <a:r>
              <a:rPr lang="en-US" altLang="zh-CN" sz="2400" b="0" dirty="0" err="1" smtClean="0"/>
              <a:t>registerKeyboardEvent</a:t>
            </a:r>
            <a:r>
              <a:rPr lang="en-US" altLang="zh-CN" sz="2400" b="0" dirty="0" smtClean="0"/>
              <a:t>( </a:t>
            </a:r>
            <a:r>
              <a:rPr lang="en-US" altLang="zh-CN" sz="2400" b="0" dirty="0" err="1" smtClean="0"/>
              <a:t>KeyboardEventCallback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callback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enum</a:t>
            </a:r>
            <a:r>
              <a:rPr lang="en-US" altLang="zh-CN" sz="2800" b="0" dirty="0"/>
              <a:t> </a:t>
            </a:r>
            <a:r>
              <a:rPr lang="en-US" altLang="zh-CN" sz="2800" b="0" dirty="0" smtClean="0"/>
              <a:t>{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KEY_DOWN,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KEY_UP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} </a:t>
            </a:r>
            <a:r>
              <a:rPr lang="en-US" altLang="zh-CN" sz="2800" b="0" dirty="0" err="1"/>
              <a:t>ACL_Keyboard_Event</a:t>
            </a:r>
            <a:r>
              <a:rPr lang="en-US" altLang="zh-CN" sz="2800" b="0" dirty="0"/>
              <a:t>;</a:t>
            </a:r>
            <a:endParaRPr lang="en-US" altLang="zh-CN" sz="2800" b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5"/>
            <a:ext cx="8784976" cy="5554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268760"/>
            <a:ext cx="8064896" cy="5183187"/>
          </a:xfrm>
          <a:noFill/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输入一组整数，按照要求分别对其按照从小到大和从大到小的顺序进行排序（用“冒泡法”）。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“冒泡法”排序基本原理（假设有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个数）：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分别对这组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个数做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轮扫描：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每一轮扫描，分别比较相邻两个数，若前一个数大于（或小于）后一个数，则将此相邻两个数交换位置。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每一轮比较，都会将当前最大的整数调整到后面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“冒”出来。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经过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轮后，所有的整数都被调整到它们应该在的位置上。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Question</a:t>
            </a:r>
            <a:endParaRPr lang="zh-CN" altLang="en-US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Char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1520" y="1406185"/>
            <a:ext cx="8661400" cy="400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b="0" dirty="0" err="1"/>
              <a:t>CharEventCallback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key</a:t>
            </a:r>
            <a:r>
              <a:rPr lang="en-US" altLang="zh-CN" sz="28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void </a:t>
            </a:r>
            <a:r>
              <a:rPr lang="en-US" altLang="zh-CN" sz="2800" b="0" dirty="0" err="1"/>
              <a:t>registerCharEvent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CharEventCallback</a:t>
            </a:r>
            <a:r>
              <a:rPr lang="en-US" altLang="zh-CN" sz="2800" b="0" dirty="0"/>
              <a:t> callback);</a:t>
            </a:r>
            <a:endParaRPr lang="en-US" altLang="zh-CN" sz="2800" b="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Mouse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686" y="1155700"/>
            <a:ext cx="9126314" cy="184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altLang="zh-CN" sz="2400" b="0" dirty="0" err="1"/>
              <a:t>typedef</a:t>
            </a:r>
            <a:r>
              <a:rPr lang="en-US" altLang="zh-CN" sz="2400" b="0" dirty="0"/>
              <a:t> void (*</a:t>
            </a:r>
            <a:r>
              <a:rPr lang="en-US" altLang="zh-CN" sz="2400" b="0" dirty="0" err="1"/>
              <a:t>MouseEventCallback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</a:t>
            </a:r>
            <a:r>
              <a:rPr lang="en-US" altLang="zh-CN" sz="2400" b="0" dirty="0" err="1" smtClean="0"/>
              <a:t>x,int</a:t>
            </a:r>
            <a:r>
              <a:rPr lang="en-US" altLang="zh-CN" sz="2400" b="0" dirty="0" smtClean="0"/>
              <a:t> </a:t>
            </a:r>
            <a:r>
              <a:rPr lang="en-US" altLang="zh-CN" sz="2400" b="0" dirty="0" err="1" smtClean="0"/>
              <a:t>y,int</a:t>
            </a:r>
            <a:r>
              <a:rPr lang="en-US" altLang="zh-CN" sz="2400" b="0" dirty="0" smtClean="0"/>
              <a:t> </a:t>
            </a:r>
            <a:r>
              <a:rPr lang="en-US" altLang="zh-CN" sz="2400" b="0" dirty="0" err="1" smtClean="0"/>
              <a:t>button,int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event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void </a:t>
            </a:r>
            <a:r>
              <a:rPr lang="en-US" altLang="zh-CN" sz="2400" b="0" dirty="0" err="1"/>
              <a:t>RegisterMouseEvent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MouseEventCallback</a:t>
            </a:r>
            <a:r>
              <a:rPr lang="en-US" altLang="zh-CN" sz="2400" b="0" dirty="0"/>
              <a:t> callback);</a:t>
            </a:r>
            <a:endParaRPr lang="en-US" altLang="zh-CN" sz="2400" b="0" dirty="0" smtClean="0"/>
          </a:p>
        </p:txBody>
      </p:sp>
      <p:sp>
        <p:nvSpPr>
          <p:cNvPr id="2" name="矩形 1"/>
          <p:cNvSpPr/>
          <p:nvPr/>
        </p:nvSpPr>
        <p:spPr>
          <a:xfrm>
            <a:off x="539552" y="3068960"/>
            <a:ext cx="37444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enum</a:t>
            </a:r>
            <a:endParaRPr lang="en-US" altLang="zh-CN" sz="2400" dirty="0"/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NO_BUTTON = 0,</a:t>
            </a:r>
          </a:p>
          <a:p>
            <a:r>
              <a:rPr lang="en-US" altLang="zh-CN" sz="2400" dirty="0"/>
              <a:t>    LEFT_BUTTON,</a:t>
            </a:r>
          </a:p>
          <a:p>
            <a:r>
              <a:rPr lang="en-US" altLang="zh-CN" sz="2400" dirty="0"/>
              <a:t>    MIDDLE_BUTTON,</a:t>
            </a:r>
          </a:p>
          <a:p>
            <a:r>
              <a:rPr lang="en-US" altLang="zh-CN" sz="2400" dirty="0"/>
              <a:t>    RIGHT_BUTTON</a:t>
            </a:r>
          </a:p>
          <a:p>
            <a:r>
              <a:rPr lang="en-US" altLang="zh-CN" sz="2400" dirty="0"/>
              <a:t>} </a:t>
            </a:r>
            <a:r>
              <a:rPr lang="en-US" altLang="zh-CN" sz="2400" dirty="0" err="1"/>
              <a:t>ACL_Mouse_Button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067944" y="299695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BUTTON_DOWN,</a:t>
            </a:r>
          </a:p>
          <a:p>
            <a:r>
              <a:rPr lang="en-US" altLang="zh-CN" sz="2400" dirty="0"/>
              <a:t>    BUTTON_DOUBLECLICK,</a:t>
            </a:r>
          </a:p>
          <a:p>
            <a:r>
              <a:rPr lang="en-US" altLang="zh-CN" sz="2400" dirty="0"/>
              <a:t>    BUTTON_UP,</a:t>
            </a:r>
          </a:p>
          <a:p>
            <a:r>
              <a:rPr lang="en-US" altLang="zh-CN" sz="2400" dirty="0"/>
              <a:t>    ROLL_UP,</a:t>
            </a:r>
          </a:p>
          <a:p>
            <a:r>
              <a:rPr lang="en-US" altLang="zh-CN" sz="2400" dirty="0"/>
              <a:t>    ROLL_DOWN,</a:t>
            </a:r>
          </a:p>
          <a:p>
            <a:r>
              <a:rPr lang="en-US" altLang="zh-CN" sz="2400" dirty="0"/>
              <a:t>    MOUSEMOVE	</a:t>
            </a:r>
          </a:p>
          <a:p>
            <a:r>
              <a:rPr lang="en-US" altLang="zh-CN" sz="2400" dirty="0"/>
              <a:t>} </a:t>
            </a:r>
            <a:r>
              <a:rPr lang="en-US" altLang="zh-CN" sz="2400" dirty="0" err="1"/>
              <a:t>ACL_Mouse_Event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Timer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7504" y="1556792"/>
            <a:ext cx="892899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b="0" dirty="0" err="1"/>
              <a:t>TimerEventCallback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);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void </a:t>
            </a:r>
            <a:r>
              <a:rPr lang="en-US" altLang="zh-CN" sz="2800" b="0" dirty="0" err="1"/>
              <a:t>RegisterTimerEvent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TimerEventCallback</a:t>
            </a:r>
            <a:r>
              <a:rPr lang="en-US" altLang="zh-CN" sz="2800" b="0" dirty="0"/>
              <a:t> callback</a:t>
            </a:r>
            <a:r>
              <a:rPr lang="en-US" altLang="zh-CN" sz="2800" b="0" dirty="0" smtClean="0"/>
              <a:t>);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void </a:t>
            </a:r>
            <a:r>
              <a:rPr lang="en-US" altLang="zh-CN" sz="2800" b="0" dirty="0" err="1" smtClean="0"/>
              <a:t>startTimer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timeinterval</a:t>
            </a:r>
            <a:r>
              <a:rPr lang="en-US" altLang="zh-CN" sz="2800" b="0" dirty="0" smtClean="0"/>
              <a:t>);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void </a:t>
            </a:r>
            <a:r>
              <a:rPr lang="en-US" altLang="zh-CN" sz="2800" b="0" dirty="0" err="1" smtClean="0"/>
              <a:t>cancelTimer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);</a:t>
            </a:r>
            <a:endParaRPr lang="en-US" altLang="zh-CN" sz="2800" b="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R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eferences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568" y="1412776"/>
            <a:ext cx="756084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Read the introductions of these </a:t>
            </a:r>
            <a:r>
              <a:rPr lang="en-US" altLang="zh-CN" sz="2800" b="0" dirty="0" err="1" smtClean="0"/>
              <a:t>grahics</a:t>
            </a:r>
            <a:r>
              <a:rPr lang="en-US" altLang="zh-CN" sz="2800" b="0" dirty="0" smtClean="0"/>
              <a:t> functions in the interface files “</a:t>
            </a:r>
            <a:r>
              <a:rPr lang="en-US" altLang="zh-CN" sz="2800" b="0" dirty="0" err="1" smtClean="0"/>
              <a:t>graphics.h</a:t>
            </a:r>
            <a:r>
              <a:rPr lang="en-US" altLang="zh-CN" sz="2800" b="0" dirty="0" smtClean="0"/>
              <a:t>”  and “</a:t>
            </a:r>
            <a:r>
              <a:rPr lang="en-US" altLang="zh-CN" sz="2800" b="0" dirty="0" err="1" smtClean="0"/>
              <a:t>extgraph.h</a:t>
            </a:r>
            <a:r>
              <a:rPr lang="en-US" altLang="zh-CN" sz="2800" b="0" dirty="0" smtClean="0"/>
              <a:t>”, and understand their meanings and usages.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Demo of Interactive </a:t>
            </a:r>
            <a:r>
              <a:rPr lang="en-US" altLang="zh-CN" sz="2800" b="0" dirty="0"/>
              <a:t>Graphics Programming: </a:t>
            </a:r>
            <a:r>
              <a:rPr lang="en-US" altLang="zh-CN" sz="2800" b="0" dirty="0" err="1" smtClean="0"/>
              <a:t>igp.c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Summary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412776"/>
            <a:ext cx="81280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understand the </a:t>
            </a:r>
            <a:r>
              <a:rPr lang="en-US" altLang="zh-CN" sz="2800" b="0" dirty="0" smtClean="0"/>
              <a:t>console window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understand the principles of </a:t>
            </a:r>
            <a:r>
              <a:rPr lang="en-US" altLang="zh-CN" sz="2800" b="0" dirty="0" smtClean="0"/>
              <a:t>function pointers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u</a:t>
            </a:r>
            <a:r>
              <a:rPr lang="en-US" altLang="zh-CN" sz="2800" b="0" dirty="0" smtClean="0"/>
              <a:t>nderstand the event-driven programming model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learn how to use </a:t>
            </a:r>
            <a:r>
              <a:rPr lang="en-US" altLang="zh-CN" sz="2800" b="0" dirty="0" smtClean="0"/>
              <a:t>the callback functions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Homework: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412776"/>
            <a:ext cx="81280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做一个随笔画程序，当鼠标左键按下拖动时，在窗口中随着鼠标位置画出轨迹，当鼠标左键抬起时则不画。</a:t>
            </a:r>
          </a:p>
          <a:p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做一个在图形窗口的输入程序。当用户按键时，在图形窗口出现按下的键所代表的字符，并像图形界面的输入框一样自动向右递进，按下回车键结束输入，将用户输入的内容在终端窗口显示出来。</a:t>
            </a:r>
          </a:p>
          <a:p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并</a:t>
            </a:r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此</a:t>
            </a:r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上，实现当前位置光标闪烁，并支持左右方向键和两个删除键。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Project: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412776"/>
            <a:ext cx="784887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编写</a:t>
            </a:r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r>
              <a:rPr lang="en-US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CAD</a:t>
            </a:r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  <a:r>
              <a:rPr lang="zh-CN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直线、矩形、椭圆和文字四种图形</a:t>
            </a:r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元素</a:t>
            </a: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8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放置</a:t>
            </a: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以及</a:t>
            </a:r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选中</a:t>
            </a:r>
            <a:r>
              <a:rPr lang="zh-CN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后删除、选中后改变大小、选中后移动三种</a:t>
            </a:r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8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每种图形元素都支持绘制任意个数。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  <a:noFill/>
        </p:spPr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The 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268760"/>
            <a:ext cx="8580438" cy="547260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stdio.h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static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array[10]={6,3,5,7,4,2,9,8,0,1};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void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n);  /*Sort in an ascending order*/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void </a:t>
            </a:r>
            <a:r>
              <a:rPr lang="en-US" altLang="zh-CN" sz="2000" dirty="0" err="1" smtClean="0">
                <a:latin typeface="+mn-ea"/>
              </a:rPr>
              <a:t>BubbleB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array[ ],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n);  /*Sort in </a:t>
            </a:r>
            <a:r>
              <a:rPr lang="en-US" altLang="zh-CN" sz="2000" dirty="0" smtClean="0">
                <a:latin typeface="+mn-ea"/>
              </a:rPr>
              <a:t>a descending </a:t>
            </a:r>
            <a:r>
              <a:rPr lang="en-US" altLang="zh-CN" sz="2000" dirty="0">
                <a:latin typeface="+mn-ea"/>
              </a:rPr>
              <a:t>order*/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main()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k;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printf</a:t>
            </a:r>
            <a:r>
              <a:rPr lang="en-US" altLang="zh-CN" sz="2000" dirty="0" smtClean="0">
                <a:latin typeface="+mn-ea"/>
                <a:ea typeface="+mn-ea"/>
              </a:rPr>
              <a:t>(“Ascending(0)  or </a:t>
            </a:r>
            <a:r>
              <a:rPr lang="en-US" altLang="zh-CN" sz="2000" dirty="0" smtClean="0">
                <a:latin typeface="+mn-ea"/>
              </a:rPr>
              <a:t>Descending(1) </a:t>
            </a:r>
            <a:r>
              <a:rPr lang="en-US" altLang="zh-CN" sz="2000" dirty="0" smtClean="0">
                <a:latin typeface="+mn-ea"/>
                <a:ea typeface="+mn-ea"/>
              </a:rPr>
              <a:t>order? “);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r>
              <a:rPr lang="en-US" altLang="zh-CN" sz="2000" dirty="0" err="1" smtClean="0">
                <a:latin typeface="+mn-ea"/>
                <a:ea typeface="+mn-ea"/>
              </a:rPr>
              <a:t>scanf</a:t>
            </a:r>
            <a:r>
              <a:rPr lang="en-US" altLang="zh-CN" sz="2000" dirty="0" smtClean="0">
                <a:latin typeface="+mn-ea"/>
                <a:ea typeface="+mn-ea"/>
              </a:rPr>
              <a:t>(“%d”, &amp;k);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if (k == 0)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(array, 10);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else if (k == 1)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</a:t>
            </a:r>
            <a:r>
              <a:rPr lang="en-US" altLang="zh-CN" sz="2000" dirty="0" err="1" smtClean="0">
                <a:latin typeface="+mn-ea"/>
                <a:ea typeface="+mn-ea"/>
              </a:rPr>
              <a:t>BubbleB</a:t>
            </a:r>
            <a:r>
              <a:rPr lang="en-US" altLang="zh-CN" sz="2000" dirty="0" smtClean="0">
                <a:latin typeface="+mn-ea"/>
                <a:ea typeface="+mn-ea"/>
              </a:rPr>
              <a:t>(array, 10);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for (k=0; k&lt;10; k++) </a:t>
            </a:r>
            <a:r>
              <a:rPr lang="en-US" altLang="zh-CN" sz="2000" dirty="0" err="1" smtClean="0">
                <a:latin typeface="+mn-ea"/>
                <a:ea typeface="+mn-ea"/>
              </a:rPr>
              <a:t>printf</a:t>
            </a:r>
            <a:r>
              <a:rPr lang="en-US" altLang="zh-CN" sz="2000" dirty="0" smtClean="0">
                <a:latin typeface="+mn-ea"/>
                <a:ea typeface="+mn-ea"/>
              </a:rPr>
              <a:t>(“%d “, array[k]);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 function</a:t>
            </a:r>
            <a:endParaRPr lang="zh-CN" altLang="en-US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730"/>
            <a:ext cx="3954780" cy="54724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void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n)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(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array[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&gt;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array[i+1])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Bubble functions</a:t>
            </a:r>
            <a:endParaRPr lang="zh-CN" altLang="en-US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16145" y="1268730"/>
            <a:ext cx="4048125" cy="5472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void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BubbleB</a:t>
            </a:r>
            <a:r>
              <a:rPr lang="en-US" altLang="zh-CN" sz="2000" b="0" kern="0" dirty="0" smtClean="0">
                <a:latin typeface="+mn-ea"/>
                <a:ea typeface="+mn-ea"/>
              </a:rPr>
              <a:t>(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array[ ],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n) 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for (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 = 0;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 &lt; n-1-j;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++) 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if (</a:t>
            </a:r>
            <a:r>
              <a:rPr lang="en-US" altLang="zh-CN" sz="2000" b="0" kern="0" dirty="0" smtClean="0">
                <a:solidFill>
                  <a:schemeClr val="tx1"/>
                </a:solidFill>
                <a:latin typeface="+mn-ea"/>
                <a:ea typeface="+mn-ea"/>
              </a:rPr>
              <a:t>array[</a:t>
            </a:r>
            <a:r>
              <a:rPr lang="en-US" altLang="zh-CN" sz="2000" b="0" kern="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en-US" altLang="zh-CN" sz="2000" b="0" kern="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ea"/>
                <a:ea typeface="+mn-ea"/>
              </a:rPr>
              <a:t>&lt;</a:t>
            </a:r>
            <a:r>
              <a:rPr lang="en-US" altLang="zh-CN" sz="2000" b="0" kern="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000" b="0" kern="0" dirty="0" smtClean="0">
                <a:solidFill>
                  <a:schemeClr val="tx1"/>
                </a:solidFill>
                <a:latin typeface="+mn-ea"/>
                <a:ea typeface="+mn-ea"/>
              </a:rPr>
              <a:t>array[i+1]</a:t>
            </a:r>
            <a:r>
              <a:rPr lang="en-US" altLang="zh-CN" sz="2000" b="0" kern="0" dirty="0" smtClean="0">
                <a:latin typeface="+mn-ea"/>
                <a:ea typeface="+mn-ea"/>
              </a:rPr>
              <a:t>) 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    t = array[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];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    array[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    array[i+1] = t;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}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}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}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84976" cy="739775"/>
          </a:xfrm>
          <a:noFill/>
        </p:spPr>
        <p:txBody>
          <a:bodyPr/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+mj-ea"/>
                <a:ea typeface="+mj-ea"/>
              </a:rPr>
              <a:t>Can we define ONLY one </a:t>
            </a:r>
            <a:r>
              <a:rPr lang="en-US" altLang="zh-CN" sz="3600" dirty="0" smtClean="0">
                <a:solidFill>
                  <a:srgbClr val="FF0000"/>
                </a:solidFill>
                <a:latin typeface="+mj-ea"/>
                <a:ea typeface="+mj-ea"/>
              </a:rPr>
              <a:t>set </a:t>
            </a:r>
            <a:r>
              <a:rPr lang="en-US" altLang="zh-CN" sz="3600" dirty="0" smtClean="0">
                <a:solidFill>
                  <a:srgbClr val="FF0000"/>
                </a:solidFill>
                <a:latin typeface="+mj-ea"/>
                <a:ea typeface="+mj-ea"/>
              </a:rPr>
              <a:t>function?</a:t>
            </a:r>
            <a:endParaRPr lang="zh-CN" altLang="en-US" sz="36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705" y="1196975"/>
            <a:ext cx="4770120" cy="54724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void Bubble(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n,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……</a:t>
            </a:r>
            <a:r>
              <a:rPr lang="en-US" altLang="zh-CN" sz="2000" dirty="0" smtClean="0">
                <a:latin typeface="+mn-ea"/>
                <a:ea typeface="+mn-ea"/>
              </a:rPr>
              <a:t>)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(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compare(array[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],array[i+1])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148064" y="1196752"/>
            <a:ext cx="3888432" cy="1008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Large(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a,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b) 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    return (a&gt;b);    }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13872" y="2348880"/>
            <a:ext cx="3888432" cy="936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Less(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a,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b) 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    return (a&lt;b);   }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113872" y="3429000"/>
            <a:ext cx="3888432" cy="316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main() 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   </a:t>
            </a:r>
            <a:r>
              <a:rPr lang="en-US" altLang="zh-CN" sz="2000" dirty="0">
                <a:latin typeface="+mn-ea"/>
              </a:rPr>
              <a:t>……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</a:t>
            </a:r>
            <a:r>
              <a:rPr lang="en-US" altLang="zh-CN" sz="2000" dirty="0">
                <a:latin typeface="+mn-ea"/>
              </a:rPr>
              <a:t>if (flag == 0)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Bubble(array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10,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Large</a:t>
            </a:r>
            <a:r>
              <a:rPr lang="en-US" altLang="zh-CN" sz="2000" dirty="0" smtClean="0">
                <a:latin typeface="+mn-ea"/>
              </a:rPr>
              <a:t>);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else if (flag == 1)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Bubble(array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10,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Less</a:t>
            </a:r>
            <a:r>
              <a:rPr lang="en-US" altLang="zh-CN" sz="2000" dirty="0" smtClean="0"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……</a:t>
            </a:r>
            <a:endParaRPr lang="en-US" altLang="zh-CN" sz="2000" dirty="0">
              <a:latin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}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4465800" y="1963317"/>
            <a:ext cx="3706600" cy="1465683"/>
          </a:xfrm>
          <a:prstGeom prst="wedgeRoundRectCallout">
            <a:avLst>
              <a:gd name="adj1" fmla="val -66340"/>
              <a:gd name="adj2" fmla="val -8337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The KEY problem is : how to declare the formal</a:t>
            </a:r>
            <a:r>
              <a:rPr kumimoji="0" lang="en-US" altLang="zh-CN" sz="2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 </a:t>
            </a:r>
            <a:r>
              <a:rPr kumimoji="0" lang="en-US" altLang="zh-CN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parameter?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5661248"/>
            <a:ext cx="515038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0000"/>
                </a:solidFill>
              </a:rPr>
              <a:t>The answer is: </a:t>
            </a:r>
            <a:r>
              <a:rPr lang="en-US" altLang="zh-CN" sz="4000" dirty="0" smtClean="0">
                <a:solidFill>
                  <a:srgbClr val="FF0000"/>
                </a:solidFill>
              </a:rPr>
              <a:t>YES!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Function Pointer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5536" y="1052736"/>
            <a:ext cx="8496944" cy="558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75000"/>
              </a:lnSpc>
              <a:spcAft>
                <a:spcPct val="50000"/>
              </a:spcAft>
              <a:buFontTx/>
              <a:buChar char="•"/>
            </a:pPr>
            <a:r>
              <a:rPr lang="fi-FI" altLang="zh-CN" sz="2800" b="0" dirty="0" smtClean="0"/>
              <a:t>What is the function name?</a:t>
            </a:r>
          </a:p>
          <a:p>
            <a:pPr lvl="1" algn="just">
              <a:lnSpc>
                <a:spcPct val="75000"/>
              </a:lnSpc>
              <a:spcAft>
                <a:spcPct val="50000"/>
              </a:spcAft>
            </a:pPr>
            <a:r>
              <a:rPr lang="fi-FI" altLang="zh-CN" sz="2800" b="0" dirty="0">
                <a:solidFill>
                  <a:srgbClr val="FF0000"/>
                </a:solidFill>
              </a:rPr>
              <a:t> </a:t>
            </a:r>
            <a:r>
              <a:rPr lang="fi-FI" altLang="zh-CN" sz="2800" b="0" dirty="0" smtClean="0">
                <a:solidFill>
                  <a:srgbClr val="FF0000"/>
                </a:solidFill>
              </a:rPr>
              <a:t>  int  f(int a, int b);</a:t>
            </a:r>
          </a:p>
          <a:p>
            <a:pPr marL="914400" lvl="1" indent="-457200" algn="just">
              <a:lnSpc>
                <a:spcPct val="75000"/>
              </a:lnSpc>
              <a:spcAft>
                <a:spcPct val="50000"/>
              </a:spcAft>
              <a:buFont typeface="Times New Roman" panose="02020603050405020304" charset="0"/>
              <a:buChar char="—"/>
            </a:pPr>
            <a:r>
              <a:rPr lang="fi-FI" altLang="zh-CN" sz="2800" b="0" dirty="0" smtClean="0"/>
              <a:t>function </a:t>
            </a:r>
            <a:r>
              <a:rPr lang="fi-FI" altLang="zh-CN" sz="2800" b="0" dirty="0"/>
              <a:t>name is </a:t>
            </a:r>
            <a:r>
              <a:rPr lang="fi-FI" altLang="zh-CN" sz="2800" b="0" dirty="0" smtClean="0"/>
              <a:t>address (a constant).</a:t>
            </a:r>
          </a:p>
          <a:p>
            <a:pPr marL="914400" lvl="1" indent="-457200" algn="just">
              <a:lnSpc>
                <a:spcPct val="75000"/>
              </a:lnSpc>
              <a:spcAft>
                <a:spcPct val="50000"/>
              </a:spcAft>
              <a:buFont typeface="Times New Roman" panose="02020603050405020304" charset="0"/>
              <a:buChar char="—"/>
            </a:pPr>
            <a:r>
              <a:rPr lang="en-US" altLang="zh-CN" sz="2800" b="0" dirty="0" smtClean="0"/>
              <a:t>that is a pointer</a:t>
            </a:r>
            <a:r>
              <a:rPr lang="fi-FI" altLang="zh-CN" sz="2800" b="0" dirty="0" smtClean="0"/>
              <a:t>!</a:t>
            </a:r>
          </a:p>
          <a:p>
            <a:pPr marL="342900" indent="-342900" algn="just">
              <a:lnSpc>
                <a:spcPct val="75000"/>
              </a:lnSpc>
              <a:spcAft>
                <a:spcPct val="50000"/>
              </a:spcAft>
              <a:buFontTx/>
              <a:buChar char="•"/>
            </a:pPr>
            <a:r>
              <a:rPr lang="fi-FI" altLang="zh-CN" sz="2800" b="0" dirty="0" smtClean="0"/>
              <a:t>How to declare a pointer variable to </a:t>
            </a:r>
            <a:r>
              <a:rPr lang="en-US" altLang="zh-CN" sz="2800" b="0" dirty="0" smtClean="0"/>
              <a:t>a </a:t>
            </a:r>
            <a:r>
              <a:rPr lang="fi-FI" altLang="zh-CN" sz="2800" b="0" dirty="0" smtClean="0"/>
              <a:t>function?</a:t>
            </a:r>
          </a:p>
          <a:p>
            <a:pPr lvl="1" algn="just">
              <a:lnSpc>
                <a:spcPct val="75000"/>
              </a:lnSpc>
              <a:spcAft>
                <a:spcPct val="50000"/>
              </a:spcAft>
            </a:pPr>
            <a:r>
              <a:rPr lang="en-US" altLang="zh-CN" sz="2800" b="0" dirty="0" smtClean="0">
                <a:solidFill>
                  <a:srgbClr val="FF0000"/>
                </a:solidFill>
              </a:rPr>
              <a:t>   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</a:rPr>
              <a:t>*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funptr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;                          </a:t>
            </a:r>
            <a:r>
              <a:rPr lang="en-US" altLang="zh-CN" sz="2800" b="0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?</a:t>
            </a:r>
          </a:p>
          <a:p>
            <a:pPr lvl="1" algn="just">
              <a:lnSpc>
                <a:spcPct val="75000"/>
              </a:lnSpc>
              <a:spcAft>
                <a:spcPct val="50000"/>
              </a:spcAft>
            </a:pPr>
            <a:r>
              <a:rPr lang="en-US" altLang="zh-CN" sz="2800" b="0" dirty="0">
                <a:solidFill>
                  <a:srgbClr val="FF0000"/>
                </a:solidFill>
              </a:rPr>
              <a:t>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*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funptr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a,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b);       </a:t>
            </a:r>
            <a:r>
              <a:rPr lang="en-US" altLang="zh-CN" sz="2800" b="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?</a:t>
            </a:r>
          </a:p>
          <a:p>
            <a:pPr lvl="1" algn="just">
              <a:lnSpc>
                <a:spcPct val="75000"/>
              </a:lnSpc>
              <a:spcAft>
                <a:spcPct val="50000"/>
              </a:spcAft>
            </a:pPr>
            <a:r>
              <a:rPr lang="en-US" altLang="zh-CN" sz="2800" b="0" dirty="0">
                <a:solidFill>
                  <a:srgbClr val="FF0000"/>
                </a:solidFill>
              </a:rPr>
              <a:t>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(*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funptr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)(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a,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b);    </a:t>
            </a:r>
            <a:r>
              <a:rPr lang="en-US" altLang="zh-CN" sz="2800" b="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? 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 </a:t>
            </a:r>
          </a:p>
          <a:p>
            <a:pPr marL="342900" lvl="1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fi-FI" altLang="zh-CN" sz="2800" b="0" dirty="0" smtClean="0"/>
              <a:t>if : </a:t>
            </a:r>
            <a:r>
              <a:rPr lang="fi-FI" altLang="zh-CN" sz="2800" b="0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funptr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= f;  </a:t>
            </a:r>
            <a:r>
              <a:rPr lang="en-US" altLang="zh-CN" sz="2800" b="0" dirty="0" smtClean="0"/>
              <a:t>then: </a:t>
            </a:r>
            <a:r>
              <a:rPr lang="en-US" altLang="zh-CN" sz="2800" dirty="0">
                <a:solidFill>
                  <a:srgbClr val="FF0000"/>
                </a:solidFill>
              </a:rPr>
              <a:t>(*</a:t>
            </a:r>
            <a:r>
              <a:rPr lang="en-US" altLang="zh-CN" sz="2800" dirty="0" err="1">
                <a:solidFill>
                  <a:srgbClr val="FF0000"/>
                </a:solidFill>
              </a:rPr>
              <a:t>funptr</a:t>
            </a:r>
            <a:r>
              <a:rPr lang="en-US" altLang="zh-CN" sz="2800" dirty="0" smtClean="0">
                <a:solidFill>
                  <a:srgbClr val="FF0000"/>
                </a:solidFill>
              </a:rPr>
              <a:t>)(a, b) ;   &lt;==&gt;  f(a, b);</a:t>
            </a:r>
          </a:p>
          <a:p>
            <a:pPr marL="342900" lvl="1" indent="-34290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FontTx/>
              <a:buChar char="•"/>
            </a:pPr>
            <a:r>
              <a:rPr lang="en-US" altLang="zh-CN" sz="2800" b="0" dirty="0"/>
              <a:t>What is: </a:t>
            </a:r>
            <a:r>
              <a:rPr lang="en-US" altLang="zh-CN" sz="2800" b="0" dirty="0" err="1">
                <a:solidFill>
                  <a:srgbClr val="FF0000"/>
                </a:solidFill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</a:rPr>
              <a:t> (*</a:t>
            </a:r>
            <a:r>
              <a:rPr lang="en-US" altLang="zh-CN" sz="2800" b="0" dirty="0" err="1">
                <a:solidFill>
                  <a:srgbClr val="FF0000"/>
                </a:solidFill>
              </a:rPr>
              <a:t>funptr</a:t>
            </a:r>
            <a:r>
              <a:rPr lang="en-US" altLang="zh-CN" sz="2800" b="0" dirty="0">
                <a:solidFill>
                  <a:srgbClr val="FF0000"/>
                </a:solidFill>
              </a:rPr>
              <a:t>[5])(</a:t>
            </a:r>
            <a:r>
              <a:rPr lang="en-US" altLang="zh-CN" sz="2800" b="0" dirty="0" err="1">
                <a:solidFill>
                  <a:srgbClr val="FF0000"/>
                </a:solidFill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</a:rPr>
              <a:t> a, </a:t>
            </a:r>
            <a:r>
              <a:rPr lang="en-US" altLang="zh-CN" sz="2800" b="0" dirty="0" err="1">
                <a:solidFill>
                  <a:srgbClr val="FF0000"/>
                </a:solidFill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</a:rPr>
              <a:t> b);</a:t>
            </a:r>
            <a:r>
              <a:rPr lang="en-US" altLang="zh-CN" sz="2800" b="0" dirty="0"/>
              <a:t>  ?</a:t>
            </a:r>
          </a:p>
          <a:p>
            <a:pPr marL="0"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fi-FI" altLang="zh-CN" sz="2800" dirty="0">
              <a:solidFill>
                <a:srgbClr val="FF0000"/>
              </a:solidFill>
            </a:endParaRP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endParaRPr kumimoji="1" lang="en-US" altLang="zh-CN" sz="36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+mn-cs"/>
              <a:sym typeface="Monotype Sorts" pitchFamily="2" charset="2"/>
            </a:endParaRP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endParaRPr lang="fi-FI" altLang="zh-CN" sz="2800" b="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89" y="4285481"/>
            <a:ext cx="60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22" y="4837814"/>
            <a:ext cx="571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89" y="3733031"/>
            <a:ext cx="60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84976" cy="739775"/>
          </a:xfrm>
          <a:noFill/>
        </p:spPr>
        <p:txBody>
          <a:bodyPr/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+mj-ea"/>
                <a:ea typeface="+mj-ea"/>
              </a:rPr>
              <a:t>Declare function pointer as parameter!</a:t>
            </a:r>
            <a:endParaRPr lang="zh-CN" altLang="en-US" sz="36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196752"/>
            <a:ext cx="8594694" cy="54726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void Bubble(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n,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 (*compare)(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b)</a:t>
            </a:r>
            <a:r>
              <a:rPr lang="en-US" altLang="zh-CN" sz="2000" dirty="0" smtClean="0">
                <a:latin typeface="+mn-ea"/>
                <a:ea typeface="+mn-ea"/>
              </a:rPr>
              <a:t>)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(*compare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)(array[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],array[i+1])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92080" y="3679412"/>
            <a:ext cx="3842166" cy="316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main() 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   </a:t>
            </a:r>
            <a:r>
              <a:rPr lang="en-US" altLang="zh-CN" sz="2000" dirty="0">
                <a:latin typeface="+mn-ea"/>
              </a:rPr>
              <a:t>……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</a:t>
            </a:r>
            <a:r>
              <a:rPr lang="en-US" altLang="zh-CN" sz="2000" dirty="0">
                <a:latin typeface="+mn-ea"/>
              </a:rPr>
              <a:t>if (flag == 0)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Bubble(array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10,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Large</a:t>
            </a:r>
            <a:r>
              <a:rPr lang="en-US" altLang="zh-CN" sz="2000" dirty="0" smtClean="0">
                <a:latin typeface="+mn-ea"/>
              </a:rPr>
              <a:t>);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else if (flag == 1)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Bubble(array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10,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Less</a:t>
            </a:r>
            <a:r>
              <a:rPr lang="en-US" altLang="zh-CN" sz="2000" dirty="0" smtClean="0"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……</a:t>
            </a:r>
            <a:endParaRPr lang="en-US" altLang="zh-CN" sz="2000" dirty="0">
              <a:latin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}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call on value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124744"/>
            <a:ext cx="388843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if ( a==0 )</a:t>
            </a:r>
          </a:p>
          <a:p>
            <a:r>
              <a:rPr lang="en-US" altLang="zh-CN" sz="3200" dirty="0" smtClean="0"/>
              <a:t>	a0</a:t>
            </a:r>
            <a:r>
              <a:rPr lang="en-US" altLang="zh-CN" sz="3200" dirty="0"/>
              <a:t>();</a:t>
            </a:r>
          </a:p>
          <a:p>
            <a:r>
              <a:rPr lang="en-US" altLang="zh-CN" sz="3200" dirty="0"/>
              <a:t>else if ( a==1 )</a:t>
            </a:r>
          </a:p>
          <a:p>
            <a:r>
              <a:rPr lang="en-US" altLang="zh-CN" sz="3200" dirty="0" smtClean="0"/>
              <a:t>	a1</a:t>
            </a:r>
            <a:r>
              <a:rPr lang="en-US" altLang="zh-CN" sz="3200" dirty="0"/>
              <a:t>();</a:t>
            </a:r>
          </a:p>
          <a:p>
            <a:r>
              <a:rPr lang="en-US" altLang="zh-CN" sz="3200" dirty="0"/>
              <a:t>else if ( a== 2 )</a:t>
            </a:r>
          </a:p>
          <a:p>
            <a:r>
              <a:rPr lang="en-US" altLang="zh-CN" sz="3200" dirty="0" smtClean="0"/>
              <a:t>	a2</a:t>
            </a:r>
            <a:r>
              <a:rPr lang="en-US" altLang="zh-CN" sz="3200" dirty="0"/>
              <a:t>();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700545" y="1165205"/>
            <a:ext cx="4104456" cy="29585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switch ( a ) {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case </a:t>
            </a:r>
            <a:r>
              <a:rPr lang="en-US" altLang="zh-CN" sz="3200" dirty="0" smtClean="0"/>
              <a:t>0: a0</a:t>
            </a:r>
            <a:r>
              <a:rPr lang="en-US" altLang="zh-CN" sz="3200" dirty="0"/>
              <a:t>();break;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case </a:t>
            </a:r>
            <a:r>
              <a:rPr lang="en-US" altLang="zh-CN" sz="3200" dirty="0" smtClean="0"/>
              <a:t>1: a1</a:t>
            </a:r>
            <a:r>
              <a:rPr lang="en-US" altLang="zh-CN" sz="3200" dirty="0"/>
              <a:t>();break;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case 2: </a:t>
            </a:r>
            <a:r>
              <a:rPr lang="en-US" altLang="zh-CN" sz="3200" dirty="0" smtClean="0"/>
              <a:t>a2</a:t>
            </a:r>
            <a:r>
              <a:rPr lang="en-US" altLang="zh-CN" sz="3200" dirty="0"/>
              <a:t>();break</a:t>
            </a:r>
            <a:r>
              <a:rPr lang="en-US" altLang="zh-CN" sz="3200" dirty="0" smtClean="0"/>
              <a:t>;}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31102" y="4437112"/>
            <a:ext cx="8338887" cy="1569660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r>
              <a:rPr lang="fi-FI" altLang="zh-CN" sz="3200" dirty="0"/>
              <a:t>void (*fa[])() </a:t>
            </a:r>
            <a:r>
              <a:rPr lang="fi-FI" altLang="zh-CN" sz="3200" dirty="0" smtClean="0"/>
              <a:t>= {</a:t>
            </a:r>
            <a:r>
              <a:rPr lang="fi-FI" altLang="zh-CN" sz="3200" dirty="0"/>
              <a:t>a0,a1,a2};</a:t>
            </a:r>
          </a:p>
          <a:p>
            <a:r>
              <a:rPr lang="fi-FI" altLang="zh-CN" sz="3200" dirty="0" smtClean="0"/>
              <a:t>if </a:t>
            </a:r>
            <a:r>
              <a:rPr lang="fi-FI" altLang="zh-CN" sz="3200" dirty="0"/>
              <a:t>( a&gt;=0 </a:t>
            </a:r>
            <a:r>
              <a:rPr lang="fi-FI" altLang="zh-CN" sz="3200" dirty="0" smtClean="0"/>
              <a:t>&amp;&amp; a &lt; sizeof</a:t>
            </a:r>
            <a:r>
              <a:rPr lang="fi-FI" altLang="zh-CN" sz="3200" dirty="0"/>
              <a:t>(fa</a:t>
            </a:r>
            <a:r>
              <a:rPr lang="fi-FI" altLang="zh-CN" sz="3200" dirty="0" smtClean="0"/>
              <a:t>)/sizeof(fa[0]))</a:t>
            </a:r>
            <a:endParaRPr lang="fi-FI" altLang="zh-CN" sz="3200" dirty="0"/>
          </a:p>
          <a:p>
            <a:r>
              <a:rPr lang="fi-FI" altLang="zh-CN" sz="3200" dirty="0" smtClean="0"/>
              <a:t>	(</a:t>
            </a:r>
            <a:r>
              <a:rPr lang="fi-FI" altLang="zh-CN" sz="3200" dirty="0"/>
              <a:t>*</a:t>
            </a:r>
            <a:r>
              <a:rPr lang="fi-FI" altLang="zh-CN" sz="3200" dirty="0" smtClean="0"/>
              <a:t>fa [</a:t>
            </a:r>
            <a:r>
              <a:rPr lang="fi-FI" altLang="zh-CN" sz="3200" dirty="0"/>
              <a:t>a</a:t>
            </a:r>
            <a:r>
              <a:rPr lang="fi-FI" altLang="zh-CN" sz="3200" dirty="0" smtClean="0"/>
              <a:t>])();</a:t>
            </a:r>
            <a:endParaRPr lang="fi-FI" altLang="zh-CN" sz="3200" dirty="0"/>
          </a:p>
        </p:txBody>
      </p:sp>
      <p:sp>
        <p:nvSpPr>
          <p:cNvPr id="7" name="文本框 1"/>
          <p:cNvSpPr txBox="1"/>
          <p:nvPr/>
        </p:nvSpPr>
        <p:spPr>
          <a:xfrm>
            <a:off x="1875210" y="6008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0000"/>
                </a:solidFill>
              </a:rPr>
              <a:t>Extensibility is the KING!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268760"/>
            <a:ext cx="8064896" cy="54726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stdio.h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string.h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static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array[10]={6,3,5,7,4,2,9,8,0,1};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Large(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b);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Less(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b);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+mn-ea"/>
                <a:ea typeface="+mn-ea"/>
              </a:rPr>
              <a:t>typedef</a:t>
            </a:r>
            <a:r>
              <a:rPr lang="en-US" altLang="zh-CN" sz="2000" dirty="0" smtClean="0">
                <a:latin typeface="+mn-ea"/>
                <a:ea typeface="+mn-ea"/>
              </a:rPr>
              <a:t>  </a:t>
            </a:r>
            <a:r>
              <a:rPr lang="en-US" altLang="zh-CN" sz="2000" dirty="0" err="1" smtClean="0">
                <a:latin typeface="+mn-ea"/>
                <a:ea typeface="+mn-ea"/>
              </a:rPr>
              <a:t>struct</a:t>
            </a:r>
            <a:r>
              <a:rPr lang="en-US" altLang="zh-CN" sz="2000" dirty="0">
                <a:latin typeface="+mn-ea"/>
                <a:ea typeface="+mn-ea"/>
              </a:rPr>
              <a:t> 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char</a:t>
            </a:r>
            <a:r>
              <a:rPr lang="en-US" altLang="zh-CN" sz="2000" dirty="0">
                <a:latin typeface="+mn-ea"/>
                <a:ea typeface="+mn-ea"/>
              </a:rPr>
              <a:t>* name;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void</a:t>
            </a:r>
            <a:r>
              <a:rPr lang="en-US" altLang="zh-CN" sz="2000" dirty="0">
                <a:latin typeface="+mn-ea"/>
                <a:ea typeface="+mn-ea"/>
              </a:rPr>
              <a:t> (*</a:t>
            </a:r>
            <a:r>
              <a:rPr lang="en-US" altLang="zh-CN" sz="2000" dirty="0" err="1">
                <a:latin typeface="+mn-ea"/>
                <a:ea typeface="+mn-ea"/>
              </a:rPr>
              <a:t>cmd</a:t>
            </a:r>
            <a:r>
              <a:rPr lang="en-US" altLang="zh-CN" sz="2000" dirty="0">
                <a:latin typeface="+mn-ea"/>
                <a:ea typeface="+mn-ea"/>
              </a:rPr>
              <a:t>)();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} SC;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SC </a:t>
            </a:r>
            <a:r>
              <a:rPr lang="en-US" altLang="zh-CN" sz="2000" dirty="0" err="1">
                <a:latin typeface="+mn-ea"/>
                <a:ea typeface="+mn-ea"/>
              </a:rPr>
              <a:t>cmds</a:t>
            </a:r>
            <a:r>
              <a:rPr lang="en-US" altLang="zh-CN" sz="2000" dirty="0">
                <a:latin typeface="+mn-ea"/>
                <a:ea typeface="+mn-ea"/>
              </a:rPr>
              <a:t>[] = 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{“Ascending", Large},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{“Descending", Less}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char </a:t>
            </a:r>
            <a:r>
              <a:rPr lang="en-US" altLang="zh-CN" sz="2000" dirty="0" err="1" smtClean="0">
                <a:latin typeface="+mn-ea"/>
                <a:ea typeface="+mn-ea"/>
              </a:rPr>
              <a:t>cmdstring</a:t>
            </a:r>
            <a:r>
              <a:rPr lang="en-US" altLang="zh-CN" sz="2000" dirty="0" smtClean="0">
                <a:latin typeface="+mn-ea"/>
                <a:ea typeface="+mn-ea"/>
              </a:rPr>
              <a:t>[20];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79296" cy="739775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Main: use function pointer array</a:t>
            </a:r>
            <a:endParaRPr lang="zh-CN" altLang="en-US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1766</Words>
  <Application>Microsoft Office PowerPoint</Application>
  <PresentationFormat>全屏显示(4:3)</PresentationFormat>
  <Paragraphs>323</Paragraphs>
  <Slides>27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Adobe Gothic Std B</vt:lpstr>
      <vt:lpstr>Monotype Sorts</vt:lpstr>
      <vt:lpstr>MS PGothic</vt:lpstr>
      <vt:lpstr>黑体</vt:lpstr>
      <vt:lpstr>宋体</vt:lpstr>
      <vt:lpstr>Arial</vt:lpstr>
      <vt:lpstr>Times New Roman</vt:lpstr>
      <vt:lpstr>Wingdings</vt:lpstr>
      <vt:lpstr>Blank Presentation</vt:lpstr>
      <vt:lpstr>Topic 2: Part II Interactive Graphics Programming</vt:lpstr>
      <vt:lpstr>Question</vt:lpstr>
      <vt:lpstr>Main function</vt:lpstr>
      <vt:lpstr>Bubble functions</vt:lpstr>
      <vt:lpstr>Can we define ONLY one set function?</vt:lpstr>
      <vt:lpstr>Function Pointer</vt:lpstr>
      <vt:lpstr>Declare function pointer as parameter!</vt:lpstr>
      <vt:lpstr>call on value</vt:lpstr>
      <vt:lpstr>Main: use function pointer array</vt:lpstr>
      <vt:lpstr>Main: use function pointer array</vt:lpstr>
      <vt:lpstr>typedef</vt:lpstr>
      <vt:lpstr>用typedef定义新类型名的一般步骤：</vt:lpstr>
      <vt:lpstr>typedef</vt:lpstr>
      <vt:lpstr>Different Programming Model</vt:lpstr>
      <vt:lpstr>callback</vt:lpstr>
      <vt:lpstr>Four Categories of Callbacks </vt:lpstr>
      <vt:lpstr>The Callbacks</vt:lpstr>
      <vt:lpstr>Keyboard</vt:lpstr>
      <vt:lpstr>Keyboard</vt:lpstr>
      <vt:lpstr>Char</vt:lpstr>
      <vt:lpstr>Mouse</vt:lpstr>
      <vt:lpstr>Timer</vt:lpstr>
      <vt:lpstr>References</vt:lpstr>
      <vt:lpstr>Summary</vt:lpstr>
      <vt:lpstr>Homework:</vt:lpstr>
      <vt:lpstr>Project:</vt:lpstr>
      <vt:lpstr>The End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3—Expressions</dc:title>
  <dc:creator/>
  <cp:lastModifiedBy>许 端清</cp:lastModifiedBy>
  <cp:revision>255</cp:revision>
  <dcterms:created xsi:type="dcterms:W3CDTF">2018-04-16T02:18:00Z</dcterms:created>
  <dcterms:modified xsi:type="dcterms:W3CDTF">2019-04-17T01:45:42Z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