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679" r:id="rId2"/>
  </p:sldMasterIdLst>
  <p:notesMasterIdLst>
    <p:notesMasterId r:id="rId7"/>
  </p:notes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 autoAdjust="0"/>
    <p:restoredTop sz="93692"/>
  </p:normalViewPr>
  <p:slideViewPr>
    <p:cSldViewPr snapToGrid="0" snapToObjects="1">
      <p:cViewPr varScale="1">
        <p:scale>
          <a:sx n="80" d="100"/>
          <a:sy n="80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173FC-2853-4273-A287-D7B27A5C4E56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F9A6-44C7-44D3-A893-14ACD5AE8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7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 rot="10543085">
            <a:off x="538158" y="-403550"/>
            <a:ext cx="11145865" cy="4616794"/>
          </a:xfrm>
          <a:custGeom>
            <a:avLst/>
            <a:gdLst>
              <a:gd name="connsiteX0" fmla="*/ 10891514 w 11145865"/>
              <a:gd name="connsiteY0" fmla="*/ 4616794 h 4616794"/>
              <a:gd name="connsiteX1" fmla="*/ 0 w 11145865"/>
              <a:gd name="connsiteY1" fmla="*/ 3801314 h 4616794"/>
              <a:gd name="connsiteX2" fmla="*/ 184810 w 11145865"/>
              <a:gd name="connsiteY2" fmla="*/ 1333008 h 4616794"/>
              <a:gd name="connsiteX3" fmla="*/ 165724 w 11145865"/>
              <a:gd name="connsiteY3" fmla="*/ 1333008 h 4616794"/>
              <a:gd name="connsiteX4" fmla="*/ 185048 w 11145865"/>
              <a:gd name="connsiteY4" fmla="*/ 1329830 h 4616794"/>
              <a:gd name="connsiteX5" fmla="*/ 185222 w 11145865"/>
              <a:gd name="connsiteY5" fmla="*/ 1327505 h 4616794"/>
              <a:gd name="connsiteX6" fmla="*/ 199142 w 11145865"/>
              <a:gd name="connsiteY6" fmla="*/ 1327512 h 4616794"/>
              <a:gd name="connsiteX7" fmla="*/ 8271630 w 11145865"/>
              <a:gd name="connsiteY7" fmla="*/ 0 h 4616794"/>
              <a:gd name="connsiteX8" fmla="*/ 11123205 w 11145865"/>
              <a:gd name="connsiteY8" fmla="*/ 1333008 h 4616794"/>
              <a:gd name="connsiteX9" fmla="*/ 10992543 w 11145865"/>
              <a:gd name="connsiteY9" fmla="*/ 1333008 h 4616794"/>
              <a:gd name="connsiteX10" fmla="*/ 11145865 w 11145865"/>
              <a:gd name="connsiteY10" fmla="*/ 1333086 h 461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45865" h="4616794">
                <a:moveTo>
                  <a:pt x="10891514" y="4616794"/>
                </a:moveTo>
                <a:lnTo>
                  <a:pt x="0" y="3801314"/>
                </a:lnTo>
                <a:lnTo>
                  <a:pt x="184810" y="1333008"/>
                </a:lnTo>
                <a:lnTo>
                  <a:pt x="165724" y="1333008"/>
                </a:lnTo>
                <a:lnTo>
                  <a:pt x="185048" y="1329830"/>
                </a:lnTo>
                <a:lnTo>
                  <a:pt x="185222" y="1327505"/>
                </a:lnTo>
                <a:lnTo>
                  <a:pt x="199142" y="1327512"/>
                </a:lnTo>
                <a:lnTo>
                  <a:pt x="8271630" y="0"/>
                </a:lnTo>
                <a:lnTo>
                  <a:pt x="11123205" y="1333008"/>
                </a:lnTo>
                <a:lnTo>
                  <a:pt x="10992543" y="1333008"/>
                </a:lnTo>
                <a:lnTo>
                  <a:pt x="11145865" y="1333086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24654" y="-178573"/>
            <a:ext cx="5816600" cy="171739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88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2015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624654" y="1109312"/>
            <a:ext cx="5816600" cy="193899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电信行业公司</a:t>
            </a:r>
          </a:p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4654" y="2844800"/>
            <a:ext cx="58166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377270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H="1">
            <a:off x="0" y="0"/>
            <a:ext cx="12192000" cy="347133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16560" y="516000"/>
            <a:ext cx="680570" cy="680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5" y="416182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708002" y="588519"/>
            <a:ext cx="4541923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147394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 flipH="1">
            <a:off x="623887" y="0"/>
            <a:ext cx="10944225" cy="6858000"/>
          </a:xfrm>
          <a:prstGeom prst="parallelogram">
            <a:avLst>
              <a:gd name="adj" fmla="val 34544"/>
            </a:avLst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3191933" y="4010506"/>
            <a:ext cx="5945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660291" y="2071333"/>
            <a:ext cx="7009207" cy="18620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感谢观看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591395" y="4034887"/>
            <a:ext cx="7009207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76579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84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Calibri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502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55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 flipH="1">
            <a:off x="623887" y="0"/>
            <a:ext cx="10944225" cy="6858000"/>
          </a:xfrm>
          <a:prstGeom prst="parallelogram">
            <a:avLst>
              <a:gd name="adj" fmla="val 34544"/>
            </a:avLst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1982805" y="166517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364359" y="28921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821559" y="411919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751798" y="1533069"/>
            <a:ext cx="6747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695883" y="117607"/>
            <a:ext cx="5816600" cy="14711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993917" y="1696530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106683" y="1603297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3106683" y="2269517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2364359" y="2925824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3477125" y="2832591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477125" y="3498811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2821559" y="4139280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3934325" y="4046047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3934325" y="4712267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9493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 flipH="1">
            <a:off x="623887" y="0"/>
            <a:ext cx="10944225" cy="6858000"/>
          </a:xfrm>
          <a:prstGeom prst="parallelogram">
            <a:avLst>
              <a:gd name="adj" fmla="val 34544"/>
            </a:avLst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1982805" y="166517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364359" y="28921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821559" y="411919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278759" y="539432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751798" y="1533069"/>
            <a:ext cx="6747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695883" y="117607"/>
            <a:ext cx="5816600" cy="14711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993917" y="1696530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106683" y="1603297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3106683" y="2269517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2364359" y="2925824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3477125" y="2832591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477125" y="3498811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2821559" y="4139280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3934325" y="4046047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3934325" y="4712267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3267928" y="5444778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4380694" y="5351545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4380694" y="6017765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207408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 flipH="1">
            <a:off x="623887" y="0"/>
            <a:ext cx="10944225" cy="6858000"/>
          </a:xfrm>
          <a:prstGeom prst="parallelogram">
            <a:avLst>
              <a:gd name="adj" fmla="val 34544"/>
            </a:avLst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1982805" y="166517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751798" y="1533069"/>
            <a:ext cx="6747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695883" y="117607"/>
            <a:ext cx="5816600" cy="14711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993917" y="1696530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106683" y="1603297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3106683" y="2269517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2452705" y="2659627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2463817" y="2690987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6583" y="2597754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576583" y="3263974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5" name="椭圆 34"/>
          <p:cNvSpPr/>
          <p:nvPr userDrawn="1"/>
        </p:nvSpPr>
        <p:spPr>
          <a:xfrm>
            <a:off x="3106683" y="3727602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3117795" y="3758962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4230561" y="3665729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230561" y="4331949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9" name="椭圆 38"/>
          <p:cNvSpPr/>
          <p:nvPr userDrawn="1"/>
        </p:nvSpPr>
        <p:spPr>
          <a:xfrm>
            <a:off x="3576583" y="4760817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3587695" y="4792177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4700461" y="4698944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4700461" y="5365164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43" name="椭圆 42"/>
          <p:cNvSpPr/>
          <p:nvPr userDrawn="1"/>
        </p:nvSpPr>
        <p:spPr>
          <a:xfrm>
            <a:off x="4230561" y="577984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241673" y="5811206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5354439" y="5717973"/>
            <a:ext cx="4541923" cy="710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5354439" y="6384193"/>
            <a:ext cx="6408823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18870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标注 2"/>
          <p:cNvSpPr/>
          <p:nvPr userDrawn="1"/>
        </p:nvSpPr>
        <p:spPr>
          <a:xfrm>
            <a:off x="2727158" y="1268128"/>
            <a:ext cx="6737684" cy="4321743"/>
          </a:xfrm>
          <a:prstGeom prst="wedgeRectCallout">
            <a:avLst>
              <a:gd name="adj1" fmla="val -33404"/>
              <a:gd name="adj2" fmla="val 61221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199454" y="2124533"/>
            <a:ext cx="58166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Part 1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199454" y="3146440"/>
            <a:ext cx="5816600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6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45541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09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 flipH="1">
            <a:off x="623882" y="431327"/>
            <a:ext cx="5472117" cy="856193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916560" y="516000"/>
            <a:ext cx="680570" cy="680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5" y="416182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708002" y="588519"/>
            <a:ext cx="4541923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99552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916560" y="516000"/>
            <a:ext cx="680570" cy="680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5" y="416182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708002" y="588519"/>
            <a:ext cx="4541923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36214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flipH="1">
            <a:off x="623888" y="346509"/>
            <a:ext cx="7783512" cy="596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flipH="1">
            <a:off x="8564728" y="346509"/>
            <a:ext cx="3003383" cy="5962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916560" y="516000"/>
            <a:ext cx="680570" cy="680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5" y="416182"/>
            <a:ext cx="907617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708002" y="588519"/>
            <a:ext cx="4541923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58053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61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5" r:id="rId2"/>
    <p:sldLayoutId id="2147483691" r:id="rId3"/>
    <p:sldLayoutId id="2147483696" r:id="rId4"/>
    <p:sldLayoutId id="2147483692" r:id="rId5"/>
    <p:sldLayoutId id="2147483704" r:id="rId6"/>
    <p:sldLayoutId id="2147483694" r:id="rId7"/>
    <p:sldLayoutId id="2147483698" r:id="rId8"/>
    <p:sldLayoutId id="2147483700" r:id="rId9"/>
    <p:sldLayoutId id="2147483693" r:id="rId10"/>
    <p:sldLayoutId id="2147483703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624654" y="1109312"/>
            <a:ext cx="5816600" cy="1015663"/>
          </a:xfrm>
        </p:spPr>
        <p:txBody>
          <a:bodyPr/>
          <a:lstStyle/>
          <a:p>
            <a:r>
              <a:rPr lang="zh-TW" altLang="en-US" dirty="0" smtClean="0"/>
              <a:t>分析筆記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624654" y="2844800"/>
            <a:ext cx="5816600" cy="535531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BY </a:t>
            </a:r>
            <a:r>
              <a:rPr lang="en-US" altLang="zh-TW" dirty="0" smtClean="0"/>
              <a:t>KAREN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68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5"/>
          </p:nvPr>
        </p:nvSpPr>
        <p:spPr>
          <a:xfrm>
            <a:off x="1708002" y="588519"/>
            <a:ext cx="4541923" cy="504241"/>
          </a:xfrm>
        </p:spPr>
        <p:txBody>
          <a:bodyPr/>
          <a:lstStyle/>
          <a:p>
            <a:r>
              <a:rPr lang="zh-TW" altLang="en-US" dirty="0"/>
              <a:t>偏態與峰度</a:t>
            </a:r>
          </a:p>
        </p:txBody>
      </p:sp>
      <p:sp>
        <p:nvSpPr>
          <p:cNvPr id="5" name="矩形 4"/>
          <p:cNvSpPr/>
          <p:nvPr/>
        </p:nvSpPr>
        <p:spPr>
          <a:xfrm>
            <a:off x="1434957" y="1741792"/>
            <a:ext cx="100515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自然界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的許多特質之分配狀態都是呈常態分配，但非常態分配可以利用偏態與峰度二個指標來加以描述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偏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態用來描述分配狀態是偏離平均數的程度；峰度用來描述分配狀態與常態分配來比較是較為高峻或平坦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偏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態與峰度都是利用動差</a:t>
            </a:r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(moment)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來計算。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偏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態值 </a:t>
            </a:r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0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，為正偏態，分配集中在平均數以下，低分群的個體較多。</a:t>
            </a:r>
            <a:b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偏態值 </a:t>
            </a:r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0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，為平均數左右對稱的分配，平均數上下的個體數相等。</a:t>
            </a:r>
            <a:b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偏態值 </a:t>
            </a:r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 0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，為負偏態，分配集中在平均數以上，高分群的個體較多。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峰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度值 </a:t>
            </a:r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0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，為高狹峰，較常態分配來得高瘦。</a:t>
            </a:r>
            <a:b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峰度值 </a:t>
            </a:r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0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，為常態峰。</a:t>
            </a:r>
            <a:b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峰度值 </a:t>
            </a:r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 0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，為低闊峰，較常態分配來得低寬。</a:t>
            </a:r>
            <a:endParaRPr lang="zh-TW" altLang="en-US" sz="24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5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5"/>
          </p:nvPr>
        </p:nvSpPr>
        <p:spPr>
          <a:xfrm>
            <a:off x="1708002" y="588519"/>
            <a:ext cx="4541923" cy="504241"/>
          </a:xfrm>
        </p:spPr>
        <p:txBody>
          <a:bodyPr/>
          <a:lstStyle/>
          <a:p>
            <a:r>
              <a:rPr lang="zh-TW" altLang="en-US" dirty="0"/>
              <a:t>箱型圖</a:t>
            </a:r>
            <a:r>
              <a:rPr lang="en-US" altLang="zh-TW" dirty="0"/>
              <a:t>box plot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25" y="198102"/>
            <a:ext cx="6176862" cy="3824769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380144" y="4022871"/>
            <a:ext cx="11691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上樞紐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upper hinge 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群體第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百分位數作為上樞紐的值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( 75% ; Q3 )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下樞紐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lower hinge 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群體第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百分位數作為下樞紐的值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( 25% ; Q1 )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上鄰近值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upper adjacent value 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是指該變數所有小於上內側欄值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Q3+1.5 IQR [ IQR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即上樞紐與下樞紐間的距離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的資料中之最大者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下鄰近值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lower adjacent value 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：是指該變數所有大於下內側欄值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Q1-1.5 IQR 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的資料中之最小者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outlier 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：為超過上及下樞紐以外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個四分位距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IQR 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的距離</a:t>
            </a:r>
          </a:p>
        </p:txBody>
      </p:sp>
    </p:spTree>
    <p:extLst>
      <p:ext uri="{BB962C8B-B14F-4D97-AF65-F5344CB8AC3E}">
        <p14:creationId xmlns:p14="http://schemas.microsoft.com/office/powerpoint/2010/main" val="349668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5"/>
          </p:nvPr>
        </p:nvSpPr>
        <p:spPr>
          <a:xfrm>
            <a:off x="1708002" y="588520"/>
            <a:ext cx="8648349" cy="658660"/>
          </a:xfrm>
        </p:spPr>
        <p:txBody>
          <a:bodyPr/>
          <a:lstStyle/>
          <a:p>
            <a:r>
              <a:rPr lang="zh-TW" altLang="en-US" dirty="0"/>
              <a:t>統計分析</a:t>
            </a:r>
            <a:r>
              <a:rPr lang="en-US" altLang="zh-TW" dirty="0"/>
              <a:t>(</a:t>
            </a:r>
            <a:r>
              <a:rPr lang="zh-TW" altLang="en-US" dirty="0"/>
              <a:t>卡方</a:t>
            </a:r>
            <a:r>
              <a:rPr lang="en-US" altLang="zh-TW" dirty="0"/>
              <a:t>,</a:t>
            </a:r>
            <a:r>
              <a:rPr lang="en-US" altLang="zh-TW" dirty="0" err="1"/>
              <a:t>Anova,T</a:t>
            </a:r>
            <a:r>
              <a:rPr lang="en-US" altLang="zh-TW" dirty="0"/>
              <a:t>-test, or regression)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9595" y="1485883"/>
            <a:ext cx="113221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</a:t>
            </a:r>
            <a:r>
              <a:rPr lang="en-US" altLang="zh-TW" dirty="0"/>
              <a:t>T</a:t>
            </a:r>
            <a:r>
              <a:rPr lang="zh-TW" altLang="en-US" dirty="0"/>
              <a:t>檢定主要是檢驗兩組之間是否有差異，條件是有兩組也只能有兩組。組別是類別變數</a:t>
            </a:r>
            <a:r>
              <a:rPr lang="en-US" altLang="zh-TW" dirty="0"/>
              <a:t>(categorical variable)</a:t>
            </a:r>
            <a:r>
              <a:rPr lang="zh-TW" altLang="en-US" dirty="0"/>
              <a:t>，像是性別、種族、國籍。如果超過兩組，必須用</a:t>
            </a:r>
            <a:r>
              <a:rPr lang="en-US" altLang="zh-TW" dirty="0" err="1"/>
              <a:t>Anova</a:t>
            </a:r>
            <a:r>
              <a:rPr lang="zh-TW" altLang="en-US" dirty="0"/>
              <a:t>來分析。</a:t>
            </a:r>
          </a:p>
          <a:p>
            <a:endParaRPr lang="zh-TW" altLang="en-US" dirty="0"/>
          </a:p>
          <a:p>
            <a:r>
              <a:rPr lang="en-US" altLang="zh-TW" dirty="0"/>
              <a:t>#</a:t>
            </a:r>
            <a:r>
              <a:rPr lang="zh-TW" altLang="en-US" dirty="0"/>
              <a:t>前、後測是否有顯著差異用</a:t>
            </a:r>
            <a:r>
              <a:rPr lang="en-US" altLang="zh-TW" dirty="0"/>
              <a:t>paired-sample t-test</a:t>
            </a:r>
            <a:r>
              <a:rPr lang="zh-TW" altLang="en-US" dirty="0"/>
              <a:t>來檢驗</a:t>
            </a:r>
          </a:p>
          <a:p>
            <a:endParaRPr lang="zh-TW" altLang="en-US" dirty="0"/>
          </a:p>
          <a:p>
            <a:r>
              <a:rPr lang="en-US" altLang="zh-TW" dirty="0"/>
              <a:t># One-way </a:t>
            </a:r>
            <a:r>
              <a:rPr lang="en-US" altLang="zh-TW" dirty="0" err="1"/>
              <a:t>Anova</a:t>
            </a:r>
            <a:r>
              <a:rPr lang="en-US" altLang="zh-TW" dirty="0"/>
              <a:t>(</a:t>
            </a:r>
            <a:r>
              <a:rPr lang="zh-TW" altLang="en-US" dirty="0"/>
              <a:t>單因子變異數分析</a:t>
            </a:r>
            <a:r>
              <a:rPr lang="en-US" altLang="zh-TW" dirty="0"/>
              <a:t>)</a:t>
            </a:r>
            <a:r>
              <a:rPr lang="zh-TW" altLang="en-US" dirty="0"/>
              <a:t>是只有一個類別變數當作</a:t>
            </a:r>
            <a:r>
              <a:rPr lang="en-US" altLang="zh-TW" dirty="0"/>
              <a:t>independent variable</a:t>
            </a:r>
            <a:r>
              <a:rPr lang="zh-TW" altLang="en-US" dirty="0"/>
              <a:t>，檢驗此類別變數與其它連續變數</a:t>
            </a:r>
            <a:r>
              <a:rPr lang="en-US" altLang="zh-TW" dirty="0"/>
              <a:t>(continuous variable)</a:t>
            </a:r>
            <a:r>
              <a:rPr lang="zh-TW" altLang="en-US" dirty="0"/>
              <a:t>和結果的關係。比方說如果你想看性別、</a:t>
            </a:r>
            <a:r>
              <a:rPr lang="en-US" altLang="zh-TW" dirty="0"/>
              <a:t>IQ</a:t>
            </a:r>
            <a:r>
              <a:rPr lang="zh-TW" altLang="en-US" dirty="0"/>
              <a:t>對數學成績的影響，性別就是類別變數，</a:t>
            </a:r>
            <a:r>
              <a:rPr lang="en-US" altLang="zh-TW" dirty="0"/>
              <a:t>IQ</a:t>
            </a:r>
            <a:r>
              <a:rPr lang="zh-TW" altLang="en-US" dirty="0"/>
              <a:t>是連續變數，數學成績是結果變數</a:t>
            </a:r>
            <a:r>
              <a:rPr lang="en-US" altLang="zh-TW" dirty="0"/>
              <a:t>(outcome variable)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# Two-way </a:t>
            </a:r>
            <a:r>
              <a:rPr lang="en-US" altLang="zh-TW" dirty="0" err="1"/>
              <a:t>Anova</a:t>
            </a:r>
            <a:r>
              <a:rPr lang="en-US" altLang="zh-TW" dirty="0"/>
              <a:t>(</a:t>
            </a:r>
            <a:r>
              <a:rPr lang="zh-TW" altLang="en-US" dirty="0"/>
              <a:t>雙因子變異數分析</a:t>
            </a:r>
            <a:r>
              <a:rPr lang="en-US" altLang="zh-TW" dirty="0"/>
              <a:t>)</a:t>
            </a:r>
            <a:r>
              <a:rPr lang="zh-TW" altLang="en-US" dirty="0"/>
              <a:t>是有兩個以上的類別變數作為</a:t>
            </a:r>
            <a:r>
              <a:rPr lang="en-US" altLang="zh-TW" dirty="0"/>
              <a:t>independent variables</a:t>
            </a:r>
            <a:r>
              <a:rPr lang="zh-TW" altLang="en-US" dirty="0"/>
              <a:t>。比如說性別、種族與</a:t>
            </a:r>
            <a:r>
              <a:rPr lang="en-US" altLang="zh-TW" dirty="0"/>
              <a:t>IQ</a:t>
            </a:r>
            <a:r>
              <a:rPr lang="zh-TW" altLang="en-US" dirty="0"/>
              <a:t>對數學成績的影響，性別和種族就是類別變數。</a:t>
            </a:r>
          </a:p>
          <a:p>
            <a:endParaRPr lang="zh-TW" altLang="en-US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Anova</a:t>
            </a:r>
            <a:r>
              <a:rPr lang="zh-TW" altLang="en-US" dirty="0"/>
              <a:t>就是</a:t>
            </a:r>
            <a:r>
              <a:rPr lang="en-US" altLang="zh-TW" dirty="0"/>
              <a:t>(Linear) Regression</a:t>
            </a:r>
            <a:r>
              <a:rPr lang="zh-TW" altLang="en-US" dirty="0"/>
              <a:t>，不同點就在</a:t>
            </a:r>
            <a:r>
              <a:rPr lang="en-US" altLang="zh-TW" dirty="0" err="1"/>
              <a:t>Anova</a:t>
            </a:r>
            <a:r>
              <a:rPr lang="zh-TW" altLang="en-US" dirty="0"/>
              <a:t>裡面有類別變數而已。</a:t>
            </a:r>
            <a:r>
              <a:rPr lang="en-US" altLang="zh-TW" dirty="0"/>
              <a:t>Linear regression</a:t>
            </a:r>
            <a:r>
              <a:rPr lang="zh-TW" altLang="en-US" dirty="0"/>
              <a:t>裡的變數均為連續變數或</a:t>
            </a:r>
            <a:r>
              <a:rPr lang="en-US" altLang="zh-TW" dirty="0"/>
              <a:t>dummy variable</a:t>
            </a:r>
          </a:p>
          <a:p>
            <a:endParaRPr lang="en-US" altLang="zh-TW" dirty="0"/>
          </a:p>
          <a:p>
            <a:r>
              <a:rPr lang="en-US" altLang="zh-TW" dirty="0"/>
              <a:t># T-test</a:t>
            </a:r>
            <a:r>
              <a:rPr lang="zh-TW" altLang="en-US" dirty="0"/>
              <a:t>與</a:t>
            </a:r>
            <a:r>
              <a:rPr lang="en-US" altLang="zh-TW" dirty="0" err="1"/>
              <a:t>Anova</a:t>
            </a:r>
            <a:r>
              <a:rPr lang="zh-TW" altLang="en-US" dirty="0"/>
              <a:t>比的是平均的差異。卡方測的是在各組發生的比例是否相同。卡方檢定的變數不是連續變數，也不是</a:t>
            </a:r>
            <a:r>
              <a:rPr lang="en-US" altLang="zh-TW" dirty="0"/>
              <a:t>ordinal variable</a:t>
            </a:r>
            <a:r>
              <a:rPr lang="zh-TW" altLang="en-US" dirty="0"/>
              <a:t>，而是名目變數</a:t>
            </a:r>
            <a:r>
              <a:rPr lang="en-US" altLang="zh-TW" dirty="0"/>
              <a:t>(nominal variables</a:t>
            </a:r>
            <a:r>
              <a:rPr lang="zh-TW" altLang="en-US" dirty="0"/>
              <a:t>，又稱為</a:t>
            </a:r>
            <a:r>
              <a:rPr lang="en-US" altLang="zh-TW" dirty="0"/>
              <a:t>categorical variable)</a:t>
            </a:r>
            <a:r>
              <a:rPr lang="zh-TW" altLang="en-US" dirty="0"/>
              <a:t>，也就是「是與否」、「男與女」這種變數。</a:t>
            </a:r>
          </a:p>
        </p:txBody>
      </p:sp>
    </p:spTree>
    <p:extLst>
      <p:ext uri="{BB962C8B-B14F-4D97-AF65-F5344CB8AC3E}">
        <p14:creationId xmlns:p14="http://schemas.microsoft.com/office/powerpoint/2010/main" val="420338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CCEE5"/>
      </a:accent1>
      <a:accent2>
        <a:srgbClr val="D5F1F7"/>
      </a:accent2>
      <a:accent3>
        <a:srgbClr val="7F7F7F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6CCEE5"/>
    </a:accent1>
    <a:accent2>
      <a:srgbClr val="D5F1F7"/>
    </a:accent2>
    <a:accent3>
      <a:srgbClr val="7F7F7F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</TotalTime>
  <Words>518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等线</vt:lpstr>
      <vt:lpstr>微软雅黑</vt:lpstr>
      <vt:lpstr>宋体</vt:lpstr>
      <vt:lpstr>微軟正黑體</vt:lpstr>
      <vt:lpstr>Arial</vt:lpstr>
      <vt:lpstr>Calibri</vt:lpstr>
      <vt:lpstr>Century Gothic</vt:lpstr>
      <vt:lpstr>Segoe UI Light</vt:lpstr>
      <vt:lpstr>Wingdings</vt:lpstr>
      <vt:lpstr>Office 主题</vt:lpstr>
      <vt:lpstr>OfficePLUS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BIG DATA</cp:lastModifiedBy>
  <cp:revision>70</cp:revision>
  <dcterms:created xsi:type="dcterms:W3CDTF">2015-08-18T02:51:41Z</dcterms:created>
  <dcterms:modified xsi:type="dcterms:W3CDTF">2017-05-02T08:38:00Z</dcterms:modified>
  <cp:category/>
</cp:coreProperties>
</file>