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83" r:id="rId2"/>
    <p:sldId id="290" r:id="rId3"/>
    <p:sldId id="288" r:id="rId4"/>
    <p:sldId id="289" r:id="rId5"/>
    <p:sldId id="293" r:id="rId6"/>
    <p:sldId id="278" r:id="rId7"/>
    <p:sldId id="291" r:id="rId8"/>
    <p:sldId id="29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01" autoAdjust="0"/>
    <p:restoredTop sz="90357" autoAdjust="0"/>
  </p:normalViewPr>
  <p:slideViewPr>
    <p:cSldViewPr>
      <p:cViewPr varScale="1">
        <p:scale>
          <a:sx n="81" d="100"/>
          <a:sy n="81" d="100"/>
        </p:scale>
        <p:origin x="3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7A5873-DB41-0641-83E9-54F01658BCEF}" type="doc">
      <dgm:prSet loTypeId="urn:microsoft.com/office/officeart/2005/8/layout/process4" loCatId="" qsTypeId="urn:microsoft.com/office/officeart/2005/8/quickstyle/simple2" qsCatId="simple" csTypeId="urn:microsoft.com/office/officeart/2005/8/colors/accent2_3" csCatId="accent2" phldr="1"/>
      <dgm:spPr/>
    </dgm:pt>
    <dgm:pt modelId="{E3EFE0F2-D99D-FE49-B3D4-CF1A22BDE543}">
      <dgm:prSet phldrT="[文字]" custT="1"/>
      <dgm:spPr/>
      <dgm:t>
        <a:bodyPr/>
        <a:lstStyle/>
        <a:p>
          <a:pPr algn="ctr">
            <a:spcAft>
              <a:spcPts val="0"/>
            </a:spcAft>
          </a:pPr>
          <a:r>
            <a:rPr lang="zh-TW" altLang="en-US" sz="1400" b="1" i="0" u="sng" dirty="0">
              <a:latin typeface="+mj-ea"/>
              <a:ea typeface="+mj-ea"/>
            </a:rPr>
            <a:t>英文數字印刷體識別</a:t>
          </a:r>
          <a:endParaRPr lang="en-US" altLang="zh-TW" sz="1400" b="1" i="0" u="sng" dirty="0">
            <a:latin typeface="+mj-ea"/>
            <a:ea typeface="+mj-ea"/>
          </a:endParaRPr>
        </a:p>
        <a:p>
          <a:pPr algn="l">
            <a:spcAft>
              <a:spcPts val="0"/>
            </a:spcAft>
          </a:pPr>
          <a:r>
            <a:rPr lang="en-US" altLang="zh-TW" sz="1400" b="0" i="0" dirty="0">
              <a:latin typeface="+mj-ea"/>
              <a:ea typeface="+mj-ea"/>
            </a:rPr>
            <a:t>60</a:t>
          </a:r>
          <a:r>
            <a:rPr lang="zh-TW" altLang="en-US" sz="1400" b="0" i="0" dirty="0">
              <a:latin typeface="+mj-ea"/>
              <a:ea typeface="+mj-ea"/>
            </a:rPr>
            <a:t>年代初期，</a:t>
          </a:r>
          <a:r>
            <a:rPr lang="en" sz="1400" b="0" i="0" dirty="0" err="1">
              <a:latin typeface="+mj-ea"/>
              <a:ea typeface="+mj-ea"/>
            </a:rPr>
            <a:t>IBM最早提出OCR產</a:t>
          </a:r>
          <a:r>
            <a:rPr lang="zh-TW" altLang="en-US" sz="1400" b="0" i="0" dirty="0">
              <a:latin typeface="+mj-ea"/>
              <a:ea typeface="+mj-ea"/>
            </a:rPr>
            <a:t>品（</a:t>
          </a:r>
          <a:r>
            <a:rPr lang="en" sz="1400" b="0" i="0" dirty="0">
              <a:latin typeface="+mj-ea"/>
              <a:ea typeface="+mj-ea"/>
            </a:rPr>
            <a:t>IBM1418）</a:t>
          </a:r>
        </a:p>
        <a:p>
          <a:pPr algn="l">
            <a:spcAft>
              <a:spcPts val="0"/>
            </a:spcAft>
          </a:pPr>
          <a:r>
            <a:rPr lang="zh-TW" altLang="en-US" sz="1400" b="0" i="0" dirty="0">
              <a:latin typeface="+mj-ea"/>
              <a:ea typeface="+mj-ea"/>
            </a:rPr>
            <a:t>只能識别印刷體的數字、英文字母及部分符號，且限定部分字體</a:t>
          </a:r>
          <a:endParaRPr lang="zh-TW" altLang="en-US" sz="1400" dirty="0">
            <a:latin typeface="+mj-ea"/>
            <a:ea typeface="+mj-ea"/>
          </a:endParaRPr>
        </a:p>
      </dgm:t>
    </dgm:pt>
    <dgm:pt modelId="{620A2A60-492D-D54B-81F9-0EDDD6C84153}" type="parTrans" cxnId="{603249FF-FC8C-A148-ADC2-BD10E66DFE99}">
      <dgm:prSet/>
      <dgm:spPr/>
      <dgm:t>
        <a:bodyPr/>
        <a:lstStyle/>
        <a:p>
          <a:endParaRPr lang="zh-TW" altLang="en-US" sz="1400">
            <a:latin typeface="+mj-ea"/>
            <a:ea typeface="+mj-ea"/>
          </a:endParaRPr>
        </a:p>
      </dgm:t>
    </dgm:pt>
    <dgm:pt modelId="{02C28C89-315B-3B40-B6B2-AE78D19C92A9}" type="sibTrans" cxnId="{603249FF-FC8C-A148-ADC2-BD10E66DFE99}">
      <dgm:prSet custT="1"/>
      <dgm:spPr/>
      <dgm:t>
        <a:bodyPr/>
        <a:lstStyle/>
        <a:p>
          <a:endParaRPr lang="zh-TW" altLang="en-US" sz="1400">
            <a:latin typeface="+mj-ea"/>
            <a:ea typeface="+mj-ea"/>
          </a:endParaRPr>
        </a:p>
      </dgm:t>
    </dgm:pt>
    <dgm:pt modelId="{638B6652-D2BC-CB47-B8C4-6AAE2AFC8F4B}">
      <dgm:prSet phldrT="[文字]" custT="1"/>
      <dgm:spPr/>
      <dgm:t>
        <a:bodyPr anchor="t"/>
        <a:lstStyle/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400" b="1" i="0" u="sng" kern="1200" dirty="0">
              <a:latin typeface="+mj-ea"/>
              <a:ea typeface="+mj-ea"/>
            </a:rPr>
            <a:t>手寫數字識別</a:t>
          </a:r>
          <a:endParaRPr lang="en-US" altLang="zh-TW" sz="1400" b="1" i="0" u="sng" kern="1200" dirty="0">
            <a:latin typeface="+mj-ea"/>
            <a:ea typeface="+mj-ea"/>
          </a:endParaRPr>
        </a:p>
        <a:p>
          <a:pPr marL="0" lvl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400" b="0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日本東芝實現手寫郵政编碼辨識的信函自動分揀系统</a:t>
          </a:r>
          <a:endParaRPr lang="en-US" altLang="zh-TW" sz="1400" b="0" i="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marL="0" lvl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400" b="0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至</a:t>
          </a:r>
          <a:r>
            <a:rPr lang="en-US" altLang="zh-TW" sz="1400" b="0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1974</a:t>
          </a:r>
          <a:r>
            <a:rPr lang="zh-TW" altLang="en-US" sz="1400" b="0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年，信函的分揀率達到</a:t>
          </a:r>
          <a:r>
            <a:rPr lang="en-US" altLang="zh-TW" sz="1400" b="0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92</a:t>
          </a:r>
          <a:r>
            <a:rPr lang="zh-TW" altLang="en-US" sz="1400" b="0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％～</a:t>
          </a:r>
          <a:r>
            <a:rPr lang="en-US" altLang="zh-TW" sz="1400" b="0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93</a:t>
          </a:r>
          <a:r>
            <a:rPr lang="zh-TW" altLang="en-US" sz="1400" b="0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％</a:t>
          </a:r>
        </a:p>
      </dgm:t>
    </dgm:pt>
    <dgm:pt modelId="{813551FA-11A8-8D41-9E38-DF66F683F583}" type="parTrans" cxnId="{1031B044-A450-E642-91F9-AA2764676DB6}">
      <dgm:prSet/>
      <dgm:spPr/>
      <dgm:t>
        <a:bodyPr/>
        <a:lstStyle/>
        <a:p>
          <a:endParaRPr lang="zh-TW" altLang="en-US" sz="1400">
            <a:latin typeface="+mj-ea"/>
            <a:ea typeface="+mj-ea"/>
          </a:endParaRPr>
        </a:p>
      </dgm:t>
    </dgm:pt>
    <dgm:pt modelId="{4CBBECD0-12AF-F044-9485-37F4FEC2A4D3}" type="sibTrans" cxnId="{1031B044-A450-E642-91F9-AA2764676DB6}">
      <dgm:prSet custT="1"/>
      <dgm:spPr/>
      <dgm:t>
        <a:bodyPr/>
        <a:lstStyle/>
        <a:p>
          <a:endParaRPr lang="zh-TW" altLang="en-US" sz="1400">
            <a:latin typeface="+mj-ea"/>
            <a:ea typeface="+mj-ea"/>
          </a:endParaRPr>
        </a:p>
      </dgm:t>
    </dgm:pt>
    <dgm:pt modelId="{2D6CC155-CAA8-7942-895F-F53D7E58BA07}">
      <dgm:prSet phldrT="[文字]" custT="1"/>
      <dgm:spPr/>
      <dgm:t>
        <a:bodyPr/>
        <a:lstStyle/>
        <a:p>
          <a:pPr algn="ctr">
            <a:spcAft>
              <a:spcPts val="0"/>
            </a:spcAft>
          </a:pPr>
          <a:r>
            <a:rPr lang="zh-TW" altLang="en-US" sz="1400" b="1" i="0" u="sng" dirty="0">
              <a:latin typeface="+mj-ea"/>
              <a:ea typeface="+mj-ea"/>
            </a:rPr>
            <a:t>中文漢字識別</a:t>
          </a:r>
          <a:endParaRPr lang="en-US" altLang="zh-TW" sz="1400" b="1" i="0" u="sng" dirty="0">
            <a:latin typeface="+mj-ea"/>
            <a:ea typeface="+mj-ea"/>
          </a:endParaRPr>
        </a:p>
        <a:p>
          <a:pPr algn="l">
            <a:spcAft>
              <a:spcPts val="0"/>
            </a:spcAft>
          </a:pPr>
          <a:r>
            <a:rPr lang="zh-TW" altLang="en-US" sz="1400" b="0" i="0" dirty="0">
              <a:latin typeface="+mj-ea"/>
              <a:ea typeface="+mj-ea"/>
            </a:rPr>
            <a:t>日本東芝最先投入漢字識别研究，於</a:t>
          </a:r>
          <a:r>
            <a:rPr lang="en-US" altLang="zh-TW" sz="1400" b="0" i="0" dirty="0">
              <a:latin typeface="+mj-ea"/>
              <a:ea typeface="+mj-ea"/>
            </a:rPr>
            <a:t>1983</a:t>
          </a:r>
          <a:r>
            <a:rPr lang="zh-TW" altLang="en-US" sz="1400" b="0" i="0" dirty="0">
              <a:latin typeface="+mj-ea"/>
              <a:ea typeface="+mj-ea"/>
            </a:rPr>
            <a:t>年發布識別印刷體日文漢字的</a:t>
          </a:r>
          <a:r>
            <a:rPr lang="en" sz="1400" b="0" i="0" dirty="0">
              <a:latin typeface="+mj-ea"/>
              <a:ea typeface="+mj-ea"/>
            </a:rPr>
            <a:t>OCR</a:t>
          </a:r>
          <a:r>
            <a:rPr lang="zh-TW" altLang="en-US" sz="1400" b="0" i="0" dirty="0">
              <a:latin typeface="+mj-ea"/>
              <a:ea typeface="+mj-ea"/>
            </a:rPr>
            <a:t>系统，其識别速度為每秒</a:t>
          </a:r>
          <a:r>
            <a:rPr lang="en-US" altLang="zh-TW" sz="1400" b="0" i="0" dirty="0">
              <a:latin typeface="+mj-ea"/>
              <a:ea typeface="+mj-ea"/>
            </a:rPr>
            <a:t>70</a:t>
          </a:r>
          <a:r>
            <a:rPr lang="zh-TW" altLang="en-US" sz="1400" b="0" i="0" dirty="0">
              <a:latin typeface="+mj-ea"/>
              <a:ea typeface="+mj-ea"/>
            </a:rPr>
            <a:t>～</a:t>
          </a:r>
          <a:r>
            <a:rPr lang="en-US" altLang="zh-TW" sz="1400" b="0" i="0" dirty="0">
              <a:latin typeface="+mj-ea"/>
              <a:ea typeface="+mj-ea"/>
            </a:rPr>
            <a:t>100</a:t>
          </a:r>
          <a:r>
            <a:rPr lang="zh-TW" altLang="en-US" sz="1400" b="0" i="0" dirty="0">
              <a:latin typeface="+mj-ea"/>
              <a:ea typeface="+mj-ea"/>
            </a:rPr>
            <a:t>個漢字，最高識别率達到</a:t>
          </a:r>
          <a:r>
            <a:rPr lang="en-US" altLang="zh-TW" sz="1400" b="0" i="0" dirty="0">
              <a:latin typeface="+mj-ea"/>
              <a:ea typeface="+mj-ea"/>
            </a:rPr>
            <a:t>99.5</a:t>
          </a:r>
          <a:r>
            <a:rPr lang="zh-TW" altLang="en-US" sz="1400" b="0" i="0" dirty="0">
              <a:latin typeface="+mj-ea"/>
              <a:ea typeface="+mj-ea"/>
            </a:rPr>
            <a:t>％</a:t>
          </a:r>
          <a:endParaRPr lang="zh-TW" altLang="en-US" sz="1400" dirty="0">
            <a:latin typeface="+mj-ea"/>
            <a:ea typeface="+mj-ea"/>
          </a:endParaRPr>
        </a:p>
      </dgm:t>
    </dgm:pt>
    <dgm:pt modelId="{696CC5D7-3B1C-2C43-8F00-F5C52106E2CD}" type="parTrans" cxnId="{94A953D5-0565-DF46-8E54-6197A859654E}">
      <dgm:prSet/>
      <dgm:spPr/>
      <dgm:t>
        <a:bodyPr/>
        <a:lstStyle/>
        <a:p>
          <a:endParaRPr lang="zh-TW" altLang="en-US" sz="1400">
            <a:latin typeface="+mj-ea"/>
            <a:ea typeface="+mj-ea"/>
          </a:endParaRPr>
        </a:p>
      </dgm:t>
    </dgm:pt>
    <dgm:pt modelId="{D1BC0A27-7C57-F746-98F5-3AD34993B2B6}" type="sibTrans" cxnId="{94A953D5-0565-DF46-8E54-6197A859654E}">
      <dgm:prSet/>
      <dgm:spPr/>
      <dgm:t>
        <a:bodyPr/>
        <a:lstStyle/>
        <a:p>
          <a:endParaRPr lang="zh-TW" altLang="en-US" sz="1400">
            <a:latin typeface="+mj-ea"/>
            <a:ea typeface="+mj-ea"/>
          </a:endParaRPr>
        </a:p>
      </dgm:t>
    </dgm:pt>
    <dgm:pt modelId="{E21B590A-6F7E-174D-9E8A-20FB5EACBF52}">
      <dgm:prSet phldrT="[文字]" custT="1"/>
      <dgm:spPr/>
      <dgm:t>
        <a:bodyPr anchor="ctr"/>
        <a:lstStyle/>
        <a:p>
          <a:pPr algn="ctr"/>
          <a:r>
            <a:rPr lang="zh-TW" altLang="en-US" sz="1400" b="1" u="sng" dirty="0">
              <a:latin typeface="+mj-ea"/>
              <a:ea typeface="+mj-ea"/>
            </a:rPr>
            <a:t>紙本及檔案的多語言印刷體識別技術成熟（準確率達</a:t>
          </a:r>
          <a:r>
            <a:rPr lang="en-US" altLang="zh-TW" sz="1400" b="1" u="sng" dirty="0">
              <a:latin typeface="+mj-ea"/>
              <a:ea typeface="+mj-ea"/>
            </a:rPr>
            <a:t>99%</a:t>
          </a:r>
          <a:r>
            <a:rPr lang="zh-TW" altLang="en-US" sz="1400" b="1" u="sng" dirty="0">
              <a:latin typeface="+mj-ea"/>
              <a:ea typeface="+mj-ea"/>
            </a:rPr>
            <a:t>以上）</a:t>
          </a:r>
          <a:endParaRPr lang="en-US" altLang="zh-TW" sz="1400" b="1" u="sng" dirty="0">
            <a:latin typeface="+mj-ea"/>
            <a:ea typeface="+mj-ea"/>
          </a:endParaRPr>
        </a:p>
        <a:p>
          <a:pPr algn="ctr"/>
          <a:r>
            <a:rPr lang="zh-TW" altLang="en-US" sz="1400" b="1" u="sng" dirty="0">
              <a:latin typeface="+mj-ea"/>
              <a:ea typeface="+mj-ea"/>
            </a:rPr>
            <a:t>手寫辨識及自然場景識別仍尚未純熟</a:t>
          </a:r>
          <a:endParaRPr lang="en-US" altLang="zh-TW" sz="1400" b="1" u="sng" dirty="0">
            <a:latin typeface="+mj-ea"/>
            <a:ea typeface="+mj-ea"/>
          </a:endParaRPr>
        </a:p>
      </dgm:t>
    </dgm:pt>
    <dgm:pt modelId="{D25D503B-6A7D-F940-B162-990699D45CCB}" type="sibTrans" cxnId="{744F094D-42E2-AC4C-986A-32C16868695A}">
      <dgm:prSet/>
      <dgm:spPr/>
      <dgm:t>
        <a:bodyPr/>
        <a:lstStyle/>
        <a:p>
          <a:endParaRPr lang="zh-TW" altLang="en-US"/>
        </a:p>
      </dgm:t>
    </dgm:pt>
    <dgm:pt modelId="{A3DDAE7C-E2C0-1441-8C52-F7DD94AC2CF4}" type="parTrans" cxnId="{744F094D-42E2-AC4C-986A-32C16868695A}">
      <dgm:prSet/>
      <dgm:spPr/>
      <dgm:t>
        <a:bodyPr/>
        <a:lstStyle/>
        <a:p>
          <a:endParaRPr lang="zh-TW" altLang="en-US"/>
        </a:p>
      </dgm:t>
    </dgm:pt>
    <dgm:pt modelId="{55D600EE-78DF-F84D-A7CB-E390F309123F}" type="pres">
      <dgm:prSet presAssocID="{EF7A5873-DB41-0641-83E9-54F01658BCEF}" presName="Name0" presStyleCnt="0">
        <dgm:presLayoutVars>
          <dgm:dir/>
          <dgm:animLvl val="lvl"/>
          <dgm:resizeHandles val="exact"/>
        </dgm:presLayoutVars>
      </dgm:prSet>
      <dgm:spPr/>
    </dgm:pt>
    <dgm:pt modelId="{F78C98F3-1256-5444-A3D0-28EC2465D291}" type="pres">
      <dgm:prSet presAssocID="{E21B590A-6F7E-174D-9E8A-20FB5EACBF52}" presName="boxAndChildren" presStyleCnt="0"/>
      <dgm:spPr/>
    </dgm:pt>
    <dgm:pt modelId="{35933879-7831-254F-80B6-CF6E12D567AB}" type="pres">
      <dgm:prSet presAssocID="{E21B590A-6F7E-174D-9E8A-20FB5EACBF52}" presName="parentTextBox" presStyleLbl="node1" presStyleIdx="0" presStyleCnt="4"/>
      <dgm:spPr/>
    </dgm:pt>
    <dgm:pt modelId="{A928175A-59F7-B040-BAE5-8536B9C2FF57}" type="pres">
      <dgm:prSet presAssocID="{D1BC0A27-7C57-F746-98F5-3AD34993B2B6}" presName="sp" presStyleCnt="0"/>
      <dgm:spPr/>
    </dgm:pt>
    <dgm:pt modelId="{99CD4395-C3D6-2443-9D2D-74A56C41DF73}" type="pres">
      <dgm:prSet presAssocID="{2D6CC155-CAA8-7942-895F-F53D7E58BA07}" presName="arrowAndChildren" presStyleCnt="0"/>
      <dgm:spPr/>
    </dgm:pt>
    <dgm:pt modelId="{DC854DE4-9AE1-7449-B212-F164A98947C3}" type="pres">
      <dgm:prSet presAssocID="{2D6CC155-CAA8-7942-895F-F53D7E58BA07}" presName="parentTextArrow" presStyleLbl="node1" presStyleIdx="1" presStyleCnt="4"/>
      <dgm:spPr/>
    </dgm:pt>
    <dgm:pt modelId="{AE2DC5B9-B192-A24E-8F9A-E273419AD68C}" type="pres">
      <dgm:prSet presAssocID="{4CBBECD0-12AF-F044-9485-37F4FEC2A4D3}" presName="sp" presStyleCnt="0"/>
      <dgm:spPr/>
    </dgm:pt>
    <dgm:pt modelId="{3416533A-2A33-9C46-9884-1B1260C6116F}" type="pres">
      <dgm:prSet presAssocID="{638B6652-D2BC-CB47-B8C4-6AAE2AFC8F4B}" presName="arrowAndChildren" presStyleCnt="0"/>
      <dgm:spPr/>
    </dgm:pt>
    <dgm:pt modelId="{79B22433-95A9-BE48-89FE-0E9FAD1C2D36}" type="pres">
      <dgm:prSet presAssocID="{638B6652-D2BC-CB47-B8C4-6AAE2AFC8F4B}" presName="parentTextArrow" presStyleLbl="node1" presStyleIdx="2" presStyleCnt="4"/>
      <dgm:spPr/>
    </dgm:pt>
    <dgm:pt modelId="{35F8E1A1-E994-2B48-8F7F-D8292B67DEC1}" type="pres">
      <dgm:prSet presAssocID="{02C28C89-315B-3B40-B6B2-AE78D19C92A9}" presName="sp" presStyleCnt="0"/>
      <dgm:spPr/>
    </dgm:pt>
    <dgm:pt modelId="{AC29C759-4BC3-C44A-BA1D-A3B75ADBACCC}" type="pres">
      <dgm:prSet presAssocID="{E3EFE0F2-D99D-FE49-B3D4-CF1A22BDE543}" presName="arrowAndChildren" presStyleCnt="0"/>
      <dgm:spPr/>
    </dgm:pt>
    <dgm:pt modelId="{C4739D6D-C711-194C-850C-3440FBD489E3}" type="pres">
      <dgm:prSet presAssocID="{E3EFE0F2-D99D-FE49-B3D4-CF1A22BDE543}" presName="parentTextArrow" presStyleLbl="node1" presStyleIdx="3" presStyleCnt="4"/>
      <dgm:spPr/>
    </dgm:pt>
  </dgm:ptLst>
  <dgm:cxnLst>
    <dgm:cxn modelId="{68DE5013-97FC-4144-9F0E-2DBEEBAE4BFF}" type="presOf" srcId="{638B6652-D2BC-CB47-B8C4-6AAE2AFC8F4B}" destId="{79B22433-95A9-BE48-89FE-0E9FAD1C2D36}" srcOrd="0" destOrd="0" presId="urn:microsoft.com/office/officeart/2005/8/layout/process4"/>
    <dgm:cxn modelId="{D37F4717-C961-8E40-8149-EAEB499C3D0F}" type="presOf" srcId="{E21B590A-6F7E-174D-9E8A-20FB5EACBF52}" destId="{35933879-7831-254F-80B6-CF6E12D567AB}" srcOrd="0" destOrd="0" presId="urn:microsoft.com/office/officeart/2005/8/layout/process4"/>
    <dgm:cxn modelId="{D433D723-AEFD-6B47-80B0-52435794CA55}" type="presOf" srcId="{2D6CC155-CAA8-7942-895F-F53D7E58BA07}" destId="{DC854DE4-9AE1-7449-B212-F164A98947C3}" srcOrd="0" destOrd="0" presId="urn:microsoft.com/office/officeart/2005/8/layout/process4"/>
    <dgm:cxn modelId="{1031B044-A450-E642-91F9-AA2764676DB6}" srcId="{EF7A5873-DB41-0641-83E9-54F01658BCEF}" destId="{638B6652-D2BC-CB47-B8C4-6AAE2AFC8F4B}" srcOrd="1" destOrd="0" parTransId="{813551FA-11A8-8D41-9E38-DF66F683F583}" sibTransId="{4CBBECD0-12AF-F044-9485-37F4FEC2A4D3}"/>
    <dgm:cxn modelId="{E4FC6B49-2DB1-9048-9046-D35C383F22B7}" type="presOf" srcId="{EF7A5873-DB41-0641-83E9-54F01658BCEF}" destId="{55D600EE-78DF-F84D-A7CB-E390F309123F}" srcOrd="0" destOrd="0" presId="urn:microsoft.com/office/officeart/2005/8/layout/process4"/>
    <dgm:cxn modelId="{744F094D-42E2-AC4C-986A-32C16868695A}" srcId="{EF7A5873-DB41-0641-83E9-54F01658BCEF}" destId="{E21B590A-6F7E-174D-9E8A-20FB5EACBF52}" srcOrd="3" destOrd="0" parTransId="{A3DDAE7C-E2C0-1441-8C52-F7DD94AC2CF4}" sibTransId="{D25D503B-6A7D-F940-B162-990699D45CCB}"/>
    <dgm:cxn modelId="{0EC4B7BA-6EDC-EF49-BA8E-D8C1AA20BCEF}" type="presOf" srcId="{E3EFE0F2-D99D-FE49-B3D4-CF1A22BDE543}" destId="{C4739D6D-C711-194C-850C-3440FBD489E3}" srcOrd="0" destOrd="0" presId="urn:microsoft.com/office/officeart/2005/8/layout/process4"/>
    <dgm:cxn modelId="{94A953D5-0565-DF46-8E54-6197A859654E}" srcId="{EF7A5873-DB41-0641-83E9-54F01658BCEF}" destId="{2D6CC155-CAA8-7942-895F-F53D7E58BA07}" srcOrd="2" destOrd="0" parTransId="{696CC5D7-3B1C-2C43-8F00-F5C52106E2CD}" sibTransId="{D1BC0A27-7C57-F746-98F5-3AD34993B2B6}"/>
    <dgm:cxn modelId="{603249FF-FC8C-A148-ADC2-BD10E66DFE99}" srcId="{EF7A5873-DB41-0641-83E9-54F01658BCEF}" destId="{E3EFE0F2-D99D-FE49-B3D4-CF1A22BDE543}" srcOrd="0" destOrd="0" parTransId="{620A2A60-492D-D54B-81F9-0EDDD6C84153}" sibTransId="{02C28C89-315B-3B40-B6B2-AE78D19C92A9}"/>
    <dgm:cxn modelId="{33B07A3F-824D-614F-B0BB-DDB1C47369B1}" type="presParOf" srcId="{55D600EE-78DF-F84D-A7CB-E390F309123F}" destId="{F78C98F3-1256-5444-A3D0-28EC2465D291}" srcOrd="0" destOrd="0" presId="urn:microsoft.com/office/officeart/2005/8/layout/process4"/>
    <dgm:cxn modelId="{F4B36AA5-E6F4-B644-BB83-C14D3185CAEC}" type="presParOf" srcId="{F78C98F3-1256-5444-A3D0-28EC2465D291}" destId="{35933879-7831-254F-80B6-CF6E12D567AB}" srcOrd="0" destOrd="0" presId="urn:microsoft.com/office/officeart/2005/8/layout/process4"/>
    <dgm:cxn modelId="{AC42E6FA-7C49-434C-9BBC-453CB6A08011}" type="presParOf" srcId="{55D600EE-78DF-F84D-A7CB-E390F309123F}" destId="{A928175A-59F7-B040-BAE5-8536B9C2FF57}" srcOrd="1" destOrd="0" presId="urn:microsoft.com/office/officeart/2005/8/layout/process4"/>
    <dgm:cxn modelId="{284176FF-37AF-4F49-A9C8-86DD6C26DBB4}" type="presParOf" srcId="{55D600EE-78DF-F84D-A7CB-E390F309123F}" destId="{99CD4395-C3D6-2443-9D2D-74A56C41DF73}" srcOrd="2" destOrd="0" presId="urn:microsoft.com/office/officeart/2005/8/layout/process4"/>
    <dgm:cxn modelId="{B269DE54-92A0-464B-9D25-9B0FB32E144B}" type="presParOf" srcId="{99CD4395-C3D6-2443-9D2D-74A56C41DF73}" destId="{DC854DE4-9AE1-7449-B212-F164A98947C3}" srcOrd="0" destOrd="0" presId="urn:microsoft.com/office/officeart/2005/8/layout/process4"/>
    <dgm:cxn modelId="{956FCC2F-71F1-7B4A-B081-24C22EC56DEE}" type="presParOf" srcId="{55D600EE-78DF-F84D-A7CB-E390F309123F}" destId="{AE2DC5B9-B192-A24E-8F9A-E273419AD68C}" srcOrd="3" destOrd="0" presId="urn:microsoft.com/office/officeart/2005/8/layout/process4"/>
    <dgm:cxn modelId="{E9754E48-9389-144D-BFCB-39AD99EEB643}" type="presParOf" srcId="{55D600EE-78DF-F84D-A7CB-E390F309123F}" destId="{3416533A-2A33-9C46-9884-1B1260C6116F}" srcOrd="4" destOrd="0" presId="urn:microsoft.com/office/officeart/2005/8/layout/process4"/>
    <dgm:cxn modelId="{C0D33DC3-CEA4-3947-BAA6-29CABF060A8B}" type="presParOf" srcId="{3416533A-2A33-9C46-9884-1B1260C6116F}" destId="{79B22433-95A9-BE48-89FE-0E9FAD1C2D36}" srcOrd="0" destOrd="0" presId="urn:microsoft.com/office/officeart/2005/8/layout/process4"/>
    <dgm:cxn modelId="{0661E129-926D-7349-96DA-778F058067A9}" type="presParOf" srcId="{55D600EE-78DF-F84D-A7CB-E390F309123F}" destId="{35F8E1A1-E994-2B48-8F7F-D8292B67DEC1}" srcOrd="5" destOrd="0" presId="urn:microsoft.com/office/officeart/2005/8/layout/process4"/>
    <dgm:cxn modelId="{6907BF42-4B2B-884A-888F-44A68E5FBDD2}" type="presParOf" srcId="{55D600EE-78DF-F84D-A7CB-E390F309123F}" destId="{AC29C759-4BC3-C44A-BA1D-A3B75ADBACCC}" srcOrd="6" destOrd="0" presId="urn:microsoft.com/office/officeart/2005/8/layout/process4"/>
    <dgm:cxn modelId="{7E35F4CA-7D7D-5947-8F20-8D3597FC1629}" type="presParOf" srcId="{AC29C759-4BC3-C44A-BA1D-A3B75ADBACCC}" destId="{C4739D6D-C711-194C-850C-3440FBD489E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33879-7831-254F-80B6-CF6E12D567AB}">
      <dsp:nvSpPr>
        <dsp:cNvPr id="0" name=""/>
        <dsp:cNvSpPr/>
      </dsp:nvSpPr>
      <dsp:spPr>
        <a:xfrm>
          <a:off x="0" y="4672380"/>
          <a:ext cx="5975707" cy="1022202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u="sng" kern="1200" dirty="0">
              <a:latin typeface="+mj-ea"/>
              <a:ea typeface="+mj-ea"/>
            </a:rPr>
            <a:t>紙本及檔案的多語言印刷體識別技術成熟（準確率達</a:t>
          </a:r>
          <a:r>
            <a:rPr lang="en-US" altLang="zh-TW" sz="1400" b="1" u="sng" kern="1200" dirty="0">
              <a:latin typeface="+mj-ea"/>
              <a:ea typeface="+mj-ea"/>
            </a:rPr>
            <a:t>99%</a:t>
          </a:r>
          <a:r>
            <a:rPr lang="zh-TW" altLang="en-US" sz="1400" b="1" u="sng" kern="1200" dirty="0">
              <a:latin typeface="+mj-ea"/>
              <a:ea typeface="+mj-ea"/>
            </a:rPr>
            <a:t>以上）</a:t>
          </a:r>
          <a:endParaRPr lang="en-US" altLang="zh-TW" sz="1400" b="1" u="sng" kern="1200" dirty="0">
            <a:latin typeface="+mj-ea"/>
            <a:ea typeface="+mj-ea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u="sng" kern="1200" dirty="0">
              <a:latin typeface="+mj-ea"/>
              <a:ea typeface="+mj-ea"/>
            </a:rPr>
            <a:t>手寫辨識及自然場景識別仍尚未純熟</a:t>
          </a:r>
          <a:endParaRPr lang="en-US" altLang="zh-TW" sz="1400" b="1" u="sng" kern="1200" dirty="0">
            <a:latin typeface="+mj-ea"/>
            <a:ea typeface="+mj-ea"/>
          </a:endParaRPr>
        </a:p>
      </dsp:txBody>
      <dsp:txXfrm>
        <a:off x="0" y="4672380"/>
        <a:ext cx="5975707" cy="1022202"/>
      </dsp:txXfrm>
    </dsp:sp>
    <dsp:sp modelId="{DC854DE4-9AE1-7449-B212-F164A98947C3}">
      <dsp:nvSpPr>
        <dsp:cNvPr id="0" name=""/>
        <dsp:cNvSpPr/>
      </dsp:nvSpPr>
      <dsp:spPr>
        <a:xfrm rot="10800000">
          <a:off x="0" y="3115566"/>
          <a:ext cx="5975707" cy="1572147"/>
        </a:xfrm>
        <a:prstGeom prst="upArrowCallout">
          <a:avLst/>
        </a:prstGeom>
        <a:solidFill>
          <a:schemeClr val="accent2">
            <a:shade val="80000"/>
            <a:hueOff val="29595"/>
            <a:satOff val="-6502"/>
            <a:lumOff val="10368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400" b="1" i="0" u="sng" kern="1200" dirty="0">
              <a:latin typeface="+mj-ea"/>
              <a:ea typeface="+mj-ea"/>
            </a:rPr>
            <a:t>中文漢字識別</a:t>
          </a:r>
          <a:endParaRPr lang="en-US" altLang="zh-TW" sz="1400" b="1" i="0" u="sng" kern="1200" dirty="0">
            <a:latin typeface="+mj-ea"/>
            <a:ea typeface="+mj-ea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400" b="0" i="0" kern="1200" dirty="0">
              <a:latin typeface="+mj-ea"/>
              <a:ea typeface="+mj-ea"/>
            </a:rPr>
            <a:t>日本東芝最先投入漢字識别研究，於</a:t>
          </a:r>
          <a:r>
            <a:rPr lang="en-US" altLang="zh-TW" sz="1400" b="0" i="0" kern="1200" dirty="0">
              <a:latin typeface="+mj-ea"/>
              <a:ea typeface="+mj-ea"/>
            </a:rPr>
            <a:t>1983</a:t>
          </a:r>
          <a:r>
            <a:rPr lang="zh-TW" altLang="en-US" sz="1400" b="0" i="0" kern="1200" dirty="0">
              <a:latin typeface="+mj-ea"/>
              <a:ea typeface="+mj-ea"/>
            </a:rPr>
            <a:t>年發布識別印刷體日文漢字的</a:t>
          </a:r>
          <a:r>
            <a:rPr lang="en" sz="1400" b="0" i="0" kern="1200" dirty="0">
              <a:latin typeface="+mj-ea"/>
              <a:ea typeface="+mj-ea"/>
            </a:rPr>
            <a:t>OCR</a:t>
          </a:r>
          <a:r>
            <a:rPr lang="zh-TW" altLang="en-US" sz="1400" b="0" i="0" kern="1200" dirty="0">
              <a:latin typeface="+mj-ea"/>
              <a:ea typeface="+mj-ea"/>
            </a:rPr>
            <a:t>系统，其識别速度為每秒</a:t>
          </a:r>
          <a:r>
            <a:rPr lang="en-US" altLang="zh-TW" sz="1400" b="0" i="0" kern="1200" dirty="0">
              <a:latin typeface="+mj-ea"/>
              <a:ea typeface="+mj-ea"/>
            </a:rPr>
            <a:t>70</a:t>
          </a:r>
          <a:r>
            <a:rPr lang="zh-TW" altLang="en-US" sz="1400" b="0" i="0" kern="1200" dirty="0">
              <a:latin typeface="+mj-ea"/>
              <a:ea typeface="+mj-ea"/>
            </a:rPr>
            <a:t>～</a:t>
          </a:r>
          <a:r>
            <a:rPr lang="en-US" altLang="zh-TW" sz="1400" b="0" i="0" kern="1200" dirty="0">
              <a:latin typeface="+mj-ea"/>
              <a:ea typeface="+mj-ea"/>
            </a:rPr>
            <a:t>100</a:t>
          </a:r>
          <a:r>
            <a:rPr lang="zh-TW" altLang="en-US" sz="1400" b="0" i="0" kern="1200" dirty="0">
              <a:latin typeface="+mj-ea"/>
              <a:ea typeface="+mj-ea"/>
            </a:rPr>
            <a:t>個漢字，最高識别率達到</a:t>
          </a:r>
          <a:r>
            <a:rPr lang="en-US" altLang="zh-TW" sz="1400" b="0" i="0" kern="1200" dirty="0">
              <a:latin typeface="+mj-ea"/>
              <a:ea typeface="+mj-ea"/>
            </a:rPr>
            <a:t>99.5</a:t>
          </a:r>
          <a:r>
            <a:rPr lang="zh-TW" altLang="en-US" sz="1400" b="0" i="0" kern="1200" dirty="0">
              <a:latin typeface="+mj-ea"/>
              <a:ea typeface="+mj-ea"/>
            </a:rPr>
            <a:t>％</a:t>
          </a:r>
          <a:endParaRPr lang="zh-TW" altLang="en-US" sz="1400" kern="1200" dirty="0">
            <a:latin typeface="+mj-ea"/>
            <a:ea typeface="+mj-ea"/>
          </a:endParaRPr>
        </a:p>
      </dsp:txBody>
      <dsp:txXfrm rot="10800000">
        <a:off x="0" y="3115566"/>
        <a:ext cx="5975707" cy="1021534"/>
      </dsp:txXfrm>
    </dsp:sp>
    <dsp:sp modelId="{79B22433-95A9-BE48-89FE-0E9FAD1C2D36}">
      <dsp:nvSpPr>
        <dsp:cNvPr id="0" name=""/>
        <dsp:cNvSpPr/>
      </dsp:nvSpPr>
      <dsp:spPr>
        <a:xfrm rot="10800000">
          <a:off x="0" y="1558751"/>
          <a:ext cx="5975707" cy="1572147"/>
        </a:xfrm>
        <a:prstGeom prst="upArrowCallout">
          <a:avLst/>
        </a:prstGeom>
        <a:solidFill>
          <a:schemeClr val="accent2">
            <a:shade val="80000"/>
            <a:hueOff val="59190"/>
            <a:satOff val="-13003"/>
            <a:lumOff val="2073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400" b="1" i="0" u="sng" kern="1200" dirty="0">
              <a:latin typeface="+mj-ea"/>
              <a:ea typeface="+mj-ea"/>
            </a:rPr>
            <a:t>手寫數字識別</a:t>
          </a:r>
          <a:endParaRPr lang="en-US" altLang="zh-TW" sz="1400" b="1" i="0" u="sng" kern="1200" dirty="0">
            <a:latin typeface="+mj-ea"/>
            <a:ea typeface="+mj-ea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400" b="0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日本東芝實現手寫郵政编碼辨識的信函自動分揀系统</a:t>
          </a:r>
          <a:endParaRPr lang="en-US" altLang="zh-TW" sz="1400" b="0" i="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400" b="0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至</a:t>
          </a:r>
          <a:r>
            <a:rPr lang="en-US" altLang="zh-TW" sz="1400" b="0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1974</a:t>
          </a:r>
          <a:r>
            <a:rPr lang="zh-TW" altLang="en-US" sz="1400" b="0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年，信函的分揀率達到</a:t>
          </a:r>
          <a:r>
            <a:rPr lang="en-US" altLang="zh-TW" sz="1400" b="0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92</a:t>
          </a:r>
          <a:r>
            <a:rPr lang="zh-TW" altLang="en-US" sz="1400" b="0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％～</a:t>
          </a:r>
          <a:r>
            <a:rPr lang="en-US" altLang="zh-TW" sz="1400" b="0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93</a:t>
          </a:r>
          <a:r>
            <a:rPr lang="zh-TW" altLang="en-US" sz="1400" b="0" i="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％</a:t>
          </a:r>
        </a:p>
      </dsp:txBody>
      <dsp:txXfrm rot="10800000">
        <a:off x="0" y="1558751"/>
        <a:ext cx="5975707" cy="1021534"/>
      </dsp:txXfrm>
    </dsp:sp>
    <dsp:sp modelId="{C4739D6D-C711-194C-850C-3440FBD489E3}">
      <dsp:nvSpPr>
        <dsp:cNvPr id="0" name=""/>
        <dsp:cNvSpPr/>
      </dsp:nvSpPr>
      <dsp:spPr>
        <a:xfrm rot="10800000">
          <a:off x="0" y="1936"/>
          <a:ext cx="5975707" cy="1572147"/>
        </a:xfrm>
        <a:prstGeom prst="upArrowCallout">
          <a:avLst/>
        </a:prstGeom>
        <a:solidFill>
          <a:schemeClr val="accent2">
            <a:shade val="80000"/>
            <a:hueOff val="88785"/>
            <a:satOff val="-19505"/>
            <a:lumOff val="31104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400" b="1" i="0" u="sng" kern="1200" dirty="0">
              <a:latin typeface="+mj-ea"/>
              <a:ea typeface="+mj-ea"/>
            </a:rPr>
            <a:t>英文數字印刷體識別</a:t>
          </a:r>
          <a:endParaRPr lang="en-US" altLang="zh-TW" sz="1400" b="1" i="0" u="sng" kern="1200" dirty="0">
            <a:latin typeface="+mj-ea"/>
            <a:ea typeface="+mj-ea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1400" b="0" i="0" kern="1200" dirty="0">
              <a:latin typeface="+mj-ea"/>
              <a:ea typeface="+mj-ea"/>
            </a:rPr>
            <a:t>60</a:t>
          </a:r>
          <a:r>
            <a:rPr lang="zh-TW" altLang="en-US" sz="1400" b="0" i="0" kern="1200" dirty="0">
              <a:latin typeface="+mj-ea"/>
              <a:ea typeface="+mj-ea"/>
            </a:rPr>
            <a:t>年代初期，</a:t>
          </a:r>
          <a:r>
            <a:rPr lang="en" sz="1400" b="0" i="0" kern="1200" dirty="0" err="1">
              <a:latin typeface="+mj-ea"/>
              <a:ea typeface="+mj-ea"/>
            </a:rPr>
            <a:t>IBM最早提出OCR產</a:t>
          </a:r>
          <a:r>
            <a:rPr lang="zh-TW" altLang="en-US" sz="1400" b="0" i="0" kern="1200" dirty="0">
              <a:latin typeface="+mj-ea"/>
              <a:ea typeface="+mj-ea"/>
            </a:rPr>
            <a:t>品（</a:t>
          </a:r>
          <a:r>
            <a:rPr lang="en" sz="1400" b="0" i="0" kern="1200" dirty="0">
              <a:latin typeface="+mj-ea"/>
              <a:ea typeface="+mj-ea"/>
            </a:rPr>
            <a:t>IBM1418）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400" b="0" i="0" kern="1200" dirty="0">
              <a:latin typeface="+mj-ea"/>
              <a:ea typeface="+mj-ea"/>
            </a:rPr>
            <a:t>只能識别印刷體的數字、英文字母及部分符號，且限定部分字體</a:t>
          </a:r>
          <a:endParaRPr lang="zh-TW" altLang="en-US" sz="1400" kern="1200" dirty="0">
            <a:latin typeface="+mj-ea"/>
            <a:ea typeface="+mj-ea"/>
          </a:endParaRPr>
        </a:p>
      </dsp:txBody>
      <dsp:txXfrm rot="10800000">
        <a:off x="0" y="1936"/>
        <a:ext cx="5975707" cy="1021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80399-D560-7444-A10A-0F0C0846518A}" type="datetimeFigureOut">
              <a:rPr kumimoji="1" lang="zh-TW" altLang="en-US" smtClean="0"/>
              <a:t>2019/8/13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2A7F3-2C36-8B44-93F0-C772C1D5E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286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terra.com/ocr-software/compare/65868-170833-183671-177869/ABBYY-FineReader-vs-Acrobat-Reader-DC-vs-OmniPage-Server-vs-Readiris-17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irislink.com/EN-GB/c1729/Readiris-17--the-PDF-and-OCR-solution-for-Windows-.aspx" TargetMode="External"/><Relationship Id="rId4" Type="http://schemas.openxmlformats.org/officeDocument/2006/relationships/hyperlink" Target="https://www.kofax.com/-/media/Files/Datasheets/EN/ps_kofax-omnipage-ultimate_en.pd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今天剪報題目是「以金控綜觀  進行客戶分群交叉行銷」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2A7F3-2C36-8B44-93F0-C772C1D5E9D7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4878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>
                <a:hlinkClick r:id="rId3"/>
              </a:rPr>
              <a:t>https://www.capterra.com/ocr-software/compare/65868-170833-183671-177869/ABBYY-FineReader-vs-Acrobat-Reader-DC-vs-OmniPage-Server-vs-Readiris-17</a:t>
            </a:r>
            <a:endParaRPr lang="en" altLang="zh-TW" dirty="0"/>
          </a:p>
          <a:p>
            <a:endParaRPr kumimoji="1" lang="en" altLang="zh-TW" dirty="0"/>
          </a:p>
          <a:p>
            <a:r>
              <a:rPr lang="en" altLang="zh-TW" dirty="0">
                <a:hlinkClick r:id="rId4"/>
              </a:rPr>
              <a:t>https://www.kofax.com/-/media/Files/Datasheets/EN/ps_kofax-omnipage-ultimate_en.pdf</a:t>
            </a:r>
            <a:endParaRPr lang="en" altLang="zh-TW" dirty="0"/>
          </a:p>
          <a:p>
            <a:r>
              <a:rPr lang="en" altLang="zh-TW" dirty="0">
                <a:hlinkClick r:id="rId5"/>
              </a:rPr>
              <a:t>https://www.irislink.com/EN-GB/c1729/Readiris-17--the-PDF-and-OCR-solution-for-Windows-.aspx</a:t>
            </a:r>
            <a:endParaRPr kumimoji="1" lang="en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2A7F3-2C36-8B44-93F0-C772C1D5E9D7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577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629816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754940"/>
            <a:ext cx="8229600" cy="6298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terra.com/ocr-software/compare/65868-170833-183671-177869/ABBYY-FineReader-vs-Acrobat-Reader-DC-vs-OmniPage-Server-vs-Readiris-17" TargetMode="External"/><Relationship Id="rId2" Type="http://schemas.openxmlformats.org/officeDocument/2006/relationships/hyperlink" Target="https://www.amplenote.com/blog/2019_examples_amazon_textract_rekognition_microsoft_cognitive_services_google_vi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rislink.com/EN-GB/c1729/Readiris-17--the-PDF-and-OCR-solution-for-Windows-.aspx?__c=1" TargetMode="External"/><Relationship Id="rId5" Type="http://schemas.openxmlformats.org/officeDocument/2006/relationships/hyperlink" Target="https://www.kofax.com/-/media/Files/Datasheets/EN/ps_kofax-omnipage-ultimate_en.pdf" TargetMode="External"/><Relationship Id="rId4" Type="http://schemas.openxmlformats.org/officeDocument/2006/relationships/hyperlink" Target="https://www.abbyy.com/en-apac/case-studies/?challenge=3222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ACF4DA8-9B3F-7041-AADF-C08F2610E0D6}"/>
              </a:ext>
            </a:extLst>
          </p:cNvPr>
          <p:cNvSpPr txBox="1"/>
          <p:nvPr/>
        </p:nvSpPr>
        <p:spPr>
          <a:xfrm>
            <a:off x="0" y="404664"/>
            <a:ext cx="9144000" cy="37170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1F375A-BCB8-D14F-8781-3833C1BC2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1593329"/>
            <a:ext cx="8458200" cy="133970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sz="2800" b="1" dirty="0">
                <a:latin typeface="+mj-ea"/>
              </a:rPr>
              <a:t>OCR</a:t>
            </a:r>
            <a:r>
              <a:rPr kumimoji="1" lang="zh-CN" altLang="en-US" sz="2800" b="1" dirty="0">
                <a:latin typeface="+mj-ea"/>
              </a:rPr>
              <a:t>概述</a:t>
            </a:r>
            <a:endParaRPr kumimoji="1" lang="zh-TW" altLang="en-US" sz="2800" b="1" dirty="0">
              <a:latin typeface="+mj-ea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27F53C-E306-A04E-A28B-4D2D31D77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3483" y="4293096"/>
            <a:ext cx="3384376" cy="1224136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endParaRPr kumimoji="1" lang="en-US" altLang="zh-TW" sz="2000" b="1" dirty="0">
              <a:latin typeface="+mj-ea"/>
              <a:ea typeface="+mj-ea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zh-TW" sz="1600" dirty="0">
                <a:latin typeface="+mj-ea"/>
                <a:ea typeface="+mj-ea"/>
              </a:rPr>
              <a:t>2019.08.07</a:t>
            </a:r>
          </a:p>
        </p:txBody>
      </p:sp>
    </p:spTree>
    <p:extLst>
      <p:ext uri="{BB962C8B-B14F-4D97-AF65-F5344CB8AC3E}">
        <p14:creationId xmlns:p14="http://schemas.microsoft.com/office/powerpoint/2010/main" val="36510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955CF-D22B-6B47-AC5E-BA444B5E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29816"/>
          </a:xfrm>
        </p:spPr>
        <p:txBody>
          <a:bodyPr/>
          <a:lstStyle/>
          <a:p>
            <a:r>
              <a:rPr kumimoji="1" lang="en-US" altLang="zh-TW" dirty="0"/>
              <a:t>OCR</a:t>
            </a:r>
            <a:r>
              <a:rPr kumimoji="1" lang="zh-CN" altLang="en-US" dirty="0"/>
              <a:t>簡述及分類</a:t>
            </a:r>
            <a:endParaRPr kumimoji="1"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48AF06-4292-7046-979C-03A782B3ACB5}"/>
              </a:ext>
            </a:extLst>
          </p:cNvPr>
          <p:cNvSpPr/>
          <p:nvPr/>
        </p:nvSpPr>
        <p:spPr>
          <a:xfrm>
            <a:off x="452219" y="1178496"/>
            <a:ext cx="82296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光學字符識別</a:t>
            </a:r>
            <a:r>
              <a:rPr lang="en-US" altLang="zh-TW" dirty="0">
                <a:latin typeface="+mj-ea"/>
                <a:ea typeface="+mj-ea"/>
              </a:rPr>
              <a:t>(OCR)</a:t>
            </a:r>
            <a:r>
              <a:rPr lang="zh-CN" altLang="en-US" dirty="0">
                <a:latin typeface="+mj-ea"/>
                <a:ea typeface="+mj-ea"/>
              </a:rPr>
              <a:t>是一種允許將靜態文檔轉換為可搜索和可編輯格式的技術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TW" dirty="0">
              <a:latin typeface="+mj-ea"/>
              <a:ea typeface="+mj-ea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latin typeface="+mj-ea"/>
                <a:ea typeface="+mj-ea"/>
              </a:rPr>
              <a:t>分類：</a:t>
            </a:r>
            <a:endParaRPr lang="en-US" altLang="zh-CN" dirty="0">
              <a:latin typeface="+mj-ea"/>
              <a:ea typeface="+mj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latin typeface="+mj-ea"/>
                <a:ea typeface="+mj-ea"/>
              </a:rPr>
              <a:t>印刷體識別</a:t>
            </a:r>
            <a:endParaRPr lang="en-US" altLang="zh-CN" dirty="0">
              <a:latin typeface="+mj-ea"/>
              <a:ea typeface="+mj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掃瞄器輸入</a:t>
            </a:r>
            <a:endParaRPr lang="en-US" altLang="zh-CN" dirty="0">
              <a:latin typeface="+mj-ea"/>
              <a:ea typeface="+mj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自然場景印刷體辨識</a:t>
            </a:r>
            <a:endParaRPr lang="en-US" altLang="zh-CN" dirty="0">
              <a:latin typeface="+mj-ea"/>
              <a:ea typeface="+mj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latin typeface="+mj-ea"/>
                <a:ea typeface="+mj-ea"/>
              </a:rPr>
              <a:t>手寫體識別</a:t>
            </a:r>
            <a:endParaRPr lang="en-US" altLang="zh-CN" dirty="0">
              <a:latin typeface="+mj-ea"/>
              <a:ea typeface="+mj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實時</a:t>
            </a:r>
            <a:r>
              <a:rPr lang="zh-TW" altLang="en-US" dirty="0">
                <a:latin typeface="+mj-ea"/>
                <a:ea typeface="+mj-ea"/>
              </a:rPr>
              <a:t>手寫體識別</a:t>
            </a:r>
            <a:endParaRPr lang="en-US" altLang="zh-TW" dirty="0">
              <a:latin typeface="+mj-ea"/>
              <a:ea typeface="+mj-ea"/>
            </a:endParaRPr>
          </a:p>
          <a:p>
            <a:pPr lvl="3"/>
            <a:r>
              <a:rPr lang="en-US" altLang="zh-TW" sz="1600" dirty="0">
                <a:latin typeface="+mj-ea"/>
                <a:ea typeface="+mj-ea"/>
              </a:rPr>
              <a:t>-</a:t>
            </a:r>
            <a:r>
              <a:rPr lang="zh-TW" altLang="en-US" sz="1600" dirty="0">
                <a:latin typeface="+mj-ea"/>
                <a:ea typeface="+mj-ea"/>
              </a:rPr>
              <a:t>書寫比較工整的</a:t>
            </a:r>
            <a:r>
              <a:rPr lang="zh-CN" altLang="en-US" sz="1600" dirty="0">
                <a:latin typeface="+mj-ea"/>
                <a:ea typeface="+mj-ea"/>
              </a:rPr>
              <a:t>中文</a:t>
            </a:r>
            <a:r>
              <a:rPr lang="zh-TW" altLang="en-US" sz="1600" dirty="0">
                <a:latin typeface="+mj-ea"/>
                <a:ea typeface="+mj-ea"/>
              </a:rPr>
              <a:t>字，識別率在</a:t>
            </a:r>
            <a:r>
              <a:rPr lang="en-US" altLang="zh-TW" sz="1600" dirty="0">
                <a:latin typeface="+mj-ea"/>
                <a:ea typeface="+mj-ea"/>
              </a:rPr>
              <a:t>95</a:t>
            </a:r>
            <a:r>
              <a:rPr lang="zh-TW" altLang="en-US" sz="1600" dirty="0">
                <a:latin typeface="+mj-ea"/>
                <a:ea typeface="+mj-ea"/>
              </a:rPr>
              <a:t>％～</a:t>
            </a:r>
            <a:r>
              <a:rPr lang="en-US" altLang="zh-TW" sz="1600" dirty="0">
                <a:latin typeface="+mj-ea"/>
                <a:ea typeface="+mj-ea"/>
              </a:rPr>
              <a:t>99</a:t>
            </a:r>
            <a:r>
              <a:rPr lang="zh-TW" altLang="en-US" sz="1600" dirty="0">
                <a:latin typeface="+mj-ea"/>
                <a:ea typeface="+mj-ea"/>
              </a:rPr>
              <a:t>％之間</a:t>
            </a:r>
            <a:endParaRPr lang="en-US" altLang="zh-TW" sz="1600" dirty="0">
              <a:latin typeface="+mj-ea"/>
              <a:ea typeface="+mj-ea"/>
            </a:endParaRPr>
          </a:p>
          <a:p>
            <a:pPr lvl="3"/>
            <a:r>
              <a:rPr lang="en-US" altLang="zh-TW" sz="1600" dirty="0">
                <a:latin typeface="+mj-ea"/>
                <a:ea typeface="+mj-ea"/>
              </a:rPr>
              <a:t>-</a:t>
            </a:r>
            <a:r>
              <a:rPr lang="zh-TW" altLang="en-US" sz="1600" dirty="0">
                <a:latin typeface="+mj-ea"/>
                <a:ea typeface="+mj-ea"/>
              </a:rPr>
              <a:t>書寫比較潦草的中文字也可達到</a:t>
            </a:r>
            <a:r>
              <a:rPr lang="en-US" altLang="zh-TW" sz="1600" dirty="0">
                <a:latin typeface="+mj-ea"/>
                <a:ea typeface="+mj-ea"/>
              </a:rPr>
              <a:t>87</a:t>
            </a:r>
            <a:r>
              <a:rPr lang="zh-TW" altLang="en-US" sz="1600" dirty="0">
                <a:latin typeface="+mj-ea"/>
                <a:ea typeface="+mj-ea"/>
              </a:rPr>
              <a:t>％～</a:t>
            </a:r>
            <a:r>
              <a:rPr lang="en-US" altLang="zh-TW" sz="1600" dirty="0">
                <a:latin typeface="+mj-ea"/>
                <a:ea typeface="+mj-ea"/>
              </a:rPr>
              <a:t>93</a:t>
            </a:r>
            <a:r>
              <a:rPr lang="zh-TW" altLang="en-US" sz="1600" dirty="0">
                <a:latin typeface="+mj-ea"/>
                <a:ea typeface="+mj-ea"/>
              </a:rPr>
              <a:t>％</a:t>
            </a:r>
            <a:endParaRPr lang="en-US" altLang="zh-TW" sz="1600" dirty="0">
              <a:latin typeface="+mj-ea"/>
              <a:ea typeface="+mj-ea"/>
            </a:endParaRPr>
          </a:p>
          <a:p>
            <a:pPr lvl="3"/>
            <a:r>
              <a:rPr lang="en-US" altLang="zh-TW" sz="1600" dirty="0">
                <a:latin typeface="+mj-ea"/>
                <a:ea typeface="+mj-ea"/>
              </a:rPr>
              <a:t>-</a:t>
            </a:r>
            <a:r>
              <a:rPr lang="zh-TW" altLang="en-US" sz="1600" dirty="0">
                <a:latin typeface="+mj-ea"/>
                <a:ea typeface="+mj-ea"/>
              </a:rPr>
              <a:t>識別速度大於</a:t>
            </a:r>
            <a:r>
              <a:rPr lang="en-US" altLang="zh-TW" sz="1600" dirty="0">
                <a:latin typeface="+mj-ea"/>
                <a:ea typeface="+mj-ea"/>
              </a:rPr>
              <a:t>3</a:t>
            </a:r>
            <a:r>
              <a:rPr lang="zh-TW" altLang="en-US" sz="1600" dirty="0">
                <a:latin typeface="+mj-ea"/>
                <a:ea typeface="+mj-ea"/>
              </a:rPr>
              <a:t>字／秒</a:t>
            </a:r>
            <a:endParaRPr lang="en-US" altLang="zh-TW" sz="1600" dirty="0">
              <a:latin typeface="+mj-ea"/>
              <a:ea typeface="+mj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ea"/>
                <a:ea typeface="+mj-ea"/>
              </a:rPr>
              <a:t>離線手寫體識別</a:t>
            </a:r>
            <a:endParaRPr lang="en-US" altLang="zh-TW" dirty="0">
              <a:latin typeface="+mj-ea"/>
              <a:ea typeface="+mj-ea"/>
            </a:endParaRPr>
          </a:p>
          <a:p>
            <a:pPr lvl="3"/>
            <a:r>
              <a:rPr lang="en-US" altLang="zh-TW" sz="1600" dirty="0">
                <a:latin typeface="+mj-ea"/>
                <a:ea typeface="+mj-ea"/>
              </a:rPr>
              <a:t>-</a:t>
            </a:r>
            <a:r>
              <a:rPr lang="zh-CN" altLang="en-US" sz="1600" dirty="0">
                <a:latin typeface="+mj-ea"/>
                <a:ea typeface="+mj-ea"/>
              </a:rPr>
              <a:t>離線</a:t>
            </a:r>
            <a:r>
              <a:rPr lang="zh-TW" altLang="en-US" sz="1600" dirty="0">
                <a:latin typeface="+mj-ea"/>
                <a:ea typeface="+mj-ea"/>
              </a:rPr>
              <a:t>手寫中文字辨識目前尚未落地應用</a:t>
            </a:r>
            <a:endParaRPr lang="en-US" altLang="zh-TW" sz="1600" dirty="0">
              <a:latin typeface="+mj-ea"/>
              <a:ea typeface="+mj-ea"/>
            </a:endParaRPr>
          </a:p>
          <a:p>
            <a:pPr lvl="3"/>
            <a:endParaRPr lang="en-US" altLang="zh-CN" dirty="0">
              <a:latin typeface="+mj-ea"/>
              <a:ea typeface="+mj-ea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TW" altLang="en-US" dirty="0">
                <a:latin typeface="+mj-ea"/>
                <a:ea typeface="+mj-ea"/>
              </a:rPr>
              <a:t>語言：</a:t>
            </a:r>
            <a:endParaRPr lang="en-US" altLang="zh-TW" dirty="0">
              <a:latin typeface="+mj-ea"/>
              <a:ea typeface="+mj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數字</a:t>
            </a:r>
            <a:endParaRPr lang="en-US" altLang="zh-TW" dirty="0">
              <a:latin typeface="+mj-ea"/>
              <a:ea typeface="+mj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符號</a:t>
            </a:r>
            <a:endParaRPr lang="en-US" altLang="zh-TW" dirty="0">
              <a:latin typeface="+mj-ea"/>
              <a:ea typeface="+mj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英文</a:t>
            </a:r>
            <a:endParaRPr lang="en-US" altLang="zh-TW" dirty="0">
              <a:latin typeface="+mj-ea"/>
              <a:ea typeface="+mj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中文</a:t>
            </a:r>
            <a:r>
              <a:rPr lang="en-US" altLang="zh-TW" dirty="0">
                <a:latin typeface="+mj-ea"/>
                <a:ea typeface="+mj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2005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資料庫圖表 26">
            <a:extLst>
              <a:ext uri="{FF2B5EF4-FFF2-40B4-BE49-F238E27FC236}">
                <a16:creationId xmlns:a16="http://schemas.microsoft.com/office/drawing/2014/main" id="{CC579325-7FD6-464D-A212-4609A736B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1272317"/>
              </p:ext>
            </p:extLst>
          </p:nvPr>
        </p:nvGraphicFramePr>
        <p:xfrm>
          <a:off x="1620130" y="997520"/>
          <a:ext cx="5975707" cy="5696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文字方塊 28">
            <a:extLst>
              <a:ext uri="{FF2B5EF4-FFF2-40B4-BE49-F238E27FC236}">
                <a16:creationId xmlns:a16="http://schemas.microsoft.com/office/drawing/2014/main" id="{699E1F75-B037-454C-8826-96FD17612B6B}"/>
              </a:ext>
            </a:extLst>
          </p:cNvPr>
          <p:cNvSpPr txBox="1"/>
          <p:nvPr/>
        </p:nvSpPr>
        <p:spPr>
          <a:xfrm>
            <a:off x="-203734" y="1282926"/>
            <a:ext cx="1823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400" dirty="0">
                <a:latin typeface="+mj-ea"/>
                <a:ea typeface="+mj-ea"/>
              </a:rPr>
              <a:t>第一階段</a:t>
            </a:r>
            <a:endParaRPr kumimoji="1" lang="en-US" altLang="zh-TW" sz="1400" dirty="0">
              <a:latin typeface="+mj-ea"/>
              <a:ea typeface="+mj-ea"/>
            </a:endParaRPr>
          </a:p>
          <a:p>
            <a:pPr algn="ctr"/>
            <a:r>
              <a:rPr kumimoji="1" lang="zh-TW" altLang="en-US" sz="1400" dirty="0">
                <a:latin typeface="+mj-ea"/>
                <a:ea typeface="+mj-ea"/>
              </a:rPr>
              <a:t>（</a:t>
            </a:r>
            <a:r>
              <a:rPr kumimoji="1" lang="en-US" altLang="zh-TW" sz="1400" dirty="0">
                <a:latin typeface="+mj-ea"/>
                <a:ea typeface="+mj-ea"/>
              </a:rPr>
              <a:t>60</a:t>
            </a:r>
            <a:r>
              <a:rPr kumimoji="1" lang="zh-CN" altLang="en-US" sz="1400" dirty="0">
                <a:latin typeface="+mj-ea"/>
                <a:ea typeface="+mj-ea"/>
              </a:rPr>
              <a:t>年代</a:t>
            </a:r>
            <a:r>
              <a:rPr kumimoji="1" lang="zh-TW" altLang="en-US" sz="1400" dirty="0">
                <a:latin typeface="+mj-ea"/>
                <a:ea typeface="+mj-ea"/>
              </a:rPr>
              <a:t>）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688D9E2-EE90-274B-B4E8-E6C68521C0AE}"/>
              </a:ext>
            </a:extLst>
          </p:cNvPr>
          <p:cNvSpPr txBox="1"/>
          <p:nvPr/>
        </p:nvSpPr>
        <p:spPr>
          <a:xfrm>
            <a:off x="-492265" y="2727291"/>
            <a:ext cx="2400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400" dirty="0">
                <a:latin typeface="+mj-ea"/>
                <a:ea typeface="+mj-ea"/>
              </a:rPr>
              <a:t>第二階段</a:t>
            </a:r>
            <a:endParaRPr kumimoji="1" lang="en-US" altLang="zh-TW" sz="1400" dirty="0">
              <a:latin typeface="+mj-ea"/>
              <a:ea typeface="+mj-ea"/>
            </a:endParaRPr>
          </a:p>
          <a:p>
            <a:pPr algn="ctr"/>
            <a:r>
              <a:rPr kumimoji="1" lang="zh-TW" altLang="en-US" sz="1400" dirty="0">
                <a:latin typeface="+mj-ea"/>
                <a:ea typeface="+mj-ea"/>
              </a:rPr>
              <a:t>（</a:t>
            </a:r>
            <a:r>
              <a:rPr lang="en-US" altLang="zh-TW" sz="1400" dirty="0">
                <a:latin typeface="+mj-ea"/>
                <a:ea typeface="+mj-ea"/>
              </a:rPr>
              <a:t>70</a:t>
            </a:r>
            <a:r>
              <a:rPr lang="zh-TW" altLang="en-US" sz="1400" dirty="0">
                <a:latin typeface="+mj-ea"/>
                <a:ea typeface="+mj-ea"/>
              </a:rPr>
              <a:t>年代</a:t>
            </a:r>
            <a:r>
              <a:rPr kumimoji="1" lang="zh-TW" altLang="en-US" sz="1400" dirty="0">
                <a:latin typeface="+mj-ea"/>
                <a:ea typeface="+mj-ea"/>
              </a:rPr>
              <a:t>）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421278A-5D6F-AF4A-A3E3-9EA2451F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69410"/>
            <a:ext cx="8229600" cy="629816"/>
          </a:xfrm>
        </p:spPr>
        <p:txBody>
          <a:bodyPr/>
          <a:lstStyle/>
          <a:p>
            <a:r>
              <a:rPr lang="en-US" altLang="zh-TW" dirty="0"/>
              <a:t>OCR</a:t>
            </a:r>
            <a:r>
              <a:rPr lang="zh-CN" altLang="en-US" dirty="0"/>
              <a:t>發展階段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051D551-8EF5-FE4B-A133-2B9C5FCEF361}"/>
              </a:ext>
            </a:extLst>
          </p:cNvPr>
          <p:cNvSpPr txBox="1"/>
          <p:nvPr/>
        </p:nvSpPr>
        <p:spPr>
          <a:xfrm>
            <a:off x="-421214" y="4288891"/>
            <a:ext cx="2400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400" dirty="0">
                <a:latin typeface="+mj-ea"/>
                <a:ea typeface="+mj-ea"/>
              </a:rPr>
              <a:t>第三階段</a:t>
            </a:r>
            <a:endParaRPr kumimoji="1" lang="en-US" altLang="zh-TW" sz="1400" dirty="0">
              <a:latin typeface="+mj-ea"/>
              <a:ea typeface="+mj-ea"/>
            </a:endParaRPr>
          </a:p>
          <a:p>
            <a:pPr algn="ctr"/>
            <a:r>
              <a:rPr kumimoji="1" lang="zh-TW" altLang="en-US" sz="1400" dirty="0">
                <a:latin typeface="+mj-ea"/>
                <a:ea typeface="+mj-ea"/>
              </a:rPr>
              <a:t>（</a:t>
            </a:r>
            <a:r>
              <a:rPr lang="en-US" altLang="zh-TW" sz="1400" dirty="0">
                <a:latin typeface="+mj-ea"/>
                <a:ea typeface="+mj-ea"/>
              </a:rPr>
              <a:t>80</a:t>
            </a:r>
            <a:r>
              <a:rPr lang="zh-TW" altLang="en-US" sz="1400" dirty="0">
                <a:latin typeface="+mj-ea"/>
                <a:ea typeface="+mj-ea"/>
              </a:rPr>
              <a:t>年代～</a:t>
            </a:r>
            <a:r>
              <a:rPr lang="en-US" altLang="zh-TW" sz="1400" dirty="0">
                <a:latin typeface="+mj-ea"/>
                <a:ea typeface="+mj-ea"/>
              </a:rPr>
              <a:t>20</a:t>
            </a:r>
            <a:r>
              <a:rPr lang="zh-CN" altLang="en-US" sz="1400" dirty="0">
                <a:latin typeface="+mj-ea"/>
                <a:ea typeface="+mj-ea"/>
              </a:rPr>
              <a:t>世紀</a:t>
            </a:r>
            <a:r>
              <a:rPr kumimoji="1" lang="zh-TW" altLang="en-US" sz="1400" dirty="0">
                <a:latin typeface="+mj-ea"/>
                <a:ea typeface="+mj-ea"/>
              </a:rPr>
              <a:t>）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D7226-92D6-C541-AD24-204BCAE7F46F}"/>
              </a:ext>
            </a:extLst>
          </p:cNvPr>
          <p:cNvSpPr txBox="1"/>
          <p:nvPr/>
        </p:nvSpPr>
        <p:spPr>
          <a:xfrm>
            <a:off x="-393608" y="5934322"/>
            <a:ext cx="2400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400" dirty="0">
                <a:latin typeface="+mj-ea"/>
                <a:ea typeface="+mj-ea"/>
              </a:rPr>
              <a:t>第</a:t>
            </a:r>
            <a:r>
              <a:rPr kumimoji="1" lang="zh-CN" altLang="en-US" sz="1400" dirty="0">
                <a:latin typeface="+mj-ea"/>
                <a:ea typeface="+mj-ea"/>
              </a:rPr>
              <a:t>四</a:t>
            </a:r>
            <a:r>
              <a:rPr kumimoji="1" lang="zh-TW" altLang="en-US" sz="1400" dirty="0">
                <a:latin typeface="+mj-ea"/>
                <a:ea typeface="+mj-ea"/>
              </a:rPr>
              <a:t>階段</a:t>
            </a:r>
            <a:endParaRPr kumimoji="1" lang="en-US" altLang="zh-TW" sz="1400" dirty="0">
              <a:latin typeface="+mj-ea"/>
              <a:ea typeface="+mj-ea"/>
            </a:endParaRPr>
          </a:p>
          <a:p>
            <a:pPr algn="ctr"/>
            <a:r>
              <a:rPr kumimoji="1" lang="zh-TW" altLang="en-US" sz="1400" dirty="0">
                <a:latin typeface="+mj-ea"/>
                <a:ea typeface="+mj-ea"/>
              </a:rPr>
              <a:t>（</a:t>
            </a:r>
            <a:r>
              <a:rPr kumimoji="1" lang="en-US" altLang="zh-TW" sz="1400" dirty="0">
                <a:latin typeface="+mj-ea"/>
                <a:ea typeface="+mj-ea"/>
              </a:rPr>
              <a:t>21</a:t>
            </a:r>
            <a:r>
              <a:rPr kumimoji="1" lang="zh-CN" altLang="en-US" sz="1400" dirty="0">
                <a:latin typeface="+mj-ea"/>
                <a:ea typeface="+mj-ea"/>
              </a:rPr>
              <a:t>世紀～</a:t>
            </a:r>
            <a:r>
              <a:rPr kumimoji="1" lang="zh-TW" altLang="en-US" sz="1400" dirty="0">
                <a:latin typeface="+mj-ea"/>
                <a:ea typeface="+mj-ea"/>
              </a:rPr>
              <a:t>）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CF9DB0B9-70B1-D441-8573-CA688878B364}"/>
              </a:ext>
            </a:extLst>
          </p:cNvPr>
          <p:cNvCxnSpPr/>
          <p:nvPr/>
        </p:nvCxnSpPr>
        <p:spPr>
          <a:xfrm>
            <a:off x="179512" y="5373216"/>
            <a:ext cx="8712968" cy="0"/>
          </a:xfrm>
          <a:prstGeom prst="line">
            <a:avLst/>
          </a:prstGeom>
          <a:ln w="53975" cap="flat" cmpd="sng" algn="ctr">
            <a:solidFill>
              <a:schemeClr val="accent4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" name="群組 6">
            <a:extLst>
              <a:ext uri="{FF2B5EF4-FFF2-40B4-BE49-F238E27FC236}">
                <a16:creationId xmlns:a16="http://schemas.microsoft.com/office/drawing/2014/main" id="{EA26C6D3-C649-B044-ADA4-731A5264CADA}"/>
              </a:ext>
            </a:extLst>
          </p:cNvPr>
          <p:cNvGrpSpPr/>
          <p:nvPr/>
        </p:nvGrpSpPr>
        <p:grpSpPr>
          <a:xfrm>
            <a:off x="7541230" y="2859142"/>
            <a:ext cx="1548163" cy="2233521"/>
            <a:chOff x="7595837" y="1818872"/>
            <a:chExt cx="1548163" cy="2233521"/>
          </a:xfrm>
        </p:grpSpPr>
        <p:sp>
          <p:nvSpPr>
            <p:cNvPr id="5" name="向上箭號 4">
              <a:extLst>
                <a:ext uri="{FF2B5EF4-FFF2-40B4-BE49-F238E27FC236}">
                  <a16:creationId xmlns:a16="http://schemas.microsoft.com/office/drawing/2014/main" id="{D984987A-E562-7945-B2C1-DD31715319A9}"/>
                </a:ext>
              </a:extLst>
            </p:cNvPr>
            <p:cNvSpPr/>
            <p:nvPr/>
          </p:nvSpPr>
          <p:spPr>
            <a:xfrm>
              <a:off x="7595837" y="1818872"/>
              <a:ext cx="1548163" cy="2233521"/>
            </a:xfrm>
            <a:prstGeom prst="upArrow">
              <a:avLst>
                <a:gd name="adj1" fmla="val 67081"/>
                <a:gd name="adj2" fmla="val 42761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+mj-ea"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CF8D76E-24E9-8847-A81B-EEB3CB928746}"/>
                </a:ext>
              </a:extLst>
            </p:cNvPr>
            <p:cNvSpPr txBox="1"/>
            <p:nvPr/>
          </p:nvSpPr>
          <p:spPr>
            <a:xfrm>
              <a:off x="7865862" y="2522262"/>
              <a:ext cx="100811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u="sng" dirty="0">
                  <a:solidFill>
                    <a:schemeClr val="bg1"/>
                  </a:solidFill>
                  <a:latin typeface="+mj-ea"/>
                  <a:ea typeface="+mj-ea"/>
                </a:rPr>
                <a:t>平板掃描器</a:t>
              </a:r>
              <a:r>
                <a:rPr lang="zh-TW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對印刷體文字的識別率達</a:t>
              </a:r>
              <a:r>
                <a:rPr lang="en-US" altLang="zh-TW" sz="1600" dirty="0">
                  <a:solidFill>
                    <a:schemeClr val="bg1"/>
                  </a:solidFill>
                  <a:latin typeface="+mj-ea"/>
                  <a:ea typeface="+mj-ea"/>
                </a:rPr>
                <a:t>99%</a:t>
              </a:r>
              <a:r>
                <a:rPr lang="zh-TW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以上</a:t>
              </a:r>
              <a:endParaRPr kumimoji="1" lang="zh-TW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" name="向下箭號 9">
            <a:extLst>
              <a:ext uri="{FF2B5EF4-FFF2-40B4-BE49-F238E27FC236}">
                <a16:creationId xmlns:a16="http://schemas.microsoft.com/office/drawing/2014/main" id="{32D38CBD-0DE2-0047-B3E2-2BBBF5974C03}"/>
              </a:ext>
            </a:extLst>
          </p:cNvPr>
          <p:cNvSpPr/>
          <p:nvPr/>
        </p:nvSpPr>
        <p:spPr>
          <a:xfrm>
            <a:off x="7594168" y="5445224"/>
            <a:ext cx="1442288" cy="1340768"/>
          </a:xfrm>
          <a:prstGeom prst="downArrow">
            <a:avLst>
              <a:gd name="adj1" fmla="val 70750"/>
              <a:gd name="adj2" fmla="val 3201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3B65D8E-D7F6-DD45-98F6-5047E513C87B}"/>
              </a:ext>
            </a:extLst>
          </p:cNvPr>
          <p:cNvSpPr txBox="1"/>
          <p:nvPr/>
        </p:nvSpPr>
        <p:spPr>
          <a:xfrm>
            <a:off x="7812360" y="5441812"/>
            <a:ext cx="1187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  <a:latin typeface="+mj-ea"/>
                <a:ea typeface="+mj-ea"/>
              </a:rPr>
              <a:t>開啟自然場景的文字識別新時代</a:t>
            </a:r>
          </a:p>
        </p:txBody>
      </p:sp>
    </p:spTree>
    <p:extLst>
      <p:ext uri="{BB962C8B-B14F-4D97-AF65-F5344CB8AC3E}">
        <p14:creationId xmlns:p14="http://schemas.microsoft.com/office/powerpoint/2010/main" val="86234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240B94-944B-1F43-9749-AFDBFFB2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926F300-E764-6A48-85FB-6CF662214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80189"/>
              </p:ext>
            </p:extLst>
          </p:nvPr>
        </p:nvGraphicFramePr>
        <p:xfrm>
          <a:off x="459741" y="1384756"/>
          <a:ext cx="8216715" cy="506857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91708">
                  <a:extLst>
                    <a:ext uri="{9D8B030D-6E8A-4147-A177-3AD203B41FA5}">
                      <a16:colId xmlns:a16="http://schemas.microsoft.com/office/drawing/2014/main" val="315219747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141260302"/>
                    </a:ext>
                  </a:extLst>
                </a:gridCol>
                <a:gridCol w="4808783">
                  <a:extLst>
                    <a:ext uri="{9D8B030D-6E8A-4147-A177-3AD203B41FA5}">
                      <a16:colId xmlns:a16="http://schemas.microsoft.com/office/drawing/2014/main" val="735017138"/>
                    </a:ext>
                  </a:extLst>
                </a:gridCol>
              </a:tblGrid>
              <a:tr h="505786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流程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技術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57800"/>
                  </a:ext>
                </a:extLst>
              </a:tr>
              <a:tr h="407691"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輸入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支援輸入格式</a:t>
                      </a:r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掃瞄器</a:t>
                      </a:r>
                      <a:r>
                        <a:rPr lang="en-US" altLang="zh-CN" sz="1400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自然場景、圖</a:t>
                      </a:r>
                      <a:r>
                        <a:rPr lang="en-US" altLang="zh-CN" sz="1400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文、印刷</a:t>
                      </a:r>
                      <a:r>
                        <a:rPr lang="en-US" altLang="zh-CN" sz="1400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手寫</a:t>
                      </a:r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11548"/>
                  </a:ext>
                </a:extLst>
              </a:tr>
              <a:tr h="407691">
                <a:tc rowSpan="3"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前期處理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二值化（黑白化）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辨別前景資訊及背景資訊能力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797346"/>
                  </a:ext>
                </a:extLst>
              </a:tr>
              <a:tr h="40769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圖像降噪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降噪程度</a:t>
                      </a:r>
                      <a:r>
                        <a:rPr kumimoji="0" lang="en-US" altLang="zh-TW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(ex</a:t>
                      </a:r>
                      <a:r>
                        <a:rPr kumimoji="0" lang="zh-CN" altLang="en-US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疊影、雜訊處理</a:t>
                      </a:r>
                      <a:r>
                        <a:rPr kumimoji="0" lang="en-US" altLang="zh-TW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685533"/>
                  </a:ext>
                </a:extLst>
              </a:tr>
              <a:tr h="40769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傾斜校正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校正度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424727"/>
                  </a:ext>
                </a:extLst>
              </a:tr>
              <a:tr h="407691">
                <a:tc rowSpan="4"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中期處理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版面分析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將文件圖片分段落、分行之技術，目前仍待最佳化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195023"/>
                  </a:ext>
                </a:extLst>
              </a:tr>
              <a:tr h="40769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字元切割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TW" altLang="en-US" sz="1400" kern="1200" dirty="0">
                          <a:solidFill>
                            <a:srgbClr val="222222"/>
                          </a:solidFill>
                          <a:latin typeface="+mj-ea"/>
                          <a:ea typeface="+mj-ea"/>
                          <a:cs typeface="+mn-cs"/>
                        </a:rPr>
                        <a:t>將不同字元之間分割開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318720"/>
                  </a:ext>
                </a:extLst>
              </a:tr>
              <a:tr h="5696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字元辨識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TW" altLang="en-US" sz="1400" kern="1200" dirty="0">
                          <a:solidFill>
                            <a:srgbClr val="222222"/>
                          </a:solidFill>
                          <a:latin typeface="+mj-ea"/>
                          <a:ea typeface="+mj-ea"/>
                          <a:cs typeface="+mn-cs"/>
                        </a:rPr>
                        <a:t>由於文字的位移，筆畫的粗細，斷筆，粘連，旋轉等因素的影響，極大地影響特徵的提取的難度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159246"/>
                  </a:ext>
                </a:extLst>
              </a:tr>
              <a:tr h="5696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版面還原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kern="1200" dirty="0">
                          <a:solidFill>
                            <a:srgbClr val="222222"/>
                          </a:solidFill>
                          <a:latin typeface="+mj-ea"/>
                          <a:ea typeface="+mj-ea"/>
                          <a:cs typeface="+mn-cs"/>
                        </a:rPr>
                        <a:t>將</a:t>
                      </a:r>
                      <a:r>
                        <a:rPr kumimoji="0" lang="zh-TW" altLang="en-US" sz="1400" kern="1200" dirty="0">
                          <a:solidFill>
                            <a:srgbClr val="222222"/>
                          </a:solidFill>
                          <a:latin typeface="+mj-ea"/>
                          <a:ea typeface="+mj-ea"/>
                          <a:cs typeface="+mn-cs"/>
                        </a:rPr>
                        <a:t>辨識後的文字，仍然像原文件圖片那樣排列著，段落不變，位置不變，順序不變地輸出到</a:t>
                      </a:r>
                      <a:r>
                        <a:rPr kumimoji="0" lang="en-US" altLang="zh-TW" sz="14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Word</a:t>
                      </a:r>
                      <a:r>
                        <a:rPr kumimoji="0" lang="zh-TW" altLang="en-US" sz="1400" kern="1200" dirty="0">
                          <a:solidFill>
                            <a:srgbClr val="222222"/>
                          </a:solidFill>
                          <a:latin typeface="+mj-ea"/>
                          <a:ea typeface="+mj-ea"/>
                          <a:cs typeface="+mn-cs"/>
                        </a:rPr>
                        <a:t>文件、</a:t>
                      </a:r>
                      <a:r>
                        <a:rPr kumimoji="0" lang="en-US" altLang="zh-TW" sz="1400" kern="1200" dirty="0">
                          <a:solidFill>
                            <a:srgbClr val="222222"/>
                          </a:solidFill>
                          <a:latin typeface="+mj-ea"/>
                          <a:ea typeface="+mj-ea"/>
                          <a:cs typeface="+mn-cs"/>
                        </a:rPr>
                        <a:t>PDF</a:t>
                      </a:r>
                      <a:r>
                        <a:rPr kumimoji="0" lang="zh-TW" altLang="en-US" sz="1400" kern="1200" dirty="0">
                          <a:solidFill>
                            <a:srgbClr val="222222"/>
                          </a:solidFill>
                          <a:latin typeface="+mj-ea"/>
                          <a:ea typeface="+mj-ea"/>
                          <a:cs typeface="+mn-cs"/>
                        </a:rPr>
                        <a:t>文件等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19118"/>
                  </a:ext>
                </a:extLst>
              </a:tr>
              <a:tr h="569651"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後期處理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依</a:t>
                      </a:r>
                      <a:r>
                        <a:rPr kumimoji="0" lang="zh-TW" altLang="en-US" sz="14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上下文關係，對辨識結果進行校正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TW" altLang="en-US" sz="1400" kern="1200" dirty="0">
                          <a:solidFill>
                            <a:srgbClr val="222222"/>
                          </a:solidFill>
                          <a:latin typeface="+mj-ea"/>
                          <a:ea typeface="+mj-ea"/>
                          <a:cs typeface="+mn-cs"/>
                        </a:rPr>
                        <a:t>使用</a:t>
                      </a:r>
                      <a:r>
                        <a:rPr kumimoji="0" lang="en-US" altLang="zh-TW" sz="1400" kern="1200" dirty="0">
                          <a:solidFill>
                            <a:srgbClr val="222222"/>
                          </a:solidFill>
                          <a:latin typeface="+mj-ea"/>
                          <a:ea typeface="+mj-ea"/>
                          <a:cs typeface="+mn-cs"/>
                        </a:rPr>
                        <a:t>AI</a:t>
                      </a:r>
                      <a:r>
                        <a:rPr kumimoji="0" lang="zh-CN" altLang="en-US" sz="1400" kern="1200" dirty="0">
                          <a:solidFill>
                            <a:srgbClr val="222222"/>
                          </a:solidFill>
                          <a:latin typeface="+mj-ea"/>
                          <a:ea typeface="+mj-ea"/>
                          <a:cs typeface="+mn-cs"/>
                        </a:rPr>
                        <a:t>演算法判斷上下文語意合理性，校正所辨識之文字</a:t>
                      </a:r>
                      <a:endParaRPr kumimoji="0" lang="zh-TW" altLang="en-US" sz="1400" kern="1200" dirty="0">
                        <a:solidFill>
                          <a:srgbClr val="222222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701737"/>
                  </a:ext>
                </a:extLst>
              </a:tr>
              <a:tr h="407691"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輸出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支援輸出格式（</a:t>
                      </a:r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Word</a:t>
                      </a:r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PDF</a:t>
                      </a:r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altLang="zh-TW" sz="1400" dirty="0">
                          <a:latin typeface="+mj-ea"/>
                          <a:ea typeface="+mj-ea"/>
                        </a:rPr>
                        <a:t>Excel</a:t>
                      </a:r>
                      <a:r>
                        <a:rPr lang="zh-CN" altLang="en-US" sz="1400" dirty="0">
                          <a:latin typeface="+mj-ea"/>
                          <a:ea typeface="+mj-ea"/>
                        </a:rPr>
                        <a:t>等）</a:t>
                      </a:r>
                      <a:endParaRPr lang="en-US" altLang="zh-TW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52653"/>
                  </a:ext>
                </a:extLst>
              </a:tr>
            </a:tbl>
          </a:graphicData>
        </a:graphic>
      </p:graphicFrame>
      <p:pic>
        <p:nvPicPr>
          <p:cNvPr id="8" name="圖形 7" descr="Target">
            <a:extLst>
              <a:ext uri="{FF2B5EF4-FFF2-40B4-BE49-F238E27FC236}">
                <a16:creationId xmlns:a16="http://schemas.microsoft.com/office/drawing/2014/main" id="{A1EEDA52-DB9B-5045-B459-29A310F5F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1880" y="1889949"/>
            <a:ext cx="432048" cy="432048"/>
          </a:xfrm>
          <a:prstGeom prst="rect">
            <a:avLst/>
          </a:prstGeom>
        </p:spPr>
      </p:pic>
      <p:pic>
        <p:nvPicPr>
          <p:cNvPr id="9" name="圖形 8" descr="Target">
            <a:extLst>
              <a:ext uri="{FF2B5EF4-FFF2-40B4-BE49-F238E27FC236}">
                <a16:creationId xmlns:a16="http://schemas.microsoft.com/office/drawing/2014/main" id="{61886393-7E39-274B-A6FA-B10347A24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4949" y="4422132"/>
            <a:ext cx="432048" cy="432048"/>
          </a:xfrm>
          <a:prstGeom prst="rect">
            <a:avLst/>
          </a:prstGeom>
        </p:spPr>
      </p:pic>
      <p:pic>
        <p:nvPicPr>
          <p:cNvPr id="10" name="圖形 9" descr="Target">
            <a:extLst>
              <a:ext uri="{FF2B5EF4-FFF2-40B4-BE49-F238E27FC236}">
                <a16:creationId xmlns:a16="http://schemas.microsoft.com/office/drawing/2014/main" id="{451ADA34-719B-6F41-9B2F-4038D1568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1880" y="6027038"/>
            <a:ext cx="432048" cy="432048"/>
          </a:xfrm>
          <a:prstGeom prst="rect">
            <a:avLst/>
          </a:prstGeom>
        </p:spPr>
      </p:pic>
      <p:pic>
        <p:nvPicPr>
          <p:cNvPr id="11" name="圖形 10" descr="Target">
            <a:extLst>
              <a:ext uri="{FF2B5EF4-FFF2-40B4-BE49-F238E27FC236}">
                <a16:creationId xmlns:a16="http://schemas.microsoft.com/office/drawing/2014/main" id="{CD2B6528-1DE8-3746-A2AA-BCB5F0748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1880" y="5669816"/>
            <a:ext cx="432048" cy="432048"/>
          </a:xfrm>
          <a:prstGeom prst="rect">
            <a:avLst/>
          </a:prstGeom>
        </p:spPr>
      </p:pic>
      <p:pic>
        <p:nvPicPr>
          <p:cNvPr id="12" name="圖形 11" descr="Target">
            <a:extLst>
              <a:ext uri="{FF2B5EF4-FFF2-40B4-BE49-F238E27FC236}">
                <a16:creationId xmlns:a16="http://schemas.microsoft.com/office/drawing/2014/main" id="{551ED6BD-E4A8-4047-BF89-567152490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1880" y="4955271"/>
            <a:ext cx="432048" cy="432048"/>
          </a:xfrm>
          <a:prstGeom prst="rect">
            <a:avLst/>
          </a:prstGeom>
        </p:spPr>
      </p:pic>
      <p:pic>
        <p:nvPicPr>
          <p:cNvPr id="13" name="圖形 12" descr="Target">
            <a:extLst>
              <a:ext uri="{FF2B5EF4-FFF2-40B4-BE49-F238E27FC236}">
                <a16:creationId xmlns:a16="http://schemas.microsoft.com/office/drawing/2014/main" id="{B89BFE4C-427C-E346-ABBC-DB4587A07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4949" y="3526798"/>
            <a:ext cx="43204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3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25195-CF53-D04B-BAAF-739A161B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7F48137-2CF2-8D47-BF8E-EAD23BD34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458456"/>
              </p:ext>
            </p:extLst>
          </p:nvPr>
        </p:nvGraphicFramePr>
        <p:xfrm>
          <a:off x="467544" y="754940"/>
          <a:ext cx="8229600" cy="571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30062609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49672611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48244148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954272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>
                          <a:latin typeface="+mj-ea"/>
                          <a:ea typeface="+mj-ea"/>
                        </a:rPr>
                        <a:t>ABBYY</a:t>
                      </a:r>
                      <a:endParaRPr lang="zh-TW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sz="1400" b="0" dirty="0">
                          <a:latin typeface="+mj-ea"/>
                          <a:ea typeface="+mj-ea"/>
                        </a:rPr>
                        <a:t>OMNIPAGE</a:t>
                      </a:r>
                      <a:endParaRPr lang="zh-TW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1400" b="0" i="0" kern="1200" dirty="0" err="1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Readiris</a:t>
                      </a:r>
                      <a:r>
                        <a:rPr kumimoji="0" lang="en" altLang="zh-TW" sz="1400" b="0" i="0" kern="1200" dirty="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5753"/>
                  </a:ext>
                </a:extLst>
              </a:tr>
              <a:tr h="286996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+mj-ea"/>
                          <a:ea typeface="+mj-ea"/>
                        </a:rPr>
                        <a:t>支援多語言辨識</a:t>
                      </a:r>
                      <a:endParaRPr lang="en-US" altLang="zh-CN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>
                          <a:latin typeface="+mj-ea"/>
                          <a:ea typeface="+mj-ea"/>
                        </a:rPr>
                        <a:t>190+</a:t>
                      </a:r>
                      <a:endParaRPr lang="zh-TW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latin typeface="+mj-ea"/>
                          <a:ea typeface="+mj-ea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138</a:t>
                      </a:r>
                      <a:r>
                        <a:rPr kumimoji="0"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種</a:t>
                      </a:r>
                      <a:endParaRPr lang="zh-TW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2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ID</a:t>
                      </a:r>
                      <a:r>
                        <a:rPr kumimoji="0"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辨識</a:t>
                      </a:r>
                      <a:endParaRPr kumimoji="0" lang="zh-TW" altLang="en-US" sz="1400" b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Ｏ</a:t>
                      </a:r>
                      <a:endParaRPr lang="zh-TW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>
                          <a:latin typeface="+mj-ea"/>
                          <a:ea typeface="+mj-ea"/>
                        </a:rPr>
                        <a:t>?</a:t>
                      </a:r>
                      <a:endParaRPr lang="zh-TW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85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手寫辨識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>
                          <a:latin typeface="+mj-ea"/>
                          <a:ea typeface="+mj-ea"/>
                        </a:rPr>
                        <a:t>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>
                          <a:latin typeface="+mj-ea"/>
                          <a:ea typeface="+mj-ea"/>
                        </a:rPr>
                        <a:t>-</a:t>
                      </a:r>
                      <a:endParaRPr lang="zh-TW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>
                          <a:latin typeface="+mj-ea"/>
                          <a:ea typeface="+mj-ea"/>
                        </a:rPr>
                        <a:t>-</a:t>
                      </a:r>
                      <a:endParaRPr lang="zh-TW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歷史字體識別</a:t>
                      </a:r>
                      <a:endParaRPr kumimoji="0" lang="zh-TW" altLang="en-US" sz="1400" b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latin typeface="+mj-ea"/>
                          <a:ea typeface="+mj-ea"/>
                        </a:rPr>
                        <a:t>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23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條碼及二維碼識別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latin typeface="+mj-ea"/>
                          <a:ea typeface="+mj-ea"/>
                        </a:rPr>
                        <a:t>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>
                          <a:latin typeface="+mj-ea"/>
                          <a:ea typeface="+mj-ea"/>
                        </a:rPr>
                        <a:t>O</a:t>
                      </a:r>
                      <a:endParaRPr lang="zh-TW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>
                          <a:latin typeface="+mj-ea"/>
                          <a:ea typeface="+mj-ea"/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37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b="0" dirty="0">
                          <a:latin typeface="+mj-ea"/>
                          <a:ea typeface="+mj-ea"/>
                        </a:rPr>
                        <a:t>Mobile document capture</a:t>
                      </a:r>
                      <a:endParaRPr kumimoji="0" lang="en-US" altLang="zh-CN" sz="14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latin typeface="+mj-ea"/>
                          <a:ea typeface="+mj-ea"/>
                        </a:rPr>
                        <a:t>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latin typeface="+mj-ea"/>
                          <a:ea typeface="+mj-ea"/>
                        </a:rPr>
                        <a:t>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7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支持多种文件格式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18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kumimoji="0" lang="zh-TW" altLang="en-US" sz="14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支援多種輸出格式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latin typeface="+mj-ea"/>
                          <a:ea typeface="+mj-ea"/>
                        </a:rPr>
                        <a:t>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latin typeface="+mj-ea"/>
                          <a:ea typeface="+mj-ea"/>
                        </a:rPr>
                        <a:t>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latin typeface="+mj-ea"/>
                          <a:ea typeface="+mj-ea"/>
                        </a:rPr>
                        <a:t>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86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創建，修改，簽名和註釋</a:t>
                      </a:r>
                      <a:r>
                        <a:rPr kumimoji="0" lang="en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latin typeface="+mj-ea"/>
                          <a:ea typeface="+mj-ea"/>
                        </a:rPr>
                        <a:t>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23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保護並簽署您的</a:t>
                      </a:r>
                      <a:r>
                        <a:rPr kumimoji="0" lang="en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latin typeface="+mj-ea"/>
                          <a:ea typeface="+mj-ea"/>
                        </a:rPr>
                        <a:t>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>
                          <a:latin typeface="+mj-ea"/>
                          <a:ea typeface="+mj-ea"/>
                        </a:rPr>
                        <a:t>O</a:t>
                      </a:r>
                      <a:endParaRPr lang="zh-TW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88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可將所有文件轉換為音頻文件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>
                          <a:latin typeface="+mj-ea"/>
                          <a:ea typeface="+mj-ea"/>
                        </a:rPr>
                        <a:t>-</a:t>
                      </a:r>
                      <a:endParaRPr lang="zh-TW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>
                          <a:latin typeface="+mj-ea"/>
                          <a:ea typeface="+mj-ea"/>
                        </a:rPr>
                        <a:t>-</a:t>
                      </a:r>
                      <a:endParaRPr lang="zh-TW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>
                          <a:latin typeface="+mj-ea"/>
                          <a:ea typeface="+mj-ea"/>
                        </a:rPr>
                        <a:t>O</a:t>
                      </a:r>
                      <a:endParaRPr lang="zh-TW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947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b="0" dirty="0">
                          <a:latin typeface="+mj-ea"/>
                          <a:ea typeface="+mj-ea"/>
                        </a:rPr>
                        <a:t>Maintain perfect formatting</a:t>
                      </a:r>
                      <a:endParaRPr kumimoji="0" lang="zh-TW" altLang="en-US" sz="1400" b="0" i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>
                          <a:latin typeface="+mj-ea"/>
                          <a:ea typeface="+mj-ea"/>
                        </a:rPr>
                        <a:t>O</a:t>
                      </a:r>
                      <a:endParaRPr lang="zh-TW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>
                          <a:latin typeface="+mj-ea"/>
                          <a:ea typeface="+mj-ea"/>
                        </a:rPr>
                        <a:t>O</a:t>
                      </a:r>
                      <a:endParaRPr lang="zh-TW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latin typeface="+mj-ea"/>
                          <a:ea typeface="+mj-ea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5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latin typeface="+mj-ea"/>
                          <a:ea typeface="+mj-ea"/>
                        </a:rPr>
                        <a:t>客製化</a:t>
                      </a:r>
                      <a:endParaRPr lang="zh-TW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>
                          <a:latin typeface="+mj-ea"/>
                          <a:ea typeface="+mj-ea"/>
                        </a:rPr>
                        <a:t>O</a:t>
                      </a:r>
                      <a:endParaRPr lang="zh-TW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>
                          <a:latin typeface="+mj-ea"/>
                          <a:ea typeface="+mj-ea"/>
                        </a:rPr>
                        <a:t>?</a:t>
                      </a:r>
                      <a:endParaRPr lang="zh-TW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latin typeface="+mj-ea"/>
                          <a:ea typeface="+mj-ea"/>
                        </a:rPr>
                        <a:t>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37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43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33DD010-F2C4-1746-B921-74E2DAF72E6B}"/>
              </a:ext>
            </a:extLst>
          </p:cNvPr>
          <p:cNvSpPr txBox="1"/>
          <p:nvPr/>
        </p:nvSpPr>
        <p:spPr>
          <a:xfrm>
            <a:off x="0" y="0"/>
            <a:ext cx="9144000" cy="37170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附件</a:t>
            </a:r>
          </a:p>
        </p:txBody>
      </p:sp>
    </p:spTree>
    <p:extLst>
      <p:ext uri="{BB962C8B-B14F-4D97-AF65-F5344CB8AC3E}">
        <p14:creationId xmlns:p14="http://schemas.microsoft.com/office/powerpoint/2010/main" val="294504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2989E0-E38A-A841-81C6-B4A61BED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54BEDA-AB78-4B4F-8302-458CD739D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>
                <a:hlinkClick r:id="rId2"/>
              </a:rPr>
              <a:t>https://www.amplenote.com/blog/2019_examples_amazon_textract_rekognition_microsoft_cognitive_services_google_vision</a:t>
            </a:r>
            <a:endParaRPr lang="en" altLang="zh-TW" dirty="0"/>
          </a:p>
          <a:p>
            <a:endParaRPr kumimoji="1" lang="en" altLang="zh-TW" dirty="0"/>
          </a:p>
          <a:p>
            <a:r>
              <a:rPr lang="en" altLang="zh-TW" dirty="0">
                <a:hlinkClick r:id="rId3"/>
              </a:rPr>
              <a:t>https://www.capterra.com/ocr-software/compare/65868-170833-183671-177869/ABBYY-FineReader-vs-Acrobat-Reader-DC-vs-OmniPage-Server-vs-Readiris-17</a:t>
            </a:r>
            <a:endParaRPr lang="en" altLang="zh-TW" dirty="0"/>
          </a:p>
          <a:p>
            <a:endParaRPr kumimoji="1" lang="en" altLang="zh-TW" dirty="0"/>
          </a:p>
          <a:p>
            <a:r>
              <a:rPr lang="en" altLang="zh-TW" dirty="0">
                <a:hlinkClick r:id="rId4"/>
              </a:rPr>
              <a:t>https://www.abbyy.com/en-apac/case-studies/?challenge=3222</a:t>
            </a:r>
            <a:endParaRPr lang="en" altLang="zh-TW" dirty="0"/>
          </a:p>
          <a:p>
            <a:r>
              <a:rPr lang="en" altLang="zh-TW" dirty="0">
                <a:hlinkClick r:id="rId5"/>
              </a:rPr>
              <a:t>https://www.kofax.com/-/media/Files/Datasheets/EN/ps_kofax-omnipage-ultimate_en.pdf</a:t>
            </a:r>
            <a:endParaRPr lang="en" altLang="zh-TW" dirty="0"/>
          </a:p>
          <a:p>
            <a:r>
              <a:rPr lang="en" altLang="zh-TW" dirty="0">
                <a:hlinkClick r:id="rId6"/>
              </a:rPr>
              <a:t>https://www.irislink.com/EN-GB/c1729/Readiris-17--the-PDF-and-OCR-solution-for-Windows-.aspx</a:t>
            </a:r>
            <a:r>
              <a:rPr lang="en" altLang="zh-TW">
                <a:hlinkClick r:id="rId6"/>
              </a:rPr>
              <a:t>?__c=1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017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5D430-F118-7D4D-BA84-154E88FB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026C5FD-75A6-3C40-8165-90946EB70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67735"/>
            <a:ext cx="5849714" cy="553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99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12790</TotalTime>
  <Words>751</Words>
  <Application>Microsoft Macintosh PowerPoint</Application>
  <PresentationFormat>如螢幕大小 (4:3)</PresentationFormat>
  <Paragraphs>129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8" baseType="lpstr">
      <vt:lpstr>微軟正黑體</vt:lpstr>
      <vt:lpstr>新細明體</vt:lpstr>
      <vt:lpstr>方正姚体</vt:lpstr>
      <vt:lpstr>Arial</vt:lpstr>
      <vt:lpstr>Calibri</vt:lpstr>
      <vt:lpstr>Georgia</vt:lpstr>
      <vt:lpstr>Trebuchet MS</vt:lpstr>
      <vt:lpstr>Wingdings</vt:lpstr>
      <vt:lpstr>Wingdings 2</vt:lpstr>
      <vt:lpstr>都會</vt:lpstr>
      <vt:lpstr>OCR概述</vt:lpstr>
      <vt:lpstr>OCR簡述及分類</vt:lpstr>
      <vt:lpstr>OCR發展階段</vt:lpstr>
      <vt:lpstr>PowerPoint 簡報</vt:lpstr>
      <vt:lpstr>PowerPoint 簡報</vt:lpstr>
      <vt:lpstr>附件</vt:lpstr>
      <vt:lpstr>PowerPoint 簡報</vt:lpstr>
      <vt:lpstr>PowerPoint 簡報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CTBC</dc:title>
  <dc:creator>張雅晴</dc:creator>
  <cp:lastModifiedBy>Microsoft Office User</cp:lastModifiedBy>
  <cp:revision>174</cp:revision>
  <dcterms:created xsi:type="dcterms:W3CDTF">2019-04-19T01:50:37Z</dcterms:created>
  <dcterms:modified xsi:type="dcterms:W3CDTF">2019-08-13T00:06:01Z</dcterms:modified>
</cp:coreProperties>
</file>