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83" r:id="rId2"/>
    <p:sldId id="270" r:id="rId3"/>
    <p:sldId id="286" r:id="rId4"/>
    <p:sldId id="287" r:id="rId5"/>
    <p:sldId id="288" r:id="rId6"/>
    <p:sldId id="289" r:id="rId7"/>
    <p:sldId id="290" r:id="rId8"/>
    <p:sldId id="291" r:id="rId9"/>
    <p:sldId id="276" r:id="rId10"/>
    <p:sldId id="284" r:id="rId11"/>
    <p:sldId id="272" r:id="rId12"/>
    <p:sldId id="280" r:id="rId13"/>
    <p:sldId id="285" r:id="rId14"/>
    <p:sldId id="282" r:id="rId15"/>
    <p:sldId id="278" r:id="rId16"/>
    <p:sldId id="256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0" autoAdjust="0"/>
    <p:restoredTop sz="90361" autoAdjust="0"/>
  </p:normalViewPr>
  <p:slideViewPr>
    <p:cSldViewPr>
      <p:cViewPr varScale="1">
        <p:scale>
          <a:sx n="81" d="100"/>
          <a:sy n="81" d="100"/>
        </p:scale>
        <p:origin x="2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3BAD9-8E4D-5841-AC89-64E33F7118DE}" type="doc">
      <dgm:prSet loTypeId="urn:microsoft.com/office/officeart/2005/8/layout/vList5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8443E2E4-6E1D-7A45-97C5-379C6D0FEA0E}">
      <dgm:prSet phldrT="[文字]"/>
      <dgm:spPr/>
      <dgm:t>
        <a:bodyPr/>
        <a:lstStyle/>
        <a:p>
          <a:r>
            <a:rPr lang="zh-TW" altLang="en-US" dirty="0"/>
            <a:t>主動資料</a:t>
          </a:r>
          <a:endParaRPr lang="en-US" altLang="zh-TW" dirty="0"/>
        </a:p>
        <a:p>
          <a:r>
            <a:rPr lang="zh-TW" altLang="en-US" b="0" i="0" dirty="0"/>
            <a:t>主動填寫的個人資訊</a:t>
          </a:r>
          <a:endParaRPr lang="zh-TW" altLang="en-US" dirty="0"/>
        </a:p>
      </dgm:t>
    </dgm:pt>
    <dgm:pt modelId="{102C81FE-8692-6346-A92D-0E0465F64677}" type="parTrans" cxnId="{FAE8D217-303C-094F-AC39-ED3E3D90207C}">
      <dgm:prSet/>
      <dgm:spPr/>
      <dgm:t>
        <a:bodyPr/>
        <a:lstStyle/>
        <a:p>
          <a:endParaRPr lang="zh-TW" altLang="en-US"/>
        </a:p>
      </dgm:t>
    </dgm:pt>
    <dgm:pt modelId="{2CC0A993-F4D3-0340-A114-0414CCA08F8B}" type="sibTrans" cxnId="{FAE8D217-303C-094F-AC39-ED3E3D90207C}">
      <dgm:prSet/>
      <dgm:spPr/>
      <dgm:t>
        <a:bodyPr/>
        <a:lstStyle/>
        <a:p>
          <a:endParaRPr lang="zh-TW" altLang="en-US"/>
        </a:p>
      </dgm:t>
    </dgm:pt>
    <dgm:pt modelId="{18A1E2D7-0ADF-6F45-A258-9604117962E9}">
      <dgm:prSet phldrT="[文字]"/>
      <dgm:spPr/>
      <dgm:t>
        <a:bodyPr/>
        <a:lstStyle/>
        <a:p>
          <a:r>
            <a:rPr lang="zh-TW" altLang="en-US" dirty="0"/>
            <a:t>姓名、電話、</a:t>
          </a:r>
          <a:r>
            <a:rPr lang="en-US" altLang="zh-TW" dirty="0"/>
            <a:t>Email</a:t>
          </a:r>
          <a:r>
            <a:rPr lang="zh-TW" altLang="en-US" dirty="0"/>
            <a:t>、信用卡號</a:t>
          </a:r>
        </a:p>
      </dgm:t>
    </dgm:pt>
    <dgm:pt modelId="{95B981DE-4C58-2C43-94BE-62E6C9F88910}" type="parTrans" cxnId="{F0B00B8D-3A4C-F343-BC00-0B1D9D79AE90}">
      <dgm:prSet/>
      <dgm:spPr/>
      <dgm:t>
        <a:bodyPr/>
        <a:lstStyle/>
        <a:p>
          <a:endParaRPr lang="zh-TW" altLang="en-US"/>
        </a:p>
      </dgm:t>
    </dgm:pt>
    <dgm:pt modelId="{E123D0DF-C6FC-D140-BFE3-F1B35E1D7A52}" type="sibTrans" cxnId="{F0B00B8D-3A4C-F343-BC00-0B1D9D79AE90}">
      <dgm:prSet/>
      <dgm:spPr/>
      <dgm:t>
        <a:bodyPr/>
        <a:lstStyle/>
        <a:p>
          <a:endParaRPr lang="zh-TW" altLang="en-US"/>
        </a:p>
      </dgm:t>
    </dgm:pt>
    <dgm:pt modelId="{1A6B36CA-8062-5A4B-8F4A-E9AF0E26B7DA}">
      <dgm:prSet phldrT="[文字]"/>
      <dgm:spPr/>
      <dgm:t>
        <a:bodyPr/>
        <a:lstStyle/>
        <a:p>
          <a:r>
            <a:rPr lang="zh-TW" altLang="en-US" dirty="0"/>
            <a:t>機敏資料</a:t>
          </a:r>
        </a:p>
      </dgm:t>
    </dgm:pt>
    <dgm:pt modelId="{C7BC0F3C-ADB3-7F47-8855-200587E54A63}" type="parTrans" cxnId="{F20B5BBF-4F13-8D4E-B89C-5BB634C4C64C}">
      <dgm:prSet/>
      <dgm:spPr/>
      <dgm:t>
        <a:bodyPr/>
        <a:lstStyle/>
        <a:p>
          <a:endParaRPr lang="zh-TW" altLang="en-US"/>
        </a:p>
      </dgm:t>
    </dgm:pt>
    <dgm:pt modelId="{0903F949-CF44-824B-B787-E71DDA7AE9CE}" type="sibTrans" cxnId="{F20B5BBF-4F13-8D4E-B89C-5BB634C4C64C}">
      <dgm:prSet/>
      <dgm:spPr/>
      <dgm:t>
        <a:bodyPr/>
        <a:lstStyle/>
        <a:p>
          <a:endParaRPr lang="zh-TW" altLang="en-US"/>
        </a:p>
      </dgm:t>
    </dgm:pt>
    <dgm:pt modelId="{9F714348-263C-BC46-9528-F09660CC9662}">
      <dgm:prSet phldrT="[文字]"/>
      <dgm:spPr/>
      <dgm:t>
        <a:bodyPr/>
        <a:lstStyle/>
        <a:p>
          <a:r>
            <a:rPr lang="zh-TW" altLang="en-US" dirty="0"/>
            <a:t>被動資料</a:t>
          </a:r>
          <a:endParaRPr lang="en-US" altLang="zh-TW" dirty="0"/>
        </a:p>
        <a:p>
          <a:r>
            <a:rPr lang="zh-TW" altLang="en-US" b="0" i="0" dirty="0"/>
            <a:t>經由 </a:t>
          </a:r>
          <a:r>
            <a:rPr lang="en" b="0" i="0" dirty="0"/>
            <a:t>Google </a:t>
          </a:r>
          <a:r>
            <a:rPr lang="zh-TW" altLang="en-US" b="0" i="0" dirty="0"/>
            <a:t>服務所取得資訊</a:t>
          </a:r>
          <a:endParaRPr lang="zh-TW" altLang="en-US" dirty="0"/>
        </a:p>
      </dgm:t>
    </dgm:pt>
    <dgm:pt modelId="{A163B599-64E1-6240-8355-3ABBDEEFED00}" type="parTrans" cxnId="{85405CEF-D546-B64A-AA60-E3E1CC51E7FF}">
      <dgm:prSet/>
      <dgm:spPr/>
      <dgm:t>
        <a:bodyPr/>
        <a:lstStyle/>
        <a:p>
          <a:endParaRPr lang="zh-TW" altLang="en-US"/>
        </a:p>
      </dgm:t>
    </dgm:pt>
    <dgm:pt modelId="{B3187A9F-F1E5-D04F-B063-866F0A4E6B9D}" type="sibTrans" cxnId="{85405CEF-D546-B64A-AA60-E3E1CC51E7FF}">
      <dgm:prSet/>
      <dgm:spPr/>
      <dgm:t>
        <a:bodyPr/>
        <a:lstStyle/>
        <a:p>
          <a:endParaRPr lang="zh-TW" altLang="en-US"/>
        </a:p>
      </dgm:t>
    </dgm:pt>
    <dgm:pt modelId="{8CD8A41C-DD85-6340-9D20-2E72BBB55F75}">
      <dgm:prSet phldrT="[文字]"/>
      <dgm:spPr/>
      <dgm:t>
        <a:bodyPr/>
        <a:lstStyle/>
        <a:p>
          <a:r>
            <a:rPr lang="zh-TW" altLang="en-US" b="0" i="0" dirty="0"/>
            <a:t>裝置資訊：手機、電腦或平板的硬體型號、作業系統版本、裝置識別碼與電話號碼等</a:t>
          </a:r>
          <a:endParaRPr lang="zh-TW" altLang="en-US" dirty="0"/>
        </a:p>
      </dgm:t>
    </dgm:pt>
    <dgm:pt modelId="{D8FB579D-491B-3A48-8F92-C1A3C3726871}" type="parTrans" cxnId="{F3426967-01E1-3746-A046-08CA8DF3AE93}">
      <dgm:prSet/>
      <dgm:spPr/>
      <dgm:t>
        <a:bodyPr/>
        <a:lstStyle/>
        <a:p>
          <a:endParaRPr lang="zh-TW" altLang="en-US"/>
        </a:p>
      </dgm:t>
    </dgm:pt>
    <dgm:pt modelId="{127EF1F9-56E1-B647-81B2-9354923AED57}" type="sibTrans" cxnId="{F3426967-01E1-3746-A046-08CA8DF3AE93}">
      <dgm:prSet/>
      <dgm:spPr/>
      <dgm:t>
        <a:bodyPr/>
        <a:lstStyle/>
        <a:p>
          <a:endParaRPr lang="zh-TW" altLang="en-US"/>
        </a:p>
      </dgm:t>
    </dgm:pt>
    <dgm:pt modelId="{40D05E4C-7708-2D41-A1C0-4ECD5AAA2FE7}">
      <dgm:prSet phldrT="[文字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TW" altLang="en-US" b="0" i="0" dirty="0"/>
            <a:t>紀錄資訊：</a:t>
          </a:r>
          <a:r>
            <a:rPr lang="en" b="0" i="0" dirty="0"/>
            <a:t>Google </a:t>
          </a:r>
          <a:r>
            <a:rPr lang="zh-TW" altLang="en-US" b="0" i="0" dirty="0"/>
            <a:t>的搜尋紀錄、電話紀錄、</a:t>
          </a:r>
          <a:r>
            <a:rPr lang="en" b="0" i="0" dirty="0"/>
            <a:t>IP </a:t>
          </a:r>
          <a:r>
            <a:rPr lang="zh-TW" altLang="en-US" b="0" i="0" dirty="0"/>
            <a:t>位址、</a:t>
          </a:r>
          <a:r>
            <a:rPr lang="en" b="0" i="0" dirty="0"/>
            <a:t>cookie </a:t>
          </a:r>
          <a:r>
            <a:rPr lang="zh-TW" altLang="en-US" b="0" i="0" dirty="0"/>
            <a:t>等等。</a:t>
          </a:r>
          <a:endParaRPr lang="zh-TW" altLang="en-US" dirty="0"/>
        </a:p>
      </dgm:t>
    </dgm:pt>
    <dgm:pt modelId="{786DF4AE-4E90-9B4E-9749-613FE0903D14}" type="parTrans" cxnId="{77A11E38-4372-784F-8B80-572A84CD374A}">
      <dgm:prSet/>
      <dgm:spPr/>
      <dgm:t>
        <a:bodyPr/>
        <a:lstStyle/>
        <a:p>
          <a:endParaRPr lang="zh-TW" altLang="en-US"/>
        </a:p>
      </dgm:t>
    </dgm:pt>
    <dgm:pt modelId="{AB291E00-2515-9346-BF30-7D00E10AF115}" type="sibTrans" cxnId="{77A11E38-4372-784F-8B80-572A84CD374A}">
      <dgm:prSet/>
      <dgm:spPr/>
      <dgm:t>
        <a:bodyPr/>
        <a:lstStyle/>
        <a:p>
          <a:endParaRPr lang="zh-TW" altLang="en-US"/>
        </a:p>
      </dgm:t>
    </dgm:pt>
    <dgm:pt modelId="{DDA5DC3D-647E-6448-94EE-37AEEF00211A}">
      <dgm:prSet phldrT="[文字]" phldr="1"/>
      <dgm:spPr/>
      <dgm:t>
        <a:bodyPr/>
        <a:lstStyle/>
        <a:p>
          <a:endParaRPr lang="zh-TW" altLang="en-US"/>
        </a:p>
      </dgm:t>
    </dgm:pt>
    <dgm:pt modelId="{EDD2FF0A-6A65-9E4A-881D-801AEBBB44B2}" type="parTrans" cxnId="{4F1E4D34-4150-7749-AB8A-743CC419100B}">
      <dgm:prSet/>
      <dgm:spPr/>
      <dgm:t>
        <a:bodyPr/>
        <a:lstStyle/>
        <a:p>
          <a:endParaRPr lang="zh-TW" altLang="en-US"/>
        </a:p>
      </dgm:t>
    </dgm:pt>
    <dgm:pt modelId="{130BF34F-276C-364C-82EF-FD41B8588872}" type="sibTrans" cxnId="{4F1E4D34-4150-7749-AB8A-743CC419100B}">
      <dgm:prSet/>
      <dgm:spPr/>
      <dgm:t>
        <a:bodyPr/>
        <a:lstStyle/>
        <a:p>
          <a:endParaRPr lang="zh-TW" altLang="en-US"/>
        </a:p>
      </dgm:t>
    </dgm:pt>
    <dgm:pt modelId="{E46E0FA9-BCA8-954A-BF3D-17713C6F3CED}">
      <dgm:prSet phldrT="[文字]"/>
      <dgm:spPr/>
      <dgm:t>
        <a:bodyPr/>
        <a:lstStyle/>
        <a:p>
          <a:r>
            <a:rPr lang="zh-TW" altLang="en-US" b="0" i="0" dirty="0"/>
            <a:t>瀏覽器與應用程式的快取資料、</a:t>
          </a:r>
          <a:r>
            <a:rPr lang="en" b="0" i="0" dirty="0"/>
            <a:t>Cookie、</a:t>
          </a:r>
          <a:r>
            <a:rPr lang="zh-TW" altLang="en-US" b="0" i="0" dirty="0"/>
            <a:t>像素標記、應用程式回傳等各式搜集資料手法</a:t>
          </a:r>
          <a:endParaRPr lang="zh-TW" altLang="en-US" dirty="0"/>
        </a:p>
      </dgm:t>
    </dgm:pt>
    <dgm:pt modelId="{884A59D4-AFBE-9D40-AAF6-C7A217B72FC7}" type="parTrans" cxnId="{83721FE9-A06F-2B49-B531-427DEA8777DC}">
      <dgm:prSet/>
      <dgm:spPr/>
      <dgm:t>
        <a:bodyPr/>
        <a:lstStyle/>
        <a:p>
          <a:endParaRPr lang="zh-TW" altLang="en-US"/>
        </a:p>
      </dgm:t>
    </dgm:pt>
    <dgm:pt modelId="{6C94AB91-F97F-DB43-B45F-46652DA7D098}" type="sibTrans" cxnId="{83721FE9-A06F-2B49-B531-427DEA8777DC}">
      <dgm:prSet/>
      <dgm:spPr/>
      <dgm:t>
        <a:bodyPr/>
        <a:lstStyle/>
        <a:p>
          <a:endParaRPr lang="zh-TW" altLang="en-US"/>
        </a:p>
      </dgm:t>
    </dgm:pt>
    <dgm:pt modelId="{C6C1911C-0422-D143-A24F-A8B8FA480D27}">
      <dgm:prSet phldrT="[文字]" phldr="1"/>
      <dgm:spPr/>
      <dgm:t>
        <a:bodyPr/>
        <a:lstStyle/>
        <a:p>
          <a:endParaRPr lang="zh-TW" altLang="en-US"/>
        </a:p>
      </dgm:t>
    </dgm:pt>
    <dgm:pt modelId="{7F834543-36D8-4E49-AFD4-C9BE7FCF85C3}" type="parTrans" cxnId="{23CCD0CD-3FFD-B044-BF2E-333EA46813E1}">
      <dgm:prSet/>
      <dgm:spPr/>
      <dgm:t>
        <a:bodyPr/>
        <a:lstStyle/>
        <a:p>
          <a:endParaRPr lang="zh-TW" altLang="en-US"/>
        </a:p>
      </dgm:t>
    </dgm:pt>
    <dgm:pt modelId="{94C2981F-99F3-E94B-8A6A-05A100C7CB11}" type="sibTrans" cxnId="{23CCD0CD-3FFD-B044-BF2E-333EA46813E1}">
      <dgm:prSet/>
      <dgm:spPr/>
      <dgm:t>
        <a:bodyPr/>
        <a:lstStyle/>
        <a:p>
          <a:endParaRPr lang="zh-TW" altLang="en-US"/>
        </a:p>
      </dgm:t>
    </dgm:pt>
    <dgm:pt modelId="{F544E99F-0C9C-1B4B-8F65-66BAD93E7984}">
      <dgm:prSet phldrT="[文字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TW" altLang="en-US" b="0" i="0" dirty="0"/>
            <a:t>位置資訊：透過手機 </a:t>
          </a:r>
          <a:r>
            <a:rPr lang="en" b="0" i="0" dirty="0"/>
            <a:t>GPS、IP </a:t>
          </a:r>
          <a:r>
            <a:rPr lang="zh-TW" altLang="en-US" b="0" i="0" dirty="0"/>
            <a:t>位址或 </a:t>
          </a:r>
          <a:r>
            <a:rPr lang="en" b="0" i="0" dirty="0"/>
            <a:t>Wi-Fi </a:t>
          </a:r>
          <a:r>
            <a:rPr lang="zh-TW" altLang="en-US" b="0" i="0" dirty="0"/>
            <a:t>點所提供的使用者所在地地理資訊。</a:t>
          </a:r>
          <a:endParaRPr lang="zh-TW" altLang="en-US" dirty="0"/>
        </a:p>
      </dgm:t>
    </dgm:pt>
    <dgm:pt modelId="{3A69AA1A-D1C4-EE41-A6B5-B2178EBB73D6}" type="parTrans" cxnId="{0EC91F05-7CB2-F844-8B2B-ABF113ECFA09}">
      <dgm:prSet/>
      <dgm:spPr/>
      <dgm:t>
        <a:bodyPr/>
        <a:lstStyle/>
        <a:p>
          <a:endParaRPr lang="zh-TW" altLang="en-US"/>
        </a:p>
      </dgm:t>
    </dgm:pt>
    <dgm:pt modelId="{7B9C228B-25F0-3941-A0A4-7E7E202552C6}" type="sibTrans" cxnId="{0EC91F05-7CB2-F844-8B2B-ABF113ECFA09}">
      <dgm:prSet/>
      <dgm:spPr/>
      <dgm:t>
        <a:bodyPr/>
        <a:lstStyle/>
        <a:p>
          <a:endParaRPr lang="zh-TW" altLang="en-US"/>
        </a:p>
      </dgm:t>
    </dgm:pt>
    <dgm:pt modelId="{1D6DF563-D5ED-444C-AA55-639464B47CE8}" type="pres">
      <dgm:prSet presAssocID="{7673BAD9-8E4D-5841-AC89-64E33F7118DE}" presName="Name0" presStyleCnt="0">
        <dgm:presLayoutVars>
          <dgm:dir/>
          <dgm:animLvl val="lvl"/>
          <dgm:resizeHandles val="exact"/>
        </dgm:presLayoutVars>
      </dgm:prSet>
      <dgm:spPr/>
    </dgm:pt>
    <dgm:pt modelId="{FA3D8629-3450-C94A-B4A9-375517E229C1}" type="pres">
      <dgm:prSet presAssocID="{8443E2E4-6E1D-7A45-97C5-379C6D0FEA0E}" presName="linNode" presStyleCnt="0"/>
      <dgm:spPr/>
    </dgm:pt>
    <dgm:pt modelId="{BF9D5C2D-C43B-A34E-A221-E8349DB2CB47}" type="pres">
      <dgm:prSet presAssocID="{8443E2E4-6E1D-7A45-97C5-379C6D0FEA0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505F23B-9D4F-5A49-A392-27F98F6D48FD}" type="pres">
      <dgm:prSet presAssocID="{8443E2E4-6E1D-7A45-97C5-379C6D0FEA0E}" presName="descendantText" presStyleLbl="alignAccFollowNode1" presStyleIdx="0" presStyleCnt="3">
        <dgm:presLayoutVars>
          <dgm:bulletEnabled val="1"/>
        </dgm:presLayoutVars>
      </dgm:prSet>
      <dgm:spPr/>
    </dgm:pt>
    <dgm:pt modelId="{98F03DD3-7BE0-0C4A-86E4-66D06FD608DC}" type="pres">
      <dgm:prSet presAssocID="{2CC0A993-F4D3-0340-A114-0414CCA08F8B}" presName="sp" presStyleCnt="0"/>
      <dgm:spPr/>
    </dgm:pt>
    <dgm:pt modelId="{C7D7F3C4-E786-1446-A1AE-DA733CE6E02B}" type="pres">
      <dgm:prSet presAssocID="{9F714348-263C-BC46-9528-F09660CC9662}" presName="linNode" presStyleCnt="0"/>
      <dgm:spPr/>
    </dgm:pt>
    <dgm:pt modelId="{112F85FB-35F7-3044-A9A9-BA644A61C7CD}" type="pres">
      <dgm:prSet presAssocID="{9F714348-263C-BC46-9528-F09660CC966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B403BFC-3884-B649-A7AF-CD0994EDE7CF}" type="pres">
      <dgm:prSet presAssocID="{9F714348-263C-BC46-9528-F09660CC9662}" presName="descendantText" presStyleLbl="alignAccFollowNode1" presStyleIdx="1" presStyleCnt="3">
        <dgm:presLayoutVars>
          <dgm:bulletEnabled val="1"/>
        </dgm:presLayoutVars>
      </dgm:prSet>
      <dgm:spPr/>
    </dgm:pt>
    <dgm:pt modelId="{84C1446A-5522-6D48-977E-8E68C64EE35A}" type="pres">
      <dgm:prSet presAssocID="{B3187A9F-F1E5-D04F-B063-866F0A4E6B9D}" presName="sp" presStyleCnt="0"/>
      <dgm:spPr/>
    </dgm:pt>
    <dgm:pt modelId="{18660343-B12A-1947-B81C-8EBF73220A30}" type="pres">
      <dgm:prSet presAssocID="{DDA5DC3D-647E-6448-94EE-37AEEF00211A}" presName="linNode" presStyleCnt="0"/>
      <dgm:spPr/>
    </dgm:pt>
    <dgm:pt modelId="{325F3263-5A42-404E-B041-F7D590FFBEE3}" type="pres">
      <dgm:prSet presAssocID="{DDA5DC3D-647E-6448-94EE-37AEEF00211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F916B1B-9334-2E44-BB8D-6F5DD499EE92}" type="pres">
      <dgm:prSet presAssocID="{DDA5DC3D-647E-6448-94EE-37AEEF00211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EC91F05-7CB2-F844-8B2B-ABF113ECFA09}" srcId="{9F714348-263C-BC46-9528-F09660CC9662}" destId="{F544E99F-0C9C-1B4B-8F65-66BAD93E7984}" srcOrd="2" destOrd="0" parTransId="{3A69AA1A-D1C4-EE41-A6B5-B2178EBB73D6}" sibTransId="{7B9C228B-25F0-3941-A0A4-7E7E202552C6}"/>
    <dgm:cxn modelId="{FAE8D217-303C-094F-AC39-ED3E3D90207C}" srcId="{7673BAD9-8E4D-5841-AC89-64E33F7118DE}" destId="{8443E2E4-6E1D-7A45-97C5-379C6D0FEA0E}" srcOrd="0" destOrd="0" parTransId="{102C81FE-8692-6346-A92D-0E0465F64677}" sibTransId="{2CC0A993-F4D3-0340-A114-0414CCA08F8B}"/>
    <dgm:cxn modelId="{22B32824-7FF2-C348-921F-B02E09B26D25}" type="presOf" srcId="{1A6B36CA-8062-5A4B-8F4A-E9AF0E26B7DA}" destId="{0505F23B-9D4F-5A49-A392-27F98F6D48FD}" srcOrd="0" destOrd="1" presId="urn:microsoft.com/office/officeart/2005/8/layout/vList5"/>
    <dgm:cxn modelId="{4F1E4D34-4150-7749-AB8A-743CC419100B}" srcId="{7673BAD9-8E4D-5841-AC89-64E33F7118DE}" destId="{DDA5DC3D-647E-6448-94EE-37AEEF00211A}" srcOrd="2" destOrd="0" parTransId="{EDD2FF0A-6A65-9E4A-881D-801AEBBB44B2}" sibTransId="{130BF34F-276C-364C-82EF-FD41B8588872}"/>
    <dgm:cxn modelId="{77A11E38-4372-784F-8B80-572A84CD374A}" srcId="{9F714348-263C-BC46-9528-F09660CC9662}" destId="{40D05E4C-7708-2D41-A1C0-4ECD5AAA2FE7}" srcOrd="1" destOrd="0" parTransId="{786DF4AE-4E90-9B4E-9749-613FE0903D14}" sibTransId="{AB291E00-2515-9346-BF30-7D00E10AF115}"/>
    <dgm:cxn modelId="{9983F93F-7D9A-3F45-88AE-B721272734A2}" type="presOf" srcId="{C6C1911C-0422-D143-A24F-A8B8FA480D27}" destId="{CF916B1B-9334-2E44-BB8D-6F5DD499EE92}" srcOrd="0" destOrd="1" presId="urn:microsoft.com/office/officeart/2005/8/layout/vList5"/>
    <dgm:cxn modelId="{37AFC65C-DD31-3C42-83D1-B23150D2C12D}" type="presOf" srcId="{8443E2E4-6E1D-7A45-97C5-379C6D0FEA0E}" destId="{BF9D5C2D-C43B-A34E-A221-E8349DB2CB47}" srcOrd="0" destOrd="0" presId="urn:microsoft.com/office/officeart/2005/8/layout/vList5"/>
    <dgm:cxn modelId="{F3426967-01E1-3746-A046-08CA8DF3AE93}" srcId="{9F714348-263C-BC46-9528-F09660CC9662}" destId="{8CD8A41C-DD85-6340-9D20-2E72BBB55F75}" srcOrd="0" destOrd="0" parTransId="{D8FB579D-491B-3A48-8F92-C1A3C3726871}" sibTransId="{127EF1F9-56E1-B647-81B2-9354923AED57}"/>
    <dgm:cxn modelId="{0E7D3475-88DE-BA4A-BB34-DF247DFE2A54}" type="presOf" srcId="{18A1E2D7-0ADF-6F45-A258-9604117962E9}" destId="{0505F23B-9D4F-5A49-A392-27F98F6D48FD}" srcOrd="0" destOrd="0" presId="urn:microsoft.com/office/officeart/2005/8/layout/vList5"/>
    <dgm:cxn modelId="{BF53C879-6B88-6E4B-A5C8-7594DD00BDB8}" type="presOf" srcId="{9F714348-263C-BC46-9528-F09660CC9662}" destId="{112F85FB-35F7-3044-A9A9-BA644A61C7CD}" srcOrd="0" destOrd="0" presId="urn:microsoft.com/office/officeart/2005/8/layout/vList5"/>
    <dgm:cxn modelId="{F0B00B8D-3A4C-F343-BC00-0B1D9D79AE90}" srcId="{8443E2E4-6E1D-7A45-97C5-379C6D0FEA0E}" destId="{18A1E2D7-0ADF-6F45-A258-9604117962E9}" srcOrd="0" destOrd="0" parTransId="{95B981DE-4C58-2C43-94BE-62E6C9F88910}" sibTransId="{E123D0DF-C6FC-D140-BFE3-F1B35E1D7A52}"/>
    <dgm:cxn modelId="{7F229E9F-3D22-D24C-A61B-C88B4AEFEA35}" type="presOf" srcId="{8CD8A41C-DD85-6340-9D20-2E72BBB55F75}" destId="{6B403BFC-3884-B649-A7AF-CD0994EDE7CF}" srcOrd="0" destOrd="0" presId="urn:microsoft.com/office/officeart/2005/8/layout/vList5"/>
    <dgm:cxn modelId="{7972AEB1-D42C-C94E-8C20-FE126FD2B507}" type="presOf" srcId="{DDA5DC3D-647E-6448-94EE-37AEEF00211A}" destId="{325F3263-5A42-404E-B041-F7D590FFBEE3}" srcOrd="0" destOrd="0" presId="urn:microsoft.com/office/officeart/2005/8/layout/vList5"/>
    <dgm:cxn modelId="{F20B5BBF-4F13-8D4E-B89C-5BB634C4C64C}" srcId="{8443E2E4-6E1D-7A45-97C5-379C6D0FEA0E}" destId="{1A6B36CA-8062-5A4B-8F4A-E9AF0E26B7DA}" srcOrd="1" destOrd="0" parTransId="{C7BC0F3C-ADB3-7F47-8855-200587E54A63}" sibTransId="{0903F949-CF44-824B-B787-E71DDA7AE9CE}"/>
    <dgm:cxn modelId="{8C488FC9-EF01-0B42-8450-82CA54982FF4}" type="presOf" srcId="{40D05E4C-7708-2D41-A1C0-4ECD5AAA2FE7}" destId="{6B403BFC-3884-B649-A7AF-CD0994EDE7CF}" srcOrd="0" destOrd="1" presId="urn:microsoft.com/office/officeart/2005/8/layout/vList5"/>
    <dgm:cxn modelId="{6C698CCB-F485-1E45-8282-E5124F2A7060}" type="presOf" srcId="{F544E99F-0C9C-1B4B-8F65-66BAD93E7984}" destId="{6B403BFC-3884-B649-A7AF-CD0994EDE7CF}" srcOrd="0" destOrd="2" presId="urn:microsoft.com/office/officeart/2005/8/layout/vList5"/>
    <dgm:cxn modelId="{23CCD0CD-3FFD-B044-BF2E-333EA46813E1}" srcId="{DDA5DC3D-647E-6448-94EE-37AEEF00211A}" destId="{C6C1911C-0422-D143-A24F-A8B8FA480D27}" srcOrd="1" destOrd="0" parTransId="{7F834543-36D8-4E49-AFD4-C9BE7FCF85C3}" sibTransId="{94C2981F-99F3-E94B-8A6A-05A100C7CB11}"/>
    <dgm:cxn modelId="{480516E3-42C7-E74E-B763-A08F6AF76352}" type="presOf" srcId="{E46E0FA9-BCA8-954A-BF3D-17713C6F3CED}" destId="{CF916B1B-9334-2E44-BB8D-6F5DD499EE92}" srcOrd="0" destOrd="0" presId="urn:microsoft.com/office/officeart/2005/8/layout/vList5"/>
    <dgm:cxn modelId="{60350AE6-5ADA-FE4F-BCB2-510870C27DA1}" type="presOf" srcId="{7673BAD9-8E4D-5841-AC89-64E33F7118DE}" destId="{1D6DF563-D5ED-444C-AA55-639464B47CE8}" srcOrd="0" destOrd="0" presId="urn:microsoft.com/office/officeart/2005/8/layout/vList5"/>
    <dgm:cxn modelId="{83721FE9-A06F-2B49-B531-427DEA8777DC}" srcId="{DDA5DC3D-647E-6448-94EE-37AEEF00211A}" destId="{E46E0FA9-BCA8-954A-BF3D-17713C6F3CED}" srcOrd="0" destOrd="0" parTransId="{884A59D4-AFBE-9D40-AAF6-C7A217B72FC7}" sibTransId="{6C94AB91-F97F-DB43-B45F-46652DA7D098}"/>
    <dgm:cxn modelId="{85405CEF-D546-B64A-AA60-E3E1CC51E7FF}" srcId="{7673BAD9-8E4D-5841-AC89-64E33F7118DE}" destId="{9F714348-263C-BC46-9528-F09660CC9662}" srcOrd="1" destOrd="0" parTransId="{A163B599-64E1-6240-8355-3ABBDEEFED00}" sibTransId="{B3187A9F-F1E5-D04F-B063-866F0A4E6B9D}"/>
    <dgm:cxn modelId="{4954DF60-95E0-B045-AE6C-88174A1A961D}" type="presParOf" srcId="{1D6DF563-D5ED-444C-AA55-639464B47CE8}" destId="{FA3D8629-3450-C94A-B4A9-375517E229C1}" srcOrd="0" destOrd="0" presId="urn:microsoft.com/office/officeart/2005/8/layout/vList5"/>
    <dgm:cxn modelId="{2407C2F7-E454-A341-BA0C-B42B564B881F}" type="presParOf" srcId="{FA3D8629-3450-C94A-B4A9-375517E229C1}" destId="{BF9D5C2D-C43B-A34E-A221-E8349DB2CB47}" srcOrd="0" destOrd="0" presId="urn:microsoft.com/office/officeart/2005/8/layout/vList5"/>
    <dgm:cxn modelId="{34CD4EF8-5BD1-344D-887A-37A9FBB93B37}" type="presParOf" srcId="{FA3D8629-3450-C94A-B4A9-375517E229C1}" destId="{0505F23B-9D4F-5A49-A392-27F98F6D48FD}" srcOrd="1" destOrd="0" presId="urn:microsoft.com/office/officeart/2005/8/layout/vList5"/>
    <dgm:cxn modelId="{B2047667-9B9D-7548-A1F9-7EA6F7A9F55A}" type="presParOf" srcId="{1D6DF563-D5ED-444C-AA55-639464B47CE8}" destId="{98F03DD3-7BE0-0C4A-86E4-66D06FD608DC}" srcOrd="1" destOrd="0" presId="urn:microsoft.com/office/officeart/2005/8/layout/vList5"/>
    <dgm:cxn modelId="{7EEECF4C-C998-BB41-A129-DB3C0D1A889A}" type="presParOf" srcId="{1D6DF563-D5ED-444C-AA55-639464B47CE8}" destId="{C7D7F3C4-E786-1446-A1AE-DA733CE6E02B}" srcOrd="2" destOrd="0" presId="urn:microsoft.com/office/officeart/2005/8/layout/vList5"/>
    <dgm:cxn modelId="{679F5345-73E8-D34B-B292-D155F6078480}" type="presParOf" srcId="{C7D7F3C4-E786-1446-A1AE-DA733CE6E02B}" destId="{112F85FB-35F7-3044-A9A9-BA644A61C7CD}" srcOrd="0" destOrd="0" presId="urn:microsoft.com/office/officeart/2005/8/layout/vList5"/>
    <dgm:cxn modelId="{048205EB-EDE7-7D49-A264-E9157484325E}" type="presParOf" srcId="{C7D7F3C4-E786-1446-A1AE-DA733CE6E02B}" destId="{6B403BFC-3884-B649-A7AF-CD0994EDE7CF}" srcOrd="1" destOrd="0" presId="urn:microsoft.com/office/officeart/2005/8/layout/vList5"/>
    <dgm:cxn modelId="{2553BFEA-7B35-FF4E-A064-E3872195C278}" type="presParOf" srcId="{1D6DF563-D5ED-444C-AA55-639464B47CE8}" destId="{84C1446A-5522-6D48-977E-8E68C64EE35A}" srcOrd="3" destOrd="0" presId="urn:microsoft.com/office/officeart/2005/8/layout/vList5"/>
    <dgm:cxn modelId="{E4A5D15D-BA70-F24B-8CBE-BAAEE0CBF927}" type="presParOf" srcId="{1D6DF563-D5ED-444C-AA55-639464B47CE8}" destId="{18660343-B12A-1947-B81C-8EBF73220A30}" srcOrd="4" destOrd="0" presId="urn:microsoft.com/office/officeart/2005/8/layout/vList5"/>
    <dgm:cxn modelId="{37C12462-5DEB-754C-BBDD-69C9D88C70A1}" type="presParOf" srcId="{18660343-B12A-1947-B81C-8EBF73220A30}" destId="{325F3263-5A42-404E-B041-F7D590FFBEE3}" srcOrd="0" destOrd="0" presId="urn:microsoft.com/office/officeart/2005/8/layout/vList5"/>
    <dgm:cxn modelId="{FF0459F6-DA84-3B4B-94C2-C057E6E09DE0}" type="presParOf" srcId="{18660343-B12A-1947-B81C-8EBF73220A30}" destId="{CF916B1B-9334-2E44-BB8D-6F5DD499EE9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6A463E-7D53-4776-8687-2D3686E07B11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D1C5CB65-D45A-49C0-A9AF-644F195C8E3D}">
      <dgm:prSet phldrT="[文字]" custT="1"/>
      <dgm:spPr/>
      <dgm:t>
        <a:bodyPr/>
        <a:lstStyle/>
        <a:p>
          <a:r>
            <a:rPr lang="zh-TW" altLang="en-US" sz="2000" b="1" dirty="0">
              <a:latin typeface="+mj-ea"/>
              <a:ea typeface="+mj-ea"/>
            </a:rPr>
            <a:t>客戶分群</a:t>
          </a:r>
        </a:p>
      </dgm:t>
    </dgm:pt>
    <dgm:pt modelId="{89ED1804-D2A0-40F6-9A13-16652ABC3F8B}" type="parTrans" cxnId="{2C10667E-C22D-4851-A417-5A5B4B278CF5}">
      <dgm:prSet/>
      <dgm:spPr/>
      <dgm:t>
        <a:bodyPr/>
        <a:lstStyle/>
        <a:p>
          <a:endParaRPr lang="zh-TW" altLang="en-US"/>
        </a:p>
      </dgm:t>
    </dgm:pt>
    <dgm:pt modelId="{0C68B5C6-117D-46D2-8BC6-91082145E210}" type="sibTrans" cxnId="{2C10667E-C22D-4851-A417-5A5B4B278CF5}">
      <dgm:prSet/>
      <dgm:spPr/>
      <dgm:t>
        <a:bodyPr/>
        <a:lstStyle/>
        <a:p>
          <a:endParaRPr lang="zh-TW" altLang="en-US"/>
        </a:p>
      </dgm:t>
    </dgm:pt>
    <dgm:pt modelId="{0CEFDC7D-A775-4616-B576-CFCAE344EA19}">
      <dgm:prSet phldrT="[文字]" custT="1"/>
      <dgm:spPr/>
      <dgm:t>
        <a:bodyPr/>
        <a:lstStyle/>
        <a:p>
          <a:r>
            <a:rPr lang="zh-TW" altLang="en-US" sz="1800" dirty="0">
              <a:latin typeface="+mj-ea"/>
              <a:ea typeface="+mj-ea"/>
            </a:rPr>
            <a:t>透過大數據進行更精密之客戶區隔，了解不同客群的特徵樣貌</a:t>
          </a:r>
        </a:p>
      </dgm:t>
    </dgm:pt>
    <dgm:pt modelId="{5B594CFB-81E8-40CA-A169-C97FAC574B4E}" type="parTrans" cxnId="{053A189B-1BF3-42C9-A7D4-81A0BBDC2228}">
      <dgm:prSet/>
      <dgm:spPr/>
      <dgm:t>
        <a:bodyPr/>
        <a:lstStyle/>
        <a:p>
          <a:endParaRPr lang="zh-TW" altLang="en-US"/>
        </a:p>
      </dgm:t>
    </dgm:pt>
    <dgm:pt modelId="{65500EFE-D441-4FCF-B771-5E3DC6ECF411}" type="sibTrans" cxnId="{053A189B-1BF3-42C9-A7D4-81A0BBDC2228}">
      <dgm:prSet/>
      <dgm:spPr/>
      <dgm:t>
        <a:bodyPr/>
        <a:lstStyle/>
        <a:p>
          <a:endParaRPr lang="zh-TW" altLang="en-US"/>
        </a:p>
      </dgm:t>
    </dgm:pt>
    <dgm:pt modelId="{F77E87E2-1626-4B67-A1F9-8A595D03CA6E}">
      <dgm:prSet phldrT="[文字]" custT="1"/>
      <dgm:spPr/>
      <dgm:t>
        <a:bodyPr/>
        <a:lstStyle/>
        <a:p>
          <a:r>
            <a:rPr lang="zh-TW" altLang="en-US" sz="2000" b="1" dirty="0">
              <a:latin typeface="+mj-ea"/>
              <a:ea typeface="+mj-ea"/>
            </a:rPr>
            <a:t>客戶喜好預測</a:t>
          </a:r>
        </a:p>
      </dgm:t>
    </dgm:pt>
    <dgm:pt modelId="{0B1F417A-41CB-4BF8-91BA-7A9169DEDCD9}" type="parTrans" cxnId="{CFB3A546-F2A9-4FB7-A086-649DCBE82CD2}">
      <dgm:prSet/>
      <dgm:spPr/>
      <dgm:t>
        <a:bodyPr/>
        <a:lstStyle/>
        <a:p>
          <a:endParaRPr lang="zh-TW" altLang="en-US"/>
        </a:p>
      </dgm:t>
    </dgm:pt>
    <dgm:pt modelId="{FDCE5F43-72F0-4067-A7E8-E36431897735}" type="sibTrans" cxnId="{CFB3A546-F2A9-4FB7-A086-649DCBE82CD2}">
      <dgm:prSet/>
      <dgm:spPr/>
      <dgm:t>
        <a:bodyPr/>
        <a:lstStyle/>
        <a:p>
          <a:endParaRPr lang="zh-TW" altLang="en-US"/>
        </a:p>
      </dgm:t>
    </dgm:pt>
    <dgm:pt modelId="{7163A083-86F0-40F5-ACE1-2ECC332A1538}">
      <dgm:prSet phldrT="[文字]" custT="1"/>
      <dgm:spPr/>
      <dgm:t>
        <a:bodyPr/>
        <a:lstStyle/>
        <a:p>
          <a:r>
            <a:rPr lang="zh-TW" altLang="en-US" sz="1800" dirty="0">
              <a:latin typeface="+mj-ea"/>
              <a:ea typeface="+mj-ea"/>
            </a:rPr>
            <a:t>預測客戶需求及喜好，提供產品推介及最適接觸方式</a:t>
          </a:r>
        </a:p>
      </dgm:t>
    </dgm:pt>
    <dgm:pt modelId="{E0A58124-EDC0-471D-9C38-C1CD1CCCF8A7}" type="parTrans" cxnId="{5B831D94-3297-4084-B078-D1DC20A416E5}">
      <dgm:prSet/>
      <dgm:spPr/>
      <dgm:t>
        <a:bodyPr/>
        <a:lstStyle/>
        <a:p>
          <a:endParaRPr lang="zh-TW" altLang="en-US"/>
        </a:p>
      </dgm:t>
    </dgm:pt>
    <dgm:pt modelId="{BDD57A3C-520B-41E0-B8A7-B6647A3B4772}" type="sibTrans" cxnId="{5B831D94-3297-4084-B078-D1DC20A416E5}">
      <dgm:prSet/>
      <dgm:spPr/>
      <dgm:t>
        <a:bodyPr/>
        <a:lstStyle/>
        <a:p>
          <a:endParaRPr lang="zh-TW" altLang="en-US"/>
        </a:p>
      </dgm:t>
    </dgm:pt>
    <dgm:pt modelId="{CC70A7EB-FAD5-4655-B054-6225492E1398}">
      <dgm:prSet phldrT="[文字]" custT="1"/>
      <dgm:spPr/>
      <dgm:t>
        <a:bodyPr/>
        <a:lstStyle/>
        <a:p>
          <a:r>
            <a:rPr lang="zh-TW" altLang="en-US" sz="2000" b="1" dirty="0">
              <a:latin typeface="+mj-ea"/>
              <a:ea typeface="+mj-ea"/>
            </a:rPr>
            <a:t>精準行銷</a:t>
          </a:r>
        </a:p>
      </dgm:t>
    </dgm:pt>
    <dgm:pt modelId="{9C60A30C-8B5F-4BDB-8B07-1C929429BBF9}" type="parTrans" cxnId="{C32BFC35-9233-4B85-A637-A699F678F87B}">
      <dgm:prSet/>
      <dgm:spPr/>
      <dgm:t>
        <a:bodyPr/>
        <a:lstStyle/>
        <a:p>
          <a:endParaRPr lang="zh-TW" altLang="en-US"/>
        </a:p>
      </dgm:t>
    </dgm:pt>
    <dgm:pt modelId="{1E1E2137-C57D-413B-8327-B773FBDB932D}" type="sibTrans" cxnId="{C32BFC35-9233-4B85-A637-A699F678F87B}">
      <dgm:prSet/>
      <dgm:spPr/>
      <dgm:t>
        <a:bodyPr/>
        <a:lstStyle/>
        <a:p>
          <a:endParaRPr lang="zh-TW" altLang="en-US"/>
        </a:p>
      </dgm:t>
    </dgm:pt>
    <dgm:pt modelId="{6EBC5173-ACB7-49DD-A648-87F746CC4189}">
      <dgm:prSet phldrT="[文字]" custT="1"/>
      <dgm:spPr/>
      <dgm:t>
        <a:bodyPr/>
        <a:lstStyle/>
        <a:p>
          <a:r>
            <a:rPr lang="zh-TW" altLang="en-US" sz="1800" dirty="0">
              <a:latin typeface="+mj-ea"/>
              <a:ea typeface="+mj-ea"/>
            </a:rPr>
            <a:t>透過數據剖析找出目標客群，將產品精準傳達予最有可能購買的客戶</a:t>
          </a:r>
        </a:p>
      </dgm:t>
    </dgm:pt>
    <dgm:pt modelId="{8F4BD9D0-B765-4AA3-AA09-004832711753}" type="parTrans" cxnId="{6DEC2361-5339-4184-A864-B04A77799FB1}">
      <dgm:prSet/>
      <dgm:spPr/>
      <dgm:t>
        <a:bodyPr/>
        <a:lstStyle/>
        <a:p>
          <a:endParaRPr lang="zh-TW" altLang="en-US"/>
        </a:p>
      </dgm:t>
    </dgm:pt>
    <dgm:pt modelId="{3CDE720D-2298-4DA6-9F83-B818D93E553A}" type="sibTrans" cxnId="{6DEC2361-5339-4184-A864-B04A77799FB1}">
      <dgm:prSet/>
      <dgm:spPr/>
      <dgm:t>
        <a:bodyPr/>
        <a:lstStyle/>
        <a:p>
          <a:endParaRPr lang="zh-TW" altLang="en-US"/>
        </a:p>
      </dgm:t>
    </dgm:pt>
    <dgm:pt modelId="{41318FAD-C9C4-43FE-B736-893E76154EFB}">
      <dgm:prSet/>
      <dgm:spPr/>
      <dgm:t>
        <a:bodyPr/>
        <a:lstStyle/>
        <a:p>
          <a:endParaRPr lang="zh-TW" altLang="en-US" sz="1900" dirty="0"/>
        </a:p>
      </dgm:t>
    </dgm:pt>
    <dgm:pt modelId="{3EF197B3-E1DD-44D5-A66E-0D58E988EDB5}" type="parTrans" cxnId="{7F42D2DF-051E-4D84-969F-6FDD204F048A}">
      <dgm:prSet/>
      <dgm:spPr/>
      <dgm:t>
        <a:bodyPr/>
        <a:lstStyle/>
        <a:p>
          <a:endParaRPr lang="zh-TW" altLang="en-US"/>
        </a:p>
      </dgm:t>
    </dgm:pt>
    <dgm:pt modelId="{2C0BABC9-5293-48D7-AE62-B77F85C98E88}" type="sibTrans" cxnId="{7F42D2DF-051E-4D84-969F-6FDD204F048A}">
      <dgm:prSet/>
      <dgm:spPr/>
      <dgm:t>
        <a:bodyPr/>
        <a:lstStyle/>
        <a:p>
          <a:endParaRPr lang="zh-TW" altLang="en-US"/>
        </a:p>
      </dgm:t>
    </dgm:pt>
    <dgm:pt modelId="{27E803EE-7B92-5B47-A9EB-ACD7C69A99EB}" type="pres">
      <dgm:prSet presAssocID="{856A463E-7D53-4776-8687-2D3686E07B11}" presName="linear" presStyleCnt="0">
        <dgm:presLayoutVars>
          <dgm:animLvl val="lvl"/>
          <dgm:resizeHandles val="exact"/>
        </dgm:presLayoutVars>
      </dgm:prSet>
      <dgm:spPr/>
    </dgm:pt>
    <dgm:pt modelId="{5F952946-6AAB-5247-9922-842A22D9E74A}" type="pres">
      <dgm:prSet presAssocID="{D1C5CB65-D45A-49C0-A9AF-644F195C8E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41813F-A862-844C-91F5-5C15AB04819C}" type="pres">
      <dgm:prSet presAssocID="{D1C5CB65-D45A-49C0-A9AF-644F195C8E3D}" presName="childText" presStyleLbl="revTx" presStyleIdx="0" presStyleCnt="3">
        <dgm:presLayoutVars>
          <dgm:bulletEnabled val="1"/>
        </dgm:presLayoutVars>
      </dgm:prSet>
      <dgm:spPr/>
    </dgm:pt>
    <dgm:pt modelId="{64A9BCBF-C9D8-A04F-9588-601AF71B98F4}" type="pres">
      <dgm:prSet presAssocID="{F77E87E2-1626-4B67-A1F9-8A595D03CA6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577FEC-A680-4441-AC94-945B731ED202}" type="pres">
      <dgm:prSet presAssocID="{F77E87E2-1626-4B67-A1F9-8A595D03CA6E}" presName="childText" presStyleLbl="revTx" presStyleIdx="1" presStyleCnt="3">
        <dgm:presLayoutVars>
          <dgm:bulletEnabled val="1"/>
        </dgm:presLayoutVars>
      </dgm:prSet>
      <dgm:spPr/>
    </dgm:pt>
    <dgm:pt modelId="{800369E9-46E1-8349-94BB-B1E96FD22C79}" type="pres">
      <dgm:prSet presAssocID="{CC70A7EB-FAD5-4655-B054-6225492E139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2BBE27F-03E8-8C4F-9D25-CEFCA453BFC9}" type="pres">
      <dgm:prSet presAssocID="{CC70A7EB-FAD5-4655-B054-6225492E139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A96F11E-7A5B-6041-ADC8-BFDA2EC72A7D}" type="presOf" srcId="{CC70A7EB-FAD5-4655-B054-6225492E1398}" destId="{800369E9-46E1-8349-94BB-B1E96FD22C79}" srcOrd="0" destOrd="0" presId="urn:microsoft.com/office/officeart/2005/8/layout/vList2"/>
    <dgm:cxn modelId="{260FF823-7884-A646-B1FA-955FAFF5780B}" type="presOf" srcId="{6EBC5173-ACB7-49DD-A648-87F746CC4189}" destId="{32BBE27F-03E8-8C4F-9D25-CEFCA453BFC9}" srcOrd="0" destOrd="0" presId="urn:microsoft.com/office/officeart/2005/8/layout/vList2"/>
    <dgm:cxn modelId="{DD765430-3627-0542-BC87-5C4BD32EBEB2}" type="presOf" srcId="{7163A083-86F0-40F5-ACE1-2ECC332A1538}" destId="{88577FEC-A680-4441-AC94-945B731ED202}" srcOrd="0" destOrd="0" presId="urn:microsoft.com/office/officeart/2005/8/layout/vList2"/>
    <dgm:cxn modelId="{C32BFC35-9233-4B85-A637-A699F678F87B}" srcId="{856A463E-7D53-4776-8687-2D3686E07B11}" destId="{CC70A7EB-FAD5-4655-B054-6225492E1398}" srcOrd="2" destOrd="0" parTransId="{9C60A30C-8B5F-4BDB-8B07-1C929429BBF9}" sibTransId="{1E1E2137-C57D-413B-8327-B773FBDB932D}"/>
    <dgm:cxn modelId="{561AAA3B-263B-BA43-8F72-CCD833E9CB3B}" type="presOf" srcId="{41318FAD-C9C4-43FE-B736-893E76154EFB}" destId="{32BBE27F-03E8-8C4F-9D25-CEFCA453BFC9}" srcOrd="0" destOrd="1" presId="urn:microsoft.com/office/officeart/2005/8/layout/vList2"/>
    <dgm:cxn modelId="{CFB3A546-F2A9-4FB7-A086-649DCBE82CD2}" srcId="{856A463E-7D53-4776-8687-2D3686E07B11}" destId="{F77E87E2-1626-4B67-A1F9-8A595D03CA6E}" srcOrd="1" destOrd="0" parTransId="{0B1F417A-41CB-4BF8-91BA-7A9169DEDCD9}" sibTransId="{FDCE5F43-72F0-4067-A7E8-E36431897735}"/>
    <dgm:cxn modelId="{AC7DCF55-B3FE-3B45-B0E2-88137D73AC82}" type="presOf" srcId="{856A463E-7D53-4776-8687-2D3686E07B11}" destId="{27E803EE-7B92-5B47-A9EB-ACD7C69A99EB}" srcOrd="0" destOrd="0" presId="urn:microsoft.com/office/officeart/2005/8/layout/vList2"/>
    <dgm:cxn modelId="{6DEC2361-5339-4184-A864-B04A77799FB1}" srcId="{CC70A7EB-FAD5-4655-B054-6225492E1398}" destId="{6EBC5173-ACB7-49DD-A648-87F746CC4189}" srcOrd="0" destOrd="0" parTransId="{8F4BD9D0-B765-4AA3-AA09-004832711753}" sibTransId="{3CDE720D-2298-4DA6-9F83-B818D93E553A}"/>
    <dgm:cxn modelId="{2C10667E-C22D-4851-A417-5A5B4B278CF5}" srcId="{856A463E-7D53-4776-8687-2D3686E07B11}" destId="{D1C5CB65-D45A-49C0-A9AF-644F195C8E3D}" srcOrd="0" destOrd="0" parTransId="{89ED1804-D2A0-40F6-9A13-16652ABC3F8B}" sibTransId="{0C68B5C6-117D-46D2-8BC6-91082145E210}"/>
    <dgm:cxn modelId="{5B831D94-3297-4084-B078-D1DC20A416E5}" srcId="{F77E87E2-1626-4B67-A1F9-8A595D03CA6E}" destId="{7163A083-86F0-40F5-ACE1-2ECC332A1538}" srcOrd="0" destOrd="0" parTransId="{E0A58124-EDC0-471D-9C38-C1CD1CCCF8A7}" sibTransId="{BDD57A3C-520B-41E0-B8A7-B6647A3B4772}"/>
    <dgm:cxn modelId="{053A189B-1BF3-42C9-A7D4-81A0BBDC2228}" srcId="{D1C5CB65-D45A-49C0-A9AF-644F195C8E3D}" destId="{0CEFDC7D-A775-4616-B576-CFCAE344EA19}" srcOrd="0" destOrd="0" parTransId="{5B594CFB-81E8-40CA-A169-C97FAC574B4E}" sibTransId="{65500EFE-D441-4FCF-B771-5E3DC6ECF411}"/>
    <dgm:cxn modelId="{B685DD9C-526B-4846-A89D-588AB235F354}" type="presOf" srcId="{D1C5CB65-D45A-49C0-A9AF-644F195C8E3D}" destId="{5F952946-6AAB-5247-9922-842A22D9E74A}" srcOrd="0" destOrd="0" presId="urn:microsoft.com/office/officeart/2005/8/layout/vList2"/>
    <dgm:cxn modelId="{AB9596D1-09A4-9149-B0B0-295021167CD6}" type="presOf" srcId="{0CEFDC7D-A775-4616-B576-CFCAE344EA19}" destId="{F241813F-A862-844C-91F5-5C15AB04819C}" srcOrd="0" destOrd="0" presId="urn:microsoft.com/office/officeart/2005/8/layout/vList2"/>
    <dgm:cxn modelId="{7203EAD6-BB76-7A49-9FF9-28C91D661614}" type="presOf" srcId="{F77E87E2-1626-4B67-A1F9-8A595D03CA6E}" destId="{64A9BCBF-C9D8-A04F-9588-601AF71B98F4}" srcOrd="0" destOrd="0" presId="urn:microsoft.com/office/officeart/2005/8/layout/vList2"/>
    <dgm:cxn modelId="{7F42D2DF-051E-4D84-969F-6FDD204F048A}" srcId="{CC70A7EB-FAD5-4655-B054-6225492E1398}" destId="{41318FAD-C9C4-43FE-B736-893E76154EFB}" srcOrd="1" destOrd="0" parTransId="{3EF197B3-E1DD-44D5-A66E-0D58E988EDB5}" sibTransId="{2C0BABC9-5293-48D7-AE62-B77F85C98E88}"/>
    <dgm:cxn modelId="{E530D454-A5FC-764A-B743-D1E276C14C57}" type="presParOf" srcId="{27E803EE-7B92-5B47-A9EB-ACD7C69A99EB}" destId="{5F952946-6AAB-5247-9922-842A22D9E74A}" srcOrd="0" destOrd="0" presId="urn:microsoft.com/office/officeart/2005/8/layout/vList2"/>
    <dgm:cxn modelId="{29BB176B-1A5A-4141-8D04-251380AFDEA2}" type="presParOf" srcId="{27E803EE-7B92-5B47-A9EB-ACD7C69A99EB}" destId="{F241813F-A862-844C-91F5-5C15AB04819C}" srcOrd="1" destOrd="0" presId="urn:microsoft.com/office/officeart/2005/8/layout/vList2"/>
    <dgm:cxn modelId="{7FDF2AD5-D7D3-7D41-B380-1DCE8421301C}" type="presParOf" srcId="{27E803EE-7B92-5B47-A9EB-ACD7C69A99EB}" destId="{64A9BCBF-C9D8-A04F-9588-601AF71B98F4}" srcOrd="2" destOrd="0" presId="urn:microsoft.com/office/officeart/2005/8/layout/vList2"/>
    <dgm:cxn modelId="{151CBDFD-C9B3-BB4E-A870-4C9CA42046A9}" type="presParOf" srcId="{27E803EE-7B92-5B47-A9EB-ACD7C69A99EB}" destId="{88577FEC-A680-4441-AC94-945B731ED202}" srcOrd="3" destOrd="0" presId="urn:microsoft.com/office/officeart/2005/8/layout/vList2"/>
    <dgm:cxn modelId="{9CCC57CD-8382-C342-AE53-BD1EA9A2FC6F}" type="presParOf" srcId="{27E803EE-7B92-5B47-A9EB-ACD7C69A99EB}" destId="{800369E9-46E1-8349-94BB-B1E96FD22C79}" srcOrd="4" destOrd="0" presId="urn:microsoft.com/office/officeart/2005/8/layout/vList2"/>
    <dgm:cxn modelId="{904BD765-C84F-D940-8ABC-7F653045C691}" type="presParOf" srcId="{27E803EE-7B92-5B47-A9EB-ACD7C69A99EB}" destId="{32BBE27F-03E8-8C4F-9D25-CEFCA453BFC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5F23B-9D4F-5A49-A392-27F98F6D48FD}">
      <dsp:nvSpPr>
        <dsp:cNvPr id="0" name=""/>
        <dsp:cNvSpPr/>
      </dsp:nvSpPr>
      <dsp:spPr>
        <a:xfrm rot="5400000">
          <a:off x="2338559" y="-663914"/>
          <a:ext cx="1114871" cy="272564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kern="1200" dirty="0"/>
            <a:t>姓名、電話、</a:t>
          </a:r>
          <a:r>
            <a:rPr lang="en-US" altLang="zh-TW" sz="1000" kern="1200" dirty="0"/>
            <a:t>Email</a:t>
          </a:r>
          <a:r>
            <a:rPr lang="zh-TW" altLang="en-US" sz="1000" kern="1200" dirty="0"/>
            <a:t>、信用卡號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kern="1200" dirty="0"/>
            <a:t>機敏資料</a:t>
          </a:r>
        </a:p>
      </dsp:txBody>
      <dsp:txXfrm rot="-5400000">
        <a:off x="1533174" y="195895"/>
        <a:ext cx="2671218" cy="1006023"/>
      </dsp:txXfrm>
    </dsp:sp>
    <dsp:sp modelId="{BF9D5C2D-C43B-A34E-A221-E8349DB2CB47}">
      <dsp:nvSpPr>
        <dsp:cNvPr id="0" name=""/>
        <dsp:cNvSpPr/>
      </dsp:nvSpPr>
      <dsp:spPr>
        <a:xfrm>
          <a:off x="0" y="2111"/>
          <a:ext cx="1533173" cy="13935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主動資料</a:t>
          </a:r>
          <a:endParaRPr lang="en-US" altLang="zh-TW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kern="1200" dirty="0"/>
            <a:t>主動填寫的個人資訊</a:t>
          </a:r>
          <a:endParaRPr lang="zh-TW" altLang="en-US" sz="1800" kern="1200" dirty="0"/>
        </a:p>
      </dsp:txBody>
      <dsp:txXfrm>
        <a:off x="68029" y="70140"/>
        <a:ext cx="1397115" cy="1257531"/>
      </dsp:txXfrm>
    </dsp:sp>
    <dsp:sp modelId="{6B403BFC-3884-B649-A7AF-CD0994EDE7CF}">
      <dsp:nvSpPr>
        <dsp:cNvPr id="0" name=""/>
        <dsp:cNvSpPr/>
      </dsp:nvSpPr>
      <dsp:spPr>
        <a:xfrm rot="5400000">
          <a:off x="2338559" y="799353"/>
          <a:ext cx="1114871" cy="272564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b="0" i="0" kern="1200" dirty="0"/>
            <a:t>裝置資訊：手機、電腦或平板的硬體型號、作業系統版本、裝置識別碼與電話號碼等</a:t>
          </a:r>
          <a:endParaRPr lang="zh-TW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TW" altLang="en-US" sz="1000" b="0" i="0" kern="1200" dirty="0"/>
            <a:t>紀錄資訊：</a:t>
          </a:r>
          <a:r>
            <a:rPr lang="en" sz="1000" b="0" i="0" kern="1200" dirty="0"/>
            <a:t>Google </a:t>
          </a:r>
          <a:r>
            <a:rPr lang="zh-TW" altLang="en-US" sz="1000" b="0" i="0" kern="1200" dirty="0"/>
            <a:t>的搜尋紀錄、電話紀錄、</a:t>
          </a:r>
          <a:r>
            <a:rPr lang="en" sz="1000" b="0" i="0" kern="1200" dirty="0"/>
            <a:t>IP </a:t>
          </a:r>
          <a:r>
            <a:rPr lang="zh-TW" altLang="en-US" sz="1000" b="0" i="0" kern="1200" dirty="0"/>
            <a:t>位址、</a:t>
          </a:r>
          <a:r>
            <a:rPr lang="en" sz="1000" b="0" i="0" kern="1200" dirty="0"/>
            <a:t>cookie </a:t>
          </a:r>
          <a:r>
            <a:rPr lang="zh-TW" altLang="en-US" sz="1000" b="0" i="0" kern="1200" dirty="0"/>
            <a:t>等等。</a:t>
          </a:r>
          <a:endParaRPr lang="zh-TW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TW" altLang="en-US" sz="1000" b="0" i="0" kern="1200" dirty="0"/>
            <a:t>位置資訊：透過手機 </a:t>
          </a:r>
          <a:r>
            <a:rPr lang="en" sz="1000" b="0" i="0" kern="1200" dirty="0"/>
            <a:t>GPS、IP </a:t>
          </a:r>
          <a:r>
            <a:rPr lang="zh-TW" altLang="en-US" sz="1000" b="0" i="0" kern="1200" dirty="0"/>
            <a:t>位址或 </a:t>
          </a:r>
          <a:r>
            <a:rPr lang="en" sz="1000" b="0" i="0" kern="1200" dirty="0"/>
            <a:t>Wi-Fi </a:t>
          </a:r>
          <a:r>
            <a:rPr lang="zh-TW" altLang="en-US" sz="1000" b="0" i="0" kern="1200" dirty="0"/>
            <a:t>點所提供的使用者所在地地理資訊。</a:t>
          </a:r>
          <a:endParaRPr lang="zh-TW" altLang="en-US" sz="1000" kern="1200" dirty="0"/>
        </a:p>
      </dsp:txBody>
      <dsp:txXfrm rot="-5400000">
        <a:off x="1533174" y="1659162"/>
        <a:ext cx="2671218" cy="1006023"/>
      </dsp:txXfrm>
    </dsp:sp>
    <dsp:sp modelId="{112F85FB-35F7-3044-A9A9-BA644A61C7CD}">
      <dsp:nvSpPr>
        <dsp:cNvPr id="0" name=""/>
        <dsp:cNvSpPr/>
      </dsp:nvSpPr>
      <dsp:spPr>
        <a:xfrm>
          <a:off x="0" y="1465380"/>
          <a:ext cx="1533173" cy="13935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被動資料</a:t>
          </a:r>
          <a:endParaRPr lang="en-US" altLang="zh-TW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kern="1200" dirty="0"/>
            <a:t>經由 </a:t>
          </a:r>
          <a:r>
            <a:rPr lang="en" sz="1800" b="0" i="0" kern="1200" dirty="0"/>
            <a:t>Google </a:t>
          </a:r>
          <a:r>
            <a:rPr lang="zh-TW" altLang="en-US" sz="1800" b="0" i="0" kern="1200" dirty="0"/>
            <a:t>服務所取得資訊</a:t>
          </a:r>
          <a:endParaRPr lang="zh-TW" altLang="en-US" sz="1800" kern="1200" dirty="0"/>
        </a:p>
      </dsp:txBody>
      <dsp:txXfrm>
        <a:off x="68029" y="1533409"/>
        <a:ext cx="1397115" cy="1257531"/>
      </dsp:txXfrm>
    </dsp:sp>
    <dsp:sp modelId="{CF916B1B-9334-2E44-BB8D-6F5DD499EE92}">
      <dsp:nvSpPr>
        <dsp:cNvPr id="0" name=""/>
        <dsp:cNvSpPr/>
      </dsp:nvSpPr>
      <dsp:spPr>
        <a:xfrm rot="5400000">
          <a:off x="2338559" y="2262622"/>
          <a:ext cx="1114871" cy="272564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b="0" i="0" kern="1200" dirty="0"/>
            <a:t>瀏覽器與應用程式的快取資料、</a:t>
          </a:r>
          <a:r>
            <a:rPr lang="en" sz="1000" b="0" i="0" kern="1200" dirty="0"/>
            <a:t>Cookie、</a:t>
          </a:r>
          <a:r>
            <a:rPr lang="zh-TW" altLang="en-US" sz="1000" b="0" i="0" kern="1200" dirty="0"/>
            <a:t>像素標記、應用程式回傳等各式搜集資料手法</a:t>
          </a:r>
          <a:endParaRPr lang="zh-TW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000" kern="1200"/>
        </a:p>
      </dsp:txBody>
      <dsp:txXfrm rot="-5400000">
        <a:off x="1533174" y="3122431"/>
        <a:ext cx="2671218" cy="1006023"/>
      </dsp:txXfrm>
    </dsp:sp>
    <dsp:sp modelId="{325F3263-5A42-404E-B041-F7D590FFBEE3}">
      <dsp:nvSpPr>
        <dsp:cNvPr id="0" name=""/>
        <dsp:cNvSpPr/>
      </dsp:nvSpPr>
      <dsp:spPr>
        <a:xfrm>
          <a:off x="0" y="2928649"/>
          <a:ext cx="1533173" cy="13935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68029" y="2996678"/>
        <a:ext cx="1397115" cy="12575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52946-6AAB-5247-9922-842A22D9E74A}">
      <dsp:nvSpPr>
        <dsp:cNvPr id="0" name=""/>
        <dsp:cNvSpPr/>
      </dsp:nvSpPr>
      <dsp:spPr>
        <a:xfrm>
          <a:off x="0" y="16517"/>
          <a:ext cx="7704856" cy="692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+mj-ea"/>
              <a:ea typeface="+mj-ea"/>
            </a:rPr>
            <a:t>客戶分群</a:t>
          </a:r>
        </a:p>
      </dsp:txBody>
      <dsp:txXfrm>
        <a:off x="33812" y="50329"/>
        <a:ext cx="7637232" cy="625016"/>
      </dsp:txXfrm>
    </dsp:sp>
    <dsp:sp modelId="{F241813F-A862-844C-91F5-5C15AB04819C}">
      <dsp:nvSpPr>
        <dsp:cNvPr id="0" name=""/>
        <dsp:cNvSpPr/>
      </dsp:nvSpPr>
      <dsp:spPr>
        <a:xfrm>
          <a:off x="0" y="709157"/>
          <a:ext cx="7704856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2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800" kern="1200" dirty="0">
              <a:latin typeface="+mj-ea"/>
              <a:ea typeface="+mj-ea"/>
            </a:rPr>
            <a:t>透過大數據進行更精密之客戶區隔，了解不同客群的特徵樣貌</a:t>
          </a:r>
        </a:p>
      </dsp:txBody>
      <dsp:txXfrm>
        <a:off x="0" y="709157"/>
        <a:ext cx="7704856" cy="612720"/>
      </dsp:txXfrm>
    </dsp:sp>
    <dsp:sp modelId="{64A9BCBF-C9D8-A04F-9588-601AF71B98F4}">
      <dsp:nvSpPr>
        <dsp:cNvPr id="0" name=""/>
        <dsp:cNvSpPr/>
      </dsp:nvSpPr>
      <dsp:spPr>
        <a:xfrm>
          <a:off x="0" y="1321877"/>
          <a:ext cx="7704856" cy="692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+mj-ea"/>
              <a:ea typeface="+mj-ea"/>
            </a:rPr>
            <a:t>客戶喜好預測</a:t>
          </a:r>
        </a:p>
      </dsp:txBody>
      <dsp:txXfrm>
        <a:off x="33812" y="1355689"/>
        <a:ext cx="7637232" cy="625016"/>
      </dsp:txXfrm>
    </dsp:sp>
    <dsp:sp modelId="{88577FEC-A680-4441-AC94-945B731ED202}">
      <dsp:nvSpPr>
        <dsp:cNvPr id="0" name=""/>
        <dsp:cNvSpPr/>
      </dsp:nvSpPr>
      <dsp:spPr>
        <a:xfrm>
          <a:off x="0" y="2014517"/>
          <a:ext cx="7704856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2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800" kern="1200" dirty="0">
              <a:latin typeface="+mj-ea"/>
              <a:ea typeface="+mj-ea"/>
            </a:rPr>
            <a:t>預測客戶需求及喜好，提供產品推介及最適接觸方式</a:t>
          </a:r>
        </a:p>
      </dsp:txBody>
      <dsp:txXfrm>
        <a:off x="0" y="2014517"/>
        <a:ext cx="7704856" cy="612720"/>
      </dsp:txXfrm>
    </dsp:sp>
    <dsp:sp modelId="{800369E9-46E1-8349-94BB-B1E96FD22C79}">
      <dsp:nvSpPr>
        <dsp:cNvPr id="0" name=""/>
        <dsp:cNvSpPr/>
      </dsp:nvSpPr>
      <dsp:spPr>
        <a:xfrm>
          <a:off x="0" y="2627237"/>
          <a:ext cx="7704856" cy="692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+mj-ea"/>
              <a:ea typeface="+mj-ea"/>
            </a:rPr>
            <a:t>精準行銷</a:t>
          </a:r>
        </a:p>
      </dsp:txBody>
      <dsp:txXfrm>
        <a:off x="33812" y="2661049"/>
        <a:ext cx="7637232" cy="625016"/>
      </dsp:txXfrm>
    </dsp:sp>
    <dsp:sp modelId="{32BBE27F-03E8-8C4F-9D25-CEFCA453BFC9}">
      <dsp:nvSpPr>
        <dsp:cNvPr id="0" name=""/>
        <dsp:cNvSpPr/>
      </dsp:nvSpPr>
      <dsp:spPr>
        <a:xfrm>
          <a:off x="0" y="3319877"/>
          <a:ext cx="7704856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2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800" kern="1200" dirty="0">
              <a:latin typeface="+mj-ea"/>
              <a:ea typeface="+mj-ea"/>
            </a:rPr>
            <a:t>透過數據剖析找出目標客群，將產品精準傳達予最有可能購買的客戶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TW" altLang="en-US" sz="1900" kern="1200" dirty="0"/>
        </a:p>
      </dsp:txBody>
      <dsp:txXfrm>
        <a:off x="0" y="3319877"/>
        <a:ext cx="7704856" cy="72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80399-D560-7444-A10A-0F0C0846518A}" type="datetimeFigureOut">
              <a:rPr kumimoji="1" lang="zh-TW" altLang="en-US" smtClean="0"/>
              <a:t>2019/8/9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2A7F3-2C36-8B44-93F0-C772C1D5E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286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今天剪報題目是「以金控綜觀  進行客戶分群交叉行銷」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2A7F3-2C36-8B44-93F0-C772C1D5E9D7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4878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而廣告商等第三方的資訊更不用說了， 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類似於那些量化學術研究，廣告商或第三方不會知道你叫林 </a:t>
            </a:r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</a:t>
            </a:r>
            <a:r>
              <a:rPr lang="zh-TW" altLang="e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陳 </a:t>
            </a:r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</a:t>
            </a:r>
            <a:r>
              <a:rPr lang="zh-TW" altLang="e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只會看到你的代號是「編號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1234567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」，性別幾歲住哪，喜歡吃什麼、在哪裡活動等，作為有效投放廣告的依據，或去名化後像是用在機器學習的基礎資料、提供數據給相關研究機關合作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2A7F3-2C36-8B44-93F0-C772C1D5E9D7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268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1.</a:t>
            </a:r>
            <a:r>
              <a:rPr kumimoji="1" lang="zh-CN" altLang="en-US" dirty="0"/>
              <a:t>準備好資料，將資料整理成客戶視圖及客戶畫像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2A7F3-2C36-8B44-93F0-C772C1D5E9D7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598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2A7F3-2C36-8B44-93F0-C772C1D5E9D7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609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根據剛剛的分群及探索分析後，我們可以發現三種客群，這邊是舉例，實際上應該會切出更多群，假設我們看出</a:t>
            </a:r>
            <a:r>
              <a:rPr kumimoji="1" lang="en-US" altLang="zh-TW" dirty="0"/>
              <a:t>...</a:t>
            </a:r>
            <a:r>
              <a:rPr kumimoji="1" lang="zh-TW" altLang="en-US" dirty="0"/>
              <a:t>，再分別將各客群個別進行關聯分析。</a:t>
            </a:r>
            <a:endParaRPr kumimoji="1" lang="en-US" altLang="zh-TW" dirty="0"/>
          </a:p>
          <a:p>
            <a:r>
              <a:rPr kumimoji="1" lang="zh-TW" altLang="en-US" dirty="0"/>
              <a:t>以潛力投資客群為例，發現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2A7F3-2C36-8B44-93F0-C772C1D5E9D7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719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629816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754940"/>
            <a:ext cx="8229600" cy="6298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18" Type="http://schemas.openxmlformats.org/officeDocument/2006/relationships/image" Target="../media/image33.sv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svg"/><Relationship Id="rId20" Type="http://schemas.openxmlformats.org/officeDocument/2006/relationships/image" Target="../media/image3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svg"/><Relationship Id="rId22" Type="http://schemas.openxmlformats.org/officeDocument/2006/relationships/image" Target="../media/image3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droidcentral.com/ask-ac-does-google-sell-your-data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ies.google.com/privacy#footnote-device" TargetMode="External"/><Relationship Id="rId2" Type="http://schemas.openxmlformats.org/officeDocument/2006/relationships/hyperlink" Target="https://policies.google.com/privacy#footnote-unique-id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olicies.google.com/privacy#footnote-unique-id" TargetMode="External"/><Relationship Id="rId7" Type="http://schemas.openxmlformats.org/officeDocument/2006/relationships/hyperlink" Target="https://policies.google.com/privacy#footnote-chrome-sync" TargetMode="External"/><Relationship Id="rId12" Type="http://schemas.openxmlformats.org/officeDocument/2006/relationships/hyperlink" Target="https://policies.google.com/privacy#footnote-against-abus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olicies.google.com/privacy#footnote-content-views" TargetMode="External"/><Relationship Id="rId11" Type="http://schemas.openxmlformats.org/officeDocument/2006/relationships/hyperlink" Target="https://policies.google.com/privacy#footnote-sources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policies.google.com/privacy#footnote-near-device" TargetMode="External"/><Relationship Id="rId4" Type="http://schemas.openxmlformats.org/officeDocument/2006/relationships/hyperlink" Target="https://policies.google.com/privacy#footnote-ip" TargetMode="External"/><Relationship Id="rId9" Type="http://schemas.openxmlformats.org/officeDocument/2006/relationships/hyperlink" Target="https://policies.google.com/privacy#footnote-sensor-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ies.google.com/privacy#footnote-content-view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olicies.google.com/privacy#footnote-chrome-syn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ies.google.com/privacy#footnote-ip" TargetMode="External"/><Relationship Id="rId7" Type="http://schemas.openxmlformats.org/officeDocument/2006/relationships/hyperlink" Target="https://policies.google.com/privacy#footnote-against-abu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olicies.google.com/privacy#footnote-sources" TargetMode="External"/><Relationship Id="rId5" Type="http://schemas.openxmlformats.org/officeDocument/2006/relationships/hyperlink" Target="https://policies.google.com/privacy#footnote-near-device" TargetMode="External"/><Relationship Id="rId4" Type="http://schemas.openxmlformats.org/officeDocument/2006/relationships/hyperlink" Target="https://policies.google.com/privacy#footnote-sensor-dat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ACF4DA8-9B3F-7041-AADF-C08F2610E0D6}"/>
              </a:ext>
            </a:extLst>
          </p:cNvPr>
          <p:cNvSpPr txBox="1"/>
          <p:nvPr/>
        </p:nvSpPr>
        <p:spPr>
          <a:xfrm>
            <a:off x="0" y="404664"/>
            <a:ext cx="9144000" cy="37170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1F375A-BCB8-D14F-8781-3833C1BC2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616" y="1593329"/>
            <a:ext cx="8458200" cy="13397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b="1" dirty="0">
                <a:latin typeface="+mj-ea"/>
              </a:rPr>
              <a:t>購置</a:t>
            </a:r>
            <a:r>
              <a:rPr kumimoji="1" lang="en-US" altLang="zh-TW" b="1" dirty="0">
                <a:latin typeface="+mj-ea"/>
              </a:rPr>
              <a:t>Google</a:t>
            </a:r>
            <a:r>
              <a:rPr kumimoji="1" lang="zh-CN" altLang="en-US" b="1" dirty="0">
                <a:latin typeface="+mj-ea"/>
              </a:rPr>
              <a:t>使用者資料</a:t>
            </a:r>
            <a:endParaRPr kumimoji="1" lang="zh-TW" altLang="en-US" b="1" dirty="0">
              <a:latin typeface="+mj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27F53C-E306-A04E-A28B-4D2D31D77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3483" y="4293096"/>
            <a:ext cx="3384376" cy="1224136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endParaRPr kumimoji="1" lang="en-US" altLang="zh-TW" sz="2000" b="1" dirty="0"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zh-TW" sz="1600" dirty="0">
                <a:latin typeface="+mj-ea"/>
                <a:ea typeface="+mj-ea"/>
              </a:rPr>
              <a:t>2019.08.08</a:t>
            </a:r>
          </a:p>
        </p:txBody>
      </p:sp>
    </p:spTree>
    <p:extLst>
      <p:ext uri="{BB962C8B-B14F-4D97-AF65-F5344CB8AC3E}">
        <p14:creationId xmlns:p14="http://schemas.microsoft.com/office/powerpoint/2010/main" val="36510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9160B-22E0-714D-BAB7-73FC6FBA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b="1" dirty="0"/>
              <a:t>資料準備（選定分析母體）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1CD99B6-5B04-6D49-B691-1FF559ECAE44}"/>
              </a:ext>
            </a:extLst>
          </p:cNvPr>
          <p:cNvSpPr txBox="1"/>
          <p:nvPr/>
        </p:nvSpPr>
        <p:spPr>
          <a:xfrm>
            <a:off x="611560" y="1615660"/>
            <a:ext cx="748883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+mj-ea"/>
                <a:ea typeface="+mj-ea"/>
              </a:rPr>
              <a:t>目的：以</a:t>
            </a:r>
            <a:r>
              <a:rPr kumimoji="1" lang="zh-TW" altLang="en-US" dirty="0">
                <a:solidFill>
                  <a:srgbClr val="C00000"/>
                </a:solidFill>
                <a:latin typeface="+mj-ea"/>
                <a:ea typeface="+mj-ea"/>
              </a:rPr>
              <a:t>行銷、跨售</a:t>
            </a:r>
            <a:r>
              <a:rPr kumimoji="1" lang="zh-TW" altLang="en-US" dirty="0">
                <a:latin typeface="+mj-ea"/>
                <a:ea typeface="+mj-ea"/>
              </a:rPr>
              <a:t>為目標，找到潛力客戶及適合方式（產品、通路），</a:t>
            </a:r>
            <a:endParaRPr kumimoji="1" lang="en-US" altLang="zh-TW" dirty="0">
              <a:latin typeface="+mj-ea"/>
              <a:ea typeface="+mj-ea"/>
            </a:endParaRPr>
          </a:p>
          <a:p>
            <a:r>
              <a:rPr kumimoji="1" lang="zh-TW" altLang="en-US" dirty="0">
                <a:latin typeface="+mj-ea"/>
                <a:ea typeface="+mj-ea"/>
              </a:rPr>
              <a:t>            以提高客戶黏著度及良好客戶關係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BDA6EB-F808-1D47-9693-368294698BC5}"/>
              </a:ext>
            </a:extLst>
          </p:cNvPr>
          <p:cNvSpPr txBox="1"/>
          <p:nvPr/>
        </p:nvSpPr>
        <p:spPr>
          <a:xfrm>
            <a:off x="6228184" y="582075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+mj-ea"/>
                <a:ea typeface="+mj-ea"/>
              </a:rPr>
              <a:t>（近</a:t>
            </a:r>
            <a:r>
              <a:rPr kumimoji="1" lang="en-US" altLang="zh-TW" dirty="0">
                <a:latin typeface="+mj-ea"/>
                <a:ea typeface="+mj-ea"/>
              </a:rPr>
              <a:t>6M</a:t>
            </a:r>
            <a:r>
              <a:rPr kumimoji="1" lang="zh-CN" altLang="en-US" dirty="0">
                <a:latin typeface="+mj-ea"/>
                <a:ea typeface="+mj-ea"/>
              </a:rPr>
              <a:t>有無</a:t>
            </a:r>
            <a:r>
              <a:rPr kumimoji="1" lang="zh-TW" altLang="en-US" dirty="0">
                <a:latin typeface="+mj-ea"/>
                <a:ea typeface="+mj-ea"/>
              </a:rPr>
              <a:t>交易行為）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66D3AC6-87E7-D640-A0D5-0A0D13079A16}"/>
              </a:ext>
            </a:extLst>
          </p:cNvPr>
          <p:cNvSpPr/>
          <p:nvPr/>
        </p:nvSpPr>
        <p:spPr>
          <a:xfrm>
            <a:off x="4067944" y="2824744"/>
            <a:ext cx="1898393" cy="1525452"/>
          </a:xfrm>
          <a:prstGeom prst="rect">
            <a:avLst/>
          </a:prstGeom>
          <a:solidFill>
            <a:srgbClr val="FF7177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9A14F6B-50DF-DC48-AD58-116763F3CEF7}"/>
              </a:ext>
            </a:extLst>
          </p:cNvPr>
          <p:cNvGrpSpPr/>
          <p:nvPr/>
        </p:nvGrpSpPr>
        <p:grpSpPr>
          <a:xfrm>
            <a:off x="918197" y="2564904"/>
            <a:ext cx="5309987" cy="3809853"/>
            <a:chOff x="99166" y="2492896"/>
            <a:chExt cx="5840986" cy="4172956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75EBA0DB-4743-AE43-A5FE-2422A21F6C31}"/>
                </a:ext>
              </a:extLst>
            </p:cNvPr>
            <p:cNvGrpSpPr/>
            <p:nvPr/>
          </p:nvGrpSpPr>
          <p:grpSpPr>
            <a:xfrm>
              <a:off x="99166" y="2492896"/>
              <a:ext cx="5840986" cy="4172956"/>
              <a:chOff x="99166" y="2492896"/>
              <a:chExt cx="5840986" cy="4172956"/>
            </a:xfrm>
          </p:grpSpPr>
          <p:cxnSp>
            <p:nvCxnSpPr>
              <p:cNvPr id="14" name="直線箭頭接點 13">
                <a:extLst>
                  <a:ext uri="{FF2B5EF4-FFF2-40B4-BE49-F238E27FC236}">
                    <a16:creationId xmlns:a16="http://schemas.microsoft.com/office/drawing/2014/main" id="{939E05B6-3DCC-1244-948D-3566E64A4C89}"/>
                  </a:ext>
                </a:extLst>
              </p:cNvPr>
              <p:cNvCxnSpPr/>
              <p:nvPr/>
            </p:nvCxnSpPr>
            <p:spPr>
              <a:xfrm flipV="1">
                <a:off x="1547664" y="2492896"/>
                <a:ext cx="0" cy="367240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直線箭頭接點 14">
                <a:extLst>
                  <a:ext uri="{FF2B5EF4-FFF2-40B4-BE49-F238E27FC236}">
                    <a16:creationId xmlns:a16="http://schemas.microsoft.com/office/drawing/2014/main" id="{347712F0-BD26-D444-9DE9-F05BBB3BC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664" y="6101680"/>
                <a:ext cx="439248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A88635F-FB5D-AB4F-8B6E-D60B6A365B13}"/>
                  </a:ext>
                </a:extLst>
              </p:cNvPr>
              <p:cNvSpPr txBox="1"/>
              <p:nvPr/>
            </p:nvSpPr>
            <p:spPr>
              <a:xfrm>
                <a:off x="1979712" y="6261320"/>
                <a:ext cx="1296145" cy="40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>
                    <a:latin typeface="+mj-ea"/>
                    <a:ea typeface="+mj-ea"/>
                  </a:rPr>
                  <a:t>非實動戶</a:t>
                </a: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DD39A79-83DE-4341-91AF-A72661CE7CED}"/>
                  </a:ext>
                </a:extLst>
              </p:cNvPr>
              <p:cNvSpPr txBox="1"/>
              <p:nvPr/>
            </p:nvSpPr>
            <p:spPr>
              <a:xfrm>
                <a:off x="4150296" y="6256122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>
                    <a:latin typeface="+mj-ea"/>
                    <a:ea typeface="+mj-ea"/>
                  </a:rPr>
                  <a:t>實動戶</a:t>
                </a: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92E4301B-91B3-D545-AC2B-77EB63E29E63}"/>
                  </a:ext>
                </a:extLst>
              </p:cNvPr>
              <p:cNvSpPr txBox="1"/>
              <p:nvPr/>
            </p:nvSpPr>
            <p:spPr>
              <a:xfrm>
                <a:off x="99166" y="3316686"/>
                <a:ext cx="1252940" cy="707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>
                    <a:latin typeface="+mj-ea"/>
                    <a:ea typeface="+mj-ea"/>
                  </a:rPr>
                  <a:t>產品持有數</a:t>
                </a:r>
                <a:r>
                  <a:rPr kumimoji="1" lang="en-US" altLang="zh-TW" dirty="0">
                    <a:latin typeface="+mj-ea"/>
                    <a:ea typeface="+mj-ea"/>
                  </a:rPr>
                  <a:t>&gt;=2</a:t>
                </a:r>
                <a:endParaRPr kumimoji="1" lang="zh-TW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2AA9D765-E7D3-FC4B-BD2D-1C84E68B454B}"/>
                  </a:ext>
                </a:extLst>
              </p:cNvPr>
              <p:cNvSpPr txBox="1"/>
              <p:nvPr/>
            </p:nvSpPr>
            <p:spPr>
              <a:xfrm>
                <a:off x="99166" y="4931272"/>
                <a:ext cx="1232474" cy="707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>
                    <a:latin typeface="+mj-ea"/>
                    <a:ea typeface="+mj-ea"/>
                  </a:rPr>
                  <a:t>產品持有數</a:t>
                </a:r>
                <a:r>
                  <a:rPr kumimoji="1" lang="en-US" altLang="zh-TW" dirty="0">
                    <a:latin typeface="+mj-ea"/>
                    <a:ea typeface="+mj-ea"/>
                  </a:rPr>
                  <a:t>&lt;=1</a:t>
                </a:r>
                <a:endParaRPr kumimoji="1" lang="zh-TW" altLang="en-US" dirty="0">
                  <a:latin typeface="+mj-ea"/>
                  <a:ea typeface="+mj-ea"/>
                </a:endParaRPr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0864DDEC-6C3B-C64D-AECF-1988DA8C5D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664" y="4448336"/>
                <a:ext cx="4104456" cy="0"/>
              </a:xfrm>
              <a:prstGeom prst="line">
                <a:avLst/>
              </a:prstGeom>
              <a:ln w="76200"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6BF6B8D-B9DC-A442-A113-CF896FE46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9892" y="2739671"/>
                <a:ext cx="0" cy="3516451"/>
              </a:xfrm>
              <a:prstGeom prst="line">
                <a:avLst/>
              </a:prstGeom>
              <a:ln w="76200"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A57C89E-94E9-A548-8C1B-418B5D9CA358}"/>
                  </a:ext>
                </a:extLst>
              </p:cNvPr>
              <p:cNvSpPr txBox="1"/>
              <p:nvPr/>
            </p:nvSpPr>
            <p:spPr>
              <a:xfrm>
                <a:off x="1979712" y="3388930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sz="2000" dirty="0">
                    <a:latin typeface="+mj-ea"/>
                    <a:ea typeface="+mj-ea"/>
                  </a:rPr>
                  <a:t>逐漸疏遠</a:t>
                </a:r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5B38CFAF-FAF8-BC4D-A329-D9922FF48FE9}"/>
                  </a:ext>
                </a:extLst>
              </p:cNvPr>
              <p:cNvSpPr txBox="1"/>
              <p:nvPr/>
            </p:nvSpPr>
            <p:spPr>
              <a:xfrm>
                <a:off x="1847136" y="5085184"/>
                <a:ext cx="16447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sz="2000" dirty="0">
                    <a:latin typeface="+mj-ea"/>
                    <a:ea typeface="+mj-ea"/>
                  </a:rPr>
                  <a:t>待激活客戶</a:t>
                </a: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AA2EE49-FE8B-FF4B-AE00-4B81588BBB45}"/>
                  </a:ext>
                </a:extLst>
              </p:cNvPr>
              <p:cNvSpPr txBox="1"/>
              <p:nvPr/>
            </p:nvSpPr>
            <p:spPr>
              <a:xfrm>
                <a:off x="3779912" y="5085184"/>
                <a:ext cx="19442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sz="2000" dirty="0">
                    <a:latin typeface="+mj-ea"/>
                    <a:ea typeface="+mj-ea"/>
                  </a:rPr>
                  <a:t>單一忠誠客戶</a:t>
                </a:r>
              </a:p>
            </p:txBody>
          </p: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7EA75C25-7D39-AA49-A0CB-F6FBBA30B3EA}"/>
                </a:ext>
              </a:extLst>
            </p:cNvPr>
            <p:cNvSpPr txBox="1"/>
            <p:nvPr/>
          </p:nvSpPr>
          <p:spPr>
            <a:xfrm>
              <a:off x="3923928" y="3398582"/>
              <a:ext cx="1728192" cy="438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000" dirty="0">
                  <a:latin typeface="+mj-ea"/>
                  <a:ea typeface="+mj-ea"/>
                </a:rPr>
                <a:t>高價值客戶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4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9917" y="764704"/>
            <a:ext cx="8229600" cy="648072"/>
          </a:xfrm>
        </p:spPr>
        <p:txBody>
          <a:bodyPr>
            <a:normAutofit/>
          </a:bodyPr>
          <a:lstStyle/>
          <a:p>
            <a:r>
              <a:rPr lang="zh-TW" altLang="en-US" sz="2400" b="1" dirty="0"/>
              <a:t>資料準備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客戶視圖</a:t>
            </a:r>
            <a:r>
              <a:rPr lang="en-US" altLang="zh-TW" sz="2400" b="1" dirty="0"/>
              <a:t>&gt;&gt;</a:t>
            </a:r>
            <a:r>
              <a:rPr lang="zh-TW" altLang="en-US" sz="2400" b="1" dirty="0"/>
              <a:t>客戶畫像</a:t>
            </a:r>
            <a:r>
              <a:rPr lang="en-US" altLang="zh-TW" sz="2400" b="1" dirty="0"/>
              <a:t>)</a:t>
            </a:r>
            <a:endParaRPr lang="zh-TW" altLang="en-US" sz="24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5522" y="2451304"/>
            <a:ext cx="89344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D70B5236-F7ED-9547-A03A-FC37315D3086}"/>
              </a:ext>
            </a:extLst>
          </p:cNvPr>
          <p:cNvGrpSpPr/>
          <p:nvPr/>
        </p:nvGrpSpPr>
        <p:grpSpPr>
          <a:xfrm>
            <a:off x="225757" y="1310030"/>
            <a:ext cx="4202227" cy="5287322"/>
            <a:chOff x="225757" y="1310030"/>
            <a:chExt cx="4202227" cy="528732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296"/>
            <a:stretch/>
          </p:blipFill>
          <p:spPr bwMode="auto">
            <a:xfrm>
              <a:off x="225757" y="1310030"/>
              <a:ext cx="3842187" cy="5287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5382D989-C682-F843-8AB9-364E447657B1}"/>
                </a:ext>
              </a:extLst>
            </p:cNvPr>
            <p:cNvSpPr txBox="1"/>
            <p:nvPr/>
          </p:nvSpPr>
          <p:spPr>
            <a:xfrm>
              <a:off x="3779912" y="3624571"/>
              <a:ext cx="648072" cy="10174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zh-TW" altLang="en-US" dirty="0"/>
            </a:p>
          </p:txBody>
        </p:sp>
      </p:grpSp>
      <p:sp>
        <p:nvSpPr>
          <p:cNvPr id="13" name="五邊形 12">
            <a:extLst>
              <a:ext uri="{FF2B5EF4-FFF2-40B4-BE49-F238E27FC236}">
                <a16:creationId xmlns:a16="http://schemas.microsoft.com/office/drawing/2014/main" id="{76A311E2-FF2B-F642-BE7C-BFDBC835E48F}"/>
              </a:ext>
            </a:extLst>
          </p:cNvPr>
          <p:cNvSpPr/>
          <p:nvPr/>
        </p:nvSpPr>
        <p:spPr>
          <a:xfrm>
            <a:off x="3851920" y="3906980"/>
            <a:ext cx="1459787" cy="818164"/>
          </a:xfrm>
          <a:prstGeom prst="homePlate">
            <a:avLst>
              <a:gd name="adj" fmla="val 3275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標籤化</a:t>
            </a:r>
          </a:p>
        </p:txBody>
      </p:sp>
      <p:sp>
        <p:nvSpPr>
          <p:cNvPr id="14" name="向下箭號 13">
            <a:extLst>
              <a:ext uri="{FF2B5EF4-FFF2-40B4-BE49-F238E27FC236}">
                <a16:creationId xmlns:a16="http://schemas.microsoft.com/office/drawing/2014/main" id="{B33EA773-72CD-F74F-8D7C-B660C94E8BE9}"/>
              </a:ext>
            </a:extLst>
          </p:cNvPr>
          <p:cNvSpPr/>
          <p:nvPr/>
        </p:nvSpPr>
        <p:spPr>
          <a:xfrm>
            <a:off x="3995936" y="2254341"/>
            <a:ext cx="1075804" cy="187915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+mj-ea"/>
                <a:ea typeface="+mj-ea"/>
              </a:rPr>
              <a:t>依業務需求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B132EB3-FE31-184E-A4CF-04F4A03B38FC}"/>
              </a:ext>
            </a:extLst>
          </p:cNvPr>
          <p:cNvGrpSpPr/>
          <p:nvPr/>
        </p:nvGrpSpPr>
        <p:grpSpPr>
          <a:xfrm>
            <a:off x="5322626" y="1382038"/>
            <a:ext cx="3564488" cy="5287322"/>
            <a:chOff x="5322626" y="1382038"/>
            <a:chExt cx="3564488" cy="528732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D1DF5038-0AFB-764B-BC6F-370FACB250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26"/>
            <a:stretch/>
          </p:blipFill>
          <p:spPr bwMode="auto">
            <a:xfrm>
              <a:off x="5322626" y="1382038"/>
              <a:ext cx="3564488" cy="5287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E78EAC18-43AC-CD45-9A2F-A330707865AC}"/>
                </a:ext>
              </a:extLst>
            </p:cNvPr>
            <p:cNvSpPr txBox="1"/>
            <p:nvPr/>
          </p:nvSpPr>
          <p:spPr>
            <a:xfrm>
              <a:off x="6588224" y="3789040"/>
              <a:ext cx="860643" cy="324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+mj-ea"/>
                  <a:ea typeface="+mj-ea"/>
                </a:rPr>
                <a:t>標籤化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684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5670"/>
            <a:ext cx="8229600" cy="1066800"/>
          </a:xfrm>
        </p:spPr>
        <p:txBody>
          <a:bodyPr>
            <a:normAutofit/>
          </a:bodyPr>
          <a:lstStyle/>
          <a:p>
            <a:r>
              <a:rPr lang="zh-TW" altLang="en-US" sz="2400" b="1" dirty="0"/>
              <a:t>客戶分群＆探索分析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1610409"/>
            <a:ext cx="1584176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+mj-ea"/>
                <a:ea typeface="+mj-ea"/>
              </a:rPr>
              <a:t>變數設計</a:t>
            </a:r>
          </a:p>
        </p:txBody>
      </p:sp>
      <p:sp>
        <p:nvSpPr>
          <p:cNvPr id="6" name="矩形 5"/>
          <p:cNvSpPr/>
          <p:nvPr/>
        </p:nvSpPr>
        <p:spPr>
          <a:xfrm>
            <a:off x="312303" y="2924944"/>
            <a:ext cx="1584176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+mj-ea"/>
                <a:ea typeface="+mj-ea"/>
              </a:rPr>
              <a:t>變數篩選</a:t>
            </a:r>
          </a:p>
        </p:txBody>
      </p:sp>
      <p:sp>
        <p:nvSpPr>
          <p:cNvPr id="7" name="矩形 6"/>
          <p:cNvSpPr/>
          <p:nvPr/>
        </p:nvSpPr>
        <p:spPr>
          <a:xfrm>
            <a:off x="312303" y="4221088"/>
            <a:ext cx="1584176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+mj-ea"/>
                <a:ea typeface="+mj-ea"/>
              </a:rPr>
              <a:t>建立模型</a:t>
            </a:r>
          </a:p>
        </p:txBody>
      </p:sp>
      <p:sp>
        <p:nvSpPr>
          <p:cNvPr id="8" name="矩形 7"/>
          <p:cNvSpPr/>
          <p:nvPr/>
        </p:nvSpPr>
        <p:spPr>
          <a:xfrm>
            <a:off x="325421" y="5517232"/>
            <a:ext cx="1584176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+mj-ea"/>
                <a:ea typeface="+mj-ea"/>
              </a:rPr>
              <a:t>探索分析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B896830C-B975-B141-BC64-4F1A89E3FED3}"/>
              </a:ext>
            </a:extLst>
          </p:cNvPr>
          <p:cNvGrpSpPr/>
          <p:nvPr/>
        </p:nvGrpSpPr>
        <p:grpSpPr>
          <a:xfrm>
            <a:off x="1979712" y="1628800"/>
            <a:ext cx="7056784" cy="1080120"/>
            <a:chOff x="1979712" y="2052363"/>
            <a:chExt cx="7056784" cy="1080120"/>
          </a:xfrm>
        </p:grpSpPr>
        <p:sp>
          <p:nvSpPr>
            <p:cNvPr id="17" name="矩形 16"/>
            <p:cNvSpPr/>
            <p:nvPr/>
          </p:nvSpPr>
          <p:spPr>
            <a:xfrm>
              <a:off x="1979712" y="2052363"/>
              <a:ext cx="7056784" cy="10801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2051720" y="2155809"/>
              <a:ext cx="1296144" cy="3304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+mj-ea"/>
                  <a:ea typeface="+mj-ea"/>
                </a:rPr>
                <a:t>客戶屬性</a:t>
              </a: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3419872" y="2162473"/>
              <a:ext cx="1296144" cy="3304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+mj-ea"/>
                  <a:ea typeface="+mj-ea"/>
                </a:rPr>
                <a:t>交易行為</a:t>
              </a: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4788024" y="2155809"/>
              <a:ext cx="1296144" cy="3304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+mj-ea"/>
                  <a:ea typeface="+mj-ea"/>
                </a:rPr>
                <a:t>財富價值</a:t>
              </a: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6156176" y="2155809"/>
              <a:ext cx="1296144" cy="3304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+mj-ea"/>
                  <a:ea typeface="+mj-ea"/>
                </a:rPr>
                <a:t>往來互動</a:t>
              </a: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7524328" y="2155809"/>
              <a:ext cx="1296144" cy="3304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+mj-ea"/>
                  <a:ea typeface="+mj-ea"/>
                </a:rPr>
                <a:t>行為偏好</a:t>
              </a: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267744" y="2539752"/>
              <a:ext cx="914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+mj-ea"/>
                  <a:ea typeface="+mj-ea"/>
                </a:rPr>
                <a:t>基本資料</a:t>
              </a:r>
              <a:endParaRPr lang="en-US" altLang="zh-TW" sz="1400" dirty="0">
                <a:latin typeface="+mj-ea"/>
                <a:ea typeface="+mj-ea"/>
              </a:endParaRPr>
            </a:p>
            <a:p>
              <a:r>
                <a:rPr lang="zh-TW" altLang="en-US" sz="1400" dirty="0">
                  <a:latin typeface="+mj-ea"/>
                  <a:ea typeface="+mj-ea"/>
                </a:rPr>
                <a:t>身分註記</a:t>
              </a: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640223" y="2538036"/>
              <a:ext cx="9317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+mj-ea"/>
                  <a:ea typeface="+mj-ea"/>
                </a:rPr>
                <a:t>交易類型交易頻率</a:t>
              </a:r>
              <a:endParaRPr lang="en-US" altLang="zh-TW" sz="1400" dirty="0">
                <a:latin typeface="+mj-ea"/>
                <a:ea typeface="+mj-ea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004048" y="2545740"/>
              <a:ext cx="8539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+mj-ea"/>
                  <a:ea typeface="+mj-ea"/>
                </a:rPr>
                <a:t>AUM</a:t>
              </a:r>
            </a:p>
            <a:p>
              <a:pPr algn="ctr"/>
              <a:r>
                <a:rPr lang="zh-TW" altLang="en-US" sz="1400" dirty="0">
                  <a:latin typeface="+mj-ea"/>
                  <a:ea typeface="+mj-ea"/>
                </a:rPr>
                <a:t>貢獻度</a:t>
              </a:r>
              <a:endParaRPr lang="en-US" altLang="zh-TW" sz="1400" dirty="0">
                <a:latin typeface="+mj-ea"/>
                <a:ea typeface="+mj-ea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228184" y="2545740"/>
              <a:ext cx="1075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+mj-ea"/>
                  <a:ea typeface="+mj-ea"/>
                </a:rPr>
                <a:t>客服紀錄</a:t>
              </a:r>
              <a:endParaRPr lang="en-US" altLang="zh-TW" sz="1400" dirty="0">
                <a:latin typeface="+mj-ea"/>
                <a:ea typeface="+mj-ea"/>
              </a:endParaRPr>
            </a:p>
            <a:p>
              <a:pPr algn="ctr"/>
              <a:r>
                <a:rPr lang="zh-TW" altLang="en-US" sz="1400" dirty="0">
                  <a:latin typeface="+mj-ea"/>
                  <a:ea typeface="+mj-ea"/>
                </a:rPr>
                <a:t>回應狀況</a:t>
              </a:r>
              <a:endParaRPr lang="en-US" altLang="zh-TW" sz="1400" dirty="0">
                <a:latin typeface="+mj-ea"/>
                <a:ea typeface="+mj-ea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7524328" y="254574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+mj-ea"/>
                  <a:ea typeface="+mj-ea"/>
                </a:rPr>
                <a:t>通路服務偏好</a:t>
              </a:r>
              <a:endParaRPr lang="en-US" altLang="zh-TW" sz="1400" dirty="0">
                <a:latin typeface="+mj-ea"/>
                <a:ea typeface="+mj-ea"/>
              </a:endParaRPr>
            </a:p>
            <a:p>
              <a:pPr algn="ctr"/>
              <a:r>
                <a:rPr lang="zh-TW" altLang="en-US" sz="1400" dirty="0">
                  <a:latin typeface="+mj-ea"/>
                  <a:ea typeface="+mj-ea"/>
                </a:rPr>
                <a:t>行銷偏好</a:t>
              </a:r>
              <a:endParaRPr lang="en-US" altLang="zh-TW" sz="1400" dirty="0">
                <a:latin typeface="+mj-ea"/>
                <a:ea typeface="+mj-ea"/>
              </a:endParaRPr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3"/>
          <a:stretch/>
        </p:blipFill>
        <p:spPr bwMode="auto">
          <a:xfrm>
            <a:off x="-9680065" y="1224529"/>
            <a:ext cx="9135619" cy="541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群組 41">
            <a:extLst>
              <a:ext uri="{FF2B5EF4-FFF2-40B4-BE49-F238E27FC236}">
                <a16:creationId xmlns:a16="http://schemas.microsoft.com/office/drawing/2014/main" id="{B8A72480-F97F-3147-82E9-BEF62C6E28AB}"/>
              </a:ext>
            </a:extLst>
          </p:cNvPr>
          <p:cNvGrpSpPr/>
          <p:nvPr/>
        </p:nvGrpSpPr>
        <p:grpSpPr>
          <a:xfrm>
            <a:off x="1979712" y="4221088"/>
            <a:ext cx="7056784" cy="1080120"/>
            <a:chOff x="1979712" y="4365104"/>
            <a:chExt cx="7056784" cy="1080120"/>
          </a:xfrm>
        </p:grpSpPr>
        <p:sp>
          <p:nvSpPr>
            <p:cNvPr id="18" name="矩形 17"/>
            <p:cNvSpPr/>
            <p:nvPr/>
          </p:nvSpPr>
          <p:spPr>
            <a:xfrm>
              <a:off x="1979712" y="4365104"/>
              <a:ext cx="7056784" cy="10801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2244485" y="4746630"/>
              <a:ext cx="1593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latin typeface="+mj-ea"/>
                  <a:ea typeface="+mj-ea"/>
                </a:rPr>
                <a:t>分群演算法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391878"/>
              <a:ext cx="3515793" cy="945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F4707A5F-229B-5C4E-8EED-2F5DD0603A44}"/>
              </a:ext>
            </a:extLst>
          </p:cNvPr>
          <p:cNvGrpSpPr/>
          <p:nvPr/>
        </p:nvGrpSpPr>
        <p:grpSpPr>
          <a:xfrm>
            <a:off x="1979712" y="5517232"/>
            <a:ext cx="7056784" cy="1080120"/>
            <a:chOff x="1979712" y="5517232"/>
            <a:chExt cx="7056784" cy="1080120"/>
          </a:xfrm>
        </p:grpSpPr>
        <p:sp>
          <p:nvSpPr>
            <p:cNvPr id="19" name="矩形 18"/>
            <p:cNvSpPr/>
            <p:nvPr/>
          </p:nvSpPr>
          <p:spPr>
            <a:xfrm>
              <a:off x="1979712" y="5517232"/>
              <a:ext cx="7056784" cy="10801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138264" y="5764904"/>
              <a:ext cx="25777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600" b="1" dirty="0">
                  <a:latin typeface="+mj-ea"/>
                  <a:ea typeface="+mj-ea"/>
                </a:rPr>
                <a:t>解析各群特徵</a:t>
              </a:r>
              <a:endParaRPr lang="en-US" altLang="zh-TW" sz="1600" b="1" dirty="0"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600" b="1" dirty="0">
                  <a:latin typeface="+mj-ea"/>
                  <a:ea typeface="+mj-ea"/>
                </a:rPr>
                <a:t>剖析分群結果應用性</a:t>
              </a:r>
              <a:endParaRPr lang="en-US" altLang="zh-TW" sz="1600" b="1" dirty="0">
                <a:latin typeface="+mj-ea"/>
                <a:ea typeface="+mj-ea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5606370"/>
              <a:ext cx="2507678" cy="923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E6EFBE35-1B64-E540-817F-31038FAF67E1}"/>
              </a:ext>
            </a:extLst>
          </p:cNvPr>
          <p:cNvGrpSpPr/>
          <p:nvPr/>
        </p:nvGrpSpPr>
        <p:grpSpPr>
          <a:xfrm>
            <a:off x="1979712" y="2919565"/>
            <a:ext cx="7056784" cy="1085499"/>
            <a:chOff x="1979712" y="3207597"/>
            <a:chExt cx="7056784" cy="1085499"/>
          </a:xfrm>
        </p:grpSpPr>
        <p:sp>
          <p:nvSpPr>
            <p:cNvPr id="11" name="矩形 10"/>
            <p:cNvSpPr/>
            <p:nvPr/>
          </p:nvSpPr>
          <p:spPr>
            <a:xfrm>
              <a:off x="1979712" y="3212976"/>
              <a:ext cx="7056784" cy="10801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圓角矩形 37"/>
            <p:cNvSpPr/>
            <p:nvPr/>
          </p:nvSpPr>
          <p:spPr>
            <a:xfrm>
              <a:off x="2253613" y="3587824"/>
              <a:ext cx="1296144" cy="3304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+mj-ea"/>
                  <a:ea typeface="+mj-ea"/>
                </a:rPr>
                <a:t>技術面</a:t>
              </a:r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4427984" y="3587824"/>
              <a:ext cx="1296144" cy="3304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+mj-ea"/>
                  <a:ea typeface="+mj-ea"/>
                </a:rPr>
                <a:t>業務面</a:t>
              </a: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635896" y="3532946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+</a:t>
              </a:r>
              <a:endParaRPr lang="zh-TW" altLang="en-US" sz="2000" b="1" dirty="0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4F37220-D966-554E-B51B-B4ED2C3E1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1464" y="3446388"/>
              <a:ext cx="1346200" cy="7747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8CC931C-11E3-594E-88C4-6C48CF41E200}"/>
                </a:ext>
              </a:extLst>
            </p:cNvPr>
            <p:cNvSpPr txBox="1"/>
            <p:nvPr/>
          </p:nvSpPr>
          <p:spPr>
            <a:xfrm>
              <a:off x="7668344" y="3207597"/>
              <a:ext cx="1058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分群變數</a:t>
              </a:r>
            </a:p>
          </p:txBody>
        </p:sp>
      </p:grpSp>
      <p:sp>
        <p:nvSpPr>
          <p:cNvPr id="14" name="流程圖: 合併 13"/>
          <p:cNvSpPr/>
          <p:nvPr/>
        </p:nvSpPr>
        <p:spPr>
          <a:xfrm>
            <a:off x="683568" y="2708920"/>
            <a:ext cx="792088" cy="36004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合併 20"/>
          <p:cNvSpPr/>
          <p:nvPr/>
        </p:nvSpPr>
        <p:spPr>
          <a:xfrm>
            <a:off x="719572" y="4005064"/>
            <a:ext cx="792088" cy="36004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合併 21"/>
          <p:cNvSpPr/>
          <p:nvPr/>
        </p:nvSpPr>
        <p:spPr>
          <a:xfrm>
            <a:off x="721465" y="5301208"/>
            <a:ext cx="792088" cy="36004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29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2EE22-A2F3-D644-81B3-F8C54B42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b="1" dirty="0"/>
              <a:t>客戶分群＋關聯分析→行銷策略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45ED38C5-EFBB-4445-AF08-78420B65C1EB}"/>
              </a:ext>
            </a:extLst>
          </p:cNvPr>
          <p:cNvSpPr/>
          <p:nvPr/>
        </p:nvSpPr>
        <p:spPr>
          <a:xfrm>
            <a:off x="-2286520" y="1844719"/>
            <a:ext cx="1944216" cy="18003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E4118D-2A76-6A4F-908E-E1A4DDE01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3429" b="98857" l="9777" r="89665">
                        <a14:foregroundMark x1="48324" y1="86000" x2="48324" y2="86000"/>
                        <a14:foregroundMark x1="47765" y1="91143" x2="47765" y2="91143"/>
                        <a14:foregroundMark x1="36313" y1="86571" x2="59497" y2="88571"/>
                        <a14:foregroundMark x1="35754" y1="94286" x2="59497" y2="94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792" y="2204759"/>
            <a:ext cx="1139831" cy="1114360"/>
          </a:xfrm>
          <a:prstGeom prst="rect">
            <a:avLst/>
          </a:prstGeom>
        </p:spPr>
      </p:pic>
      <p:grpSp>
        <p:nvGrpSpPr>
          <p:cNvPr id="50" name="群組 49">
            <a:extLst>
              <a:ext uri="{FF2B5EF4-FFF2-40B4-BE49-F238E27FC236}">
                <a16:creationId xmlns:a16="http://schemas.microsoft.com/office/drawing/2014/main" id="{679CA882-CD0F-EA49-A217-97C6E9942D49}"/>
              </a:ext>
            </a:extLst>
          </p:cNvPr>
          <p:cNvGrpSpPr/>
          <p:nvPr/>
        </p:nvGrpSpPr>
        <p:grpSpPr>
          <a:xfrm>
            <a:off x="71500" y="1932350"/>
            <a:ext cx="2753556" cy="1489013"/>
            <a:chOff x="71500" y="1932350"/>
            <a:chExt cx="2753556" cy="1489013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8BE94D32-C3DC-5546-A4DC-D9626CE73B4F}"/>
                </a:ext>
              </a:extLst>
            </p:cNvPr>
            <p:cNvSpPr/>
            <p:nvPr/>
          </p:nvSpPr>
          <p:spPr>
            <a:xfrm>
              <a:off x="836210" y="1932350"/>
              <a:ext cx="1566924" cy="148901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56319E7-0399-9243-AAE8-7AB3FFE68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ackgroundRemoval t="1695" b="96893" l="3553" r="95685">
                          <a14:foregroundMark x1="45431" y1="83051" x2="52792" y2="84463"/>
                          <a14:foregroundMark x1="51777" y1="79944" x2="48985" y2="95198"/>
                          <a14:foregroundMark x1="38579" y1="93785" x2="64213" y2="937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0" y="2084003"/>
              <a:ext cx="1256657" cy="1129078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655682F-94D2-244D-BD7B-965BD7F1682B}"/>
                </a:ext>
              </a:extLst>
            </p:cNvPr>
            <p:cNvSpPr txBox="1"/>
            <p:nvPr/>
          </p:nvSpPr>
          <p:spPr>
            <a:xfrm>
              <a:off x="1043608" y="2204759"/>
              <a:ext cx="1781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b="1" u="sng" dirty="0">
                  <a:latin typeface="+mj-ea"/>
                  <a:ea typeface="+mj-ea"/>
                </a:rPr>
                <a:t>VIP</a:t>
              </a:r>
              <a:r>
                <a:rPr kumimoji="1" lang="zh-CN" altLang="en-US" sz="1600" b="1" u="sng" dirty="0">
                  <a:latin typeface="+mj-ea"/>
                  <a:ea typeface="+mj-ea"/>
                </a:rPr>
                <a:t>保守客</a:t>
              </a:r>
              <a:r>
                <a:rPr kumimoji="1" lang="zh-TW" altLang="en-US" sz="1600" b="1" u="sng" dirty="0">
                  <a:latin typeface="+mj-ea"/>
                  <a:ea typeface="+mj-ea"/>
                </a:rPr>
                <a:t>群</a:t>
              </a:r>
              <a:endParaRPr kumimoji="1" lang="en-US" altLang="zh-TW" sz="1600" b="1" u="sng" dirty="0">
                <a:latin typeface="+mj-ea"/>
                <a:ea typeface="+mj-ea"/>
              </a:endParaRPr>
            </a:p>
            <a:p>
              <a:r>
                <a:rPr kumimoji="1" lang="zh-TW" altLang="en-US" sz="1600" dirty="0">
                  <a:latin typeface="+mj-ea"/>
                  <a:ea typeface="+mj-ea"/>
                </a:rPr>
                <a:t>  </a:t>
              </a:r>
              <a:r>
                <a:rPr kumimoji="1" lang="zh-TW" altLang="en-US" sz="1400" dirty="0">
                  <a:latin typeface="+mj-ea"/>
                  <a:ea typeface="+mj-ea"/>
                </a:rPr>
                <a:t>平均年齡</a:t>
              </a:r>
              <a:r>
                <a:rPr kumimoji="1" lang="en-US" altLang="zh-TW" sz="1400" dirty="0">
                  <a:latin typeface="+mj-ea"/>
                  <a:ea typeface="+mj-ea"/>
                </a:rPr>
                <a:t>67</a:t>
              </a:r>
              <a:r>
                <a:rPr kumimoji="1" lang="zh-CN" altLang="en-US" sz="1400" dirty="0">
                  <a:latin typeface="+mj-ea"/>
                  <a:ea typeface="+mj-ea"/>
                </a:rPr>
                <a:t>歲</a:t>
              </a:r>
              <a:endParaRPr kumimoji="1" lang="en-US" altLang="zh-CN" sz="1400" dirty="0">
                <a:latin typeface="+mj-ea"/>
                <a:ea typeface="+mj-ea"/>
              </a:endParaRPr>
            </a:p>
            <a:p>
              <a:r>
                <a:rPr kumimoji="1" lang="zh-TW" altLang="en-US" sz="1400" dirty="0">
                  <a:latin typeface="+mj-ea"/>
                  <a:ea typeface="+mj-ea"/>
                </a:rPr>
                <a:t>  </a:t>
              </a:r>
              <a:r>
                <a:rPr kumimoji="1" lang="zh-CN" altLang="en-US" sz="1400" dirty="0">
                  <a:latin typeface="+mj-ea"/>
                  <a:ea typeface="+mj-ea"/>
                </a:rPr>
                <a:t>通路：臨櫃</a:t>
              </a:r>
              <a:endParaRPr kumimoji="1" lang="en-US" altLang="zh-CN" sz="1400" dirty="0">
                <a:latin typeface="+mj-ea"/>
                <a:ea typeface="+mj-ea"/>
              </a:endParaRPr>
            </a:p>
            <a:p>
              <a:r>
                <a:rPr kumimoji="1" lang="zh-TW" altLang="en-US" sz="1400" dirty="0">
                  <a:latin typeface="+mj-ea"/>
                  <a:ea typeface="+mj-ea"/>
                </a:rPr>
                <a:t>  </a:t>
              </a:r>
              <a:r>
                <a:rPr kumimoji="1" lang="zh-CN" altLang="en-US" sz="1400" dirty="0">
                  <a:latin typeface="+mj-ea"/>
                  <a:ea typeface="+mj-ea"/>
                </a:rPr>
                <a:t>產品密度高</a:t>
              </a:r>
              <a:endParaRPr kumimoji="1" lang="zh-TW" altLang="en-US" sz="1400" dirty="0">
                <a:latin typeface="+mj-ea"/>
                <a:ea typeface="+mj-ea"/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7947DCF7-44FC-5841-B703-320F81AC34C1}"/>
              </a:ext>
            </a:extLst>
          </p:cNvPr>
          <p:cNvGrpSpPr/>
          <p:nvPr/>
        </p:nvGrpSpPr>
        <p:grpSpPr>
          <a:xfrm>
            <a:off x="755576" y="3644919"/>
            <a:ext cx="2533879" cy="1800305"/>
            <a:chOff x="755576" y="3644919"/>
            <a:chExt cx="2533879" cy="1800305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5F557A81-E61E-0F42-8BB4-1F64AAD41483}"/>
                </a:ext>
              </a:extLst>
            </p:cNvPr>
            <p:cNvSpPr/>
            <p:nvPr/>
          </p:nvSpPr>
          <p:spPr>
            <a:xfrm>
              <a:off x="1187624" y="3644919"/>
              <a:ext cx="1944216" cy="18003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0FCD8C1-EE2D-CC4E-96BF-97A38B757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ackgroundRemoval t="2284" b="96701" l="9483" r="89943">
                          <a14:foregroundMark x1="42816" y1="81472" x2="52586" y2="81472"/>
                          <a14:foregroundMark x1="52586" y1="79695" x2="46839" y2="893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3989975"/>
              <a:ext cx="888876" cy="1006371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4729083-CA9B-5D46-B7DB-20FE744EEBEA}"/>
                </a:ext>
              </a:extLst>
            </p:cNvPr>
            <p:cNvSpPr txBox="1"/>
            <p:nvPr/>
          </p:nvSpPr>
          <p:spPr>
            <a:xfrm>
              <a:off x="1475656" y="3933056"/>
              <a:ext cx="18137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600" b="1" u="sng" dirty="0">
                  <a:latin typeface="+mj-ea"/>
                  <a:ea typeface="+mj-ea"/>
                </a:rPr>
                <a:t>潛力投資</a:t>
              </a:r>
              <a:r>
                <a:rPr kumimoji="1" lang="zh-CN" altLang="en-US" sz="1600" b="1" u="sng" dirty="0">
                  <a:latin typeface="+mj-ea"/>
                  <a:ea typeface="+mj-ea"/>
                </a:rPr>
                <a:t>客</a:t>
              </a:r>
              <a:r>
                <a:rPr kumimoji="1" lang="zh-TW" altLang="en-US" sz="1600" b="1" u="sng" dirty="0">
                  <a:latin typeface="+mj-ea"/>
                  <a:ea typeface="+mj-ea"/>
                </a:rPr>
                <a:t>群</a:t>
              </a:r>
              <a:endParaRPr kumimoji="1" lang="en-US" altLang="zh-TW" sz="1600" b="1" u="sng" dirty="0">
                <a:latin typeface="+mj-ea"/>
                <a:ea typeface="+mj-ea"/>
              </a:endParaRPr>
            </a:p>
            <a:p>
              <a:r>
                <a:rPr kumimoji="1" lang="zh-TW" altLang="en-US" sz="1400" dirty="0">
                  <a:latin typeface="+mj-ea"/>
                  <a:ea typeface="+mj-ea"/>
                </a:rPr>
                <a:t>平均年齡</a:t>
              </a:r>
              <a:r>
                <a:rPr kumimoji="1" lang="en-US" altLang="zh-TW" sz="1400" dirty="0">
                  <a:latin typeface="+mj-ea"/>
                  <a:ea typeface="+mj-ea"/>
                </a:rPr>
                <a:t>42</a:t>
              </a:r>
              <a:r>
                <a:rPr kumimoji="1" lang="zh-CN" altLang="en-US" sz="1400" dirty="0">
                  <a:latin typeface="+mj-ea"/>
                  <a:ea typeface="+mj-ea"/>
                </a:rPr>
                <a:t>歲</a:t>
              </a:r>
              <a:endParaRPr kumimoji="1" lang="en-US" altLang="zh-CN" sz="1400" dirty="0">
                <a:latin typeface="+mj-ea"/>
                <a:ea typeface="+mj-ea"/>
              </a:endParaRPr>
            </a:p>
            <a:p>
              <a:r>
                <a:rPr kumimoji="1" lang="zh-CN" altLang="en-US" sz="1400" dirty="0">
                  <a:latin typeface="+mj-ea"/>
                  <a:ea typeface="+mj-ea"/>
                </a:rPr>
                <a:t>通路：電話、網銀</a:t>
              </a:r>
              <a:endParaRPr kumimoji="1" lang="en-US" altLang="zh-CN" sz="1400" dirty="0">
                <a:latin typeface="+mj-ea"/>
                <a:ea typeface="+mj-ea"/>
              </a:endParaRPr>
            </a:p>
            <a:p>
              <a:r>
                <a:rPr kumimoji="1" lang="zh-CN" altLang="en-US" sz="1400" dirty="0">
                  <a:latin typeface="+mj-ea"/>
                  <a:ea typeface="+mj-ea"/>
                </a:rPr>
                <a:t>持卡比例高</a:t>
              </a:r>
              <a:endParaRPr kumimoji="1" lang="en-US" altLang="zh-CN" sz="1400" dirty="0">
                <a:latin typeface="+mj-ea"/>
                <a:ea typeface="+mj-ea"/>
              </a:endParaRPr>
            </a:p>
            <a:p>
              <a:r>
                <a:rPr kumimoji="1" lang="zh-CN" altLang="en-US" sz="1400" dirty="0">
                  <a:latin typeface="+mj-ea"/>
                  <a:ea typeface="+mj-ea"/>
                </a:rPr>
                <a:t>中高收入</a:t>
              </a:r>
              <a:endParaRPr kumimoji="1" lang="zh-TW" altLang="en-US" sz="1400" dirty="0">
                <a:latin typeface="+mj-ea"/>
                <a:ea typeface="+mj-ea"/>
              </a:endParaRPr>
            </a:p>
          </p:txBody>
        </p:sp>
      </p:grpSp>
      <p:sp>
        <p:nvSpPr>
          <p:cNvPr id="23" name="＞形箭號 22">
            <a:extLst>
              <a:ext uri="{FF2B5EF4-FFF2-40B4-BE49-F238E27FC236}">
                <a16:creationId xmlns:a16="http://schemas.microsoft.com/office/drawing/2014/main" id="{1445BA5A-EEB5-6A44-B161-FAE0F59EC8F7}"/>
              </a:ext>
            </a:extLst>
          </p:cNvPr>
          <p:cNvSpPr/>
          <p:nvPr/>
        </p:nvSpPr>
        <p:spPr>
          <a:xfrm>
            <a:off x="395536" y="1302534"/>
            <a:ext cx="2802037" cy="509853"/>
          </a:xfrm>
          <a:prstGeom prst="chevron">
            <a:avLst>
              <a:gd name="adj" fmla="val 35988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客戶分群</a:t>
            </a:r>
          </a:p>
        </p:txBody>
      </p:sp>
      <p:sp>
        <p:nvSpPr>
          <p:cNvPr id="24" name="＞形箭號 23">
            <a:extLst>
              <a:ext uri="{FF2B5EF4-FFF2-40B4-BE49-F238E27FC236}">
                <a16:creationId xmlns:a16="http://schemas.microsoft.com/office/drawing/2014/main" id="{093930B3-054E-B54C-84CA-9400BB0EF79E}"/>
              </a:ext>
            </a:extLst>
          </p:cNvPr>
          <p:cNvSpPr/>
          <p:nvPr/>
        </p:nvSpPr>
        <p:spPr>
          <a:xfrm>
            <a:off x="3282131" y="1302534"/>
            <a:ext cx="2802037" cy="509853"/>
          </a:xfrm>
          <a:prstGeom prst="chevron">
            <a:avLst>
              <a:gd name="adj" fmla="val 35988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關聯分析</a:t>
            </a:r>
          </a:p>
        </p:txBody>
      </p:sp>
      <p:sp>
        <p:nvSpPr>
          <p:cNvPr id="25" name="＞形箭號 24">
            <a:extLst>
              <a:ext uri="{FF2B5EF4-FFF2-40B4-BE49-F238E27FC236}">
                <a16:creationId xmlns:a16="http://schemas.microsoft.com/office/drawing/2014/main" id="{CF75BD0D-7DCC-2D4D-A861-B8CE2F275E8F}"/>
              </a:ext>
            </a:extLst>
          </p:cNvPr>
          <p:cNvSpPr/>
          <p:nvPr/>
        </p:nvSpPr>
        <p:spPr>
          <a:xfrm>
            <a:off x="6162451" y="1334971"/>
            <a:ext cx="2802037" cy="509853"/>
          </a:xfrm>
          <a:prstGeom prst="chevron">
            <a:avLst>
              <a:gd name="adj" fmla="val 35988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行銷策略</a:t>
            </a: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FDB09236-66E6-334A-8295-406E0579A331}"/>
              </a:ext>
            </a:extLst>
          </p:cNvPr>
          <p:cNvGrpSpPr/>
          <p:nvPr/>
        </p:nvGrpSpPr>
        <p:grpSpPr>
          <a:xfrm>
            <a:off x="107504" y="5413306"/>
            <a:ext cx="3407823" cy="1272505"/>
            <a:chOff x="107504" y="5413306"/>
            <a:chExt cx="3407823" cy="1272505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A82C32F-F994-DF4C-B2A3-858E5A505F43}"/>
                </a:ext>
              </a:extLst>
            </p:cNvPr>
            <p:cNvSpPr/>
            <p:nvPr/>
          </p:nvSpPr>
          <p:spPr>
            <a:xfrm>
              <a:off x="453926" y="5413306"/>
              <a:ext cx="1301167" cy="12725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C615D034-5461-2846-8FC5-54DC96FDE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ackgroundRemoval t="5108" b="100000" l="10000" r="96364">
                          <a14:foregroundMark x1="46667" y1="85215" x2="52121" y2="94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5524494"/>
              <a:ext cx="831726" cy="937582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0C12BB1-4B71-FF40-91BF-BA4AEBB72CDA}"/>
                </a:ext>
              </a:extLst>
            </p:cNvPr>
            <p:cNvSpPr txBox="1"/>
            <p:nvPr/>
          </p:nvSpPr>
          <p:spPr>
            <a:xfrm>
              <a:off x="792641" y="5612467"/>
              <a:ext cx="272268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600" b="1" u="sng" dirty="0">
                  <a:latin typeface="+mj-ea"/>
                  <a:ea typeface="+mj-ea"/>
                </a:rPr>
                <a:t>儲蓄數位客群</a:t>
              </a:r>
              <a:endParaRPr kumimoji="1" lang="en-US" altLang="zh-TW" sz="1600" b="1" u="sng" dirty="0">
                <a:latin typeface="+mj-ea"/>
                <a:ea typeface="+mj-ea"/>
              </a:endParaRPr>
            </a:p>
            <a:p>
              <a:r>
                <a:rPr kumimoji="1" lang="zh-CN" altLang="en-US" sz="1400" dirty="0">
                  <a:latin typeface="+mj-ea"/>
                  <a:ea typeface="+mj-ea"/>
                </a:rPr>
                <a:t>平均</a:t>
              </a:r>
              <a:r>
                <a:rPr kumimoji="1" lang="zh-TW" altLang="en-US" sz="1400" dirty="0">
                  <a:latin typeface="+mj-ea"/>
                  <a:ea typeface="+mj-ea"/>
                </a:rPr>
                <a:t>年齡</a:t>
              </a:r>
              <a:r>
                <a:rPr kumimoji="1" lang="en-US" altLang="zh-TW" sz="1400" dirty="0">
                  <a:latin typeface="+mj-ea"/>
                  <a:ea typeface="+mj-ea"/>
                </a:rPr>
                <a:t>33</a:t>
              </a:r>
              <a:r>
                <a:rPr kumimoji="1" lang="zh-TW" altLang="en-US" sz="1400" dirty="0">
                  <a:latin typeface="+mj-ea"/>
                  <a:ea typeface="+mj-ea"/>
                </a:rPr>
                <a:t>歲</a:t>
              </a:r>
              <a:endParaRPr kumimoji="1" lang="en-US" altLang="zh-TW" sz="1400" dirty="0">
                <a:latin typeface="+mj-ea"/>
                <a:ea typeface="+mj-ea"/>
              </a:endParaRPr>
            </a:p>
            <a:p>
              <a:r>
                <a:rPr kumimoji="1" lang="zh-TW" altLang="en-US" sz="1400" dirty="0">
                  <a:latin typeface="+mj-ea"/>
                  <a:ea typeface="+mj-ea"/>
                </a:rPr>
                <a:t>網銀、行銀使用比例高</a:t>
              </a:r>
              <a:endParaRPr kumimoji="1" lang="en-US" altLang="zh-TW" sz="1400" dirty="0">
                <a:latin typeface="+mj-ea"/>
                <a:ea typeface="+mj-ea"/>
              </a:endParaRPr>
            </a:p>
            <a:p>
              <a:r>
                <a:rPr kumimoji="1" lang="zh-CN" altLang="en-US" sz="1400" dirty="0">
                  <a:latin typeface="+mj-ea"/>
                  <a:ea typeface="+mj-ea"/>
                </a:rPr>
                <a:t>儲蓄產品比重高</a:t>
              </a:r>
              <a:endParaRPr kumimoji="1" lang="en-US" altLang="zh-TW" sz="1400" dirty="0">
                <a:latin typeface="+mj-ea"/>
                <a:ea typeface="+mj-ea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648B8FE6-138B-9441-BB10-3326577FD0F5}"/>
              </a:ext>
            </a:extLst>
          </p:cNvPr>
          <p:cNvGrpSpPr/>
          <p:nvPr/>
        </p:nvGrpSpPr>
        <p:grpSpPr>
          <a:xfrm>
            <a:off x="3388254" y="2085065"/>
            <a:ext cx="2736304" cy="911887"/>
            <a:chOff x="3433471" y="2301089"/>
            <a:chExt cx="2736304" cy="91188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圓角矩形 17">
              <a:extLst>
                <a:ext uri="{FF2B5EF4-FFF2-40B4-BE49-F238E27FC236}">
                  <a16:creationId xmlns:a16="http://schemas.microsoft.com/office/drawing/2014/main" id="{30508ABC-07CA-B445-8305-ACD6CD337A01}"/>
                </a:ext>
              </a:extLst>
            </p:cNvPr>
            <p:cNvSpPr/>
            <p:nvPr/>
          </p:nvSpPr>
          <p:spPr>
            <a:xfrm>
              <a:off x="3433472" y="2301089"/>
              <a:ext cx="2695914" cy="91188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 sz="140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BDE438B-4789-A84C-B079-105E71131415}"/>
                </a:ext>
              </a:extLst>
            </p:cNvPr>
            <p:cNvSpPr txBox="1"/>
            <p:nvPr/>
          </p:nvSpPr>
          <p:spPr>
            <a:xfrm>
              <a:off x="3433471" y="2348880"/>
              <a:ext cx="27363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定存＆定存股持有比重高</a:t>
              </a:r>
              <a:endParaRPr kumimoji="1" lang="en-US" altLang="zh-CN" sz="14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  <a:p>
              <a:r>
                <a:rPr kumimoji="1" lang="en-US" altLang="zh-CN" sz="1400" b="1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→</a:t>
              </a:r>
              <a:r>
                <a:rPr kumimoji="1" lang="zh-TW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黃金存摺</a:t>
              </a:r>
              <a:endParaRPr kumimoji="1" lang="en-US" altLang="zh-TW" sz="14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  <a:p>
              <a:pPr algn="ctr"/>
              <a:r>
                <a:rPr kumimoji="1" lang="en-US" altLang="zh-TW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…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F6D09FA-79D7-3D4C-AC3C-B33AA52F7674}"/>
              </a:ext>
            </a:extLst>
          </p:cNvPr>
          <p:cNvGrpSpPr/>
          <p:nvPr/>
        </p:nvGrpSpPr>
        <p:grpSpPr>
          <a:xfrm>
            <a:off x="3388253" y="3453217"/>
            <a:ext cx="2742038" cy="911887"/>
            <a:chOff x="3321095" y="3492624"/>
            <a:chExt cx="2742038" cy="911887"/>
          </a:xfrm>
        </p:grpSpPr>
        <p:sp>
          <p:nvSpPr>
            <p:cNvPr id="27" name="圓角矩形 26">
              <a:extLst>
                <a:ext uri="{FF2B5EF4-FFF2-40B4-BE49-F238E27FC236}">
                  <a16:creationId xmlns:a16="http://schemas.microsoft.com/office/drawing/2014/main" id="{3DC70730-D52F-214F-8D60-8A0AD84F8F8D}"/>
                </a:ext>
              </a:extLst>
            </p:cNvPr>
            <p:cNvSpPr/>
            <p:nvPr/>
          </p:nvSpPr>
          <p:spPr>
            <a:xfrm>
              <a:off x="3321095" y="3492624"/>
              <a:ext cx="2695915" cy="91188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172DAF2-A71E-CE46-900B-41E0127CDBBC}"/>
                </a:ext>
              </a:extLst>
            </p:cNvPr>
            <p:cNvSpPr txBox="1"/>
            <p:nvPr/>
          </p:nvSpPr>
          <p:spPr>
            <a:xfrm>
              <a:off x="3326829" y="3577406"/>
              <a:ext cx="27363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申購意外險＆信用卡消費</a:t>
              </a:r>
              <a:endParaRPr kumimoji="1" lang="en-US" altLang="zh-CN" sz="14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  <a:p>
              <a:r>
                <a:rPr kumimoji="1"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（偏好日用）</a:t>
              </a:r>
              <a:r>
                <a:rPr kumimoji="1" lang="en-US" altLang="zh-CN" sz="1400" b="1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→</a:t>
              </a:r>
              <a:r>
                <a:rPr kumimoji="1" lang="zh-TW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房貸</a:t>
              </a:r>
              <a:endParaRPr kumimoji="1" lang="en-US" altLang="zh-TW" sz="14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  <a:p>
              <a:pPr algn="ctr"/>
              <a:r>
                <a:rPr kumimoji="1" lang="en-US" altLang="zh-TW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…</a:t>
              </a: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6FAEE19-7974-1340-8559-0061D8A3CBCF}"/>
              </a:ext>
            </a:extLst>
          </p:cNvPr>
          <p:cNvGrpSpPr/>
          <p:nvPr/>
        </p:nvGrpSpPr>
        <p:grpSpPr>
          <a:xfrm>
            <a:off x="3434013" y="5805264"/>
            <a:ext cx="2736304" cy="795470"/>
            <a:chOff x="3433471" y="2301089"/>
            <a:chExt cx="2736304" cy="786455"/>
          </a:xfrm>
        </p:grpSpPr>
        <p:sp>
          <p:nvSpPr>
            <p:cNvPr id="30" name="圓角矩形 29">
              <a:extLst>
                <a:ext uri="{FF2B5EF4-FFF2-40B4-BE49-F238E27FC236}">
                  <a16:creationId xmlns:a16="http://schemas.microsoft.com/office/drawing/2014/main" id="{2F37D80C-C3BF-7040-B1F3-9D216A728A6B}"/>
                </a:ext>
              </a:extLst>
            </p:cNvPr>
            <p:cNvSpPr/>
            <p:nvPr/>
          </p:nvSpPr>
          <p:spPr>
            <a:xfrm>
              <a:off x="3433471" y="2301089"/>
              <a:ext cx="2578147" cy="74653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 sz="140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48C7E64-F5E9-2249-8770-39F90683141B}"/>
                </a:ext>
              </a:extLst>
            </p:cNvPr>
            <p:cNvSpPr txBox="1"/>
            <p:nvPr/>
          </p:nvSpPr>
          <p:spPr>
            <a:xfrm>
              <a:off x="3433471" y="2348880"/>
              <a:ext cx="27363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400" dirty="0">
                  <a:latin typeface="+mj-ea"/>
                  <a:ea typeface="+mj-ea"/>
                </a:rPr>
                <a:t>存款＆信用卡消費（食、娛樂）→平準型定期壽險</a:t>
              </a:r>
            </a:p>
            <a:p>
              <a:pPr algn="ctr"/>
              <a:r>
                <a:rPr kumimoji="1" lang="en-US" altLang="zh-TW" sz="1400" dirty="0">
                  <a:latin typeface="+mj-ea"/>
                  <a:ea typeface="+mj-ea"/>
                </a:rPr>
                <a:t>…</a:t>
              </a: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0CA0564-94F4-9840-9BD3-C7A6CB9D45B7}"/>
              </a:ext>
            </a:extLst>
          </p:cNvPr>
          <p:cNvGrpSpPr/>
          <p:nvPr/>
        </p:nvGrpSpPr>
        <p:grpSpPr>
          <a:xfrm>
            <a:off x="3388253" y="4437112"/>
            <a:ext cx="2695915" cy="911887"/>
            <a:chOff x="3494062" y="2301089"/>
            <a:chExt cx="2695915" cy="911887"/>
          </a:xfrm>
        </p:grpSpPr>
        <p:sp>
          <p:nvSpPr>
            <p:cNvPr id="33" name="圓角矩形 32">
              <a:extLst>
                <a:ext uri="{FF2B5EF4-FFF2-40B4-BE49-F238E27FC236}">
                  <a16:creationId xmlns:a16="http://schemas.microsoft.com/office/drawing/2014/main" id="{DE198BD1-993C-EB41-ABCC-74083AC78A5D}"/>
                </a:ext>
              </a:extLst>
            </p:cNvPr>
            <p:cNvSpPr/>
            <p:nvPr/>
          </p:nvSpPr>
          <p:spPr>
            <a:xfrm>
              <a:off x="3494062" y="2301089"/>
              <a:ext cx="2695915" cy="91188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 sz="140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DA7FA4-590C-D641-BF0A-409CC8488455}"/>
                </a:ext>
              </a:extLst>
            </p:cNvPr>
            <p:cNvSpPr txBox="1"/>
            <p:nvPr/>
          </p:nvSpPr>
          <p:spPr>
            <a:xfrm>
              <a:off x="3581504" y="2569957"/>
              <a:ext cx="2392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境外基金單筆申購</a:t>
              </a:r>
              <a:r>
                <a:rPr kumimoji="1" lang="en-US" altLang="zh-CN" sz="1400" b="1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→</a:t>
              </a:r>
              <a:r>
                <a:rPr kumimoji="1" lang="zh-CN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複委託</a:t>
              </a:r>
              <a:endParaRPr kumimoji="1" lang="en-US" altLang="zh-CN" sz="14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  <a:p>
              <a:pPr algn="ctr"/>
              <a:r>
                <a:rPr kumimoji="1" lang="zh-TW" altLang="en-US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   </a:t>
              </a:r>
              <a:r>
                <a:rPr kumimoji="1" lang="en-US" altLang="zh-TW" sz="1400" dirty="0"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…</a:t>
              </a:r>
            </a:p>
          </p:txBody>
        </p:sp>
      </p:grp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DDF0E5C-7FA8-A846-B7CF-684ADAEC368B}"/>
              </a:ext>
            </a:extLst>
          </p:cNvPr>
          <p:cNvCxnSpPr>
            <a:endCxn id="28" idx="1"/>
          </p:cNvCxnSpPr>
          <p:nvPr/>
        </p:nvCxnSpPr>
        <p:spPr>
          <a:xfrm flipV="1">
            <a:off x="2915816" y="3907331"/>
            <a:ext cx="478171" cy="24174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91DDE9B-D566-284E-9B23-C340462ADE5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987824" y="4781267"/>
            <a:ext cx="400429" cy="11178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8652ADF-F9E3-B74B-B87E-EC07B1046AAB}"/>
              </a:ext>
            </a:extLst>
          </p:cNvPr>
          <p:cNvGrpSpPr/>
          <p:nvPr/>
        </p:nvGrpSpPr>
        <p:grpSpPr>
          <a:xfrm>
            <a:off x="6592088" y="4365104"/>
            <a:ext cx="2448272" cy="962748"/>
            <a:chOff x="6592088" y="4493160"/>
            <a:chExt cx="2448272" cy="962748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675C05BE-99C5-EB49-B340-7E2C038C5854}"/>
                </a:ext>
              </a:extLst>
            </p:cNvPr>
            <p:cNvSpPr txBox="1"/>
            <p:nvPr/>
          </p:nvSpPr>
          <p:spPr>
            <a:xfrm>
              <a:off x="6592088" y="4932688"/>
              <a:ext cx="2448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400" dirty="0">
                  <a:latin typeface="+mj-ea"/>
                  <a:ea typeface="+mj-ea"/>
                </a:rPr>
                <a:t>推薦產品：複委託</a:t>
              </a:r>
              <a:endParaRPr kumimoji="1" lang="en-US" altLang="zh-TW" sz="1400" dirty="0">
                <a:latin typeface="+mj-ea"/>
                <a:ea typeface="+mj-ea"/>
              </a:endParaRPr>
            </a:p>
            <a:p>
              <a:r>
                <a:rPr kumimoji="1" lang="zh-TW" altLang="en-US" sz="1400" dirty="0">
                  <a:latin typeface="+mj-ea"/>
                  <a:ea typeface="+mj-ea"/>
                </a:rPr>
                <a:t>接觸管道：理專聯絡</a:t>
              </a:r>
            </a:p>
          </p:txBody>
        </p:sp>
        <p:pic>
          <p:nvPicPr>
            <p:cNvPr id="42" name="圖形 41" descr="Receiver">
              <a:extLst>
                <a:ext uri="{FF2B5EF4-FFF2-40B4-BE49-F238E27FC236}">
                  <a16:creationId xmlns:a16="http://schemas.microsoft.com/office/drawing/2014/main" id="{D4AB406A-C614-8D4F-A898-4AB1A248D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38840" y="4557297"/>
              <a:ext cx="384721" cy="384721"/>
            </a:xfrm>
            <a:prstGeom prst="rect">
              <a:avLst/>
            </a:prstGeom>
          </p:spPr>
        </p:pic>
        <p:pic>
          <p:nvPicPr>
            <p:cNvPr id="46" name="圖形 45" descr="EarthGlobeAmericas">
              <a:extLst>
                <a:ext uri="{FF2B5EF4-FFF2-40B4-BE49-F238E27FC236}">
                  <a16:creationId xmlns:a16="http://schemas.microsoft.com/office/drawing/2014/main" id="{25E96A6C-754E-B749-B27C-8C3EB2E2B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47366" y="4493160"/>
              <a:ext cx="512997" cy="512997"/>
            </a:xfrm>
            <a:prstGeom prst="rect">
              <a:avLst/>
            </a:prstGeom>
          </p:spPr>
        </p:pic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7EE1CD22-FFBE-8247-BBC8-2E0934801D8B}"/>
              </a:ext>
            </a:extLst>
          </p:cNvPr>
          <p:cNvGrpSpPr/>
          <p:nvPr/>
        </p:nvGrpSpPr>
        <p:grpSpPr>
          <a:xfrm>
            <a:off x="6587379" y="3356992"/>
            <a:ext cx="4572000" cy="970206"/>
            <a:chOff x="6587379" y="3532686"/>
            <a:chExt cx="4572000" cy="970206"/>
          </a:xfrm>
        </p:grpSpPr>
        <p:pic>
          <p:nvPicPr>
            <p:cNvPr id="40" name="圖形 39" descr="Laptop">
              <a:extLst>
                <a:ext uri="{FF2B5EF4-FFF2-40B4-BE49-F238E27FC236}">
                  <a16:creationId xmlns:a16="http://schemas.microsoft.com/office/drawing/2014/main" id="{BA7DB537-4A48-2540-9535-A4F826D31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40363" y="3546063"/>
              <a:ext cx="529208" cy="529208"/>
            </a:xfrm>
            <a:prstGeom prst="rect">
              <a:avLst/>
            </a:prstGeom>
          </p:spPr>
        </p:pic>
        <p:pic>
          <p:nvPicPr>
            <p:cNvPr id="44" name="圖形 43" descr="Home">
              <a:extLst>
                <a:ext uri="{FF2B5EF4-FFF2-40B4-BE49-F238E27FC236}">
                  <a16:creationId xmlns:a16="http://schemas.microsoft.com/office/drawing/2014/main" id="{BD2D1519-D70C-3A48-9BD1-988D33F7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47366" y="3532686"/>
              <a:ext cx="529679" cy="529679"/>
            </a:xfrm>
            <a:prstGeom prst="rect">
              <a:avLst/>
            </a:prstGeom>
          </p:spPr>
        </p:pic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F36F324-B955-4A44-AAB4-9BCB005307EC}"/>
                </a:ext>
              </a:extLst>
            </p:cNvPr>
            <p:cNvSpPr/>
            <p:nvPr/>
          </p:nvSpPr>
          <p:spPr>
            <a:xfrm>
              <a:off x="6587379" y="3979672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kumimoji="1" lang="zh-TW" altLang="en-US" sz="1400" dirty="0">
                  <a:latin typeface="+mj-ea"/>
                  <a:ea typeface="+mj-ea"/>
                </a:rPr>
                <a:t>推薦產品：房貸</a:t>
              </a:r>
              <a:endParaRPr kumimoji="1" lang="en-US" altLang="zh-TW" sz="1400" dirty="0">
                <a:latin typeface="+mj-ea"/>
                <a:ea typeface="+mj-ea"/>
              </a:endParaRPr>
            </a:p>
            <a:p>
              <a:r>
                <a:rPr kumimoji="1" lang="zh-TW" altLang="en-US" sz="1400" dirty="0">
                  <a:latin typeface="+mj-ea"/>
                  <a:ea typeface="+mj-ea"/>
                </a:rPr>
                <a:t>接觸管道：網銀推播投放</a:t>
              </a: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AF12B710-54ED-C04A-8691-C87F02A98B04}"/>
              </a:ext>
            </a:extLst>
          </p:cNvPr>
          <p:cNvGrpSpPr/>
          <p:nvPr/>
        </p:nvGrpSpPr>
        <p:grpSpPr>
          <a:xfrm>
            <a:off x="6568988" y="2008200"/>
            <a:ext cx="1868344" cy="1007916"/>
            <a:chOff x="6568988" y="2008200"/>
            <a:chExt cx="1868344" cy="1007916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F79600A8-8B7C-DE4E-A2A2-A1550C2C4C5B}"/>
                </a:ext>
              </a:extLst>
            </p:cNvPr>
            <p:cNvSpPr txBox="1"/>
            <p:nvPr/>
          </p:nvSpPr>
          <p:spPr>
            <a:xfrm>
              <a:off x="6568988" y="2492896"/>
              <a:ext cx="1868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推薦產品：黃金存摺</a:t>
              </a:r>
              <a:endParaRPr kumimoji="1"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  <a:p>
              <a:r>
                <a:rPr kumimoji="1" lang="zh-TW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接觸管道：臨櫃接觸</a:t>
              </a:r>
            </a:p>
          </p:txBody>
        </p:sp>
        <p:pic>
          <p:nvPicPr>
            <p:cNvPr id="56" name="圖形 55" descr="GoldBars">
              <a:extLst>
                <a:ext uri="{FF2B5EF4-FFF2-40B4-BE49-F238E27FC236}">
                  <a16:creationId xmlns:a16="http://schemas.microsoft.com/office/drawing/2014/main" id="{7821AEAB-442D-8343-A0D4-8CF43F87C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53583" y="2050461"/>
              <a:ext cx="586451" cy="586451"/>
            </a:xfrm>
            <a:prstGeom prst="rect">
              <a:avLst/>
            </a:prstGeom>
          </p:spPr>
        </p:pic>
        <p:pic>
          <p:nvPicPr>
            <p:cNvPr id="60" name="圖形 59" descr="OfficeWorker">
              <a:extLst>
                <a:ext uri="{FF2B5EF4-FFF2-40B4-BE49-F238E27FC236}">
                  <a16:creationId xmlns:a16="http://schemas.microsoft.com/office/drawing/2014/main" id="{4EC1D472-75FC-8B47-ADC7-E9A0FC718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194274" y="2008200"/>
              <a:ext cx="618086" cy="618086"/>
            </a:xfrm>
            <a:prstGeom prst="rect">
              <a:avLst/>
            </a:prstGeom>
          </p:spPr>
        </p:pic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A18D32A0-F75B-424E-BCC3-36E6B197A837}"/>
              </a:ext>
            </a:extLst>
          </p:cNvPr>
          <p:cNvGrpSpPr/>
          <p:nvPr/>
        </p:nvGrpSpPr>
        <p:grpSpPr>
          <a:xfrm>
            <a:off x="6588224" y="5663889"/>
            <a:ext cx="2483768" cy="1005471"/>
            <a:chOff x="6588224" y="5663889"/>
            <a:chExt cx="2483768" cy="1005471"/>
          </a:xfrm>
        </p:grpSpPr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BB50E3E-2A36-AC48-892E-E2A8F77AEBB7}"/>
                </a:ext>
              </a:extLst>
            </p:cNvPr>
            <p:cNvSpPr txBox="1"/>
            <p:nvPr/>
          </p:nvSpPr>
          <p:spPr>
            <a:xfrm>
              <a:off x="6588224" y="6146140"/>
              <a:ext cx="2483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推薦產品：黃金存摺</a:t>
              </a:r>
              <a:endParaRPr kumimoji="1"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  <a:p>
              <a:r>
                <a:rPr kumimoji="1" lang="zh-TW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接觸管道：網銀、行銀投放</a:t>
              </a:r>
            </a:p>
          </p:txBody>
        </p:sp>
        <p:pic>
          <p:nvPicPr>
            <p:cNvPr id="58" name="圖形 57" descr="PiggyBank">
              <a:extLst>
                <a:ext uri="{FF2B5EF4-FFF2-40B4-BE49-F238E27FC236}">
                  <a16:creationId xmlns:a16="http://schemas.microsoft.com/office/drawing/2014/main" id="{1798F61B-8083-7047-9B20-F5AB7174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652538" y="5664998"/>
              <a:ext cx="583758" cy="583758"/>
            </a:xfrm>
            <a:prstGeom prst="rect">
              <a:avLst/>
            </a:prstGeom>
          </p:spPr>
        </p:pic>
        <p:pic>
          <p:nvPicPr>
            <p:cNvPr id="62" name="圖形 61" descr="SmartPhone">
              <a:extLst>
                <a:ext uri="{FF2B5EF4-FFF2-40B4-BE49-F238E27FC236}">
                  <a16:creationId xmlns:a16="http://schemas.microsoft.com/office/drawing/2014/main" id="{C397323B-946C-E745-A1FB-D5A5F5E2A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204084" y="5663889"/>
              <a:ext cx="530113" cy="530113"/>
            </a:xfrm>
            <a:prstGeom prst="rect">
              <a:avLst/>
            </a:prstGeom>
          </p:spPr>
        </p:pic>
      </p:grp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A2CE0A85-5E5D-CE41-88CF-A9A8DD6B3E26}"/>
              </a:ext>
            </a:extLst>
          </p:cNvPr>
          <p:cNvCxnSpPr>
            <a:cxnSpLocks/>
          </p:cNvCxnSpPr>
          <p:nvPr/>
        </p:nvCxnSpPr>
        <p:spPr>
          <a:xfrm>
            <a:off x="6120913" y="3944540"/>
            <a:ext cx="44807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43D8BE15-5161-8349-AAB7-992B31C027D0}"/>
              </a:ext>
            </a:extLst>
          </p:cNvPr>
          <p:cNvCxnSpPr>
            <a:cxnSpLocks/>
          </p:cNvCxnSpPr>
          <p:nvPr/>
        </p:nvCxnSpPr>
        <p:spPr>
          <a:xfrm>
            <a:off x="6084168" y="4869160"/>
            <a:ext cx="50321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33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629816"/>
          </a:xfrm>
        </p:spPr>
        <p:txBody>
          <a:bodyPr/>
          <a:lstStyle/>
          <a:p>
            <a:r>
              <a:rPr lang="zh-TW" altLang="en-US" sz="2400" b="1" dirty="0"/>
              <a:t>結論</a:t>
            </a:r>
            <a:endParaRPr lang="zh-TW" altLang="en-US" b="1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428831358"/>
              </p:ext>
            </p:extLst>
          </p:nvPr>
        </p:nvGraphicFramePr>
        <p:xfrm>
          <a:off x="729916" y="1556792"/>
          <a:ext cx="77048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0EE7FDFA-F0AB-BC4C-94A7-DE0FF98F9B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50"/>
          <a:stretch/>
        </p:blipFill>
        <p:spPr>
          <a:xfrm>
            <a:off x="0" y="5373216"/>
            <a:ext cx="1797010" cy="1484784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62200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33DD010-F2C4-1746-B921-74E2DAF72E6B}"/>
              </a:ext>
            </a:extLst>
          </p:cNvPr>
          <p:cNvSpPr txBox="1"/>
          <p:nvPr/>
        </p:nvSpPr>
        <p:spPr>
          <a:xfrm>
            <a:off x="0" y="0"/>
            <a:ext cx="9144000" cy="37170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附件</a:t>
            </a:r>
          </a:p>
        </p:txBody>
      </p:sp>
    </p:spTree>
    <p:extLst>
      <p:ext uri="{BB962C8B-B14F-4D97-AF65-F5344CB8AC3E}">
        <p14:creationId xmlns:p14="http://schemas.microsoft.com/office/powerpoint/2010/main" val="294504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/>
              <a:t>集團現況</a:t>
            </a:r>
            <a:endParaRPr lang="zh-TW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32D755-BD74-9C40-8A74-7BFACCEC9A9D}"/>
              </a:ext>
            </a:extLst>
          </p:cNvPr>
          <p:cNvSpPr/>
          <p:nvPr/>
        </p:nvSpPr>
        <p:spPr>
          <a:xfrm>
            <a:off x="479867" y="1751255"/>
            <a:ext cx="77415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+mj-ea"/>
                <a:ea typeface="+mj-ea"/>
              </a:rPr>
              <a:t>2019</a:t>
            </a:r>
            <a:r>
              <a:rPr lang="zh-CN" altLang="en-US" b="1" dirty="0">
                <a:latin typeface="+mj-ea"/>
                <a:ea typeface="+mj-ea"/>
              </a:rPr>
              <a:t>策略目標：</a:t>
            </a:r>
            <a:endParaRPr lang="en-US" altLang="zh-TW" b="1" dirty="0">
              <a:latin typeface="+mj-ea"/>
              <a:ea typeface="+mj-ea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TW" altLang="en-US" dirty="0">
                <a:latin typeface="+mj-ea"/>
                <a:ea typeface="+mj-ea"/>
              </a:rPr>
              <a:t>聚焦海外獲利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TW" altLang="en-US" dirty="0">
                <a:latin typeface="+mj-ea"/>
                <a:ea typeface="+mj-ea"/>
              </a:rPr>
              <a:t>創造穩定獲利品質的保險基業，聚焦期繳、投資型、保障型及外幣保險商品與穩健投資策略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TW" altLang="en-US" dirty="0">
                <a:latin typeface="+mj-ea"/>
                <a:ea typeface="+mj-ea"/>
              </a:rPr>
              <a:t>推動數位轉型與創新，提升客戶體驗及作業流程 ；導入商品、通路分級經營，提升資源投入效率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TW" altLang="en-US" dirty="0">
                <a:latin typeface="+mj-ea"/>
                <a:ea typeface="+mj-ea"/>
              </a:rPr>
              <a:t>透過既有之客戶數及策略聯盟夥伴關係，逐步建置金融生態圈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72C3C0-FE7A-BB42-87CB-09E3DA37C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432" y="1610783"/>
            <a:ext cx="8460432" cy="3520291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D0E1666-7179-6E44-94BC-34EEE50D9F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5576" y="4149080"/>
          <a:ext cx="7128793" cy="1691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8399">
                  <a:extLst>
                    <a:ext uri="{9D8B030D-6E8A-4147-A177-3AD203B41FA5}">
                      <a16:colId xmlns:a16="http://schemas.microsoft.com/office/drawing/2014/main" val="969862032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91657215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1362831069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158548590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82053000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621992899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388296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+mj-ea"/>
                          <a:ea typeface="+mj-ea"/>
                        </a:rPr>
                        <a:t>2017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j-ea"/>
                          <a:ea typeface="+mj-ea"/>
                        </a:rPr>
                        <a:t>稅後淨利</a:t>
                      </a:r>
                      <a:endParaRPr lang="zh-TW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kern="1200" dirty="0">
                          <a:latin typeface="+mj-ea"/>
                          <a:ea typeface="+mj-ea"/>
                        </a:rPr>
                        <a:t>2017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>
                          <a:latin typeface="+mj-ea"/>
                          <a:ea typeface="+mj-ea"/>
                        </a:rPr>
                        <a:t>獲利組成</a:t>
                      </a:r>
                      <a:endParaRPr kumimoji="0" lang="zh-TW" altLang="en-US" sz="1600" b="1" kern="1200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kern="1200" dirty="0">
                          <a:latin typeface="+mj-ea"/>
                          <a:ea typeface="+mj-ea"/>
                        </a:rPr>
                        <a:t>2018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>
                          <a:latin typeface="+mj-ea"/>
                          <a:ea typeface="+mj-ea"/>
                        </a:rPr>
                        <a:t>稅後淨利</a:t>
                      </a:r>
                      <a:endParaRPr kumimoji="0" lang="zh-TW" altLang="en-US" sz="1600" b="1" kern="1200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kern="1200" dirty="0">
                          <a:latin typeface="+mj-ea"/>
                          <a:ea typeface="+mj-ea"/>
                        </a:rPr>
                        <a:t>2018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kern="1200" dirty="0">
                          <a:latin typeface="+mj-ea"/>
                          <a:ea typeface="+mj-ea"/>
                        </a:rPr>
                        <a:t>獲利組成</a:t>
                      </a:r>
                      <a:endParaRPr kumimoji="0" lang="zh-TW" altLang="en-US" sz="1600" b="1" kern="1200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kern="1200" dirty="0">
                          <a:latin typeface="+mj-ea"/>
                          <a:ea typeface="+mj-ea"/>
                        </a:rPr>
                        <a:t>2019Q1</a:t>
                      </a:r>
                      <a:r>
                        <a:rPr kumimoji="0" lang="zh-CN" altLang="en-US" sz="1600" kern="1200" dirty="0">
                          <a:latin typeface="+mj-ea"/>
                          <a:ea typeface="+mj-ea"/>
                        </a:rPr>
                        <a:t>稅後淨利</a:t>
                      </a:r>
                      <a:endParaRPr kumimoji="0" lang="zh-TW" altLang="en-US" sz="1600" b="1" kern="1200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kern="1200" dirty="0">
                          <a:latin typeface="+mj-ea"/>
                          <a:ea typeface="+mj-ea"/>
                        </a:rPr>
                        <a:t>2019Q1</a:t>
                      </a:r>
                      <a:r>
                        <a:rPr kumimoji="0" lang="zh-CN" altLang="en-US" sz="1600" kern="1200" dirty="0">
                          <a:latin typeface="+mj-ea"/>
                          <a:ea typeface="+mj-ea"/>
                        </a:rPr>
                        <a:t>獲利組成</a:t>
                      </a:r>
                      <a:endParaRPr kumimoji="0" lang="zh-TW" altLang="en-US" sz="1600" b="1" kern="1200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4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+mj-ea"/>
                          <a:ea typeface="+mj-ea"/>
                        </a:rPr>
                        <a:t>銀行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+mj-ea"/>
                          <a:ea typeface="+mj-ea"/>
                        </a:rPr>
                        <a:t>30,023</a:t>
                      </a:r>
                      <a:endParaRPr lang="zh-TW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+mj-ea"/>
                          <a:ea typeface="+mj-ea"/>
                        </a:rPr>
                        <a:t>74%</a:t>
                      </a:r>
                      <a:endParaRPr lang="zh-TW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+mj-ea"/>
                          <a:ea typeface="+mj-ea"/>
                        </a:rPr>
                        <a:t>29,683</a:t>
                      </a:r>
                      <a:endParaRPr lang="zh-TW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+mj-ea"/>
                          <a:ea typeface="+mj-ea"/>
                        </a:rPr>
                        <a:t>82%</a:t>
                      </a:r>
                      <a:endParaRPr lang="zh-TW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+mj-ea"/>
                          <a:ea typeface="+mj-ea"/>
                        </a:rPr>
                        <a:t>8,286</a:t>
                      </a:r>
                      <a:endParaRPr lang="zh-TW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+mj-ea"/>
                          <a:ea typeface="+mj-ea"/>
                        </a:rPr>
                        <a:t>75%</a:t>
                      </a:r>
                      <a:endParaRPr lang="zh-TW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55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+mj-ea"/>
                          <a:ea typeface="+mj-ea"/>
                        </a:rPr>
                        <a:t>台壽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kern="1200" dirty="0">
                          <a:latin typeface="+mj-ea"/>
                          <a:ea typeface="+mj-ea"/>
                        </a:rPr>
                        <a:t>10,205</a:t>
                      </a:r>
                      <a:endParaRPr kumimoji="0" lang="zh-TW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+mj-ea"/>
                          <a:ea typeface="+mj-ea"/>
                        </a:rPr>
                        <a:t>27%</a:t>
                      </a:r>
                      <a:endParaRPr lang="zh-TW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kern="1200" dirty="0">
                          <a:latin typeface="+mj-ea"/>
                          <a:ea typeface="+mj-ea"/>
                        </a:rPr>
                        <a:t>8,298</a:t>
                      </a:r>
                      <a:endParaRPr lang="zh-TW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+mj-ea"/>
                          <a:ea typeface="+mj-ea"/>
                        </a:rPr>
                        <a:t>23%</a:t>
                      </a:r>
                      <a:endParaRPr lang="zh-TW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+mj-ea"/>
                          <a:ea typeface="+mj-ea"/>
                        </a:rPr>
                        <a:t>2,769</a:t>
                      </a:r>
                      <a:endParaRPr lang="zh-TW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+mj-ea"/>
                          <a:ea typeface="+mj-ea"/>
                        </a:rPr>
                        <a:t>25%</a:t>
                      </a:r>
                      <a:endParaRPr lang="zh-TW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22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+mj-ea"/>
                          <a:ea typeface="+mj-ea"/>
                        </a:rPr>
                        <a:t>金控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+mj-ea"/>
                          <a:ea typeface="+mj-ea"/>
                        </a:rPr>
                        <a:t>37,224</a:t>
                      </a:r>
                      <a:endParaRPr lang="zh-TW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kern="1200" dirty="0">
                          <a:latin typeface="+mj-ea"/>
                          <a:ea typeface="+mj-ea"/>
                        </a:rPr>
                        <a:t>100%</a:t>
                      </a:r>
                      <a:endParaRPr lang="zh-TW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+mj-ea"/>
                          <a:ea typeface="+mj-ea"/>
                        </a:rPr>
                        <a:t>36,035</a:t>
                      </a:r>
                      <a:endParaRPr lang="zh-TW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kern="1200" dirty="0">
                          <a:latin typeface="+mj-ea"/>
                          <a:ea typeface="+mj-ea"/>
                        </a:rPr>
                        <a:t>100%</a:t>
                      </a:r>
                      <a:endParaRPr lang="zh-TW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+mj-ea"/>
                          <a:ea typeface="+mj-ea"/>
                        </a:rPr>
                        <a:t>11,074</a:t>
                      </a:r>
                      <a:endParaRPr lang="zh-TW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kern="1200" dirty="0">
                          <a:latin typeface="+mj-ea"/>
                          <a:ea typeface="+mj-ea"/>
                        </a:rPr>
                        <a:t>100%</a:t>
                      </a:r>
                      <a:endParaRPr kumimoji="0" lang="zh-TW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173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86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>
                <a:latin typeface="+mj-ea"/>
              </a:rPr>
              <a:t>Google</a:t>
            </a:r>
            <a:r>
              <a:rPr lang="zh-CN" altLang="en-US" sz="2400" b="1" dirty="0">
                <a:latin typeface="+mj-ea"/>
              </a:rPr>
              <a:t>資料收集與使用</a:t>
            </a:r>
            <a:endParaRPr lang="zh-TW" alt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081" y="1569797"/>
            <a:ext cx="80137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09520" y="1027350"/>
            <a:ext cx="8928991" cy="522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84E67C29-1FAC-5E48-8245-EF86D29DC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364694"/>
              </p:ext>
            </p:extLst>
          </p:nvPr>
        </p:nvGraphicFramePr>
        <p:xfrm>
          <a:off x="457200" y="2249488"/>
          <a:ext cx="4258816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手繪多邊形 12">
            <a:extLst>
              <a:ext uri="{FF2B5EF4-FFF2-40B4-BE49-F238E27FC236}">
                <a16:creationId xmlns:a16="http://schemas.microsoft.com/office/drawing/2014/main" id="{B2C0886D-BC65-1246-BE0A-824A4270621E}"/>
              </a:ext>
            </a:extLst>
          </p:cNvPr>
          <p:cNvSpPr/>
          <p:nvPr/>
        </p:nvSpPr>
        <p:spPr>
          <a:xfrm>
            <a:off x="5436096" y="4368835"/>
            <a:ext cx="339494" cy="450927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9429" rIns="101848" bIns="7942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1800" kern="1200"/>
          </a:p>
        </p:txBody>
      </p:sp>
      <p:sp>
        <p:nvSpPr>
          <p:cNvPr id="14" name="手繪多邊形 13">
            <a:extLst>
              <a:ext uri="{FF2B5EF4-FFF2-40B4-BE49-F238E27FC236}">
                <a16:creationId xmlns:a16="http://schemas.microsoft.com/office/drawing/2014/main" id="{E640DF35-074B-D94F-A97D-B149502CAD10}"/>
              </a:ext>
            </a:extLst>
          </p:cNvPr>
          <p:cNvSpPr/>
          <p:nvPr/>
        </p:nvSpPr>
        <p:spPr>
          <a:xfrm>
            <a:off x="5932483" y="5340944"/>
            <a:ext cx="2754317" cy="1090955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732" tIns="176732" rIns="176732" bIns="176732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/>
              <a:t>廣告投放</a:t>
            </a:r>
            <a:endParaRPr lang="zh-TW" altLang="en-US" sz="3900" kern="1200" dirty="0"/>
          </a:p>
        </p:txBody>
      </p:sp>
      <p:sp>
        <p:nvSpPr>
          <p:cNvPr id="15" name="手繪多邊形 14">
            <a:extLst>
              <a:ext uri="{FF2B5EF4-FFF2-40B4-BE49-F238E27FC236}">
                <a16:creationId xmlns:a16="http://schemas.microsoft.com/office/drawing/2014/main" id="{A0726E30-1F79-484B-B720-4D9C6E3F4966}"/>
              </a:ext>
            </a:extLst>
          </p:cNvPr>
          <p:cNvSpPr/>
          <p:nvPr/>
        </p:nvSpPr>
        <p:spPr>
          <a:xfrm>
            <a:off x="5419168" y="2675578"/>
            <a:ext cx="339494" cy="450927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9429" rIns="101848" bIns="7942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1800" kern="1200"/>
          </a:p>
        </p:txBody>
      </p:sp>
      <p:sp>
        <p:nvSpPr>
          <p:cNvPr id="16" name="手繪多邊形 15">
            <a:extLst>
              <a:ext uri="{FF2B5EF4-FFF2-40B4-BE49-F238E27FC236}">
                <a16:creationId xmlns:a16="http://schemas.microsoft.com/office/drawing/2014/main" id="{F5388B1A-45C1-5A4F-BE02-129BDBD15E19}"/>
              </a:ext>
            </a:extLst>
          </p:cNvPr>
          <p:cNvSpPr/>
          <p:nvPr/>
        </p:nvSpPr>
        <p:spPr>
          <a:xfrm>
            <a:off x="5915555" y="2364681"/>
            <a:ext cx="2754317" cy="1090955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732" tIns="176732" rIns="176732" bIns="176732" numCol="1" spcCol="1270" anchor="ctr" anchorCtr="0">
            <a:noAutofit/>
          </a:bodyPr>
          <a:lstStyle/>
          <a:p>
            <a:pPr marL="0" lvl="0" indent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000" kern="1200" dirty="0">
                <a:latin typeface="+mj-ea"/>
                <a:ea typeface="+mj-ea"/>
              </a:rPr>
              <a:t>建立帳戶</a:t>
            </a:r>
            <a:endParaRPr lang="en-US" altLang="zh-TW" sz="2000" kern="1200" dirty="0">
              <a:latin typeface="+mj-ea"/>
              <a:ea typeface="+mj-ea"/>
            </a:endParaRPr>
          </a:p>
          <a:p>
            <a:pPr marL="0" lvl="0" indent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000" dirty="0">
                <a:latin typeface="+mj-ea"/>
                <a:ea typeface="+mj-ea"/>
              </a:rPr>
              <a:t>線上付費</a:t>
            </a:r>
            <a:r>
              <a:rPr lang="en-US" altLang="zh-TW" sz="2000" dirty="0">
                <a:latin typeface="+mj-ea"/>
                <a:ea typeface="+mj-ea"/>
              </a:rPr>
              <a:t>   </a:t>
            </a:r>
          </a:p>
          <a:p>
            <a:pPr marL="0" lvl="0" indent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2000" kern="1200" dirty="0">
                <a:latin typeface="+mj-ea"/>
                <a:ea typeface="+mj-ea"/>
              </a:rPr>
              <a:t>社群分享</a:t>
            </a:r>
            <a:r>
              <a:rPr lang="en-US" altLang="zh-TW" sz="2000" dirty="0">
                <a:latin typeface="+mj-ea"/>
                <a:ea typeface="+mj-ea"/>
              </a:rPr>
              <a:t>…</a:t>
            </a:r>
            <a:endParaRPr lang="zh-TW" altLang="en-US" sz="2000" kern="1200" dirty="0">
              <a:latin typeface="+mj-ea"/>
              <a:ea typeface="+mj-ea"/>
            </a:endParaRPr>
          </a:p>
        </p:txBody>
      </p: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BE075A8B-3002-F746-BCE6-0A97BEDFC6C9}"/>
              </a:ext>
            </a:extLst>
          </p:cNvPr>
          <p:cNvSpPr/>
          <p:nvPr/>
        </p:nvSpPr>
        <p:spPr>
          <a:xfrm>
            <a:off x="8913664" y="3446520"/>
            <a:ext cx="397144" cy="385470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271595" y="0"/>
                </a:moveTo>
                <a:lnTo>
                  <a:pt x="271595" y="198572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0" y="198572"/>
                </a:lnTo>
                <a:lnTo>
                  <a:pt x="67899" y="198572"/>
                </a:lnTo>
                <a:lnTo>
                  <a:pt x="67899" y="0"/>
                </a:lnTo>
                <a:lnTo>
                  <a:pt x="271595" y="0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9429" tIns="0" rIns="79429" bIns="10184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1800" kern="1200"/>
          </a:p>
        </p:txBody>
      </p:sp>
      <p:sp>
        <p:nvSpPr>
          <p:cNvPr id="18" name="手繪多邊形 17">
            <a:extLst>
              <a:ext uri="{FF2B5EF4-FFF2-40B4-BE49-F238E27FC236}">
                <a16:creationId xmlns:a16="http://schemas.microsoft.com/office/drawing/2014/main" id="{502AF9D8-CC74-F24F-914D-283E2DB54868}"/>
              </a:ext>
            </a:extLst>
          </p:cNvPr>
          <p:cNvSpPr/>
          <p:nvPr/>
        </p:nvSpPr>
        <p:spPr>
          <a:xfrm>
            <a:off x="5932483" y="3866185"/>
            <a:ext cx="2754317" cy="1090955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732" tIns="176732" rIns="176732" bIns="176732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/>
              <a:t>優化服務與產品</a:t>
            </a:r>
            <a:endParaRPr lang="zh-TW" altLang="en-US" sz="3900" kern="1200" dirty="0"/>
          </a:p>
        </p:txBody>
      </p:sp>
      <p:sp>
        <p:nvSpPr>
          <p:cNvPr id="19" name="手繪多邊形 18">
            <a:extLst>
              <a:ext uri="{FF2B5EF4-FFF2-40B4-BE49-F238E27FC236}">
                <a16:creationId xmlns:a16="http://schemas.microsoft.com/office/drawing/2014/main" id="{E04E7E78-1ED5-CA45-8448-1D663D35D19D}"/>
              </a:ext>
            </a:extLst>
          </p:cNvPr>
          <p:cNvSpPr/>
          <p:nvPr/>
        </p:nvSpPr>
        <p:spPr>
          <a:xfrm>
            <a:off x="8843694" y="4411663"/>
            <a:ext cx="339494" cy="450928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339494" y="317715"/>
                </a:moveTo>
                <a:lnTo>
                  <a:pt x="169747" y="317715"/>
                </a:lnTo>
                <a:lnTo>
                  <a:pt x="169747" y="397144"/>
                </a:lnTo>
                <a:lnTo>
                  <a:pt x="0" y="198572"/>
                </a:lnTo>
                <a:lnTo>
                  <a:pt x="169747" y="0"/>
                </a:lnTo>
                <a:lnTo>
                  <a:pt x="169747" y="79429"/>
                </a:lnTo>
                <a:lnTo>
                  <a:pt x="339494" y="79429"/>
                </a:lnTo>
                <a:lnTo>
                  <a:pt x="339494" y="317715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847" tIns="79430" rIns="0" bIns="7942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1800" kern="1200"/>
          </a:p>
        </p:txBody>
      </p:sp>
      <p:sp>
        <p:nvSpPr>
          <p:cNvPr id="23" name="手繪多邊形 22">
            <a:extLst>
              <a:ext uri="{FF2B5EF4-FFF2-40B4-BE49-F238E27FC236}">
                <a16:creationId xmlns:a16="http://schemas.microsoft.com/office/drawing/2014/main" id="{F008C4AF-6094-5049-8FD2-DBAAC10E483D}"/>
              </a:ext>
            </a:extLst>
          </p:cNvPr>
          <p:cNvSpPr/>
          <p:nvPr/>
        </p:nvSpPr>
        <p:spPr>
          <a:xfrm>
            <a:off x="5464077" y="5800234"/>
            <a:ext cx="339494" cy="450927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9429" rIns="101848" bIns="7942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1800" kern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B82EF32-8ED7-7742-B9D6-44BB7E397C1D}"/>
              </a:ext>
            </a:extLst>
          </p:cNvPr>
          <p:cNvSpPr/>
          <p:nvPr/>
        </p:nvSpPr>
        <p:spPr>
          <a:xfrm>
            <a:off x="2494405" y="180112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222222"/>
                </a:solidFill>
                <a:latin typeface="helvetica neue" panose="02000503000000020004" pitchFamily="2" charset="0"/>
              </a:rPr>
              <a:t>重點在把你的資料「匿名化」了</a:t>
            </a:r>
          </a:p>
        </p:txBody>
      </p:sp>
    </p:spTree>
    <p:extLst>
      <p:ext uri="{BB962C8B-B14F-4D97-AF65-F5344CB8AC3E}">
        <p14:creationId xmlns:p14="http://schemas.microsoft.com/office/powerpoint/2010/main" val="209100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E4F91-9B8C-BC41-A71C-791F45EA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32D9E5-0A69-E448-B755-BD15D3E1C988}"/>
              </a:ext>
            </a:extLst>
          </p:cNvPr>
          <p:cNvSpPr/>
          <p:nvPr/>
        </p:nvSpPr>
        <p:spPr>
          <a:xfrm>
            <a:off x="1043608" y="2136339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真正 </a:t>
            </a:r>
            <a:r>
              <a:rPr lang="en" altLang="zh-TW" dirty="0">
                <a:solidFill>
                  <a:srgbClr val="555555"/>
                </a:solidFill>
                <a:latin typeface="helvetica neue" panose="02000503000000020004" pitchFamily="2" charset="0"/>
              </a:rPr>
              <a:t>Google </a:t>
            </a:r>
            <a:r>
              <a:rPr lang="zh-TW" alt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會提供個資給其他第三方只有在 </a:t>
            </a:r>
            <a:r>
              <a:rPr lang="zh-TW" altLang="en-US" dirty="0">
                <a:solidFill>
                  <a:srgbClr val="C13B3B"/>
                </a:solidFill>
                <a:latin typeface="helvetica neue" panose="02000503000000020004" pitchFamily="2" charset="0"/>
                <a:hlinkClick r:id="rId2"/>
              </a:rPr>
              <a:t>下列四種情況</a:t>
            </a:r>
            <a:r>
              <a:rPr lang="zh-TW" alt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：</a:t>
            </a:r>
          </a:p>
          <a:p>
            <a:pPr>
              <a:buFont typeface="+mj-lt"/>
              <a:buAutoNum type="arabicPeriod"/>
            </a:pPr>
            <a:r>
              <a:rPr lang="zh-TW" alt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使用者主動要求 </a:t>
            </a:r>
            <a:r>
              <a:rPr lang="en" altLang="zh-TW" dirty="0">
                <a:solidFill>
                  <a:srgbClr val="555555"/>
                </a:solidFill>
                <a:latin typeface="helvetica neue" panose="02000503000000020004" pitchFamily="2" charset="0"/>
              </a:rPr>
              <a:t>Google </a:t>
            </a:r>
            <a:r>
              <a:rPr lang="zh-TW" alt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分享</a:t>
            </a:r>
          </a:p>
          <a:p>
            <a:pPr>
              <a:buFont typeface="+mj-lt"/>
              <a:buAutoNum type="arabicPeriod"/>
            </a:pPr>
            <a:r>
              <a:rPr lang="zh-TW" alt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你需要開放給另一個 </a:t>
            </a:r>
            <a:r>
              <a:rPr lang="en" altLang="zh-TW" dirty="0">
                <a:solidFill>
                  <a:srgbClr val="555555"/>
                </a:solidFill>
                <a:latin typeface="helvetica neue" panose="02000503000000020004" pitchFamily="2" charset="0"/>
              </a:rPr>
              <a:t>Google App </a:t>
            </a:r>
            <a:r>
              <a:rPr lang="zh-TW" alt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管理員來管理你的帳戶</a:t>
            </a:r>
          </a:p>
          <a:p>
            <a:pPr>
              <a:buFont typeface="+mj-lt"/>
              <a:buAutoNum type="arabicPeriod"/>
            </a:pPr>
            <a:r>
              <a:rPr lang="zh-TW" alt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基於相同的隱私權政策要求下，</a:t>
            </a:r>
            <a:r>
              <a:rPr lang="en" altLang="zh-TW" dirty="0">
                <a:solidFill>
                  <a:srgbClr val="555555"/>
                </a:solidFill>
                <a:latin typeface="helvetica neue" panose="02000503000000020004" pitchFamily="2" charset="0"/>
              </a:rPr>
              <a:t>Google </a:t>
            </a:r>
            <a:r>
              <a:rPr lang="zh-TW" alt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需要一個可信的第三方來幫助處理資料時</a:t>
            </a:r>
          </a:p>
          <a:p>
            <a:pPr>
              <a:buFont typeface="+mj-lt"/>
              <a:buAutoNum type="arabicPeriod"/>
            </a:pPr>
            <a:r>
              <a:rPr lang="zh-TW" alt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基於法律用途，一個政府機關強迫 </a:t>
            </a:r>
            <a:r>
              <a:rPr lang="en" altLang="zh-TW" dirty="0">
                <a:solidFill>
                  <a:srgbClr val="555555"/>
                </a:solidFill>
                <a:latin typeface="helvetica neue" panose="02000503000000020004" pitchFamily="2" charset="0"/>
              </a:rPr>
              <a:t>Google </a:t>
            </a:r>
            <a:r>
              <a:rPr lang="zh-TW" alt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提供</a:t>
            </a:r>
            <a:endParaRPr lang="zh-TW" altLang="en-US" b="0" i="0" dirty="0">
              <a:solidFill>
                <a:srgbClr val="555555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9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EF3DE-62BC-274B-9506-5070FE8C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隱私權政策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90C89F8-0B47-3140-93E0-FD532FBB0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82318"/>
              </p:ext>
            </p:extLst>
          </p:nvPr>
        </p:nvGraphicFramePr>
        <p:xfrm>
          <a:off x="767894" y="1772816"/>
          <a:ext cx="6096000" cy="4597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627463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033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Roboto"/>
                        </a:rPr>
                        <a:t>未登入 </a:t>
                      </a:r>
                      <a:r>
                        <a:rPr lang="en" altLang="zh-TW" dirty="0">
                          <a:latin typeface="Roboto"/>
                        </a:rPr>
                        <a:t>Google </a:t>
                      </a:r>
                      <a:r>
                        <a:rPr lang="zh-TW" altLang="en-US" dirty="0">
                          <a:latin typeface="Roboto"/>
                        </a:rPr>
                        <a:t>帳戶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用您使用的瀏覽器、應用程式或</a:t>
                      </a:r>
                      <a:r>
                        <a:rPr kumimoji="0" lang="zh-TW" altLang="en-US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裝置</a:t>
                      </a:r>
                      <a:r>
                        <a:rPr kumimoji="0" lang="zh-TW" alt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所連結的</a:t>
                      </a:r>
                      <a:r>
                        <a:rPr kumimoji="0" lang="zh-TW" altLang="en-US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唯一識別碼</a:t>
                      </a:r>
                      <a:r>
                        <a:rPr kumimoji="0" lang="zh-TW" alt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來儲存我們所收集的資訊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登入了 </a:t>
                      </a:r>
                      <a:r>
                        <a:rPr kumimoji="0" lang="en" altLang="zh-TW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</a:t>
                      </a:r>
                      <a:r>
                        <a:rPr kumimoji="0" lang="zh-TW" alt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帳戶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收集 </a:t>
                      </a:r>
                      <a:r>
                        <a:rPr kumimoji="0" lang="en" altLang="zh-TW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</a:t>
                      </a:r>
                      <a:r>
                        <a:rPr kumimoji="0" lang="zh-TW" alt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帳戶中儲存的資訊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9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 </a:t>
                      </a:r>
                      <a:r>
                        <a:rPr kumimoji="0" lang="en" altLang="zh-TW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</a:t>
                      </a:r>
                      <a:r>
                        <a:rPr kumimoji="0" lang="zh-TW" alt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服務時建立、上傳，或從其他人處收到的內容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撰寫或收到的電子郵件、儲存的相片和影片、建立的文件和試算表，以及在 </a:t>
                      </a:r>
                      <a:r>
                        <a:rPr kumimoji="0" lang="en" altLang="zh-TW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YouTube </a:t>
                      </a:r>
                      <a:r>
                        <a:rPr kumimoji="0" lang="zh-TW" alt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影片下方的留言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8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97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4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18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2294F-DFA2-8F43-9FA4-5A52D301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35C82B-1E8E-9045-B914-E24DD7D7729A}"/>
              </a:ext>
            </a:extLst>
          </p:cNvPr>
          <p:cNvSpPr/>
          <p:nvPr/>
        </p:nvSpPr>
        <p:spPr>
          <a:xfrm>
            <a:off x="467544" y="153328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C4043"/>
                </a:solidFill>
                <a:latin typeface="Google Sans"/>
              </a:rPr>
              <a:t>應用程式、瀏覽器和</a:t>
            </a:r>
            <a:r>
              <a:rPr lang="zh-TW" altLang="en-US" sz="1600" dirty="0">
                <a:solidFill>
                  <a:srgbClr val="3C4043"/>
                </a:solidFill>
                <a:latin typeface="Google Sans"/>
              </a:rPr>
              <a:t>裝置</a:t>
            </a:r>
            <a:endParaRPr lang="zh-TW" altLang="en-US" b="0" i="0" dirty="0">
              <a:solidFill>
                <a:srgbClr val="3C4043"/>
              </a:solidFill>
              <a:effectLst/>
              <a:latin typeface="Google San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1E4117-C0C1-9D43-815D-8C6891A0B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6" y="1997509"/>
            <a:ext cx="1962184" cy="9274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4B1FD2-5E55-D244-8D29-A968A6E2ABD7}"/>
              </a:ext>
            </a:extLst>
          </p:cNvPr>
          <p:cNvSpPr/>
          <p:nvPr/>
        </p:nvSpPr>
        <p:spPr>
          <a:xfrm>
            <a:off x="251520" y="3023390"/>
            <a:ext cx="3240360" cy="2657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Roboto"/>
              </a:rPr>
              <a:t>收集</a:t>
            </a:r>
            <a:r>
              <a:rPr lang="zh-TW" altLang="en-US" sz="1400" dirty="0">
                <a:latin typeface="Roboto"/>
                <a:hlinkClick r:id="rId3"/>
              </a:rPr>
              <a:t>唯一識別碼</a:t>
            </a:r>
            <a:r>
              <a:rPr lang="zh-TW" altLang="en-US" sz="1400" dirty="0">
                <a:latin typeface="Roboto"/>
              </a:rPr>
              <a:t>、</a:t>
            </a:r>
            <a:endParaRPr lang="en-US" altLang="zh-TW" sz="1400" dirty="0">
              <a:latin typeface="Roboto"/>
            </a:endParaRPr>
          </a:p>
          <a:p>
            <a:r>
              <a:rPr lang="zh-TW" altLang="en-US" sz="1400" dirty="0">
                <a:latin typeface="Roboto"/>
              </a:rPr>
              <a:t>瀏覽器類型</a:t>
            </a:r>
            <a:endParaRPr lang="en-US" altLang="zh-TW" sz="1400" dirty="0">
              <a:latin typeface="Roboto"/>
            </a:endParaRPr>
          </a:p>
          <a:p>
            <a:r>
              <a:rPr lang="zh-TW" altLang="en-US" sz="1400" dirty="0">
                <a:latin typeface="Roboto"/>
              </a:rPr>
              <a:t>設定、裝置類型</a:t>
            </a:r>
            <a:endParaRPr lang="en-US" altLang="zh-TW" sz="1400" dirty="0">
              <a:latin typeface="Roboto"/>
            </a:endParaRPr>
          </a:p>
          <a:p>
            <a:r>
              <a:rPr lang="zh-TW" altLang="en-US" sz="1400" dirty="0">
                <a:latin typeface="Roboto"/>
              </a:rPr>
              <a:t>作業系統</a:t>
            </a:r>
            <a:endParaRPr lang="en-US" altLang="zh-TW" sz="1400" dirty="0">
              <a:latin typeface="Roboto"/>
            </a:endParaRPr>
          </a:p>
          <a:p>
            <a:r>
              <a:rPr lang="zh-TW" altLang="en-US" sz="1400" dirty="0">
                <a:latin typeface="Roboto"/>
              </a:rPr>
              <a:t>行動網路資訊 </a:t>
            </a:r>
            <a:r>
              <a:rPr lang="en-US" altLang="zh-TW" sz="1400" dirty="0">
                <a:latin typeface="Roboto"/>
              </a:rPr>
              <a:t>(</a:t>
            </a:r>
            <a:r>
              <a:rPr lang="zh-CN" altLang="en-US" sz="1400" dirty="0">
                <a:latin typeface="Roboto"/>
              </a:rPr>
              <a:t>含</a:t>
            </a:r>
            <a:r>
              <a:rPr lang="zh-TW" altLang="en-US" sz="1400" dirty="0">
                <a:latin typeface="Roboto"/>
              </a:rPr>
              <a:t>電信業者、電話號碼</a:t>
            </a:r>
            <a:r>
              <a:rPr lang="en-US" altLang="zh-TW" sz="1400" dirty="0">
                <a:latin typeface="Roboto"/>
              </a:rPr>
              <a:t>)</a:t>
            </a:r>
          </a:p>
          <a:p>
            <a:r>
              <a:rPr lang="zh-TW" altLang="en-US" sz="1400" dirty="0">
                <a:latin typeface="Roboto"/>
              </a:rPr>
              <a:t>應用程式版本編號。</a:t>
            </a:r>
            <a:endParaRPr lang="en-US" altLang="zh-TW" sz="1400" dirty="0">
              <a:latin typeface="Roboto"/>
            </a:endParaRPr>
          </a:p>
          <a:p>
            <a:r>
              <a:rPr lang="zh-TW" altLang="en-US" sz="1400" dirty="0">
                <a:latin typeface="Roboto"/>
              </a:rPr>
              <a:t>互動資訊</a:t>
            </a:r>
            <a:endParaRPr lang="en-US" altLang="zh-TW" sz="1400" dirty="0">
              <a:latin typeface="Roboto"/>
            </a:endParaRPr>
          </a:p>
          <a:p>
            <a:r>
              <a:rPr lang="en" altLang="zh-TW" sz="1400" dirty="0">
                <a:latin typeface="Roboto"/>
                <a:hlinkClick r:id="rId4"/>
              </a:rPr>
              <a:t>IP </a:t>
            </a:r>
            <a:r>
              <a:rPr lang="zh-TW" altLang="en-US" sz="1400" dirty="0">
                <a:latin typeface="Roboto"/>
                <a:hlinkClick r:id="rId4"/>
              </a:rPr>
              <a:t>位址</a:t>
            </a:r>
            <a:endParaRPr lang="en-US" altLang="zh-TW" sz="1400" dirty="0">
              <a:latin typeface="Roboto"/>
            </a:endParaRPr>
          </a:p>
          <a:p>
            <a:r>
              <a:rPr lang="zh-TW" altLang="en-US" sz="1400" dirty="0">
                <a:latin typeface="Roboto"/>
              </a:rPr>
              <a:t>當機報告</a:t>
            </a:r>
            <a:endParaRPr lang="en-US" altLang="zh-TW" sz="1400" dirty="0">
              <a:latin typeface="Roboto"/>
            </a:endParaRPr>
          </a:p>
          <a:p>
            <a:r>
              <a:rPr lang="zh-TW" altLang="en-US" sz="1400" dirty="0">
                <a:latin typeface="Roboto"/>
              </a:rPr>
              <a:t>系統活動</a:t>
            </a:r>
            <a:endParaRPr lang="en-US" altLang="zh-TW" sz="1400" dirty="0">
              <a:latin typeface="Roboto"/>
            </a:endParaRPr>
          </a:p>
          <a:p>
            <a:r>
              <a:rPr lang="zh-TW" altLang="en-US" sz="1400" dirty="0">
                <a:latin typeface="Roboto"/>
              </a:rPr>
              <a:t>日期、時間</a:t>
            </a:r>
            <a:endParaRPr lang="en-US" altLang="zh-TW" sz="1400" dirty="0">
              <a:latin typeface="Roboto"/>
            </a:endParaRPr>
          </a:p>
          <a:p>
            <a:r>
              <a:rPr lang="zh-TW" altLang="en-US" sz="1400" dirty="0">
                <a:latin typeface="Roboto"/>
              </a:rPr>
              <a:t>參照網址。</a:t>
            </a:r>
            <a:endParaRPr lang="zh-TW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0F79B-9C93-7C4E-AA8C-74BC90FEF049}"/>
              </a:ext>
            </a:extLst>
          </p:cNvPr>
          <p:cNvSpPr/>
          <p:nvPr/>
        </p:nvSpPr>
        <p:spPr>
          <a:xfrm>
            <a:off x="304304" y="5957801"/>
            <a:ext cx="3471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Roboto"/>
              </a:rPr>
              <a:t>有助於我們提供特定功能，例如自動更新產品以及在電量不足時調暗螢幕。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972783-19E1-9B4B-A418-FE4442E188AB}"/>
              </a:ext>
            </a:extLst>
          </p:cNvPr>
          <p:cNvSpPr/>
          <p:nvPr/>
        </p:nvSpPr>
        <p:spPr>
          <a:xfrm>
            <a:off x="4108042" y="1485417"/>
            <a:ext cx="15981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3C4043"/>
                </a:solidFill>
                <a:latin typeface="Google Sans"/>
              </a:rPr>
              <a:t>您的活動</a:t>
            </a:r>
            <a:endParaRPr lang="zh-TW" altLang="en-US" sz="1600" b="0" i="0" dirty="0">
              <a:solidFill>
                <a:srgbClr val="3C4043"/>
              </a:solidFill>
              <a:effectLst/>
              <a:latin typeface="Google San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EE1C8CB-3AB6-D14D-8F1A-AB23ADC61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936" y="1854749"/>
            <a:ext cx="2016224" cy="107019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430BEDC-4BB4-7E4A-8BE1-49EC59F6FD8C}"/>
              </a:ext>
            </a:extLst>
          </p:cNvPr>
          <p:cNvSpPr/>
          <p:nvPr/>
        </p:nvSpPr>
        <p:spPr>
          <a:xfrm>
            <a:off x="3799865" y="2924944"/>
            <a:ext cx="221229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Roboto"/>
              </a:rPr>
              <a:t>您搜尋的字詞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Roboto"/>
              </a:rPr>
              <a:t>您觀看的影片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Roboto"/>
                <a:hlinkClick r:id="rId6"/>
              </a:rPr>
              <a:t>內容和廣告的瀏覽次數與互動次數</a:t>
            </a:r>
            <a:endParaRPr lang="zh-TW" altLang="en-US" sz="1400" dirty="0"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Roboto"/>
              </a:rPr>
              <a:t>您使用音訊功能時產生的語音和音訊資訊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Roboto"/>
              </a:rPr>
              <a:t>交易活動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Roboto"/>
              </a:rPr>
              <a:t>您交流或分享內容的對象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Roboto"/>
              </a:rPr>
              <a:t>在採用 </a:t>
            </a:r>
            <a:r>
              <a:rPr lang="en" altLang="zh-TW" sz="1400" dirty="0">
                <a:latin typeface="Roboto"/>
              </a:rPr>
              <a:t>Google </a:t>
            </a:r>
            <a:r>
              <a:rPr lang="zh-TW" altLang="en-US" sz="1400" dirty="0">
                <a:latin typeface="Roboto"/>
              </a:rPr>
              <a:t>服務的第三方網站和應用程式中的活動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Roboto"/>
              </a:rPr>
              <a:t>您</a:t>
            </a:r>
            <a:r>
              <a:rPr lang="zh-TW" altLang="en-US" sz="1400" dirty="0">
                <a:latin typeface="Roboto"/>
                <a:hlinkClick r:id="rId7"/>
              </a:rPr>
              <a:t>同步到 </a:t>
            </a:r>
            <a:r>
              <a:rPr lang="en" altLang="zh-TW" sz="1400" dirty="0">
                <a:latin typeface="Roboto"/>
                <a:hlinkClick r:id="rId7"/>
              </a:rPr>
              <a:t>Google </a:t>
            </a:r>
            <a:r>
              <a:rPr lang="zh-TW" altLang="en-US" sz="1400" dirty="0">
                <a:latin typeface="Roboto"/>
                <a:hlinkClick r:id="rId7"/>
              </a:rPr>
              <a:t>帳戶</a:t>
            </a:r>
            <a:r>
              <a:rPr lang="zh-TW" altLang="en-US" sz="1400" dirty="0">
                <a:latin typeface="Roboto"/>
              </a:rPr>
              <a:t>的 </a:t>
            </a:r>
            <a:r>
              <a:rPr lang="en" altLang="zh-TW" sz="1400" dirty="0">
                <a:latin typeface="Roboto"/>
              </a:rPr>
              <a:t>Chrome </a:t>
            </a:r>
            <a:r>
              <a:rPr lang="zh-TW" altLang="en-US" sz="1400" dirty="0">
                <a:latin typeface="Roboto"/>
              </a:rPr>
              <a:t>瀏覽紀錄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2ED834-6C0C-5447-BB1E-804A7C177EE7}"/>
              </a:ext>
            </a:extLst>
          </p:cNvPr>
          <p:cNvSpPr/>
          <p:nvPr/>
        </p:nvSpPr>
        <p:spPr>
          <a:xfrm>
            <a:off x="3767806" y="5951422"/>
            <a:ext cx="2451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Roboto"/>
              </a:rPr>
              <a:t>推薦您可能會喜歡的 </a:t>
            </a:r>
            <a:r>
              <a:rPr lang="en" altLang="zh-TW" dirty="0">
                <a:latin typeface="Roboto"/>
              </a:rPr>
              <a:t>YouTube </a:t>
            </a:r>
            <a:r>
              <a:rPr lang="zh-TW" altLang="en-US" dirty="0">
                <a:latin typeface="Roboto"/>
              </a:rPr>
              <a:t>影片或提供類似功能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97B383-D6FF-2E45-A67F-E6CB5FB7109D}"/>
              </a:ext>
            </a:extLst>
          </p:cNvPr>
          <p:cNvSpPr/>
          <p:nvPr/>
        </p:nvSpPr>
        <p:spPr>
          <a:xfrm>
            <a:off x="6322409" y="159484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3C4043"/>
                </a:solidFill>
                <a:latin typeface="Google Sans"/>
              </a:rPr>
              <a:t>您的位置資訊</a:t>
            </a:r>
            <a:endParaRPr lang="zh-TW" altLang="en-US" sz="1400" b="0" i="0" dirty="0">
              <a:solidFill>
                <a:srgbClr val="3C4043"/>
              </a:solidFill>
              <a:effectLst/>
              <a:latin typeface="Google San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9B4E2B9-ADC6-4F4F-B91C-F2DE39D567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6709" y="1927498"/>
            <a:ext cx="2047112" cy="108659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845CD98-CB32-5D4E-A4BB-11650A8DEBEB}"/>
              </a:ext>
            </a:extLst>
          </p:cNvPr>
          <p:cNvSpPr/>
          <p:nvPr/>
        </p:nvSpPr>
        <p:spPr>
          <a:xfrm>
            <a:off x="6346805" y="3058369"/>
            <a:ext cx="21315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TW" sz="1400" dirty="0">
                <a:latin typeface="Roboto"/>
              </a:rPr>
              <a:t>GPS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1400" dirty="0">
                <a:latin typeface="Roboto"/>
                <a:hlinkClick r:id="rId4"/>
              </a:rPr>
              <a:t>IP </a:t>
            </a:r>
            <a:r>
              <a:rPr lang="zh-TW" altLang="en-US" sz="1400" dirty="0">
                <a:latin typeface="Roboto"/>
                <a:hlinkClick r:id="rId4"/>
              </a:rPr>
              <a:t>位址</a:t>
            </a:r>
            <a:endParaRPr lang="zh-TW" altLang="en-US" sz="1400" dirty="0"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Roboto"/>
                <a:hlinkClick r:id="rId9"/>
              </a:rPr>
              <a:t>您裝置上的感應器資料</a:t>
            </a:r>
            <a:endParaRPr lang="zh-TW" altLang="en-US" sz="1400" dirty="0"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Roboto"/>
                <a:hlinkClick r:id="rId10"/>
              </a:rPr>
              <a:t>您裝置附近事物的相關資訊</a:t>
            </a:r>
            <a:r>
              <a:rPr lang="zh-TW" altLang="en-US" sz="1400" dirty="0">
                <a:latin typeface="Roboto"/>
              </a:rPr>
              <a:t>，例如 </a:t>
            </a:r>
            <a:r>
              <a:rPr lang="en" altLang="zh-TW" sz="1400" dirty="0">
                <a:latin typeface="Roboto"/>
              </a:rPr>
              <a:t>Wi-Fi </a:t>
            </a:r>
            <a:r>
              <a:rPr lang="zh-TW" altLang="en-US" sz="1400" dirty="0">
                <a:latin typeface="Roboto"/>
              </a:rPr>
              <a:t>存取點、基地台和啟用藍牙功能的裝置。</a:t>
            </a:r>
          </a:p>
          <a:p>
            <a:br>
              <a:rPr lang="zh-TW" altLang="en-US" sz="1400" dirty="0"/>
            </a:br>
            <a:endParaRPr lang="zh-TW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A5816A-E200-4A43-AC06-1F67B9769A40}"/>
              </a:ext>
            </a:extLst>
          </p:cNvPr>
          <p:cNvSpPr/>
          <p:nvPr/>
        </p:nvSpPr>
        <p:spPr>
          <a:xfrm>
            <a:off x="6376709" y="4680841"/>
            <a:ext cx="23652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latin typeface="Roboto"/>
              </a:rPr>
              <a:t>Google </a:t>
            </a:r>
            <a:r>
              <a:rPr lang="zh-TW" altLang="en-US" sz="1400" dirty="0">
                <a:latin typeface="Roboto"/>
              </a:rPr>
              <a:t>也會從</a:t>
            </a:r>
            <a:r>
              <a:rPr lang="zh-TW" altLang="en-US" sz="1400" dirty="0">
                <a:latin typeface="Roboto"/>
                <a:hlinkClick r:id="rId11"/>
              </a:rPr>
              <a:t>公開提供存取的來源</a:t>
            </a:r>
            <a:r>
              <a:rPr lang="zh-TW" altLang="en-US" sz="1400" dirty="0">
                <a:latin typeface="Roboto"/>
              </a:rPr>
              <a:t>收集您的相關資訊。舉例來說，假使您的姓名出現在您所在地的報章報導中，</a:t>
            </a:r>
            <a:r>
              <a:rPr lang="en" altLang="zh-TW" sz="1400" dirty="0">
                <a:latin typeface="Roboto"/>
              </a:rPr>
              <a:t>Google </a:t>
            </a:r>
            <a:r>
              <a:rPr lang="zh-TW" altLang="en-US" sz="1400" dirty="0">
                <a:latin typeface="Roboto"/>
              </a:rPr>
              <a:t>搜尋引擎可能會將該篇報導編入索引，並在其他人搜尋您的姓名時顯示該篇報導。我們也可能會從信任的合作夥伴處收集您的相關資訊；這些合作夥伴包括為我們提供 </a:t>
            </a:r>
            <a:r>
              <a:rPr lang="en" altLang="zh-TW" sz="1400" dirty="0">
                <a:latin typeface="Roboto"/>
              </a:rPr>
              <a:t>Google </a:t>
            </a:r>
            <a:r>
              <a:rPr lang="zh-TW" altLang="en-US" sz="1400" dirty="0">
                <a:latin typeface="Roboto"/>
              </a:rPr>
              <a:t>商業服務潛在客戶資訊的行銷夥伴，以及為我們提供</a:t>
            </a:r>
            <a:r>
              <a:rPr lang="zh-TW" altLang="en-US" sz="1400" dirty="0">
                <a:latin typeface="Roboto"/>
                <a:hlinkClick r:id="rId12"/>
              </a:rPr>
              <a:t>濫用防治</a:t>
            </a:r>
            <a:r>
              <a:rPr lang="zh-TW" altLang="en-US" sz="1400" dirty="0">
                <a:latin typeface="Roboto"/>
              </a:rPr>
              <a:t>資訊的安全防護夥伴。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834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AF4F8-858E-9F4D-9796-026AB329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F27340-0E2E-D84B-A77F-B1C4D751E0C1}"/>
              </a:ext>
            </a:extLst>
          </p:cNvPr>
          <p:cNvSpPr/>
          <p:nvPr/>
        </p:nvSpPr>
        <p:spPr>
          <a:xfrm>
            <a:off x="467544" y="15567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C4043"/>
                </a:solidFill>
                <a:latin typeface="Google Sans"/>
              </a:rPr>
              <a:t>您的活動</a:t>
            </a:r>
            <a:endParaRPr lang="zh-TW" altLang="en-US" b="0" i="0" dirty="0">
              <a:solidFill>
                <a:srgbClr val="3C4043"/>
              </a:solidFill>
              <a:effectLst/>
              <a:latin typeface="Google San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BB3678-F9D2-494C-9141-E1BC84D6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399018"/>
            <a:ext cx="4330700" cy="22987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4F4B98D-1126-F849-958E-40BD36973CE6}"/>
              </a:ext>
            </a:extLst>
          </p:cNvPr>
          <p:cNvSpPr/>
          <p:nvPr/>
        </p:nvSpPr>
        <p:spPr>
          <a:xfrm>
            <a:off x="365150" y="357301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Roboto"/>
              </a:rPr>
              <a:t>您搜尋的字詞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Roboto"/>
              </a:rPr>
              <a:t>您觀看的影片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Roboto"/>
                <a:hlinkClick r:id="rId3"/>
              </a:rPr>
              <a:t>內容和廣告的瀏覽次數與互動次數</a:t>
            </a:r>
            <a:endParaRPr lang="zh-TW" altLang="en-US" dirty="0"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Roboto"/>
              </a:rPr>
              <a:t>您使用音訊功能時產生的語音和音訊資訊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Roboto"/>
              </a:rPr>
              <a:t>交易活動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Roboto"/>
              </a:rPr>
              <a:t>您交流或分享內容的對象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Roboto"/>
              </a:rPr>
              <a:t>在採用 </a:t>
            </a:r>
            <a:r>
              <a:rPr lang="en" altLang="zh-TW" dirty="0">
                <a:latin typeface="Roboto"/>
              </a:rPr>
              <a:t>Google </a:t>
            </a:r>
            <a:r>
              <a:rPr lang="zh-TW" altLang="en-US" dirty="0">
                <a:latin typeface="Roboto"/>
              </a:rPr>
              <a:t>服務的第三方網站和應用程式中的活動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Roboto"/>
              </a:rPr>
              <a:t>您</a:t>
            </a:r>
            <a:r>
              <a:rPr lang="zh-TW" altLang="en-US" dirty="0">
                <a:latin typeface="Roboto"/>
                <a:hlinkClick r:id="rId4"/>
              </a:rPr>
              <a:t>同步到 </a:t>
            </a:r>
            <a:r>
              <a:rPr lang="en" altLang="zh-TW" dirty="0">
                <a:latin typeface="Roboto"/>
                <a:hlinkClick r:id="rId4"/>
              </a:rPr>
              <a:t>Google </a:t>
            </a:r>
            <a:r>
              <a:rPr lang="zh-TW" altLang="en-US" dirty="0">
                <a:latin typeface="Roboto"/>
                <a:hlinkClick r:id="rId4"/>
              </a:rPr>
              <a:t>帳戶</a:t>
            </a:r>
            <a:r>
              <a:rPr lang="zh-TW" altLang="en-US" dirty="0">
                <a:latin typeface="Roboto"/>
              </a:rPr>
              <a:t>的 </a:t>
            </a:r>
            <a:r>
              <a:rPr lang="en" altLang="zh-TW" dirty="0">
                <a:latin typeface="Roboto"/>
              </a:rPr>
              <a:t>Chrome </a:t>
            </a:r>
            <a:r>
              <a:rPr lang="zh-TW" altLang="en-US" dirty="0">
                <a:latin typeface="Roboto"/>
              </a:rPr>
              <a:t>瀏覽紀錄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DDAE9A-5A2E-6F4D-8ACE-9941DCF360D0}"/>
              </a:ext>
            </a:extLst>
          </p:cNvPr>
          <p:cNvSpPr/>
          <p:nvPr/>
        </p:nvSpPr>
        <p:spPr>
          <a:xfrm>
            <a:off x="5384776" y="4758869"/>
            <a:ext cx="3312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Roboto"/>
              </a:rPr>
              <a:t>推薦您可能會喜歡的 </a:t>
            </a:r>
            <a:r>
              <a:rPr lang="en" altLang="zh-TW" dirty="0">
                <a:latin typeface="Roboto"/>
              </a:rPr>
              <a:t>YouTube </a:t>
            </a:r>
            <a:r>
              <a:rPr lang="zh-TW" altLang="en-US" dirty="0">
                <a:latin typeface="Roboto"/>
              </a:rPr>
              <a:t>影片或提供類似功能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538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98802-F0F0-EC4D-9381-02E7BE5A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528B78-CC30-E142-A1C5-40D1003B2A50}"/>
              </a:ext>
            </a:extLst>
          </p:cNvPr>
          <p:cNvSpPr/>
          <p:nvPr/>
        </p:nvSpPr>
        <p:spPr>
          <a:xfrm>
            <a:off x="467544" y="16288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C4043"/>
                </a:solidFill>
                <a:latin typeface="Google Sans"/>
              </a:rPr>
              <a:t>您的位置資訊</a:t>
            </a:r>
            <a:endParaRPr lang="zh-TW" altLang="en-US" b="0" i="0" dirty="0">
              <a:solidFill>
                <a:srgbClr val="3C4043"/>
              </a:solidFill>
              <a:effectLst/>
              <a:latin typeface="Google San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BBDC4C-5528-F541-8C92-52CAA4BFD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2279650"/>
            <a:ext cx="4330700" cy="22987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317A1E0-0A43-3A49-A1BA-E1AB1CCD6A0A}"/>
              </a:ext>
            </a:extLst>
          </p:cNvPr>
          <p:cNvSpPr/>
          <p:nvPr/>
        </p:nvSpPr>
        <p:spPr>
          <a:xfrm>
            <a:off x="309012" y="4319082"/>
            <a:ext cx="3456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TW" dirty="0">
                <a:latin typeface="Roboto"/>
              </a:rPr>
              <a:t>GPS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>
                <a:latin typeface="Roboto"/>
                <a:hlinkClick r:id="rId3"/>
              </a:rPr>
              <a:t>IP </a:t>
            </a:r>
            <a:r>
              <a:rPr lang="zh-TW" altLang="en-US" dirty="0">
                <a:latin typeface="Roboto"/>
                <a:hlinkClick r:id="rId3"/>
              </a:rPr>
              <a:t>位址</a:t>
            </a:r>
            <a:endParaRPr lang="zh-TW" altLang="en-US" dirty="0"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Roboto"/>
                <a:hlinkClick r:id="rId4"/>
              </a:rPr>
              <a:t>您裝置上的感應器資料</a:t>
            </a:r>
            <a:endParaRPr lang="zh-TW" altLang="en-US" dirty="0"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Roboto"/>
                <a:hlinkClick r:id="rId5"/>
              </a:rPr>
              <a:t>您裝置附近事物的相關資訊</a:t>
            </a:r>
            <a:r>
              <a:rPr lang="zh-TW" altLang="en-US" dirty="0">
                <a:latin typeface="Roboto"/>
              </a:rPr>
              <a:t>，例如 </a:t>
            </a:r>
            <a:r>
              <a:rPr lang="en" altLang="zh-TW" dirty="0">
                <a:latin typeface="Roboto"/>
              </a:rPr>
              <a:t>Wi-Fi </a:t>
            </a:r>
            <a:r>
              <a:rPr lang="zh-TW" altLang="en-US" dirty="0">
                <a:latin typeface="Roboto"/>
              </a:rPr>
              <a:t>存取點、基地台和啟用藍牙功能的裝置。</a:t>
            </a: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4DFB7B-4A79-D141-994D-1FE7C82CBC6A}"/>
              </a:ext>
            </a:extLst>
          </p:cNvPr>
          <p:cNvSpPr/>
          <p:nvPr/>
        </p:nvSpPr>
        <p:spPr>
          <a:xfrm>
            <a:off x="4451350" y="393807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>
                <a:latin typeface="Roboto"/>
              </a:rPr>
              <a:t>Google </a:t>
            </a:r>
            <a:r>
              <a:rPr lang="zh-TW" altLang="en-US" dirty="0">
                <a:latin typeface="Roboto"/>
              </a:rPr>
              <a:t>也會從</a:t>
            </a:r>
            <a:r>
              <a:rPr lang="zh-TW" altLang="en-US" dirty="0">
                <a:latin typeface="Roboto"/>
                <a:hlinkClick r:id="rId6"/>
              </a:rPr>
              <a:t>公開提供存取的來源</a:t>
            </a:r>
            <a:r>
              <a:rPr lang="zh-TW" altLang="en-US" dirty="0">
                <a:latin typeface="Roboto"/>
              </a:rPr>
              <a:t>收集您的相關資訊。舉例來說，假使您的姓名出現在您所在地的報章報導中，</a:t>
            </a:r>
            <a:r>
              <a:rPr lang="en" altLang="zh-TW" dirty="0">
                <a:latin typeface="Roboto"/>
              </a:rPr>
              <a:t>Google </a:t>
            </a:r>
            <a:r>
              <a:rPr lang="zh-TW" altLang="en-US" dirty="0">
                <a:latin typeface="Roboto"/>
              </a:rPr>
              <a:t>搜尋引擎可能會將該篇報導編入索引，並在其他人搜尋您的姓名時顯示該篇報導。我們也可能會從信任的合作夥伴處收集您的相關資訊；這些合作夥伴包括為我們提供 </a:t>
            </a:r>
            <a:r>
              <a:rPr lang="en" altLang="zh-TW" dirty="0">
                <a:latin typeface="Roboto"/>
              </a:rPr>
              <a:t>Google </a:t>
            </a:r>
            <a:r>
              <a:rPr lang="zh-TW" altLang="en-US" dirty="0">
                <a:latin typeface="Roboto"/>
              </a:rPr>
              <a:t>商業服務潛在客戶資訊的行銷夥伴，以及為我們提供</a:t>
            </a:r>
            <a:r>
              <a:rPr lang="zh-TW" altLang="en-US" dirty="0">
                <a:latin typeface="Roboto"/>
                <a:hlinkClick r:id="rId7"/>
              </a:rPr>
              <a:t>濫用防治</a:t>
            </a:r>
            <a:r>
              <a:rPr lang="zh-TW" altLang="en-US" dirty="0">
                <a:latin typeface="Roboto"/>
              </a:rPr>
              <a:t>資訊的安全防護夥伴。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814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4EC80-0C56-FF45-AA66-85715B40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744FFA-13DA-104D-B784-9FE3E57F4DB1}"/>
              </a:ext>
            </a:extLst>
          </p:cNvPr>
          <p:cNvSpPr/>
          <p:nvPr/>
        </p:nvSpPr>
        <p:spPr>
          <a:xfrm>
            <a:off x="580546" y="1434980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3C4043"/>
                </a:solidFill>
                <a:latin typeface="Google Sans"/>
              </a:rPr>
              <a:t>提供 </a:t>
            </a:r>
            <a:r>
              <a:rPr lang="en" altLang="zh-TW">
                <a:solidFill>
                  <a:srgbClr val="3C4043"/>
                </a:solidFill>
                <a:latin typeface="Google Sans"/>
              </a:rPr>
              <a:t>Google </a:t>
            </a:r>
            <a:r>
              <a:rPr lang="zh-TW" altLang="en-US">
                <a:solidFill>
                  <a:srgbClr val="3C4043"/>
                </a:solidFill>
                <a:latin typeface="Google Sans"/>
              </a:rPr>
              <a:t>服務</a:t>
            </a:r>
            <a:endParaRPr lang="zh-TW" altLang="en-US" b="0" i="0" dirty="0">
              <a:solidFill>
                <a:srgbClr val="3C4043"/>
              </a:solidFill>
              <a:effectLst/>
              <a:latin typeface="Google San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9F7589-8074-B14B-8ED3-40A0F3D78DA6}"/>
              </a:ext>
            </a:extLst>
          </p:cNvPr>
          <p:cNvSpPr/>
          <p:nvPr/>
        </p:nvSpPr>
        <p:spPr>
          <a:xfrm>
            <a:off x="560164" y="2070471"/>
            <a:ext cx="257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C4043"/>
                </a:solidFill>
                <a:latin typeface="Google Sans"/>
              </a:rPr>
              <a:t>維護及改善 </a:t>
            </a:r>
            <a:r>
              <a:rPr lang="en" altLang="zh-TW" dirty="0">
                <a:solidFill>
                  <a:srgbClr val="3C4043"/>
                </a:solidFill>
                <a:latin typeface="Google Sans"/>
              </a:rPr>
              <a:t>Google </a:t>
            </a:r>
            <a:r>
              <a:rPr lang="zh-TW" altLang="en-US" dirty="0">
                <a:solidFill>
                  <a:srgbClr val="3C4043"/>
                </a:solidFill>
                <a:latin typeface="Google Sans"/>
              </a:rPr>
              <a:t>服務</a:t>
            </a:r>
            <a:endParaRPr lang="zh-TW" altLang="en-US" b="0" i="0" dirty="0">
              <a:solidFill>
                <a:srgbClr val="3C4043"/>
              </a:solidFill>
              <a:effectLst/>
              <a:latin typeface="Google San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4CF2A-21EB-E945-9A3B-8D0D8151DFE3}"/>
              </a:ext>
            </a:extLst>
          </p:cNvPr>
          <p:cNvSpPr/>
          <p:nvPr/>
        </p:nvSpPr>
        <p:spPr>
          <a:xfrm>
            <a:off x="3779912" y="208249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Roboto"/>
              </a:rPr>
              <a:t>瞭解哪些搜尋字詞最常拼錯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E8E2C9-5D2C-774C-8A5E-73A6E59B054C}"/>
              </a:ext>
            </a:extLst>
          </p:cNvPr>
          <p:cNvSpPr/>
          <p:nvPr/>
        </p:nvSpPr>
        <p:spPr>
          <a:xfrm>
            <a:off x="580546" y="273325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C4043"/>
                </a:solidFill>
                <a:latin typeface="Google Sans"/>
              </a:rPr>
              <a:t>開發新服務</a:t>
            </a:r>
            <a:endParaRPr lang="zh-TW" altLang="en-US" b="0" i="0" dirty="0">
              <a:solidFill>
                <a:srgbClr val="3C4043"/>
              </a:solidFill>
              <a:effectLst/>
              <a:latin typeface="Google San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CECA0D-DA18-5744-97AB-85F19A658CB1}"/>
              </a:ext>
            </a:extLst>
          </p:cNvPr>
          <p:cNvSpPr/>
          <p:nvPr/>
        </p:nvSpPr>
        <p:spPr>
          <a:xfrm>
            <a:off x="2971239" y="268789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Roboto"/>
              </a:rPr>
              <a:t>瞭解使用者在 </a:t>
            </a:r>
            <a:r>
              <a:rPr lang="en" altLang="zh-TW" dirty="0">
                <a:latin typeface="Roboto"/>
              </a:rPr>
              <a:t>Google </a:t>
            </a:r>
            <a:r>
              <a:rPr lang="zh-TW" altLang="en-US" dirty="0">
                <a:latin typeface="Roboto"/>
              </a:rPr>
              <a:t>第一個相片應用程式 </a:t>
            </a:r>
            <a:r>
              <a:rPr lang="en" altLang="zh-TW" dirty="0">
                <a:latin typeface="Roboto"/>
              </a:rPr>
              <a:t>Picasa </a:t>
            </a:r>
            <a:r>
              <a:rPr lang="zh-TW" altLang="en-US" dirty="0">
                <a:latin typeface="Roboto"/>
              </a:rPr>
              <a:t>中如何整理相片，有助於我們設計並推出 </a:t>
            </a:r>
            <a:r>
              <a:rPr lang="en" altLang="zh-TW" dirty="0">
                <a:latin typeface="Roboto"/>
              </a:rPr>
              <a:t>Google </a:t>
            </a:r>
            <a:r>
              <a:rPr lang="zh-TW" altLang="en-US" dirty="0">
                <a:latin typeface="Roboto"/>
              </a:rPr>
              <a:t>相簿。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21813-E591-7848-9A02-D5C1D9A456A4}"/>
              </a:ext>
            </a:extLst>
          </p:cNvPr>
          <p:cNvSpPr/>
          <p:nvPr/>
        </p:nvSpPr>
        <p:spPr>
          <a:xfrm>
            <a:off x="522196" y="39647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C4043"/>
                </a:solidFill>
                <a:latin typeface="Google Sans"/>
              </a:rPr>
              <a:t>提供個人化的服務，包括內容和廣告</a:t>
            </a:r>
            <a:endParaRPr lang="zh-TW" altLang="en-US" b="0" i="0" dirty="0">
              <a:solidFill>
                <a:srgbClr val="3C4043"/>
              </a:solidFill>
              <a:effectLst/>
              <a:latin typeface="Google San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37662E-FC22-9440-A35E-BF9623DD1614}"/>
              </a:ext>
            </a:extLst>
          </p:cNvPr>
          <p:cNvSpPr/>
          <p:nvPr/>
        </p:nvSpPr>
        <p:spPr>
          <a:xfrm>
            <a:off x="4448567" y="396477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Roboto"/>
              </a:rPr>
              <a:t>我們不會與廣告客戶分享您的個人識別資訊 </a:t>
            </a:r>
            <a:r>
              <a:rPr lang="en-US" altLang="zh-TW" dirty="0">
                <a:latin typeface="Roboto"/>
              </a:rPr>
              <a:t>(</a:t>
            </a:r>
            <a:r>
              <a:rPr lang="zh-TW" altLang="en-US" dirty="0">
                <a:latin typeface="Roboto"/>
              </a:rPr>
              <a:t>例如您的姓名或電子郵件</a:t>
            </a:r>
            <a:r>
              <a:rPr lang="en-US" altLang="zh-TW" dirty="0">
                <a:latin typeface="Roboto"/>
              </a:rPr>
              <a:t>)</a:t>
            </a:r>
            <a:r>
              <a:rPr lang="zh-TW" altLang="en-US" dirty="0">
                <a:latin typeface="Roboto"/>
              </a:rPr>
              <a:t>，但您主動要求分享時除外。舉例來說，如果您看到附近花店的廣告並選取 </a:t>
            </a:r>
            <a:r>
              <a:rPr lang="en-US" altLang="zh-TW" dirty="0">
                <a:latin typeface="Roboto"/>
              </a:rPr>
              <a:t>[</a:t>
            </a:r>
            <a:r>
              <a:rPr lang="zh-TW" altLang="en-US" dirty="0">
                <a:latin typeface="Roboto"/>
              </a:rPr>
              <a:t>輕觸通話</a:t>
            </a:r>
            <a:r>
              <a:rPr lang="en-US" altLang="zh-TW" dirty="0">
                <a:latin typeface="Roboto"/>
              </a:rPr>
              <a:t>] </a:t>
            </a:r>
            <a:r>
              <a:rPr lang="zh-TW" altLang="en-US" dirty="0">
                <a:latin typeface="Roboto"/>
              </a:rPr>
              <a:t>按鈕，我們會為您接通電話，也會將您的電話號碼提供給花店。</a:t>
            </a:r>
            <a:endParaRPr lang="zh-TW" altLang="en-US" b="0" i="0" dirty="0">
              <a:effectLst/>
              <a:latin typeface="Roboto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CF6515-EA07-A14A-A198-37650EDF3396}"/>
              </a:ext>
            </a:extLst>
          </p:cNvPr>
          <p:cNvSpPr/>
          <p:nvPr/>
        </p:nvSpPr>
        <p:spPr>
          <a:xfrm>
            <a:off x="586925" y="589940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C4043"/>
                </a:solidFill>
                <a:latin typeface="Google Sans"/>
              </a:rPr>
              <a:t>評估成效</a:t>
            </a:r>
            <a:endParaRPr lang="zh-TW" altLang="en-US" b="0" i="0" dirty="0">
              <a:solidFill>
                <a:srgbClr val="3C4043"/>
              </a:solidFill>
              <a:effectLst/>
              <a:latin typeface="Google San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AEBB7-67B1-AF4F-B892-E8E6FF2DD37F}"/>
              </a:ext>
            </a:extLst>
          </p:cNvPr>
          <p:cNvSpPr/>
          <p:nvPr/>
        </p:nvSpPr>
        <p:spPr>
          <a:xfrm>
            <a:off x="2114181" y="571909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使用您進行互動的廣告相關資料，協助廣告客戶掌握廣告活動成效。我們會運用</a:t>
            </a:r>
            <a:r>
              <a:rPr lang="en" altLang="zh-TW" dirty="0"/>
              <a:t>Google Analytics (</a:t>
            </a:r>
            <a:r>
              <a:rPr lang="zh-TW" altLang="en-US" dirty="0"/>
              <a:t>分析</a:t>
            </a:r>
            <a:r>
              <a:rPr lang="en-US" altLang="zh-TW" dirty="0"/>
              <a:t>) </a:t>
            </a:r>
            <a:r>
              <a:rPr lang="zh-TW" altLang="en-US" dirty="0"/>
              <a:t>等多種工具進行分析和評估。</a:t>
            </a:r>
          </a:p>
        </p:txBody>
      </p:sp>
    </p:spTree>
    <p:extLst>
      <p:ext uri="{BB962C8B-B14F-4D97-AF65-F5344CB8AC3E}">
        <p14:creationId xmlns:p14="http://schemas.microsoft.com/office/powerpoint/2010/main" val="44938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6538" y="739047"/>
            <a:ext cx="8229600" cy="538198"/>
          </a:xfrm>
        </p:spPr>
        <p:txBody>
          <a:bodyPr anchor="t">
            <a:normAutofit/>
          </a:bodyPr>
          <a:lstStyle/>
          <a:p>
            <a:r>
              <a:rPr lang="zh-CN" altLang="en-US" sz="2400" b="1" dirty="0"/>
              <a:t>客戶分群交叉行銷＿流程說明</a:t>
            </a:r>
            <a:endParaRPr lang="zh-TW" altLang="en-US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95872" y="320132"/>
            <a:ext cx="725805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62745" y="2216691"/>
            <a:ext cx="1584176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+mj-ea"/>
                <a:ea typeface="+mj-ea"/>
              </a:rPr>
              <a:t>   </a:t>
            </a:r>
            <a:r>
              <a:rPr lang="zh-TW" altLang="en-US" b="1" dirty="0">
                <a:latin typeface="+mj-ea"/>
                <a:ea typeface="+mj-ea"/>
              </a:rPr>
              <a:t>客戶分群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3368819"/>
            <a:ext cx="1584176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+mj-ea"/>
                <a:ea typeface="+mj-ea"/>
              </a:rPr>
              <a:t>    </a:t>
            </a:r>
            <a:r>
              <a:rPr lang="zh-TW" altLang="en-US" b="1" dirty="0">
                <a:latin typeface="+mj-ea"/>
                <a:ea typeface="+mj-ea"/>
              </a:rPr>
              <a:t>探索分析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4520947"/>
            <a:ext cx="1584176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+mj-ea"/>
                <a:ea typeface="+mj-ea"/>
              </a:rPr>
              <a:t>    </a:t>
            </a:r>
            <a:r>
              <a:rPr lang="zh-TW" altLang="en-US" b="1" dirty="0">
                <a:latin typeface="+mj-ea"/>
                <a:ea typeface="+mj-ea"/>
              </a:rPr>
              <a:t>關聯分析</a:t>
            </a:r>
          </a:p>
        </p:txBody>
      </p:sp>
      <p:sp>
        <p:nvSpPr>
          <p:cNvPr id="8" name="矩形 7"/>
          <p:cNvSpPr/>
          <p:nvPr/>
        </p:nvSpPr>
        <p:spPr>
          <a:xfrm>
            <a:off x="264638" y="5673075"/>
            <a:ext cx="1584176" cy="996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+mj-ea"/>
                <a:ea typeface="+mj-ea"/>
              </a:rPr>
              <a:t>    </a:t>
            </a:r>
            <a:r>
              <a:rPr lang="zh-TW" altLang="en-US" b="1" dirty="0">
                <a:latin typeface="+mj-ea"/>
                <a:ea typeface="+mj-ea"/>
              </a:rPr>
              <a:t>行銷策略</a:t>
            </a:r>
          </a:p>
        </p:txBody>
      </p:sp>
      <p:pic>
        <p:nvPicPr>
          <p:cNvPr id="8200" name="Picture 8" descr="相關圖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25176"/>
            <a:ext cx="3312368" cy="107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963283" y="2598217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+mj-ea"/>
                <a:ea typeface="+mj-ea"/>
              </a:rPr>
              <a:t>依業務需求及目的將母體分群</a:t>
            </a:r>
          </a:p>
        </p:txBody>
      </p:sp>
      <p:pic>
        <p:nvPicPr>
          <p:cNvPr id="8202" name="Picture 10" descr="「customer analytics」的圖片搜尋結果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73493"/>
            <a:ext cx="2174441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1963283" y="3493380"/>
            <a:ext cx="3234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+mj-ea"/>
                <a:ea typeface="+mj-ea"/>
              </a:rPr>
              <a:t>1</a:t>
            </a:r>
            <a:r>
              <a:rPr lang="zh-TW" altLang="en-US" sz="1600" b="1" dirty="0">
                <a:latin typeface="+mj-ea"/>
                <a:ea typeface="+mj-ea"/>
              </a:rPr>
              <a:t>、探索各客群特徵</a:t>
            </a:r>
            <a:endParaRPr lang="en-US" altLang="zh-TW" sz="1600" b="1" dirty="0">
              <a:latin typeface="+mj-ea"/>
              <a:ea typeface="+mj-ea"/>
            </a:endParaRPr>
          </a:p>
          <a:p>
            <a:r>
              <a:rPr lang="en-US" altLang="zh-TW" sz="1600" b="1" dirty="0">
                <a:latin typeface="+mj-ea"/>
                <a:ea typeface="+mj-ea"/>
              </a:rPr>
              <a:t>2</a:t>
            </a:r>
            <a:r>
              <a:rPr lang="zh-TW" altLang="en-US" sz="1600" b="1" dirty="0">
                <a:latin typeface="+mj-ea"/>
                <a:ea typeface="+mj-ea"/>
              </a:rPr>
              <a:t>、思考有效接觸之通路</a:t>
            </a:r>
            <a:endParaRPr lang="en-US" altLang="zh-TW" sz="1600" b="1" dirty="0">
              <a:latin typeface="+mj-ea"/>
              <a:ea typeface="+mj-ea"/>
            </a:endParaRPr>
          </a:p>
          <a:p>
            <a:r>
              <a:rPr lang="en-US" altLang="zh-TW" sz="1600" b="1" dirty="0">
                <a:latin typeface="+mj-ea"/>
                <a:ea typeface="+mj-ea"/>
              </a:rPr>
              <a:t>3</a:t>
            </a:r>
            <a:r>
              <a:rPr lang="zh-TW" altLang="en-US" sz="1600" b="1" dirty="0">
                <a:latin typeface="+mj-ea"/>
                <a:ea typeface="+mj-ea"/>
              </a:rPr>
              <a:t>、推測可能產品需求</a:t>
            </a:r>
            <a:endParaRPr lang="en-US" altLang="zh-TW" sz="1600" b="1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18929" y="3368819"/>
            <a:ext cx="6901543" cy="10801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918929" y="2208206"/>
            <a:ext cx="6901543" cy="10801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918929" y="4520947"/>
            <a:ext cx="6901543" cy="10801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918929" y="5673075"/>
            <a:ext cx="6901543" cy="9962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985866" y="481072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+mj-ea"/>
                <a:ea typeface="+mj-ea"/>
              </a:rPr>
              <a:t>1</a:t>
            </a:r>
            <a:r>
              <a:rPr lang="zh-TW" altLang="en-US" sz="1600" b="1" dirty="0">
                <a:latin typeface="+mj-ea"/>
                <a:ea typeface="+mj-ea"/>
              </a:rPr>
              <a:t>、找出同一公司產品跨售機會</a:t>
            </a:r>
            <a:endParaRPr lang="en-US" altLang="zh-TW" sz="1600" b="1" dirty="0">
              <a:latin typeface="+mj-ea"/>
              <a:ea typeface="+mj-ea"/>
            </a:endParaRPr>
          </a:p>
          <a:p>
            <a:r>
              <a:rPr lang="en-US" altLang="zh-TW" sz="1600" b="1" dirty="0">
                <a:latin typeface="+mj-ea"/>
                <a:ea typeface="+mj-ea"/>
              </a:rPr>
              <a:t>2</a:t>
            </a:r>
            <a:r>
              <a:rPr lang="zh-TW" altLang="en-US" sz="1600" b="1" dirty="0">
                <a:latin typeface="+mj-ea"/>
                <a:ea typeface="+mj-ea"/>
              </a:rPr>
              <a:t>、找出跨集團交叉銷售的機會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993506" y="5952396"/>
            <a:ext cx="676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+mj-ea"/>
                <a:ea typeface="+mj-ea"/>
              </a:rPr>
              <a:t>利用分群及推薦結果針對不同的客戶特性與需求，</a:t>
            </a:r>
            <a:endParaRPr lang="en-US" altLang="zh-TW" sz="1600" b="1" dirty="0">
              <a:latin typeface="+mj-ea"/>
              <a:ea typeface="+mj-ea"/>
            </a:endParaRPr>
          </a:p>
          <a:p>
            <a:r>
              <a:rPr lang="zh-TW" altLang="en-US" sz="1600" b="1" dirty="0">
                <a:latin typeface="+mj-ea"/>
                <a:ea typeface="+mj-ea"/>
              </a:rPr>
              <a:t>推薦其最適產品</a:t>
            </a:r>
            <a:endParaRPr lang="en-US" altLang="zh-TW" sz="1600" b="1" dirty="0">
              <a:latin typeface="+mj-ea"/>
              <a:ea typeface="+mj-ea"/>
            </a:endParaRPr>
          </a:p>
        </p:txBody>
      </p:sp>
      <p:sp>
        <p:nvSpPr>
          <p:cNvPr id="14" name="流程圖: 合併 13"/>
          <p:cNvSpPr/>
          <p:nvPr/>
        </p:nvSpPr>
        <p:spPr>
          <a:xfrm>
            <a:off x="622785" y="3152795"/>
            <a:ext cx="792088" cy="36004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合併 20"/>
          <p:cNvSpPr/>
          <p:nvPr/>
        </p:nvSpPr>
        <p:spPr>
          <a:xfrm>
            <a:off x="658789" y="4340927"/>
            <a:ext cx="792088" cy="36004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合併 21"/>
          <p:cNvSpPr/>
          <p:nvPr/>
        </p:nvSpPr>
        <p:spPr>
          <a:xfrm>
            <a:off x="660682" y="5493055"/>
            <a:ext cx="792088" cy="36004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立方體 12">
            <a:extLst>
              <a:ext uri="{FF2B5EF4-FFF2-40B4-BE49-F238E27FC236}">
                <a16:creationId xmlns:a16="http://schemas.microsoft.com/office/drawing/2014/main" id="{17D4C013-CEB5-AE4A-8361-F0DB0621E845}"/>
              </a:ext>
            </a:extLst>
          </p:cNvPr>
          <p:cNvSpPr/>
          <p:nvPr/>
        </p:nvSpPr>
        <p:spPr>
          <a:xfrm>
            <a:off x="262745" y="1289072"/>
            <a:ext cx="8697079" cy="855611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+mj-ea"/>
                <a:ea typeface="+mj-ea"/>
              </a:rPr>
              <a:t>資料準備</a:t>
            </a:r>
            <a:r>
              <a:rPr lang="en-US" altLang="zh-CN" b="1" dirty="0">
                <a:latin typeface="+mj-ea"/>
                <a:ea typeface="+mj-ea"/>
              </a:rPr>
              <a:t> / </a:t>
            </a:r>
            <a:r>
              <a:rPr lang="en-US" altLang="zh-TW" b="1" dirty="0">
                <a:latin typeface="+mj-ea"/>
                <a:ea typeface="+mj-ea"/>
              </a:rPr>
              <a:t>360</a:t>
            </a:r>
            <a:r>
              <a:rPr lang="zh-CN" altLang="en-US" b="1" dirty="0">
                <a:latin typeface="+mj-ea"/>
                <a:ea typeface="+mj-ea"/>
              </a:rPr>
              <a:t>度客戶視圖、客戶畫像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A2F8B8A-0974-7847-AE65-CE33DFBB7B4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312" y="4645933"/>
            <a:ext cx="1274341" cy="94844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22259B9-DA20-5C4E-AF30-FA375A2D9B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464" b="18324"/>
          <a:stretch/>
        </p:blipFill>
        <p:spPr>
          <a:xfrm>
            <a:off x="7380312" y="5745083"/>
            <a:ext cx="1279951" cy="92427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426ACC1-39B2-EE43-9A3D-4ABC05CDD155}"/>
              </a:ext>
            </a:extLst>
          </p:cNvPr>
          <p:cNvSpPr/>
          <p:nvPr/>
        </p:nvSpPr>
        <p:spPr>
          <a:xfrm>
            <a:off x="232675" y="2422629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1</a:t>
            </a:r>
            <a:endParaRPr lang="zh-TW" alt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D2F551-7CE2-2D4E-BDDD-19C18A9CABC2}"/>
              </a:ext>
            </a:extLst>
          </p:cNvPr>
          <p:cNvSpPr/>
          <p:nvPr/>
        </p:nvSpPr>
        <p:spPr>
          <a:xfrm>
            <a:off x="258062" y="3574757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2</a:t>
            </a:r>
            <a:endParaRPr lang="zh-TW" alt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4FBAFE-31D0-9B41-86EC-57134F28BF17}"/>
              </a:ext>
            </a:extLst>
          </p:cNvPr>
          <p:cNvSpPr/>
          <p:nvPr/>
        </p:nvSpPr>
        <p:spPr>
          <a:xfrm>
            <a:off x="246837" y="4726885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3</a:t>
            </a:r>
            <a:endParaRPr lang="zh-TW" alt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BC32DC-C0E1-9A4A-BCC3-08DA9668C697}"/>
              </a:ext>
            </a:extLst>
          </p:cNvPr>
          <p:cNvSpPr/>
          <p:nvPr/>
        </p:nvSpPr>
        <p:spPr>
          <a:xfrm>
            <a:off x="255181" y="580526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4</a:t>
            </a:r>
            <a:endParaRPr lang="zh-TW" alt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030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7" grpId="0" animBg="1"/>
      <p:bldP spid="18" grpId="0" animBg="1"/>
      <p:bldP spid="19" grpId="0" animBg="1"/>
      <p:bldP spid="3" grpId="0"/>
      <p:bldP spid="12" grpId="0"/>
      <p:bldP spid="14" grpId="0" animBg="1"/>
      <p:bldP spid="21" grpId="0" animBg="1"/>
      <p:bldP spid="22" grpId="0" animBg="1"/>
      <p:bldP spid="20" grpId="0"/>
      <p:bldP spid="25" grpId="0"/>
      <p:bldP spid="26" grpId="0"/>
      <p:bldP spid="2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12046</TotalTime>
  <Words>1604</Words>
  <Application>Microsoft Macintosh PowerPoint</Application>
  <PresentationFormat>如螢幕大小 (4:3)</PresentationFormat>
  <Paragraphs>239</Paragraphs>
  <Slides>16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33" baseType="lpstr">
      <vt:lpstr>微軟正黑體</vt:lpstr>
      <vt:lpstr>新細明體</vt:lpstr>
      <vt:lpstr>等线</vt:lpstr>
      <vt:lpstr>方正姚体</vt:lpstr>
      <vt:lpstr>Google Sans</vt:lpstr>
      <vt:lpstr>Hiragino Sans GB W3</vt:lpstr>
      <vt:lpstr>Roboto</vt:lpstr>
      <vt:lpstr>Segoe UI Black</vt:lpstr>
      <vt:lpstr>宋体</vt:lpstr>
      <vt:lpstr>Arial</vt:lpstr>
      <vt:lpstr>Calibri</vt:lpstr>
      <vt:lpstr>Georgia</vt:lpstr>
      <vt:lpstr>helvetica neue</vt:lpstr>
      <vt:lpstr>Trebuchet MS</vt:lpstr>
      <vt:lpstr>Wingdings</vt:lpstr>
      <vt:lpstr>Wingdings 2</vt:lpstr>
      <vt:lpstr>都會</vt:lpstr>
      <vt:lpstr>購置Google使用者資料</vt:lpstr>
      <vt:lpstr>Google資料收集與使用</vt:lpstr>
      <vt:lpstr>PowerPoint 簡報</vt:lpstr>
      <vt:lpstr>隱私權政策</vt:lpstr>
      <vt:lpstr>PowerPoint 簡報</vt:lpstr>
      <vt:lpstr>PowerPoint 簡報</vt:lpstr>
      <vt:lpstr>PowerPoint 簡報</vt:lpstr>
      <vt:lpstr>PowerPoint 簡報</vt:lpstr>
      <vt:lpstr>客戶分群交叉行銷＿流程說明</vt:lpstr>
      <vt:lpstr>資料準備（選定分析母體）</vt:lpstr>
      <vt:lpstr>資料準備(客戶視圖&gt;&gt;客戶畫像)</vt:lpstr>
      <vt:lpstr>客戶分群＆探索分析</vt:lpstr>
      <vt:lpstr>客戶分群＋關聯分析→行銷策略</vt:lpstr>
      <vt:lpstr>結論</vt:lpstr>
      <vt:lpstr>附件</vt:lpstr>
      <vt:lpstr>集團現況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CTBC</dc:title>
  <dc:creator>張雅晴</dc:creator>
  <cp:lastModifiedBy>Microsoft Office User</cp:lastModifiedBy>
  <cp:revision>143</cp:revision>
  <dcterms:created xsi:type="dcterms:W3CDTF">2019-04-19T01:50:37Z</dcterms:created>
  <dcterms:modified xsi:type="dcterms:W3CDTF">2019-08-10T11:11:49Z</dcterms:modified>
</cp:coreProperties>
</file>