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23"/>
  </p:notesMasterIdLst>
  <p:handoutMasterIdLst>
    <p:handoutMasterId r:id="rId24"/>
  </p:handoutMasterIdLst>
  <p:sldIdLst>
    <p:sldId id="305" r:id="rId5"/>
    <p:sldId id="310" r:id="rId6"/>
    <p:sldId id="291" r:id="rId7"/>
    <p:sldId id="296" r:id="rId8"/>
    <p:sldId id="295" r:id="rId9"/>
    <p:sldId id="297" r:id="rId10"/>
    <p:sldId id="303" r:id="rId11"/>
    <p:sldId id="306" r:id="rId12"/>
    <p:sldId id="308" r:id="rId13"/>
    <p:sldId id="309" r:id="rId14"/>
    <p:sldId id="307" r:id="rId15"/>
    <p:sldId id="298" r:id="rId16"/>
    <p:sldId id="299" r:id="rId17"/>
    <p:sldId id="300" r:id="rId18"/>
    <p:sldId id="304" r:id="rId19"/>
    <p:sldId id="301" r:id="rId20"/>
    <p:sldId id="302" r:id="rId21"/>
    <p:sldId id="311" r:id="rId22"/>
  </p:sldIdLst>
  <p:sldSz cx="9906000" cy="6858000" type="A4"/>
  <p:notesSz cx="6662738" cy="9906000"/>
  <p:custDataLst>
    <p:tags r:id="rId25"/>
  </p:custDataLst>
  <p:defaultTextStyle>
    <a:defPPr>
      <a:defRPr lang="en-GB"/>
    </a:defPPr>
    <a:lvl1pPr algn="ctr" rtl="0" fontAlgn="base">
      <a:defRPr sz="1400" kern="1200">
        <a:solidFill>
          <a:schemeClr val="tx1"/>
        </a:solidFill>
        <a:latin typeface="+mn-lt"/>
        <a:ea typeface="+mn-ea"/>
        <a:cs typeface="+mn-cs"/>
      </a:defRPr>
    </a:lvl1pPr>
    <a:lvl2pPr marL="457200" algn="ctr" rtl="0" fontAlgn="base">
      <a:defRPr sz="1400" kern="1200">
        <a:solidFill>
          <a:schemeClr val="tx1"/>
        </a:solidFill>
        <a:latin typeface="+mn-lt"/>
        <a:ea typeface="+mn-ea"/>
        <a:cs typeface="+mn-cs"/>
      </a:defRPr>
    </a:lvl2pPr>
    <a:lvl3pPr marL="914400" algn="ctr" rtl="0" fontAlgn="base">
      <a:defRPr sz="1400" kern="1200">
        <a:solidFill>
          <a:schemeClr val="tx1"/>
        </a:solidFill>
        <a:latin typeface="+mn-lt"/>
        <a:ea typeface="+mn-ea"/>
        <a:cs typeface="+mn-cs"/>
      </a:defRPr>
    </a:lvl3pPr>
    <a:lvl4pPr marL="1371600" algn="ctr" rtl="0" fontAlgn="base">
      <a:defRPr sz="1400" kern="1200">
        <a:solidFill>
          <a:schemeClr val="tx1"/>
        </a:solidFill>
        <a:latin typeface="+mn-lt"/>
        <a:ea typeface="+mn-ea"/>
        <a:cs typeface="+mn-cs"/>
      </a:defRPr>
    </a:lvl4pPr>
    <a:lvl5pPr marL="1828800" algn="ctr" rtl="0" fontAlgn="base">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D4D4D"/>
    <a:srgbClr val="80B8B3"/>
    <a:srgbClr val="338D85"/>
    <a:srgbClr val="5D8BA7"/>
    <a:srgbClr val="345782"/>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6" autoAdjust="0"/>
    <p:restoredTop sz="94672" autoAdjust="0"/>
  </p:normalViewPr>
  <p:slideViewPr>
    <p:cSldViewPr snapToGrid="0" snapToObjects="1" showGuides="1">
      <p:cViewPr>
        <p:scale>
          <a:sx n="100" d="100"/>
          <a:sy n="100" d="100"/>
        </p:scale>
        <p:origin x="-1878" y="-348"/>
      </p:cViewPr>
      <p:guideLst>
        <p:guide orient="horz" pos="2160"/>
        <p:guide pos="582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1" d="100"/>
          <a:sy n="71" d="100"/>
        </p:scale>
        <p:origin x="-3048" y="-96"/>
      </p:cViewPr>
      <p:guideLst>
        <p:guide orient="horz" pos="3120"/>
        <p:guide pos="20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3441E-A209-41B7-979F-B73EC9AA849D}" type="doc">
      <dgm:prSet loTypeId="urn:microsoft.com/office/officeart/2005/8/layout/hChevron3" loCatId="process" qsTypeId="urn:microsoft.com/office/officeart/2005/8/quickstyle/simple1" qsCatId="simple" csTypeId="urn:microsoft.com/office/officeart/2005/8/colors/accent6_2" csCatId="accent6" phldr="1"/>
      <dgm:spPr/>
    </dgm:pt>
    <dgm:pt modelId="{51ABBB73-E3A4-4F3F-A397-F9F09F495EAE}">
      <dgm:prSet phldrT="[文字]" custT="1"/>
      <dgm:spPr/>
      <dgm:t>
        <a:bodyPr/>
        <a:lstStyle/>
        <a:p>
          <a:pPr algn="l"/>
          <a:r>
            <a:rPr lang="en-US" altLang="zh-TW" sz="1600" b="1" dirty="0" smtClean="0">
              <a:solidFill>
                <a:schemeClr val="accent2">
                  <a:lumMod val="10000"/>
                </a:schemeClr>
              </a:solidFill>
              <a:latin typeface="微軟正黑體" panose="020B0604030504040204" pitchFamily="34" charset="-120"/>
              <a:ea typeface="微軟正黑體" panose="020B0604030504040204" pitchFamily="34" charset="-120"/>
            </a:rPr>
            <a:t>		</a:t>
          </a:r>
          <a:r>
            <a:rPr lang="zh-TW" altLang="en-US" sz="1600" b="1" dirty="0" smtClean="0">
              <a:solidFill>
                <a:schemeClr val="accent2">
                  <a:lumMod val="10000"/>
                </a:schemeClr>
              </a:solidFill>
              <a:latin typeface="微軟正黑體" panose="020B0604030504040204" pitchFamily="34" charset="-120"/>
              <a:ea typeface="微軟正黑體" panose="020B0604030504040204" pitchFamily="34" charset="-120"/>
            </a:rPr>
            <a:t>        蒐集</a:t>
          </a:r>
          <a:endParaRPr lang="zh-TW" altLang="en-US" sz="1600" b="1" dirty="0">
            <a:solidFill>
              <a:schemeClr val="accent2">
                <a:lumMod val="10000"/>
              </a:schemeClr>
            </a:solidFill>
            <a:latin typeface="微軟正黑體" panose="020B0604030504040204" pitchFamily="34" charset="-120"/>
            <a:ea typeface="微軟正黑體" panose="020B0604030504040204" pitchFamily="34" charset="-120"/>
          </a:endParaRPr>
        </a:p>
      </dgm:t>
    </dgm:pt>
    <dgm:pt modelId="{0E9990C1-A0E3-4E82-BF42-7E9234996DF9}" type="parTrans" cxnId="{9202E515-BC12-4A73-A761-EE2E099605EA}">
      <dgm:prSet/>
      <dgm:spPr/>
      <dgm:t>
        <a:bodyPr/>
        <a:lstStyle/>
        <a:p>
          <a:endParaRPr lang="zh-TW" altLang="en-US" sz="1600" b="1">
            <a:solidFill>
              <a:schemeClr val="accent2">
                <a:lumMod val="10000"/>
              </a:schemeClr>
            </a:solidFill>
            <a:latin typeface="微軟正黑體" panose="020B0604030504040204" pitchFamily="34" charset="-120"/>
            <a:ea typeface="微軟正黑體" panose="020B0604030504040204" pitchFamily="34" charset="-120"/>
          </a:endParaRPr>
        </a:p>
      </dgm:t>
    </dgm:pt>
    <dgm:pt modelId="{A3343F91-154A-4FAE-B6DF-782AD0F3E54A}" type="sibTrans" cxnId="{9202E515-BC12-4A73-A761-EE2E099605EA}">
      <dgm:prSet/>
      <dgm:spPr/>
      <dgm:t>
        <a:bodyPr/>
        <a:lstStyle/>
        <a:p>
          <a:endParaRPr lang="zh-TW" altLang="en-US" sz="1600" b="1">
            <a:solidFill>
              <a:schemeClr val="accent2">
                <a:lumMod val="10000"/>
              </a:schemeClr>
            </a:solidFill>
            <a:latin typeface="微軟正黑體" panose="020B0604030504040204" pitchFamily="34" charset="-120"/>
            <a:ea typeface="微軟正黑體" panose="020B0604030504040204" pitchFamily="34" charset="-120"/>
          </a:endParaRPr>
        </a:p>
      </dgm:t>
    </dgm:pt>
    <dgm:pt modelId="{65BD4528-F20B-4301-8C1D-AA8554DB5110}">
      <dgm:prSet phldrT="[文字]" custT="1"/>
      <dgm:spPr/>
      <dgm:t>
        <a:bodyPr/>
        <a:lstStyle/>
        <a:p>
          <a:pPr algn="l"/>
          <a:r>
            <a:rPr lang="zh-TW" altLang="en-US" sz="1600" b="1" smtClean="0">
              <a:solidFill>
                <a:schemeClr val="accent2">
                  <a:lumMod val="10000"/>
                </a:schemeClr>
              </a:solidFill>
              <a:latin typeface="微軟正黑體" panose="020B0604030504040204" pitchFamily="34" charset="-120"/>
              <a:ea typeface="微軟正黑體" panose="020B0604030504040204" pitchFamily="34" charset="-120"/>
            </a:rPr>
            <a:t>            處理</a:t>
          </a:r>
          <a:endParaRPr lang="zh-TW" altLang="en-US" sz="1600" b="1" dirty="0">
            <a:solidFill>
              <a:schemeClr val="accent2">
                <a:lumMod val="10000"/>
              </a:schemeClr>
            </a:solidFill>
            <a:latin typeface="微軟正黑體" panose="020B0604030504040204" pitchFamily="34" charset="-120"/>
            <a:ea typeface="微軟正黑體" panose="020B0604030504040204" pitchFamily="34" charset="-120"/>
          </a:endParaRPr>
        </a:p>
      </dgm:t>
    </dgm:pt>
    <dgm:pt modelId="{B9D44A4C-C8CC-4859-8207-BBB3A1EB6411}" type="parTrans" cxnId="{755734C2-CCBC-4A1D-8D11-F7B3B774E30D}">
      <dgm:prSet/>
      <dgm:spPr/>
      <dgm:t>
        <a:bodyPr/>
        <a:lstStyle/>
        <a:p>
          <a:endParaRPr lang="zh-TW" altLang="en-US" sz="1600" b="1">
            <a:solidFill>
              <a:schemeClr val="accent2">
                <a:lumMod val="10000"/>
              </a:schemeClr>
            </a:solidFill>
            <a:latin typeface="微軟正黑體" panose="020B0604030504040204" pitchFamily="34" charset="-120"/>
            <a:ea typeface="微軟正黑體" panose="020B0604030504040204" pitchFamily="34" charset="-120"/>
          </a:endParaRPr>
        </a:p>
      </dgm:t>
    </dgm:pt>
    <dgm:pt modelId="{528B04F3-50F7-45B0-8DF9-D22135FEB123}" type="sibTrans" cxnId="{755734C2-CCBC-4A1D-8D11-F7B3B774E30D}">
      <dgm:prSet/>
      <dgm:spPr/>
      <dgm:t>
        <a:bodyPr/>
        <a:lstStyle/>
        <a:p>
          <a:endParaRPr lang="zh-TW" altLang="en-US" sz="1600" b="1">
            <a:solidFill>
              <a:schemeClr val="accent2">
                <a:lumMod val="10000"/>
              </a:schemeClr>
            </a:solidFill>
            <a:latin typeface="微軟正黑體" panose="020B0604030504040204" pitchFamily="34" charset="-120"/>
            <a:ea typeface="微軟正黑體" panose="020B0604030504040204" pitchFamily="34" charset="-120"/>
          </a:endParaRPr>
        </a:p>
      </dgm:t>
    </dgm:pt>
    <dgm:pt modelId="{02C07F1C-06D8-470A-8E31-5A60E89323E3}">
      <dgm:prSet phldrT="[文字]" custT="1"/>
      <dgm:spPr/>
      <dgm:t>
        <a:bodyPr/>
        <a:lstStyle/>
        <a:p>
          <a:r>
            <a:rPr lang="zh-TW" altLang="en-US" sz="1600" b="1" smtClean="0">
              <a:solidFill>
                <a:schemeClr val="accent2">
                  <a:lumMod val="10000"/>
                </a:schemeClr>
              </a:solidFill>
              <a:latin typeface="微軟正黑體" panose="020B0604030504040204" pitchFamily="34" charset="-120"/>
              <a:ea typeface="微軟正黑體" panose="020B0604030504040204" pitchFamily="34" charset="-120"/>
            </a:rPr>
            <a:t>利用</a:t>
          </a:r>
          <a:endParaRPr lang="zh-TW" altLang="en-US" sz="1600" b="1" dirty="0">
            <a:solidFill>
              <a:schemeClr val="accent2">
                <a:lumMod val="10000"/>
              </a:schemeClr>
            </a:solidFill>
            <a:latin typeface="微軟正黑體" panose="020B0604030504040204" pitchFamily="34" charset="-120"/>
            <a:ea typeface="微軟正黑體" panose="020B0604030504040204" pitchFamily="34" charset="-120"/>
          </a:endParaRPr>
        </a:p>
      </dgm:t>
    </dgm:pt>
    <dgm:pt modelId="{99691D41-EFBC-4785-B690-C52F5F3962B4}" type="parTrans" cxnId="{ADB740A1-E816-47E9-ADC3-F6CCF3E17558}">
      <dgm:prSet/>
      <dgm:spPr/>
      <dgm:t>
        <a:bodyPr/>
        <a:lstStyle/>
        <a:p>
          <a:endParaRPr lang="zh-TW" altLang="en-US" sz="1600" b="1">
            <a:solidFill>
              <a:schemeClr val="accent2">
                <a:lumMod val="10000"/>
              </a:schemeClr>
            </a:solidFill>
            <a:latin typeface="微軟正黑體" panose="020B0604030504040204" pitchFamily="34" charset="-120"/>
            <a:ea typeface="微軟正黑體" panose="020B0604030504040204" pitchFamily="34" charset="-120"/>
          </a:endParaRPr>
        </a:p>
      </dgm:t>
    </dgm:pt>
    <dgm:pt modelId="{273124E6-9968-4794-95BE-36D74F7C3FA6}" type="sibTrans" cxnId="{ADB740A1-E816-47E9-ADC3-F6CCF3E17558}">
      <dgm:prSet/>
      <dgm:spPr/>
      <dgm:t>
        <a:bodyPr/>
        <a:lstStyle/>
        <a:p>
          <a:endParaRPr lang="zh-TW" altLang="en-US" sz="1600" b="1">
            <a:solidFill>
              <a:schemeClr val="accent2">
                <a:lumMod val="10000"/>
              </a:schemeClr>
            </a:solidFill>
            <a:latin typeface="微軟正黑體" panose="020B0604030504040204" pitchFamily="34" charset="-120"/>
            <a:ea typeface="微軟正黑體" panose="020B0604030504040204" pitchFamily="34" charset="-120"/>
          </a:endParaRPr>
        </a:p>
      </dgm:t>
    </dgm:pt>
    <dgm:pt modelId="{4F334A8B-2DDC-49F5-9A3E-E514A6ED6C33}" type="pres">
      <dgm:prSet presAssocID="{D8E3441E-A209-41B7-979F-B73EC9AA849D}" presName="Name0" presStyleCnt="0">
        <dgm:presLayoutVars>
          <dgm:dir/>
          <dgm:resizeHandles val="exact"/>
        </dgm:presLayoutVars>
      </dgm:prSet>
      <dgm:spPr/>
    </dgm:pt>
    <dgm:pt modelId="{CC2048EF-1838-47C4-975A-593C84D2B964}" type="pres">
      <dgm:prSet presAssocID="{51ABBB73-E3A4-4F3F-A397-F9F09F495EAE}" presName="parTxOnly" presStyleLbl="node1" presStyleIdx="0" presStyleCnt="3" custScaleX="135668">
        <dgm:presLayoutVars>
          <dgm:bulletEnabled val="1"/>
        </dgm:presLayoutVars>
      </dgm:prSet>
      <dgm:spPr/>
      <dgm:t>
        <a:bodyPr/>
        <a:lstStyle/>
        <a:p>
          <a:endParaRPr lang="zh-TW" altLang="en-US"/>
        </a:p>
      </dgm:t>
    </dgm:pt>
    <dgm:pt modelId="{BC02EC64-C316-4B83-B601-160717FBB390}" type="pres">
      <dgm:prSet presAssocID="{A3343F91-154A-4FAE-B6DF-782AD0F3E54A}" presName="parSpace" presStyleCnt="0"/>
      <dgm:spPr/>
    </dgm:pt>
    <dgm:pt modelId="{753F6086-2553-452B-B5FF-31D3606E2249}" type="pres">
      <dgm:prSet presAssocID="{65BD4528-F20B-4301-8C1D-AA8554DB5110}" presName="parTxOnly" presStyleLbl="node1" presStyleIdx="1" presStyleCnt="3" custScaleX="86489">
        <dgm:presLayoutVars>
          <dgm:bulletEnabled val="1"/>
        </dgm:presLayoutVars>
      </dgm:prSet>
      <dgm:spPr/>
      <dgm:t>
        <a:bodyPr/>
        <a:lstStyle/>
        <a:p>
          <a:endParaRPr lang="zh-TW" altLang="en-US"/>
        </a:p>
      </dgm:t>
    </dgm:pt>
    <dgm:pt modelId="{BB8C52DC-0731-4720-9392-C61BC5B551AA}" type="pres">
      <dgm:prSet presAssocID="{528B04F3-50F7-45B0-8DF9-D22135FEB123}" presName="parSpace" presStyleCnt="0"/>
      <dgm:spPr/>
    </dgm:pt>
    <dgm:pt modelId="{E049C3D9-32F8-4348-95EF-D692B2DE86B7}" type="pres">
      <dgm:prSet presAssocID="{02C07F1C-06D8-470A-8E31-5A60E89323E3}" presName="parTxOnly" presStyleLbl="node1" presStyleIdx="2" presStyleCnt="3" custScaleX="74446" custLinFactNeighborX="-9709">
        <dgm:presLayoutVars>
          <dgm:bulletEnabled val="1"/>
        </dgm:presLayoutVars>
      </dgm:prSet>
      <dgm:spPr/>
      <dgm:t>
        <a:bodyPr/>
        <a:lstStyle/>
        <a:p>
          <a:endParaRPr lang="zh-TW" altLang="en-US"/>
        </a:p>
      </dgm:t>
    </dgm:pt>
  </dgm:ptLst>
  <dgm:cxnLst>
    <dgm:cxn modelId="{FCAAF866-5666-42FD-A42F-2E7B4E225A0C}" type="presOf" srcId="{D8E3441E-A209-41B7-979F-B73EC9AA849D}" destId="{4F334A8B-2DDC-49F5-9A3E-E514A6ED6C33}" srcOrd="0" destOrd="0" presId="urn:microsoft.com/office/officeart/2005/8/layout/hChevron3"/>
    <dgm:cxn modelId="{755734C2-CCBC-4A1D-8D11-F7B3B774E30D}" srcId="{D8E3441E-A209-41B7-979F-B73EC9AA849D}" destId="{65BD4528-F20B-4301-8C1D-AA8554DB5110}" srcOrd="1" destOrd="0" parTransId="{B9D44A4C-C8CC-4859-8207-BBB3A1EB6411}" sibTransId="{528B04F3-50F7-45B0-8DF9-D22135FEB123}"/>
    <dgm:cxn modelId="{2D8295E8-5746-45D3-92ED-0404C63A7396}" type="presOf" srcId="{02C07F1C-06D8-470A-8E31-5A60E89323E3}" destId="{E049C3D9-32F8-4348-95EF-D692B2DE86B7}" srcOrd="0" destOrd="0" presId="urn:microsoft.com/office/officeart/2005/8/layout/hChevron3"/>
    <dgm:cxn modelId="{ADB740A1-E816-47E9-ADC3-F6CCF3E17558}" srcId="{D8E3441E-A209-41B7-979F-B73EC9AA849D}" destId="{02C07F1C-06D8-470A-8E31-5A60E89323E3}" srcOrd="2" destOrd="0" parTransId="{99691D41-EFBC-4785-B690-C52F5F3962B4}" sibTransId="{273124E6-9968-4794-95BE-36D74F7C3FA6}"/>
    <dgm:cxn modelId="{9202E515-BC12-4A73-A761-EE2E099605EA}" srcId="{D8E3441E-A209-41B7-979F-B73EC9AA849D}" destId="{51ABBB73-E3A4-4F3F-A397-F9F09F495EAE}" srcOrd="0" destOrd="0" parTransId="{0E9990C1-A0E3-4E82-BF42-7E9234996DF9}" sibTransId="{A3343F91-154A-4FAE-B6DF-782AD0F3E54A}"/>
    <dgm:cxn modelId="{5FFB0945-ED97-45E4-B425-C92A11DEA97E}" type="presOf" srcId="{51ABBB73-E3A4-4F3F-A397-F9F09F495EAE}" destId="{CC2048EF-1838-47C4-975A-593C84D2B964}" srcOrd="0" destOrd="0" presId="urn:microsoft.com/office/officeart/2005/8/layout/hChevron3"/>
    <dgm:cxn modelId="{9AFD9749-8A82-4695-8B1F-077D08159ACF}" type="presOf" srcId="{65BD4528-F20B-4301-8C1D-AA8554DB5110}" destId="{753F6086-2553-452B-B5FF-31D3606E2249}" srcOrd="0" destOrd="0" presId="urn:microsoft.com/office/officeart/2005/8/layout/hChevron3"/>
    <dgm:cxn modelId="{9977F630-7EC9-4D60-A457-167D32E1252C}" type="presParOf" srcId="{4F334A8B-2DDC-49F5-9A3E-E514A6ED6C33}" destId="{CC2048EF-1838-47C4-975A-593C84D2B964}" srcOrd="0" destOrd="0" presId="urn:microsoft.com/office/officeart/2005/8/layout/hChevron3"/>
    <dgm:cxn modelId="{73E4E85C-8E2B-4E91-BA44-5318DECFD4F1}" type="presParOf" srcId="{4F334A8B-2DDC-49F5-9A3E-E514A6ED6C33}" destId="{BC02EC64-C316-4B83-B601-160717FBB390}" srcOrd="1" destOrd="0" presId="urn:microsoft.com/office/officeart/2005/8/layout/hChevron3"/>
    <dgm:cxn modelId="{D352CF8B-7EA6-4C03-92DF-3BAE1678E4C5}" type="presParOf" srcId="{4F334A8B-2DDC-49F5-9A3E-E514A6ED6C33}" destId="{753F6086-2553-452B-B5FF-31D3606E2249}" srcOrd="2" destOrd="0" presId="urn:microsoft.com/office/officeart/2005/8/layout/hChevron3"/>
    <dgm:cxn modelId="{61C400EF-4CCD-4FB7-99B2-7F69F25161CD}" type="presParOf" srcId="{4F334A8B-2DDC-49F5-9A3E-E514A6ED6C33}" destId="{BB8C52DC-0731-4720-9392-C61BC5B551AA}" srcOrd="3" destOrd="0" presId="urn:microsoft.com/office/officeart/2005/8/layout/hChevron3"/>
    <dgm:cxn modelId="{9DD80423-5764-4CB6-B91B-4B9E8E4F4A15}" type="presParOf" srcId="{4F334A8B-2DDC-49F5-9A3E-E514A6ED6C33}" destId="{E049C3D9-32F8-4348-95EF-D692B2DE86B7}"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048EF-1838-47C4-975A-593C84D2B964}">
      <dsp:nvSpPr>
        <dsp:cNvPr id="0" name=""/>
        <dsp:cNvSpPr/>
      </dsp:nvSpPr>
      <dsp:spPr>
        <a:xfrm>
          <a:off x="662" y="0"/>
          <a:ext cx="4657545" cy="458258"/>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l" defTabSz="711200">
            <a:lnSpc>
              <a:spcPct val="90000"/>
            </a:lnSpc>
            <a:spcBef>
              <a:spcPct val="0"/>
            </a:spcBef>
            <a:spcAft>
              <a:spcPct val="35000"/>
            </a:spcAft>
          </a:pPr>
          <a:r>
            <a:rPr lang="en-US" altLang="zh-TW" sz="1600" b="1" kern="1200" dirty="0" smtClean="0">
              <a:solidFill>
                <a:schemeClr val="accent2">
                  <a:lumMod val="10000"/>
                </a:schemeClr>
              </a:solidFill>
              <a:latin typeface="微軟正黑體" panose="020B0604030504040204" pitchFamily="34" charset="-120"/>
              <a:ea typeface="微軟正黑體" panose="020B0604030504040204" pitchFamily="34" charset="-120"/>
            </a:rPr>
            <a:t>		</a:t>
          </a:r>
          <a:r>
            <a:rPr lang="zh-TW" altLang="en-US" sz="1600" b="1" kern="1200" dirty="0" smtClean="0">
              <a:solidFill>
                <a:schemeClr val="accent2">
                  <a:lumMod val="10000"/>
                </a:schemeClr>
              </a:solidFill>
              <a:latin typeface="微軟正黑體" panose="020B0604030504040204" pitchFamily="34" charset="-120"/>
              <a:ea typeface="微軟正黑體" panose="020B0604030504040204" pitchFamily="34" charset="-120"/>
            </a:rPr>
            <a:t>        蒐集</a:t>
          </a:r>
          <a:endParaRPr lang="zh-TW" altLang="en-US" sz="1600" b="1" kern="1200" dirty="0">
            <a:solidFill>
              <a:schemeClr val="accent2">
                <a:lumMod val="10000"/>
              </a:schemeClr>
            </a:solidFill>
            <a:latin typeface="微軟正黑體" panose="020B0604030504040204" pitchFamily="34" charset="-120"/>
            <a:ea typeface="微軟正黑體" panose="020B0604030504040204" pitchFamily="34" charset="-120"/>
          </a:endParaRPr>
        </a:p>
      </dsp:txBody>
      <dsp:txXfrm>
        <a:off x="662" y="0"/>
        <a:ext cx="4542981" cy="458258"/>
      </dsp:txXfrm>
    </dsp:sp>
    <dsp:sp modelId="{753F6086-2553-452B-B5FF-31D3606E2249}">
      <dsp:nvSpPr>
        <dsp:cNvPr id="0" name=""/>
        <dsp:cNvSpPr/>
      </dsp:nvSpPr>
      <dsp:spPr>
        <a:xfrm>
          <a:off x="3971598" y="0"/>
          <a:ext cx="2969207" cy="458258"/>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zh-TW" altLang="en-US" sz="1600" b="1" kern="1200" smtClean="0">
              <a:solidFill>
                <a:schemeClr val="accent2">
                  <a:lumMod val="10000"/>
                </a:schemeClr>
              </a:solidFill>
              <a:latin typeface="微軟正黑體" panose="020B0604030504040204" pitchFamily="34" charset="-120"/>
              <a:ea typeface="微軟正黑體" panose="020B0604030504040204" pitchFamily="34" charset="-120"/>
            </a:rPr>
            <a:t>            處理</a:t>
          </a:r>
          <a:endParaRPr lang="zh-TW" altLang="en-US" sz="1600" b="1" kern="1200" dirty="0">
            <a:solidFill>
              <a:schemeClr val="accent2">
                <a:lumMod val="10000"/>
              </a:schemeClr>
            </a:solidFill>
            <a:latin typeface="微軟正黑體" panose="020B0604030504040204" pitchFamily="34" charset="-120"/>
            <a:ea typeface="微軟正黑體" panose="020B0604030504040204" pitchFamily="34" charset="-120"/>
          </a:endParaRPr>
        </a:p>
      </dsp:txBody>
      <dsp:txXfrm>
        <a:off x="4200727" y="0"/>
        <a:ext cx="2510949" cy="458258"/>
      </dsp:txXfrm>
    </dsp:sp>
    <dsp:sp modelId="{E049C3D9-32F8-4348-95EF-D692B2DE86B7}">
      <dsp:nvSpPr>
        <dsp:cNvPr id="0" name=""/>
        <dsp:cNvSpPr/>
      </dsp:nvSpPr>
      <dsp:spPr>
        <a:xfrm>
          <a:off x="6187533" y="0"/>
          <a:ext cx="2555765" cy="458258"/>
        </a:xfrm>
        <a:prstGeom prst="chevr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zh-TW" altLang="en-US" sz="1600" b="1" kern="1200" smtClean="0">
              <a:solidFill>
                <a:schemeClr val="accent2">
                  <a:lumMod val="10000"/>
                </a:schemeClr>
              </a:solidFill>
              <a:latin typeface="微軟正黑體" panose="020B0604030504040204" pitchFamily="34" charset="-120"/>
              <a:ea typeface="微軟正黑體" panose="020B0604030504040204" pitchFamily="34" charset="-120"/>
            </a:rPr>
            <a:t>利用</a:t>
          </a:r>
          <a:endParaRPr lang="zh-TW" altLang="en-US" sz="1600" b="1" kern="1200" dirty="0">
            <a:solidFill>
              <a:schemeClr val="accent2">
                <a:lumMod val="10000"/>
              </a:schemeClr>
            </a:solidFill>
            <a:latin typeface="微軟正黑體" panose="020B0604030504040204" pitchFamily="34" charset="-120"/>
            <a:ea typeface="微軟正黑體" panose="020B0604030504040204" pitchFamily="34" charset="-120"/>
          </a:endParaRPr>
        </a:p>
      </dsp:txBody>
      <dsp:txXfrm>
        <a:off x="6416662" y="0"/>
        <a:ext cx="2097507" cy="45825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887663" cy="495300"/>
          </a:xfrm>
          <a:prstGeom prst="rect">
            <a:avLst/>
          </a:prstGeom>
          <a:noFill/>
          <a:ln w="9525">
            <a:noFill/>
            <a:miter lim="800000"/>
            <a:headEnd/>
            <a:tailEnd/>
          </a:ln>
          <a:effectLst/>
        </p:spPr>
        <p:txBody>
          <a:bodyPr vert="horz" wrap="square" lIns="91043" tIns="45522" rIns="91043" bIns="45522" numCol="1" anchor="t" anchorCtr="0" compatLnSpc="1">
            <a:prstTxWarp prst="textNoShape">
              <a:avLst/>
            </a:prstTxWarp>
          </a:bodyPr>
          <a:lstStyle>
            <a:lvl1pPr algn="l" defTabSz="911225">
              <a:spcBef>
                <a:spcPct val="0"/>
              </a:spcBef>
              <a:defRPr sz="1200" b="1"/>
            </a:lvl1pPr>
          </a:lstStyle>
          <a:p>
            <a:endParaRPr lang="en-GB"/>
          </a:p>
        </p:txBody>
      </p:sp>
      <p:sp>
        <p:nvSpPr>
          <p:cNvPr id="10243" name="Rectangle 3"/>
          <p:cNvSpPr>
            <a:spLocks noGrp="1" noChangeArrowheads="1"/>
          </p:cNvSpPr>
          <p:nvPr>
            <p:ph type="dt" sz="quarter" idx="1"/>
          </p:nvPr>
        </p:nvSpPr>
        <p:spPr bwMode="auto">
          <a:xfrm>
            <a:off x="3775075" y="0"/>
            <a:ext cx="2887663" cy="495300"/>
          </a:xfrm>
          <a:prstGeom prst="rect">
            <a:avLst/>
          </a:prstGeom>
          <a:noFill/>
          <a:ln w="9525">
            <a:noFill/>
            <a:miter lim="800000"/>
            <a:headEnd/>
            <a:tailEnd/>
          </a:ln>
          <a:effectLst/>
        </p:spPr>
        <p:txBody>
          <a:bodyPr vert="horz" wrap="square" lIns="91043" tIns="45522" rIns="91043" bIns="45522" numCol="1" anchor="t" anchorCtr="0" compatLnSpc="1">
            <a:prstTxWarp prst="textNoShape">
              <a:avLst/>
            </a:prstTxWarp>
          </a:bodyPr>
          <a:lstStyle>
            <a:lvl1pPr algn="r" defTabSz="911225">
              <a:spcBef>
                <a:spcPct val="0"/>
              </a:spcBef>
              <a:defRPr sz="1200" b="1"/>
            </a:lvl1pPr>
          </a:lstStyle>
          <a:p>
            <a:endParaRPr lang="en-GB"/>
          </a:p>
        </p:txBody>
      </p:sp>
      <p:sp>
        <p:nvSpPr>
          <p:cNvPr id="10244" name="Rectangle 4"/>
          <p:cNvSpPr>
            <a:spLocks noGrp="1" noChangeArrowheads="1"/>
          </p:cNvSpPr>
          <p:nvPr>
            <p:ph type="ftr" sz="quarter" idx="2"/>
          </p:nvPr>
        </p:nvSpPr>
        <p:spPr bwMode="auto">
          <a:xfrm>
            <a:off x="0" y="9410700"/>
            <a:ext cx="2887663" cy="495300"/>
          </a:xfrm>
          <a:prstGeom prst="rect">
            <a:avLst/>
          </a:prstGeom>
          <a:noFill/>
          <a:ln w="9525">
            <a:noFill/>
            <a:miter lim="800000"/>
            <a:headEnd/>
            <a:tailEnd/>
          </a:ln>
          <a:effectLst/>
        </p:spPr>
        <p:txBody>
          <a:bodyPr vert="horz" wrap="square" lIns="91043" tIns="45522" rIns="91043" bIns="45522" numCol="1" anchor="b" anchorCtr="0" compatLnSpc="1">
            <a:prstTxWarp prst="textNoShape">
              <a:avLst/>
            </a:prstTxWarp>
          </a:bodyPr>
          <a:lstStyle>
            <a:lvl1pPr algn="l" defTabSz="911225">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775075" y="9410700"/>
            <a:ext cx="2887663" cy="495300"/>
          </a:xfrm>
          <a:prstGeom prst="rect">
            <a:avLst/>
          </a:prstGeom>
          <a:noFill/>
          <a:ln w="9525">
            <a:noFill/>
            <a:miter lim="800000"/>
            <a:headEnd/>
            <a:tailEnd/>
          </a:ln>
          <a:effectLst/>
        </p:spPr>
        <p:txBody>
          <a:bodyPr vert="horz" wrap="square" lIns="91043" tIns="45522" rIns="91043" bIns="45522" numCol="1" anchor="b" anchorCtr="0" compatLnSpc="1">
            <a:prstTxWarp prst="textNoShape">
              <a:avLst/>
            </a:prstTxWarp>
          </a:bodyPr>
          <a:lstStyle>
            <a:lvl1pPr algn="r" defTabSz="911225">
              <a:spcBef>
                <a:spcPct val="0"/>
              </a:spcBef>
              <a:defRPr sz="1200" b="1"/>
            </a:lvl1pPr>
          </a:lstStyle>
          <a:p>
            <a:fld id="{13A2AEDD-AD55-49C8-838F-E55756FFD25D}" type="slidenum">
              <a:rPr lang="en-GB"/>
              <a:pPr/>
              <a:t>‹#›</a:t>
            </a:fld>
            <a:endParaRPr lang="en-GB"/>
          </a:p>
        </p:txBody>
      </p:sp>
    </p:spTree>
    <p:extLst>
      <p:ext uri="{BB962C8B-B14F-4D97-AF65-F5344CB8AC3E}">
        <p14:creationId xmlns:p14="http://schemas.microsoft.com/office/powerpoint/2010/main" val="3024268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06713" cy="487363"/>
          </a:xfrm>
          <a:prstGeom prst="rect">
            <a:avLst/>
          </a:prstGeom>
          <a:noFill/>
          <a:ln w="9525">
            <a:noFill/>
            <a:miter lim="800000"/>
            <a:headEnd/>
            <a:tailEnd/>
          </a:ln>
          <a:effectLst/>
        </p:spPr>
        <p:txBody>
          <a:bodyPr vert="horz" wrap="square" lIns="89556" tIns="44778" rIns="89556" bIns="44778" numCol="1" anchor="t" anchorCtr="0" compatLnSpc="1">
            <a:prstTxWarp prst="textNoShape">
              <a:avLst/>
            </a:prstTxWarp>
          </a:bodyPr>
          <a:lstStyle>
            <a:lvl1pPr algn="l" defTabSz="895350">
              <a:spcBef>
                <a:spcPct val="0"/>
              </a:spcBef>
              <a:defRPr sz="1200" b="1"/>
            </a:lvl1pPr>
          </a:lstStyle>
          <a:p>
            <a:endParaRPr lang="en-US"/>
          </a:p>
        </p:txBody>
      </p:sp>
      <p:sp>
        <p:nvSpPr>
          <p:cNvPr id="11267" name="Rectangle 3"/>
          <p:cNvSpPr>
            <a:spLocks noGrp="1" noChangeArrowheads="1"/>
          </p:cNvSpPr>
          <p:nvPr>
            <p:ph type="dt" idx="1"/>
          </p:nvPr>
        </p:nvSpPr>
        <p:spPr bwMode="auto">
          <a:xfrm>
            <a:off x="3779838" y="0"/>
            <a:ext cx="2906712" cy="487363"/>
          </a:xfrm>
          <a:prstGeom prst="rect">
            <a:avLst/>
          </a:prstGeom>
          <a:noFill/>
          <a:ln w="9525">
            <a:noFill/>
            <a:miter lim="800000"/>
            <a:headEnd/>
            <a:tailEnd/>
          </a:ln>
          <a:effectLst/>
        </p:spPr>
        <p:txBody>
          <a:bodyPr vert="horz" wrap="square" lIns="89556" tIns="44778" rIns="89556" bIns="44778" numCol="1" anchor="t" anchorCtr="0" compatLnSpc="1">
            <a:prstTxWarp prst="textNoShape">
              <a:avLst/>
            </a:prstTxWarp>
          </a:bodyPr>
          <a:lstStyle>
            <a:lvl1pPr algn="r" defTabSz="895350">
              <a:spcBef>
                <a:spcPct val="0"/>
              </a:spcBef>
              <a:defRPr sz="1200" b="1"/>
            </a:lvl1pPr>
          </a:lstStyle>
          <a:p>
            <a:endParaRPr lang="en-US"/>
          </a:p>
        </p:txBody>
      </p:sp>
      <p:sp>
        <p:nvSpPr>
          <p:cNvPr id="11268" name="Rectangle 4"/>
          <p:cNvSpPr>
            <a:spLocks noGrp="1" noRot="1" noChangeAspect="1" noChangeArrowheads="1" noTextEdit="1"/>
          </p:cNvSpPr>
          <p:nvPr>
            <p:ph type="sldImg" idx="2"/>
          </p:nvPr>
        </p:nvSpPr>
        <p:spPr bwMode="auto">
          <a:xfrm>
            <a:off x="608013" y="731838"/>
            <a:ext cx="5400675" cy="374015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73125" y="4716463"/>
            <a:ext cx="4868863" cy="4471987"/>
          </a:xfrm>
          <a:prstGeom prst="rect">
            <a:avLst/>
          </a:prstGeom>
          <a:noFill/>
          <a:ln w="9525">
            <a:noFill/>
            <a:miter lim="800000"/>
            <a:headEnd/>
            <a:tailEnd/>
          </a:ln>
          <a:effectLst/>
        </p:spPr>
        <p:txBody>
          <a:bodyPr vert="horz" wrap="square" lIns="89556" tIns="44778" rIns="89556" bIns="4477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0" y="9431338"/>
            <a:ext cx="2906713" cy="488950"/>
          </a:xfrm>
          <a:prstGeom prst="rect">
            <a:avLst/>
          </a:prstGeom>
          <a:noFill/>
          <a:ln w="9525">
            <a:noFill/>
            <a:miter lim="800000"/>
            <a:headEnd/>
            <a:tailEnd/>
          </a:ln>
          <a:effectLst/>
        </p:spPr>
        <p:txBody>
          <a:bodyPr vert="horz" wrap="square" lIns="89556" tIns="44778" rIns="89556" bIns="44778" numCol="1" anchor="b" anchorCtr="0" compatLnSpc="1">
            <a:prstTxWarp prst="textNoShape">
              <a:avLst/>
            </a:prstTxWarp>
          </a:bodyPr>
          <a:lstStyle>
            <a:lvl1pPr algn="l" defTabSz="895350">
              <a:spcBef>
                <a:spcPct val="0"/>
              </a:spcBef>
              <a:defRPr sz="1200" b="1"/>
            </a:lvl1pPr>
          </a:lstStyle>
          <a:p>
            <a:endParaRPr lang="en-US"/>
          </a:p>
        </p:txBody>
      </p:sp>
      <p:sp>
        <p:nvSpPr>
          <p:cNvPr id="11271" name="Rectangle 7"/>
          <p:cNvSpPr>
            <a:spLocks noGrp="1" noChangeArrowheads="1"/>
          </p:cNvSpPr>
          <p:nvPr>
            <p:ph type="sldNum" sz="quarter" idx="5"/>
          </p:nvPr>
        </p:nvSpPr>
        <p:spPr bwMode="auto">
          <a:xfrm>
            <a:off x="3779838" y="9431338"/>
            <a:ext cx="2906712" cy="488950"/>
          </a:xfrm>
          <a:prstGeom prst="rect">
            <a:avLst/>
          </a:prstGeom>
          <a:noFill/>
          <a:ln w="9525">
            <a:noFill/>
            <a:miter lim="800000"/>
            <a:headEnd/>
            <a:tailEnd/>
          </a:ln>
          <a:effectLst/>
        </p:spPr>
        <p:txBody>
          <a:bodyPr vert="horz" wrap="square" lIns="89556" tIns="44778" rIns="89556" bIns="44778" numCol="1" anchor="b" anchorCtr="0" compatLnSpc="1">
            <a:prstTxWarp prst="textNoShape">
              <a:avLst/>
            </a:prstTxWarp>
          </a:bodyPr>
          <a:lstStyle>
            <a:lvl1pPr algn="r" defTabSz="895350">
              <a:spcBef>
                <a:spcPct val="0"/>
              </a:spcBef>
              <a:defRPr sz="1200" b="1"/>
            </a:lvl1pPr>
          </a:lstStyle>
          <a:p>
            <a:fld id="{5CA7C1A6-3F6E-4A0C-A01A-2F04D27288E6}" type="slidenum">
              <a:rPr lang="en-US" smtClean="0"/>
              <a:pPr/>
              <a:t>‹#›</a:t>
            </a:fld>
            <a:endParaRPr lang="en-US"/>
          </a:p>
        </p:txBody>
      </p:sp>
    </p:spTree>
    <p:extLst>
      <p:ext uri="{BB962C8B-B14F-4D97-AF65-F5344CB8AC3E}">
        <p14:creationId xmlns:p14="http://schemas.microsoft.com/office/powerpoint/2010/main" val="32056221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rebuchet MS" pitchFamily="34" charset="0"/>
        <a:ea typeface="+mn-ea"/>
        <a:cs typeface="Arial" charset="0"/>
      </a:defRPr>
    </a:lvl1pPr>
    <a:lvl2pPr marL="457200" algn="l" rtl="0" fontAlgn="base">
      <a:spcBef>
        <a:spcPct val="30000"/>
      </a:spcBef>
      <a:spcAft>
        <a:spcPct val="0"/>
      </a:spcAft>
      <a:defRPr sz="1200" kern="1200">
        <a:solidFill>
          <a:schemeClr val="tx1"/>
        </a:solidFill>
        <a:latin typeface="Trebuchet MS" pitchFamily="34" charset="0"/>
        <a:ea typeface="+mn-ea"/>
        <a:cs typeface="Arial" charset="0"/>
      </a:defRPr>
    </a:lvl2pPr>
    <a:lvl3pPr marL="914400" algn="l" rtl="0" fontAlgn="base">
      <a:spcBef>
        <a:spcPct val="30000"/>
      </a:spcBef>
      <a:spcAft>
        <a:spcPct val="0"/>
      </a:spcAft>
      <a:defRPr sz="1200" kern="1200">
        <a:solidFill>
          <a:schemeClr val="tx1"/>
        </a:solidFill>
        <a:latin typeface="Trebuchet MS" pitchFamily="34" charset="0"/>
        <a:ea typeface="+mn-ea"/>
        <a:cs typeface="Arial" charset="0"/>
      </a:defRPr>
    </a:lvl3pPr>
    <a:lvl4pPr marL="1371600" algn="l" rtl="0" fontAlgn="base">
      <a:spcBef>
        <a:spcPct val="30000"/>
      </a:spcBef>
      <a:spcAft>
        <a:spcPct val="0"/>
      </a:spcAft>
      <a:defRPr sz="1200" kern="1200">
        <a:solidFill>
          <a:schemeClr val="tx1"/>
        </a:solidFill>
        <a:latin typeface="Trebuchet MS" pitchFamily="34" charset="0"/>
        <a:ea typeface="+mn-ea"/>
        <a:cs typeface="Arial" charset="0"/>
      </a:defRPr>
    </a:lvl4pPr>
    <a:lvl5pPr marL="1828800" algn="l" rtl="0" fontAlgn="base">
      <a:spcBef>
        <a:spcPct val="30000"/>
      </a:spcBef>
      <a:spcAft>
        <a:spcPct val="0"/>
      </a:spcAft>
      <a:defRPr sz="1200" kern="1200">
        <a:solidFill>
          <a:schemeClr val="tx1"/>
        </a:solidFill>
        <a:latin typeface="Trebuchet MS"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jpeg"/><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4728" name="Rectangle 152" hidden="1"/>
          <p:cNvGraphicFramePr>
            <a:graphicFrameLocks/>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4794" name="think-cell Slide" r:id="rId4" imgW="0" imgH="0" progId="TCLayout.ActiveDocument.1">
                  <p:embed/>
                </p:oleObj>
              </mc:Choice>
              <mc:Fallback>
                <p:oleObj name="think-cell Slide" r:id="rId4" imgW="0" imgH="0" progId="TCLayout.ActiveDocument.1">
                  <p:embed/>
                  <p:pic>
                    <p:nvPicPr>
                      <p:cNvPr id="0" name="Rectangle 15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Placeholder 4"/>
          <p:cNvSpPr>
            <a:spLocks noGrp="1"/>
          </p:cNvSpPr>
          <p:nvPr>
            <p:ph type="body" sz="quarter" idx="10" hasCustomPrompt="1"/>
          </p:nvPr>
        </p:nvSpPr>
        <p:spPr>
          <a:xfrm>
            <a:off x="6858000" y="5886450"/>
            <a:ext cx="1668198" cy="666750"/>
          </a:xfrm>
        </p:spPr>
        <p:txBody>
          <a:bodyPr wrap="square" anchor="ctr"/>
          <a:lstStyle>
            <a:lvl1pPr algn="ctr">
              <a:defRPr sz="1400" b="0" baseline="0">
                <a:solidFill>
                  <a:srgbClr val="808080"/>
                </a:solidFill>
              </a:defRPr>
            </a:lvl1pPr>
          </a:lstStyle>
          <a:p>
            <a:pPr lvl="0"/>
            <a:r>
              <a:rPr lang="en-US" smtClean="0"/>
              <a:t>Placeholder for client logo</a:t>
            </a:r>
            <a:endParaRPr lang="en-US" dirty="0"/>
          </a:p>
        </p:txBody>
      </p:sp>
      <p:sp>
        <p:nvSpPr>
          <p:cNvPr id="4" name="Rectangle 57"/>
          <p:cNvSpPr>
            <a:spLocks noChangeArrowheads="1"/>
          </p:cNvSpPr>
          <p:nvPr userDrawn="1"/>
        </p:nvSpPr>
        <p:spPr bwMode="auto">
          <a:xfrm>
            <a:off x="1" y="0"/>
            <a:ext cx="9906000" cy="4495800"/>
          </a:xfrm>
          <a:prstGeom prst="rect">
            <a:avLst/>
          </a:prstGeom>
          <a:solidFill>
            <a:srgbClr val="007167"/>
          </a:solidFill>
          <a:ln w="9525">
            <a:noFill/>
            <a:miter lim="800000"/>
            <a:headEnd/>
            <a:tailEnd/>
          </a:ln>
          <a:effectLst/>
        </p:spPr>
        <p:txBody>
          <a:bodyPr anchor="ctr"/>
          <a:lstStyle/>
          <a:p>
            <a:pPr algn="ctr" eaLnBrk="0" hangingPunct="0">
              <a:defRPr/>
            </a:pPr>
            <a:endParaRPr lang="en-US" altLang="zh-TW" sz="2400">
              <a:latin typeface="Verdana" pitchFamily="34" charset="0"/>
              <a:cs typeface="+mn-cs"/>
            </a:endParaRPr>
          </a:p>
        </p:txBody>
      </p:sp>
      <p:sp>
        <p:nvSpPr>
          <p:cNvPr id="7" name="Rectangle 58"/>
          <p:cNvSpPr>
            <a:spLocks noChangeArrowheads="1"/>
          </p:cNvSpPr>
          <p:nvPr userDrawn="1"/>
        </p:nvSpPr>
        <p:spPr bwMode="auto">
          <a:xfrm>
            <a:off x="0" y="4491038"/>
            <a:ext cx="9906001" cy="833437"/>
          </a:xfrm>
          <a:prstGeom prst="rect">
            <a:avLst/>
          </a:prstGeom>
          <a:solidFill>
            <a:srgbClr val="338D85"/>
          </a:solidFill>
          <a:ln w="9525">
            <a:noFill/>
            <a:miter lim="800000"/>
            <a:headEnd/>
            <a:tailEnd/>
          </a:ln>
          <a:effectLst/>
        </p:spPr>
        <p:txBody>
          <a:bodyPr anchor="ctr"/>
          <a:lstStyle/>
          <a:p>
            <a:pPr algn="ctr" eaLnBrk="0" hangingPunct="0">
              <a:defRPr/>
            </a:pPr>
            <a:endParaRPr lang="en-US" altLang="zh-TW" sz="2400">
              <a:latin typeface="Verdana" pitchFamily="34" charset="0"/>
              <a:cs typeface="+mn-cs"/>
            </a:endParaRPr>
          </a:p>
        </p:txBody>
      </p:sp>
      <p:sp>
        <p:nvSpPr>
          <p:cNvPr id="8" name="Rectangle 59"/>
          <p:cNvSpPr>
            <a:spLocks noChangeArrowheads="1"/>
          </p:cNvSpPr>
          <p:nvPr userDrawn="1"/>
        </p:nvSpPr>
        <p:spPr bwMode="auto">
          <a:xfrm>
            <a:off x="0" y="5324475"/>
            <a:ext cx="9906001" cy="238125"/>
          </a:xfrm>
          <a:prstGeom prst="rect">
            <a:avLst/>
          </a:prstGeom>
          <a:solidFill>
            <a:srgbClr val="80B8B3"/>
          </a:solidFill>
          <a:ln w="9525">
            <a:noFill/>
            <a:miter lim="800000"/>
            <a:headEnd/>
            <a:tailEnd/>
          </a:ln>
          <a:effectLst/>
        </p:spPr>
        <p:txBody>
          <a:bodyPr anchor="ctr"/>
          <a:lstStyle/>
          <a:p>
            <a:pPr algn="ctr" eaLnBrk="0" hangingPunct="0">
              <a:defRPr/>
            </a:pPr>
            <a:endParaRPr lang="en-US" altLang="zh-TW" sz="2400">
              <a:latin typeface="Verdana" pitchFamily="34" charset="0"/>
              <a:cs typeface="+mn-cs"/>
            </a:endParaRPr>
          </a:p>
        </p:txBody>
      </p:sp>
      <p:sp>
        <p:nvSpPr>
          <p:cNvPr id="12" name="Rectangle 61"/>
          <p:cNvSpPr>
            <a:spLocks noChangeArrowheads="1"/>
          </p:cNvSpPr>
          <p:nvPr userDrawn="1"/>
        </p:nvSpPr>
        <p:spPr bwMode="auto">
          <a:xfrm>
            <a:off x="8966201" y="5324475"/>
            <a:ext cx="939800" cy="238125"/>
          </a:xfrm>
          <a:prstGeom prst="rect">
            <a:avLst/>
          </a:prstGeom>
          <a:solidFill>
            <a:srgbClr val="66AAA4"/>
          </a:solidFill>
          <a:ln w="9525">
            <a:noFill/>
            <a:miter lim="800000"/>
            <a:headEnd/>
            <a:tailEnd/>
          </a:ln>
          <a:effectLst/>
        </p:spPr>
        <p:txBody>
          <a:bodyPr anchor="ctr"/>
          <a:lstStyle/>
          <a:p>
            <a:pPr algn="ctr" eaLnBrk="0" hangingPunct="0">
              <a:defRPr/>
            </a:pPr>
            <a:endParaRPr lang="en-US" altLang="zh-TW" sz="2400">
              <a:latin typeface="Verdana" pitchFamily="34" charset="0"/>
              <a:cs typeface="+mn-cs"/>
            </a:endParaRPr>
          </a:p>
        </p:txBody>
      </p:sp>
      <p:sp>
        <p:nvSpPr>
          <p:cNvPr id="13" name="Rectangle 60"/>
          <p:cNvSpPr>
            <a:spLocks noChangeArrowheads="1"/>
          </p:cNvSpPr>
          <p:nvPr userDrawn="1"/>
        </p:nvSpPr>
        <p:spPr bwMode="auto">
          <a:xfrm>
            <a:off x="8966201" y="4495800"/>
            <a:ext cx="939800" cy="828675"/>
          </a:xfrm>
          <a:prstGeom prst="rect">
            <a:avLst/>
          </a:prstGeom>
          <a:solidFill>
            <a:srgbClr val="6AA83A"/>
          </a:solidFill>
          <a:ln w="9525">
            <a:noFill/>
            <a:miter lim="800000"/>
            <a:headEnd/>
            <a:tailEnd/>
          </a:ln>
          <a:effectLst/>
        </p:spPr>
        <p:txBody>
          <a:bodyPr anchor="ctr"/>
          <a:lstStyle/>
          <a:p>
            <a:pPr algn="ctr" eaLnBrk="0" hangingPunct="0">
              <a:defRPr/>
            </a:pPr>
            <a:endParaRPr lang="en-US" altLang="zh-TW" sz="2400">
              <a:latin typeface="Verdana" pitchFamily="34" charset="0"/>
              <a:cs typeface="+mn-cs"/>
            </a:endParaRPr>
          </a:p>
        </p:txBody>
      </p:sp>
      <p:sp>
        <p:nvSpPr>
          <p:cNvPr id="14" name="Rectangle 62"/>
          <p:cNvSpPr>
            <a:spLocks noChangeArrowheads="1"/>
          </p:cNvSpPr>
          <p:nvPr userDrawn="1"/>
        </p:nvSpPr>
        <p:spPr bwMode="auto">
          <a:xfrm>
            <a:off x="8964613" y="5562601"/>
            <a:ext cx="941387" cy="1295400"/>
          </a:xfrm>
          <a:prstGeom prst="rect">
            <a:avLst/>
          </a:prstGeom>
          <a:solidFill>
            <a:srgbClr val="CCE3E1"/>
          </a:solidFill>
          <a:ln w="9525">
            <a:noFill/>
            <a:miter lim="800000"/>
            <a:headEnd/>
            <a:tailEnd/>
          </a:ln>
          <a:effectLst/>
        </p:spPr>
        <p:txBody>
          <a:bodyPr anchor="ctr"/>
          <a:lstStyle/>
          <a:p>
            <a:pPr algn="ctr" eaLnBrk="0" hangingPunct="0">
              <a:defRPr/>
            </a:pPr>
            <a:endParaRPr lang="en-US" altLang="zh-TW" sz="2400">
              <a:latin typeface="Verdana" pitchFamily="34" charset="0"/>
              <a:cs typeface="+mn-cs"/>
            </a:endParaRPr>
          </a:p>
        </p:txBody>
      </p:sp>
      <p:sp>
        <p:nvSpPr>
          <p:cNvPr id="15" name="Rectangle 63"/>
          <p:cNvSpPr>
            <a:spLocks noChangeArrowheads="1"/>
          </p:cNvSpPr>
          <p:nvPr userDrawn="1"/>
        </p:nvSpPr>
        <p:spPr bwMode="auto">
          <a:xfrm>
            <a:off x="8966201" y="0"/>
            <a:ext cx="939799" cy="4495800"/>
          </a:xfrm>
          <a:prstGeom prst="rect">
            <a:avLst/>
          </a:prstGeom>
          <a:solidFill>
            <a:srgbClr val="197F76"/>
          </a:solidFill>
          <a:ln w="9525">
            <a:noFill/>
            <a:miter lim="800000"/>
            <a:headEnd/>
            <a:tailEnd/>
          </a:ln>
          <a:effectLst/>
        </p:spPr>
        <p:txBody>
          <a:bodyPr anchor="ctr"/>
          <a:lstStyle/>
          <a:p>
            <a:pPr algn="ctr" eaLnBrk="0" hangingPunct="0">
              <a:defRPr/>
            </a:pPr>
            <a:endParaRPr lang="en-US" altLang="zh-TW" sz="2400">
              <a:latin typeface="Verdana" pitchFamily="34" charset="0"/>
              <a:cs typeface="+mn-cs"/>
            </a:endParaRPr>
          </a:p>
        </p:txBody>
      </p:sp>
      <p:pic>
        <p:nvPicPr>
          <p:cNvPr id="16" name="Picture 1076" descr="白底CTBC(中上英下)"/>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7200" y="5791200"/>
            <a:ext cx="2133600" cy="866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223" y="381000"/>
            <a:ext cx="8963554" cy="50522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71224" y="1066800"/>
            <a:ext cx="8963555" cy="5056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223" y="381000"/>
            <a:ext cx="8963554" cy="505227"/>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67" name="think-cell Slide" r:id="rId8" imgW="360" imgH="360" progId="TCLayout.ActiveDocument.1">
                  <p:embed/>
                </p:oleObj>
              </mc:Choice>
              <mc:Fallback>
                <p:oleObj name="think-cell Slide" r:id="rId8" imgW="360" imgH="360" progId="TCLayout.ActiveDocument.1">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6"/>
          <p:cNvGrpSpPr>
            <a:grpSpLocks/>
          </p:cNvGrpSpPr>
          <p:nvPr/>
        </p:nvGrpSpPr>
        <p:grpSpPr bwMode="auto">
          <a:xfrm>
            <a:off x="1" y="6433045"/>
            <a:ext cx="9906000" cy="424955"/>
            <a:chOff x="0" y="4459"/>
            <a:chExt cx="6597" cy="484"/>
          </a:xfrm>
        </p:grpSpPr>
        <p:sp>
          <p:nvSpPr>
            <p:cNvPr id="10" name="Rectangle 77"/>
            <p:cNvSpPr>
              <a:spLocks noChangeArrowheads="1"/>
            </p:cNvSpPr>
            <p:nvPr userDrawn="1"/>
          </p:nvSpPr>
          <p:spPr bwMode="auto">
            <a:xfrm>
              <a:off x="0" y="4459"/>
              <a:ext cx="6597" cy="484"/>
            </a:xfrm>
            <a:prstGeom prst="rect">
              <a:avLst/>
            </a:prstGeom>
            <a:solidFill>
              <a:srgbClr val="4C9C95"/>
            </a:solidFill>
            <a:ln w="9525">
              <a:noFill/>
              <a:miter lim="800000"/>
              <a:headEnd/>
              <a:tailEnd/>
            </a:ln>
            <a:effectLst/>
          </p:spPr>
          <p:txBody>
            <a:bodyPr wrap="none" anchor="ctr"/>
            <a:lstStyle/>
            <a:p>
              <a:pPr algn="ctr" eaLnBrk="0" hangingPunct="0">
                <a:defRPr/>
              </a:pPr>
              <a:endParaRPr lang="en-US" altLang="zh-TW" sz="2400">
                <a:latin typeface="微軟正黑體" pitchFamily="34" charset="-120"/>
                <a:ea typeface="微軟正黑體" pitchFamily="34" charset="-120"/>
                <a:cs typeface="+mn-cs"/>
              </a:endParaRPr>
            </a:p>
          </p:txBody>
        </p:sp>
        <p:sp>
          <p:nvSpPr>
            <p:cNvPr id="11" name="Rectangle 78"/>
            <p:cNvSpPr>
              <a:spLocks noChangeArrowheads="1"/>
            </p:cNvSpPr>
            <p:nvPr userDrawn="1"/>
          </p:nvSpPr>
          <p:spPr bwMode="auto">
            <a:xfrm>
              <a:off x="5824" y="4459"/>
              <a:ext cx="773" cy="484"/>
            </a:xfrm>
            <a:prstGeom prst="rect">
              <a:avLst/>
            </a:prstGeom>
            <a:solidFill>
              <a:srgbClr val="73B1AB"/>
            </a:solidFill>
            <a:ln w="9525">
              <a:noFill/>
              <a:miter lim="800000"/>
              <a:headEnd/>
              <a:tailEnd/>
            </a:ln>
            <a:effectLst/>
          </p:spPr>
          <p:txBody>
            <a:bodyPr wrap="none" anchor="ctr"/>
            <a:lstStyle/>
            <a:p>
              <a:pPr algn="ctr" eaLnBrk="0" hangingPunct="0">
                <a:defRPr/>
              </a:pPr>
              <a:endParaRPr lang="en-US" altLang="zh-TW" sz="2400">
                <a:latin typeface="微軟正黑體" pitchFamily="34" charset="-120"/>
                <a:ea typeface="微軟正黑體" pitchFamily="34" charset="-120"/>
                <a:cs typeface="+mn-cs"/>
              </a:endParaRPr>
            </a:p>
          </p:txBody>
        </p:sp>
        <p:sp>
          <p:nvSpPr>
            <p:cNvPr id="12" name="Rectangle 79"/>
            <p:cNvSpPr>
              <a:spLocks noChangeArrowheads="1"/>
            </p:cNvSpPr>
            <p:nvPr userDrawn="1"/>
          </p:nvSpPr>
          <p:spPr bwMode="auto">
            <a:xfrm>
              <a:off x="0" y="4459"/>
              <a:ext cx="6597" cy="175"/>
            </a:xfrm>
            <a:prstGeom prst="rect">
              <a:avLst/>
            </a:prstGeom>
            <a:solidFill>
              <a:srgbClr val="80B8B3"/>
            </a:solidFill>
            <a:ln w="9525">
              <a:noFill/>
              <a:miter lim="800000"/>
              <a:headEnd/>
              <a:tailEnd/>
            </a:ln>
            <a:effectLst/>
          </p:spPr>
          <p:txBody>
            <a:bodyPr wrap="none" anchor="ctr"/>
            <a:lstStyle/>
            <a:p>
              <a:pPr algn="ctr" eaLnBrk="0" hangingPunct="0">
                <a:defRPr/>
              </a:pPr>
              <a:endParaRPr lang="en-US" altLang="zh-TW" sz="2400">
                <a:latin typeface="微軟正黑體" pitchFamily="34" charset="-120"/>
                <a:ea typeface="微軟正黑體" pitchFamily="34" charset="-120"/>
                <a:cs typeface="+mn-cs"/>
              </a:endParaRPr>
            </a:p>
          </p:txBody>
        </p:sp>
        <p:sp>
          <p:nvSpPr>
            <p:cNvPr id="13" name="Rectangle 80"/>
            <p:cNvSpPr>
              <a:spLocks noChangeArrowheads="1"/>
            </p:cNvSpPr>
            <p:nvPr userDrawn="1"/>
          </p:nvSpPr>
          <p:spPr bwMode="auto">
            <a:xfrm>
              <a:off x="5824" y="4459"/>
              <a:ext cx="773" cy="175"/>
            </a:xfrm>
            <a:prstGeom prst="rect">
              <a:avLst/>
            </a:prstGeom>
            <a:solidFill>
              <a:srgbClr val="99C6C2"/>
            </a:solidFill>
            <a:ln w="9525">
              <a:noFill/>
              <a:miter lim="800000"/>
              <a:headEnd/>
              <a:tailEnd/>
            </a:ln>
            <a:effectLst/>
          </p:spPr>
          <p:txBody>
            <a:bodyPr wrap="none" anchor="ctr"/>
            <a:lstStyle/>
            <a:p>
              <a:pPr algn="ctr" eaLnBrk="0" hangingPunct="0">
                <a:defRPr/>
              </a:pPr>
              <a:endParaRPr lang="en-US" altLang="zh-TW" sz="2400">
                <a:latin typeface="微軟正黑體" pitchFamily="34" charset="-120"/>
                <a:ea typeface="微軟正黑體" pitchFamily="34" charset="-120"/>
                <a:cs typeface="+mn-cs"/>
              </a:endParaRPr>
            </a:p>
          </p:txBody>
        </p:sp>
      </p:grpSp>
      <p:sp>
        <p:nvSpPr>
          <p:cNvPr id="1026" name="Rectangle 2"/>
          <p:cNvSpPr>
            <a:spLocks noGrp="1" noChangeArrowheads="1"/>
          </p:cNvSpPr>
          <p:nvPr>
            <p:ph type="title"/>
          </p:nvPr>
        </p:nvSpPr>
        <p:spPr bwMode="auto">
          <a:xfrm>
            <a:off x="471223" y="381000"/>
            <a:ext cx="8963554" cy="505227"/>
          </a:xfrm>
          <a:prstGeom prst="rect">
            <a:avLst/>
          </a:prstGeom>
          <a:noFill/>
          <a:ln w="9525" algn="ctr">
            <a:noFill/>
            <a:miter lim="800000"/>
            <a:headEnd/>
            <a:tailEnd/>
          </a:ln>
          <a:effectLst/>
        </p:spPr>
        <p:txBody>
          <a:bodyPr vert="horz" wrap="square" lIns="0" tIns="44439" rIns="0" bIns="44439" numCol="1" anchor="b" anchorCtr="0" compatLnSpc="1">
            <a:prstTxWarp prst="textNoShape">
              <a:avLst/>
            </a:prstTxWarp>
          </a:bodyPr>
          <a:lstStyle/>
          <a:p>
            <a:pPr lvl="0"/>
            <a:r>
              <a:rPr lang="en-US" dirty="0" smtClean="0"/>
              <a:t>Slide title</a:t>
            </a:r>
          </a:p>
        </p:txBody>
      </p:sp>
      <p:sp>
        <p:nvSpPr>
          <p:cNvPr id="1034" name="Rectangle 10"/>
          <p:cNvSpPr>
            <a:spLocks noGrp="1" noChangeArrowheads="1"/>
          </p:cNvSpPr>
          <p:nvPr>
            <p:ph type="body" idx="1"/>
          </p:nvPr>
        </p:nvSpPr>
        <p:spPr bwMode="auto">
          <a:xfrm>
            <a:off x="471223" y="1066800"/>
            <a:ext cx="8963554" cy="5056189"/>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First level</a:t>
            </a:r>
          </a:p>
          <a:p>
            <a:pPr lvl="2"/>
            <a:r>
              <a:rPr lang="en-US" dirty="0" smtClean="0"/>
              <a:t>Second level</a:t>
            </a:r>
          </a:p>
          <a:p>
            <a:pPr lvl="3"/>
            <a:r>
              <a:rPr lang="en-US" dirty="0" smtClean="0"/>
              <a:t>Third level</a:t>
            </a:r>
          </a:p>
          <a:p>
            <a:pPr lvl="4"/>
            <a:r>
              <a:rPr lang="en-US" dirty="0" smtClean="0"/>
              <a:t>Quotation level</a:t>
            </a:r>
          </a:p>
        </p:txBody>
      </p:sp>
      <p:sp>
        <p:nvSpPr>
          <p:cNvPr id="1036" name="Text Box 12"/>
          <p:cNvSpPr txBox="1">
            <a:spLocks noChangeArrowheads="1"/>
          </p:cNvSpPr>
          <p:nvPr/>
        </p:nvSpPr>
        <p:spPr bwMode="auto">
          <a:xfrm>
            <a:off x="9250760" y="6675438"/>
            <a:ext cx="190896" cy="131762"/>
          </a:xfrm>
          <a:prstGeom prst="rect">
            <a:avLst/>
          </a:prstGeom>
          <a:noFill/>
          <a:ln w="9525" algn="ctr">
            <a:noFill/>
            <a:miter lim="800000"/>
            <a:headEnd/>
            <a:tailEnd/>
          </a:ln>
          <a:effectLst/>
        </p:spPr>
        <p:txBody>
          <a:bodyPr wrap="none" lIns="0" tIns="0" rIns="0" bIns="0"/>
          <a:lstStyle/>
          <a:p>
            <a:pPr algn="r" defTabSz="889000">
              <a:spcBef>
                <a:spcPct val="0"/>
              </a:spcBef>
            </a:pPr>
            <a:fld id="{0AAE6F06-DF1F-4AFE-8A52-B806E3E9D437}" type="slidenum">
              <a:rPr lang="en-US" sz="900" smtClean="0">
                <a:latin typeface="微軟正黑體" pitchFamily="34" charset="-120"/>
                <a:ea typeface="微軟正黑體" pitchFamily="34" charset="-120"/>
              </a:rPr>
              <a:pPr algn="r" defTabSz="889000">
                <a:spcBef>
                  <a:spcPct val="0"/>
                </a:spcBef>
              </a:pPr>
              <a:t>‹#›</a:t>
            </a:fld>
            <a:endParaRPr lang="en-US" sz="900" dirty="0">
              <a:latin typeface="微軟正黑體" pitchFamily="34" charset="-120"/>
              <a:ea typeface="微軟正黑體" pitchFamily="34" charset="-120"/>
            </a:endParaRPr>
          </a:p>
        </p:txBody>
      </p:sp>
      <p:sp>
        <p:nvSpPr>
          <p:cNvPr id="15" name="Rectangle 81"/>
          <p:cNvSpPr>
            <a:spLocks noChangeArrowheads="1"/>
          </p:cNvSpPr>
          <p:nvPr/>
        </p:nvSpPr>
        <p:spPr bwMode="auto">
          <a:xfrm>
            <a:off x="457200" y="6629400"/>
            <a:ext cx="3630613" cy="138499"/>
          </a:xfrm>
          <a:prstGeom prst="rect">
            <a:avLst/>
          </a:prstGeom>
          <a:noFill/>
          <a:ln w="12700">
            <a:noFill/>
            <a:miter lim="800000"/>
            <a:headEnd/>
            <a:tailEnd/>
          </a:ln>
          <a:effectLst/>
        </p:spPr>
        <p:txBody>
          <a:bodyPr lIns="0" tIns="0" rIns="0" bIns="0" anchor="ctr">
            <a:spAutoFit/>
          </a:bodyPr>
          <a:lstStyle/>
          <a:p>
            <a:pPr algn="l" defTabSz="1046163" eaLnBrk="0" hangingPunct="0">
              <a:spcBef>
                <a:spcPct val="50000"/>
              </a:spcBef>
              <a:defRPr/>
            </a:pPr>
            <a:r>
              <a:rPr lang="en-US" altLang="en-GB" sz="900" dirty="0" smtClean="0">
                <a:solidFill>
                  <a:srgbClr val="FFFFFF"/>
                </a:solidFill>
                <a:latin typeface="微軟正黑體" pitchFamily="34" charset="-120"/>
                <a:ea typeface="微軟正黑體" pitchFamily="34" charset="-120"/>
                <a:cs typeface="+mn-cs"/>
              </a:rPr>
              <a:t>© CTBC</a:t>
            </a:r>
            <a:endParaRPr lang="en-US" altLang="en-GB" sz="900" dirty="0">
              <a:solidFill>
                <a:srgbClr val="FFFFFF"/>
              </a:solidFill>
              <a:latin typeface="微軟正黑體" pitchFamily="34" charset="-120"/>
              <a:ea typeface="微軟正黑體" pitchFamily="34" charset="-12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l" defTabSz="889000" rtl="0" eaLnBrk="1" fontAlgn="base" hangingPunct="1">
        <a:spcBef>
          <a:spcPct val="0"/>
        </a:spcBef>
        <a:spcAft>
          <a:spcPct val="0"/>
        </a:spcAft>
        <a:defRPr sz="2400" b="1">
          <a:solidFill>
            <a:schemeClr val="tx1"/>
          </a:solidFill>
          <a:latin typeface="微軟正黑體" pitchFamily="34" charset="-120"/>
          <a:ea typeface="微軟正黑體" pitchFamily="34" charset="-120"/>
          <a:cs typeface="+mj-cs"/>
        </a:defRPr>
      </a:lvl1pPr>
      <a:lvl2pPr algn="l" defTabSz="889000" rtl="0" eaLnBrk="1" fontAlgn="base" hangingPunct="1">
        <a:spcBef>
          <a:spcPct val="0"/>
        </a:spcBef>
        <a:spcAft>
          <a:spcPct val="0"/>
        </a:spcAft>
        <a:defRPr sz="2400" b="1">
          <a:solidFill>
            <a:schemeClr val="tx2"/>
          </a:solidFill>
          <a:latin typeface="Trebuchet MS" pitchFamily="34" charset="0"/>
          <a:cs typeface="Arial" charset="0"/>
        </a:defRPr>
      </a:lvl2pPr>
      <a:lvl3pPr algn="l" defTabSz="889000" rtl="0" eaLnBrk="1" fontAlgn="base" hangingPunct="1">
        <a:spcBef>
          <a:spcPct val="0"/>
        </a:spcBef>
        <a:spcAft>
          <a:spcPct val="0"/>
        </a:spcAft>
        <a:defRPr sz="2400" b="1">
          <a:solidFill>
            <a:schemeClr val="tx2"/>
          </a:solidFill>
          <a:latin typeface="Trebuchet MS" pitchFamily="34" charset="0"/>
          <a:cs typeface="Arial" charset="0"/>
        </a:defRPr>
      </a:lvl3pPr>
      <a:lvl4pPr algn="l" defTabSz="889000" rtl="0" eaLnBrk="1" fontAlgn="base" hangingPunct="1">
        <a:spcBef>
          <a:spcPct val="0"/>
        </a:spcBef>
        <a:spcAft>
          <a:spcPct val="0"/>
        </a:spcAft>
        <a:defRPr sz="2400" b="1">
          <a:solidFill>
            <a:schemeClr val="tx2"/>
          </a:solidFill>
          <a:latin typeface="Trebuchet MS" pitchFamily="34" charset="0"/>
          <a:cs typeface="Arial" charset="0"/>
        </a:defRPr>
      </a:lvl4pPr>
      <a:lvl5pPr algn="l" defTabSz="889000" rtl="0" eaLnBrk="1" fontAlgn="base" hangingPunct="1">
        <a:spcBef>
          <a:spcPct val="0"/>
        </a:spcBef>
        <a:spcAft>
          <a:spcPct val="0"/>
        </a:spcAft>
        <a:defRPr sz="2400" b="1">
          <a:solidFill>
            <a:schemeClr val="tx2"/>
          </a:solidFill>
          <a:latin typeface="Trebuchet MS" pitchFamily="34" charset="0"/>
          <a:cs typeface="Arial" charset="0"/>
        </a:defRPr>
      </a:lvl5pPr>
      <a:lvl6pPr marL="457200" algn="l" defTabSz="889000" rtl="0" eaLnBrk="1" fontAlgn="base" hangingPunct="1">
        <a:spcBef>
          <a:spcPct val="0"/>
        </a:spcBef>
        <a:spcAft>
          <a:spcPct val="0"/>
        </a:spcAft>
        <a:defRPr sz="2400" b="1">
          <a:solidFill>
            <a:schemeClr val="tx2"/>
          </a:solidFill>
          <a:latin typeface="Trebuchet MS" pitchFamily="34" charset="0"/>
          <a:cs typeface="Arial" charset="0"/>
        </a:defRPr>
      </a:lvl6pPr>
      <a:lvl7pPr marL="914400" algn="l" defTabSz="889000" rtl="0" eaLnBrk="1" fontAlgn="base" hangingPunct="1">
        <a:spcBef>
          <a:spcPct val="0"/>
        </a:spcBef>
        <a:spcAft>
          <a:spcPct val="0"/>
        </a:spcAft>
        <a:defRPr sz="2400" b="1">
          <a:solidFill>
            <a:schemeClr val="tx2"/>
          </a:solidFill>
          <a:latin typeface="Trebuchet MS" pitchFamily="34" charset="0"/>
          <a:cs typeface="Arial" charset="0"/>
        </a:defRPr>
      </a:lvl7pPr>
      <a:lvl8pPr marL="1371600" algn="l" defTabSz="889000" rtl="0" eaLnBrk="1" fontAlgn="base" hangingPunct="1">
        <a:spcBef>
          <a:spcPct val="0"/>
        </a:spcBef>
        <a:spcAft>
          <a:spcPct val="0"/>
        </a:spcAft>
        <a:defRPr sz="2400" b="1">
          <a:solidFill>
            <a:schemeClr val="tx2"/>
          </a:solidFill>
          <a:latin typeface="Trebuchet MS" pitchFamily="34" charset="0"/>
          <a:cs typeface="Arial" charset="0"/>
        </a:defRPr>
      </a:lvl8pPr>
      <a:lvl9pPr marL="1828800" algn="l" defTabSz="889000" rtl="0" eaLnBrk="1" fontAlgn="base" hangingPunct="1">
        <a:spcBef>
          <a:spcPct val="0"/>
        </a:spcBef>
        <a:spcAft>
          <a:spcPct val="0"/>
        </a:spcAft>
        <a:defRPr sz="2400" b="1">
          <a:solidFill>
            <a:schemeClr val="tx2"/>
          </a:solidFill>
          <a:latin typeface="Trebuchet MS" pitchFamily="34" charset="0"/>
          <a:cs typeface="Arial" charset="0"/>
        </a:defRPr>
      </a:lvl9pPr>
    </p:titleStyle>
    <p:bodyStyle>
      <a:lvl1pPr algn="l" defTabSz="889000" rtl="0" eaLnBrk="1" fontAlgn="base" hangingPunct="1">
        <a:spcBef>
          <a:spcPct val="20000"/>
        </a:spcBef>
        <a:spcAft>
          <a:spcPct val="0"/>
        </a:spcAft>
        <a:buClrTx/>
        <a:defRPr sz="1600" b="1">
          <a:solidFill>
            <a:schemeClr val="tx1"/>
          </a:solidFill>
          <a:latin typeface="微軟正黑體" pitchFamily="34" charset="-120"/>
          <a:ea typeface="微軟正黑體" pitchFamily="34" charset="-120"/>
          <a:cs typeface="+mn-cs"/>
        </a:defRPr>
      </a:lvl1pPr>
      <a:lvl2pPr marL="444500" indent="-222250" algn="l" defTabSz="889000" rtl="0" eaLnBrk="1" fontAlgn="base" hangingPunct="1">
        <a:spcBef>
          <a:spcPct val="20000"/>
        </a:spcBef>
        <a:spcAft>
          <a:spcPct val="0"/>
        </a:spcAft>
        <a:buClrTx/>
        <a:buChar char="•"/>
        <a:defRPr sz="1600">
          <a:solidFill>
            <a:schemeClr val="tx1"/>
          </a:solidFill>
          <a:latin typeface="微軟正黑體" pitchFamily="34" charset="-120"/>
          <a:ea typeface="微軟正黑體" pitchFamily="34" charset="-120"/>
          <a:cs typeface="+mn-cs"/>
        </a:defRPr>
      </a:lvl2pPr>
      <a:lvl3pPr marL="889000" indent="-222250" algn="l" defTabSz="889000" rtl="0" eaLnBrk="1" fontAlgn="base" hangingPunct="1">
        <a:spcBef>
          <a:spcPct val="20000"/>
        </a:spcBef>
        <a:spcAft>
          <a:spcPct val="0"/>
        </a:spcAft>
        <a:buClrTx/>
        <a:buFont typeface="Trebuchet MS" pitchFamily="34" charset="0"/>
        <a:buChar char="–"/>
        <a:defRPr sz="1600">
          <a:solidFill>
            <a:schemeClr val="tx1"/>
          </a:solidFill>
          <a:latin typeface="微軟正黑體" pitchFamily="34" charset="-120"/>
          <a:ea typeface="微軟正黑體" pitchFamily="34" charset="-120"/>
          <a:cs typeface="+mn-cs"/>
        </a:defRPr>
      </a:lvl3pPr>
      <a:lvl4pPr marL="1338263" indent="-227013" algn="l" defTabSz="889000" rtl="0" eaLnBrk="1" fontAlgn="base" hangingPunct="1">
        <a:spcBef>
          <a:spcPct val="20000"/>
        </a:spcBef>
        <a:spcAft>
          <a:spcPct val="0"/>
        </a:spcAft>
        <a:buClrTx/>
        <a:buFont typeface="Trebuchet MS" pitchFamily="34" charset="0"/>
        <a:buChar char="–"/>
        <a:defRPr sz="1600">
          <a:solidFill>
            <a:schemeClr val="tx1"/>
          </a:solidFill>
          <a:latin typeface="微軟正黑體" pitchFamily="34" charset="-120"/>
          <a:ea typeface="微軟正黑體" pitchFamily="34" charset="-120"/>
          <a:cs typeface="+mn-cs"/>
        </a:defRPr>
      </a:lvl4pPr>
      <a:lvl5pPr marL="1998663" indent="-220663" algn="l" defTabSz="889000" rtl="0" eaLnBrk="1" fontAlgn="base" hangingPunct="1">
        <a:spcBef>
          <a:spcPct val="20000"/>
        </a:spcBef>
        <a:spcAft>
          <a:spcPct val="0"/>
        </a:spcAft>
        <a:buClrTx/>
        <a:buFont typeface="Trebuchet MS" pitchFamily="34" charset="0"/>
        <a:buChar char="–"/>
        <a:defRPr sz="1600">
          <a:solidFill>
            <a:schemeClr val="tx1"/>
          </a:solidFill>
          <a:latin typeface="微軟正黑體" pitchFamily="34" charset="-120"/>
          <a:ea typeface="微軟正黑體" pitchFamily="34" charset="-120"/>
          <a:cs typeface="+mn-cs"/>
        </a:defRPr>
      </a:lvl5pPr>
      <a:lvl6pPr marL="2455863" indent="-220663" algn="l" defTabSz="889000" rtl="0" eaLnBrk="1" fontAlgn="base" hangingPunct="1">
        <a:spcBef>
          <a:spcPct val="20000"/>
        </a:spcBef>
        <a:spcAft>
          <a:spcPct val="0"/>
        </a:spcAft>
        <a:buClr>
          <a:schemeClr val="tx2"/>
        </a:buClr>
        <a:buFont typeface="Trebuchet MS" pitchFamily="34" charset="0"/>
        <a:buChar char="–"/>
        <a:defRPr sz="1600">
          <a:solidFill>
            <a:schemeClr val="tx1"/>
          </a:solidFill>
          <a:latin typeface="+mn-lt"/>
          <a:cs typeface="+mn-cs"/>
        </a:defRPr>
      </a:lvl6pPr>
      <a:lvl7pPr marL="2913063" indent="-220663" algn="l" defTabSz="889000" rtl="0" eaLnBrk="1" fontAlgn="base" hangingPunct="1">
        <a:spcBef>
          <a:spcPct val="20000"/>
        </a:spcBef>
        <a:spcAft>
          <a:spcPct val="0"/>
        </a:spcAft>
        <a:buClr>
          <a:schemeClr val="tx2"/>
        </a:buClr>
        <a:buFont typeface="Trebuchet MS" pitchFamily="34" charset="0"/>
        <a:buChar char="–"/>
        <a:defRPr sz="1600">
          <a:solidFill>
            <a:schemeClr val="tx1"/>
          </a:solidFill>
          <a:latin typeface="+mn-lt"/>
          <a:cs typeface="+mn-cs"/>
        </a:defRPr>
      </a:lvl7pPr>
      <a:lvl8pPr marL="3370263" indent="-220663" algn="l" defTabSz="889000" rtl="0" eaLnBrk="1" fontAlgn="base" hangingPunct="1">
        <a:spcBef>
          <a:spcPct val="20000"/>
        </a:spcBef>
        <a:spcAft>
          <a:spcPct val="0"/>
        </a:spcAft>
        <a:buClr>
          <a:schemeClr val="tx2"/>
        </a:buClr>
        <a:buFont typeface="Trebuchet MS" pitchFamily="34" charset="0"/>
        <a:buChar char="–"/>
        <a:defRPr sz="1600">
          <a:solidFill>
            <a:schemeClr val="tx1"/>
          </a:solidFill>
          <a:latin typeface="+mn-lt"/>
          <a:cs typeface="+mn-cs"/>
        </a:defRPr>
      </a:lvl8pPr>
      <a:lvl9pPr marL="3827463" indent="-220663" algn="l" defTabSz="889000" rtl="0" eaLnBrk="1" fontAlgn="base" hangingPunct="1">
        <a:spcBef>
          <a:spcPct val="20000"/>
        </a:spcBef>
        <a:spcAft>
          <a:spcPct val="0"/>
        </a:spcAft>
        <a:buClr>
          <a:schemeClr val="tx2"/>
        </a:buClr>
        <a:buFont typeface="Trebuchet MS" pitchFamily="34" charset="0"/>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diagramLayout" Target="../diagrams/layout1.xml"/><Relationship Id="rId7" Type="http://schemas.openxmlformats.org/officeDocument/2006/relationships/slide" Target="slide5.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slide" Target="slide14.xml"/><Relationship Id="rId4" Type="http://schemas.openxmlformats.org/officeDocument/2006/relationships/diagramQuickStyle" Target="../diagrams/quickStyle1.xml"/><Relationship Id="rId9" Type="http://schemas.openxmlformats.org/officeDocument/2006/relationships/slide" Target="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ç¸éå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365249"/>
            <a:ext cx="5397500" cy="3616326"/>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ç¸éå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350" y="2333625"/>
            <a:ext cx="1558089" cy="2114550"/>
          </a:xfrm>
          <a:prstGeom prst="rect">
            <a:avLst/>
          </a:prstGeom>
          <a:noFill/>
          <a:extLst>
            <a:ext uri="{909E8E84-426E-40DD-AFC4-6F175D3DCCD1}">
              <a14:hiddenFill xmlns:a14="http://schemas.microsoft.com/office/drawing/2010/main">
                <a:solidFill>
                  <a:srgbClr val="FFFFFF"/>
                </a:solidFill>
              </a14:hiddenFill>
            </a:ext>
          </a:extLst>
        </p:spPr>
      </p:pic>
      <p:pic>
        <p:nvPicPr>
          <p:cNvPr id="46088" name="Picture 8" descr="ç¸éåç"/>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1300" y="2625725"/>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7" name="手繪多邊形 6"/>
          <p:cNvSpPr/>
          <p:nvPr/>
        </p:nvSpPr>
        <p:spPr>
          <a:xfrm>
            <a:off x="7964725" y="5346649"/>
            <a:ext cx="1807925" cy="535514"/>
          </a:xfrm>
          <a:custGeom>
            <a:avLst/>
            <a:gdLst>
              <a:gd name="connsiteX0" fmla="*/ 0 w 2427050"/>
              <a:gd name="connsiteY0" fmla="*/ 0 h 639232"/>
              <a:gd name="connsiteX1" fmla="*/ 2107434 w 2427050"/>
              <a:gd name="connsiteY1" fmla="*/ 0 h 639232"/>
              <a:gd name="connsiteX2" fmla="*/ 2427050 w 2427050"/>
              <a:gd name="connsiteY2" fmla="*/ 319616 h 639232"/>
              <a:gd name="connsiteX3" fmla="*/ 2107434 w 2427050"/>
              <a:gd name="connsiteY3" fmla="*/ 639232 h 639232"/>
              <a:gd name="connsiteX4" fmla="*/ 0 w 2427050"/>
              <a:gd name="connsiteY4" fmla="*/ 639232 h 639232"/>
              <a:gd name="connsiteX5" fmla="*/ 319616 w 2427050"/>
              <a:gd name="connsiteY5" fmla="*/ 319616 h 639232"/>
              <a:gd name="connsiteX6" fmla="*/ 0 w 2427050"/>
              <a:gd name="connsiteY6" fmla="*/ 0 h 63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7050" h="639232">
                <a:moveTo>
                  <a:pt x="0" y="0"/>
                </a:moveTo>
                <a:lnTo>
                  <a:pt x="2107434" y="0"/>
                </a:lnTo>
                <a:lnTo>
                  <a:pt x="2427050" y="319616"/>
                </a:lnTo>
                <a:lnTo>
                  <a:pt x="2107434" y="639232"/>
                </a:lnTo>
                <a:lnTo>
                  <a:pt x="0" y="639232"/>
                </a:lnTo>
                <a:lnTo>
                  <a:pt x="319616" y="319616"/>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27630" tIns="36005" rIns="355621" bIns="36005" numCol="1" spcCol="1270" anchor="ctr" anchorCtr="0">
            <a:noAutofit/>
          </a:bodyPr>
          <a:lstStyle/>
          <a:p>
            <a:pPr lvl="0" algn="ctr" defTabSz="1200150">
              <a:lnSpc>
                <a:spcPct val="90000"/>
              </a:lnSpc>
              <a:spcBef>
                <a:spcPct val="0"/>
              </a:spcBef>
              <a:spcAft>
                <a:spcPct val="35000"/>
              </a:spcAft>
            </a:pPr>
            <a:r>
              <a:rPr lang="zh-TW" altLang="en-US" sz="1600" kern="1200" dirty="0" smtClean="0">
                <a:solidFill>
                  <a:schemeClr val="tx1"/>
                </a:solidFill>
                <a:latin typeface="微軟正黑體" panose="020B0604030504040204" pitchFamily="34" charset="-120"/>
                <a:ea typeface="微軟正黑體" panose="020B0604030504040204" pitchFamily="34" charset="-120"/>
              </a:rPr>
              <a:t>精準行銷</a:t>
            </a:r>
            <a:endParaRPr lang="zh-TW" altLang="en-US" sz="1600" kern="1200" dirty="0">
              <a:solidFill>
                <a:schemeClr val="tx1"/>
              </a:solidFill>
              <a:latin typeface="微軟正黑體" panose="020B0604030504040204" pitchFamily="34" charset="-120"/>
              <a:ea typeface="微軟正黑體" panose="020B0604030504040204" pitchFamily="34" charset="-120"/>
            </a:endParaRPr>
          </a:p>
        </p:txBody>
      </p:sp>
      <p:sp>
        <p:nvSpPr>
          <p:cNvPr id="8" name="圓角矩形 7"/>
          <p:cNvSpPr/>
          <p:nvPr/>
        </p:nvSpPr>
        <p:spPr bwMode="auto">
          <a:xfrm>
            <a:off x="857250" y="5414196"/>
            <a:ext cx="1641475" cy="476726"/>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r>
              <a:rPr kumimoji="0" lang="zh-TW" altLang="en-US" sz="1600" b="0" i="0" u="none" strike="noStrike" cap="none" normalizeH="0" baseline="0" dirty="0" smtClean="0">
                <a:solidFill>
                  <a:schemeClr val="tx1"/>
                </a:solidFill>
                <a:effectLst/>
                <a:latin typeface="微軟正黑體" panose="020B0604030504040204" pitchFamily="34" charset="-120"/>
                <a:ea typeface="微軟正黑體" panose="020B0604030504040204" pitchFamily="34" charset="-120"/>
              </a:rPr>
              <a:t>資料蒐集</a:t>
            </a:r>
          </a:p>
        </p:txBody>
      </p:sp>
      <p:sp>
        <p:nvSpPr>
          <p:cNvPr id="13" name="圓角矩形 12"/>
          <p:cNvSpPr/>
          <p:nvPr/>
        </p:nvSpPr>
        <p:spPr bwMode="auto">
          <a:xfrm>
            <a:off x="5467349" y="5408905"/>
            <a:ext cx="1800225" cy="476726"/>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r>
              <a:rPr kumimoji="0" lang="zh-TW" altLang="en-US" sz="1600" b="0" i="0" u="none" strike="noStrike" cap="none" normalizeH="0" baseline="0" dirty="0" smtClean="0">
                <a:solidFill>
                  <a:schemeClr val="tx1"/>
                </a:solidFill>
                <a:effectLst/>
                <a:latin typeface="微軟正黑體" panose="020B0604030504040204" pitchFamily="34" charset="-120"/>
                <a:ea typeface="微軟正黑體" panose="020B0604030504040204" pitchFamily="34" charset="-120"/>
              </a:rPr>
              <a:t>資料分析</a:t>
            </a:r>
          </a:p>
        </p:txBody>
      </p:sp>
      <p:sp>
        <p:nvSpPr>
          <p:cNvPr id="14" name="圓角矩形 13"/>
          <p:cNvSpPr/>
          <p:nvPr/>
        </p:nvSpPr>
        <p:spPr bwMode="auto">
          <a:xfrm>
            <a:off x="2698750" y="5417796"/>
            <a:ext cx="2527300" cy="476726"/>
          </a:xfrm>
          <a:prstGeom prst="roundRect">
            <a:avLst/>
          </a:prstGeom>
          <a:solidFill>
            <a:schemeClr val="accent6">
              <a:lumMod val="60000"/>
              <a:lumOff val="40000"/>
            </a:schemeClr>
          </a:solidFill>
          <a:ln w="9525"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r>
              <a:rPr lang="zh-TW" altLang="en-US" sz="1600" dirty="0" smtClean="0">
                <a:latin typeface="微軟正黑體" panose="020B0604030504040204" pitchFamily="34" charset="-120"/>
                <a:ea typeface="微軟正黑體" panose="020B0604030504040204" pitchFamily="34" charset="-120"/>
              </a:rPr>
              <a:t>客戶視圖、標籤化</a:t>
            </a:r>
            <a:endParaRPr kumimoji="0" lang="zh-TW" altLang="en-US" sz="1600" b="0" i="0" u="none" strike="noStrike" cap="none" normalizeH="0" baseline="0" dirty="0" smtClean="0">
              <a:solidFill>
                <a:schemeClr val="tx1"/>
              </a:solidFill>
              <a:effectLst/>
              <a:latin typeface="微軟正黑體" panose="020B0604030504040204" pitchFamily="34" charset="-120"/>
              <a:ea typeface="微軟正黑體" panose="020B0604030504040204" pitchFamily="34" charset="-120"/>
            </a:endParaRPr>
          </a:p>
        </p:txBody>
      </p:sp>
      <p:cxnSp>
        <p:nvCxnSpPr>
          <p:cNvPr id="10" name="直線接點 9"/>
          <p:cNvCxnSpPr/>
          <p:nvPr/>
        </p:nvCxnSpPr>
        <p:spPr bwMode="auto">
          <a:xfrm>
            <a:off x="7660690" y="1076325"/>
            <a:ext cx="21640" cy="5133974"/>
          </a:xfrm>
          <a:prstGeom prst="line">
            <a:avLst/>
          </a:prstGeom>
          <a:ln w="19050">
            <a:solidFill>
              <a:schemeClr val="accent3">
                <a:lumMod val="50000"/>
              </a:schemeClr>
            </a:solidFill>
            <a:prstDash val="lgDash"/>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9" name="文字方塊 18"/>
          <p:cNvSpPr txBox="1"/>
          <p:nvPr/>
        </p:nvSpPr>
        <p:spPr>
          <a:xfrm>
            <a:off x="609600" y="466755"/>
            <a:ext cx="2638425" cy="400110"/>
          </a:xfrm>
          <a:prstGeom prst="rect">
            <a:avLst/>
          </a:prstGeom>
          <a:noFill/>
        </p:spPr>
        <p:txBody>
          <a:bodyPr wrap="square" rtlCol="0">
            <a:spAutoFit/>
          </a:bodyPr>
          <a:lstStyle/>
          <a:p>
            <a:r>
              <a:rPr lang="zh-TW" altLang="en-US" sz="2000" b="1" dirty="0" smtClean="0">
                <a:latin typeface="微軟正黑體" panose="020B0604030504040204" pitchFamily="34" charset="-120"/>
                <a:ea typeface="微軟正黑體" panose="020B0604030504040204" pitchFamily="34" charset="-120"/>
              </a:rPr>
              <a:t>第三方資料應用</a:t>
            </a:r>
          </a:p>
        </p:txBody>
      </p:sp>
    </p:spTree>
    <p:extLst>
      <p:ext uri="{BB962C8B-B14F-4D97-AF65-F5344CB8AC3E}">
        <p14:creationId xmlns:p14="http://schemas.microsoft.com/office/powerpoint/2010/main" val="185840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36599" y="561976"/>
            <a:ext cx="4769575" cy="400110"/>
          </a:xfrm>
          <a:prstGeom prst="rect">
            <a:avLst/>
          </a:prstGeom>
        </p:spPr>
        <p:txBody>
          <a:bodyPr wrap="none">
            <a:spAutoFit/>
          </a:bodyPr>
          <a:lstStyle/>
          <a:p>
            <a:pPr algn="l" fontAlgn="auto">
              <a:defRPr/>
            </a:pPr>
            <a:r>
              <a:rPr lang="en-US" altLang="zh-TW" sz="2000" b="1" dirty="0" smtClean="0">
                <a:latin typeface="微軟正黑體" panose="020B0604030504040204" pitchFamily="34" charset="-120"/>
                <a:ea typeface="微軟正黑體" panose="020B0604030504040204" pitchFamily="34" charset="-120"/>
              </a:rPr>
              <a:t>2.</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FB</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Analytics(entire</a:t>
            </a:r>
            <a:r>
              <a:rPr lang="zh-TW" altLang="en-US" sz="2000" b="1" dirty="0">
                <a:latin typeface="微軟正黑體" panose="020B0604030504040204" pitchFamily="34" charset="-120"/>
                <a:ea typeface="微軟正黑體" panose="020B0604030504040204" pitchFamily="34" charset="-120"/>
              </a:rPr>
              <a:t>似</a:t>
            </a:r>
            <a:r>
              <a:rPr lang="en-US" altLang="zh-TW" sz="2000" b="1" dirty="0">
                <a:latin typeface="微軟正黑體" panose="020B0604030504040204" pitchFamily="34" charset="-120"/>
                <a:ea typeface="微軟正黑體" panose="020B0604030504040204" pitchFamily="34" charset="-120"/>
              </a:rPr>
              <a:t>GA</a:t>
            </a:r>
            <a:r>
              <a:rPr lang="zh-TW" altLang="en-US" sz="2000" b="1" dirty="0">
                <a:latin typeface="微軟正黑體" panose="020B0604030504040204" pitchFamily="34" charset="-120"/>
                <a:ea typeface="微軟正黑體" panose="020B0604030504040204" pitchFamily="34" charset="-120"/>
              </a:rPr>
              <a:t>的分析後台</a:t>
            </a:r>
            <a:r>
              <a:rPr lang="en-US" altLang="zh-TW" sz="2000" b="1" dirty="0">
                <a:latin typeface="微軟正黑體" panose="020B0604030504040204" pitchFamily="34" charset="-120"/>
                <a:ea typeface="微軟正黑體" panose="020B0604030504040204" pitchFamily="34" charset="-120"/>
              </a:rPr>
              <a:t>)</a:t>
            </a:r>
          </a:p>
        </p:txBody>
      </p:sp>
      <p:pic>
        <p:nvPicPr>
          <p:cNvPr id="4" name="圖片 3" descr="https://miro.medium.com/max/2000/1*q50HiJmWX0V6Ko709aFMx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599" y="1309052"/>
            <a:ext cx="7791089" cy="3891598"/>
          </a:xfrm>
          <a:prstGeom prst="rect">
            <a:avLst/>
          </a:prstGeom>
          <a:noFill/>
          <a:ln>
            <a:noFill/>
          </a:ln>
        </p:spPr>
      </p:pic>
      <p:sp>
        <p:nvSpPr>
          <p:cNvPr id="5" name="矩形 4"/>
          <p:cNvSpPr/>
          <p:nvPr/>
        </p:nvSpPr>
        <p:spPr>
          <a:xfrm>
            <a:off x="736599" y="5788253"/>
            <a:ext cx="8207376" cy="307777"/>
          </a:xfrm>
          <a:prstGeom prst="rect">
            <a:avLst/>
          </a:prstGeom>
        </p:spPr>
        <p:txBody>
          <a:bodyPr wrap="square">
            <a:spAutoFit/>
          </a:bodyPr>
          <a:lstStyle/>
          <a:p>
            <a:pPr algn="l"/>
            <a:r>
              <a:rPr lang="zh-TW" altLang="zh-TW" kern="0" spc="-5" dirty="0">
                <a:latin typeface="微軟正黑體" panose="020B0604030504040204" pitchFamily="34" charset="-120"/>
                <a:ea typeface="微軟正黑體" panose="020B0604030504040204" pitchFamily="34" charset="-120"/>
                <a:cs typeface="新細明體"/>
              </a:rPr>
              <a:t>運用漏斗觀察單一貼文有多少人留言且有在私訊進行互動，來觀察每篇貼文實際的</a:t>
            </a:r>
            <a:r>
              <a:rPr lang="zh-TW" altLang="zh-TW" kern="0" spc="-5" dirty="0" smtClean="0">
                <a:latin typeface="微軟正黑體" panose="020B0604030504040204" pitchFamily="34" charset="-120"/>
                <a:ea typeface="微軟正黑體" panose="020B0604030504040204" pitchFamily="34" charset="-120"/>
                <a:cs typeface="新細明體"/>
              </a:rPr>
              <a:t>成效</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0916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36599" y="561976"/>
            <a:ext cx="4769575" cy="400110"/>
          </a:xfrm>
          <a:prstGeom prst="rect">
            <a:avLst/>
          </a:prstGeom>
        </p:spPr>
        <p:txBody>
          <a:bodyPr wrap="none">
            <a:spAutoFit/>
          </a:bodyPr>
          <a:lstStyle/>
          <a:p>
            <a:pPr algn="l" fontAlgn="auto">
              <a:defRPr/>
            </a:pPr>
            <a:r>
              <a:rPr lang="en-US" altLang="zh-TW" sz="2000" b="1" dirty="0" smtClean="0">
                <a:latin typeface="微軟正黑體" panose="020B0604030504040204" pitchFamily="34" charset="-120"/>
                <a:ea typeface="微軟正黑體" panose="020B0604030504040204" pitchFamily="34" charset="-120"/>
              </a:rPr>
              <a:t>2.</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FB</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Analytics(entire</a:t>
            </a:r>
            <a:r>
              <a:rPr lang="zh-TW" altLang="en-US" sz="2000" b="1" dirty="0">
                <a:latin typeface="微軟正黑體" panose="020B0604030504040204" pitchFamily="34" charset="-120"/>
                <a:ea typeface="微軟正黑體" panose="020B0604030504040204" pitchFamily="34" charset="-120"/>
              </a:rPr>
              <a:t>似</a:t>
            </a:r>
            <a:r>
              <a:rPr lang="en-US" altLang="zh-TW" sz="2000" b="1" dirty="0">
                <a:latin typeface="微軟正黑體" panose="020B0604030504040204" pitchFamily="34" charset="-120"/>
                <a:ea typeface="微軟正黑體" panose="020B0604030504040204" pitchFamily="34" charset="-120"/>
              </a:rPr>
              <a:t>GA</a:t>
            </a:r>
            <a:r>
              <a:rPr lang="zh-TW" altLang="en-US" sz="2000" b="1" dirty="0">
                <a:latin typeface="微軟正黑體" panose="020B0604030504040204" pitchFamily="34" charset="-120"/>
                <a:ea typeface="微軟正黑體" panose="020B0604030504040204" pitchFamily="34" charset="-120"/>
              </a:rPr>
              <a:t>的分析後台</a:t>
            </a:r>
            <a:r>
              <a:rPr lang="en-US" altLang="zh-TW" sz="2000" b="1" dirty="0">
                <a:latin typeface="微軟正黑體" panose="020B0604030504040204" pitchFamily="34" charset="-120"/>
                <a:ea typeface="微軟正黑體" panose="020B0604030504040204" pitchFamily="34" charset="-120"/>
              </a:rPr>
              <a:t>)</a:t>
            </a:r>
          </a:p>
        </p:txBody>
      </p:sp>
      <p:sp>
        <p:nvSpPr>
          <p:cNvPr id="2" name="矩形 1"/>
          <p:cNvSpPr/>
          <p:nvPr/>
        </p:nvSpPr>
        <p:spPr>
          <a:xfrm>
            <a:off x="879473" y="5531450"/>
            <a:ext cx="7178677" cy="600164"/>
          </a:xfrm>
          <a:prstGeom prst="rect">
            <a:avLst/>
          </a:prstGeom>
        </p:spPr>
        <p:txBody>
          <a:bodyPr wrap="square">
            <a:spAutoFit/>
          </a:bodyPr>
          <a:lstStyle/>
          <a:p>
            <a:pPr algn="l">
              <a:spcBef>
                <a:spcPts val="600"/>
              </a:spcBef>
              <a:spcAft>
                <a:spcPts val="0"/>
              </a:spcAft>
            </a:pPr>
            <a:r>
              <a:rPr lang="zh-TW" altLang="zh-TW" kern="0" spc="-5" dirty="0">
                <a:latin typeface="微軟正黑體" panose="020B0604030504040204" pitchFamily="34" charset="-120"/>
                <a:ea typeface="微軟正黑體" panose="020B0604030504040204" pitchFamily="34" charset="-120"/>
                <a:cs typeface="新細明體"/>
              </a:rPr>
              <a:t>百分</a:t>
            </a:r>
            <a:r>
              <a:rPr lang="zh-TW" altLang="zh-TW" kern="0" spc="-5" dirty="0" smtClean="0">
                <a:latin typeface="微軟正黑體" panose="020B0604030504040204" pitchFamily="34" charset="-120"/>
                <a:ea typeface="微軟正黑體" panose="020B0604030504040204" pitchFamily="34" charset="-120"/>
                <a:cs typeface="新細明體"/>
              </a:rPr>
              <a:t>位數可以</a:t>
            </a:r>
            <a:r>
              <a:rPr lang="zh-TW" altLang="zh-TW" kern="0" spc="-5" dirty="0">
                <a:latin typeface="微軟正黑體" panose="020B0604030504040204" pitchFamily="34" charset="-120"/>
                <a:ea typeface="微軟正黑體" panose="020B0604030504040204" pitchFamily="34" charset="-120"/>
                <a:cs typeface="新細明體"/>
              </a:rPr>
              <a:t>看出有多少粉絲是經常與粉絲團進行互動</a:t>
            </a:r>
            <a:r>
              <a:rPr lang="zh-TW" altLang="zh-TW" kern="0" spc="-5" dirty="0" smtClean="0">
                <a:latin typeface="微軟正黑體" panose="020B0604030504040204" pitchFamily="34" charset="-120"/>
                <a:ea typeface="微軟正黑體" panose="020B0604030504040204" pitchFamily="34" charset="-120"/>
                <a:cs typeface="新細明體"/>
              </a:rPr>
              <a:t>的</a:t>
            </a:r>
            <a:endParaRPr lang="en-US" altLang="zh-TW" kern="0" spc="-5" dirty="0" smtClean="0">
              <a:latin typeface="微軟正黑體" panose="020B0604030504040204" pitchFamily="34" charset="-120"/>
              <a:ea typeface="微軟正黑體" panose="020B0604030504040204" pitchFamily="34" charset="-120"/>
              <a:cs typeface="新細明體"/>
            </a:endParaRPr>
          </a:p>
          <a:p>
            <a:pPr algn="l">
              <a:spcBef>
                <a:spcPts val="600"/>
              </a:spcBef>
              <a:spcAft>
                <a:spcPts val="0"/>
              </a:spcAft>
            </a:pPr>
            <a:r>
              <a:rPr lang="zh-TW" altLang="en-US" kern="0" spc="-5" dirty="0" smtClean="0">
                <a:latin typeface="微軟正黑體" panose="020B0604030504040204" pitchFamily="34" charset="-120"/>
                <a:ea typeface="微軟正黑體" panose="020B0604030504040204" pitchFamily="34" charset="-120"/>
                <a:cs typeface="新細明體"/>
              </a:rPr>
              <a:t>例：</a:t>
            </a:r>
            <a:r>
              <a:rPr lang="zh-TW" altLang="zh-TW" kern="0" spc="-5" dirty="0" smtClean="0">
                <a:latin typeface="微軟正黑體" panose="020B0604030504040204" pitchFamily="34" charset="-120"/>
                <a:ea typeface="微軟正黑體" panose="020B0604030504040204" pitchFamily="34" charset="-120"/>
                <a:cs typeface="新細明體"/>
              </a:rPr>
              <a:t>選擇</a:t>
            </a:r>
            <a:r>
              <a:rPr lang="en-US" altLang="zh-TW" kern="0" spc="-5" dirty="0">
                <a:latin typeface="微軟正黑體" panose="020B0604030504040204" pitchFamily="34" charset="-120"/>
                <a:ea typeface="微軟正黑體" panose="020B0604030504040204" pitchFamily="34" charset="-120"/>
                <a:cs typeface="新細明體"/>
              </a:rPr>
              <a:t>Post Comments</a:t>
            </a:r>
            <a:r>
              <a:rPr lang="zh-TW" altLang="zh-TW" kern="0" spc="-5" dirty="0">
                <a:latin typeface="微軟正黑體" panose="020B0604030504040204" pitchFamily="34" charset="-120"/>
                <a:ea typeface="微軟正黑體" panose="020B0604030504040204" pitchFamily="34" charset="-120"/>
                <a:cs typeface="新細明體"/>
              </a:rPr>
              <a:t>來觀察有多少比例粉絲在這時間內與粉絲團進行兩次以上的</a:t>
            </a:r>
            <a:r>
              <a:rPr lang="zh-TW" altLang="zh-TW" kern="0" spc="-5" dirty="0" smtClean="0">
                <a:latin typeface="微軟正黑體" panose="020B0604030504040204" pitchFamily="34" charset="-120"/>
                <a:ea typeface="微軟正黑體" panose="020B0604030504040204" pitchFamily="34" charset="-120"/>
                <a:cs typeface="新細明體"/>
              </a:rPr>
              <a:t>互動</a:t>
            </a:r>
            <a:endParaRPr lang="zh-TW" altLang="zh-TW" sz="1100" kern="100" dirty="0">
              <a:effectLst/>
              <a:latin typeface="微軟正黑體" panose="020B0604030504040204" pitchFamily="34" charset="-120"/>
              <a:ea typeface="微軟正黑體" panose="020B0604030504040204" pitchFamily="34" charset="-120"/>
              <a:cs typeface="Times New Roman"/>
            </a:endParaRPr>
          </a:p>
        </p:txBody>
      </p:sp>
      <p:pic>
        <p:nvPicPr>
          <p:cNvPr id="6" name="圖片 5" descr="https://miro.medium.com/max/2000/1*B_Q35Y2ahMaMmYm6vqTCr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599" y="1137602"/>
            <a:ext cx="7559677" cy="4063048"/>
          </a:xfrm>
          <a:prstGeom prst="rect">
            <a:avLst/>
          </a:prstGeom>
          <a:noFill/>
          <a:ln>
            <a:noFill/>
          </a:ln>
        </p:spPr>
      </p:pic>
      <p:sp>
        <p:nvSpPr>
          <p:cNvPr id="7" name="向左箭號 6">
            <a:hlinkClick r:id="rId3" action="ppaction://hlinksldjump"/>
          </p:cNvPr>
          <p:cNvSpPr/>
          <p:nvPr/>
        </p:nvSpPr>
        <p:spPr bwMode="auto">
          <a:xfrm>
            <a:off x="9080902" y="381031"/>
            <a:ext cx="489204" cy="381000"/>
          </a:xfrm>
          <a:prstGeom prst="leftArrow">
            <a:avLst/>
          </a:prstGeom>
          <a:solidFill>
            <a:schemeClr val="accent1"/>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Tree>
    <p:extLst>
      <p:ext uri="{BB962C8B-B14F-4D97-AF65-F5344CB8AC3E}">
        <p14:creationId xmlns:p14="http://schemas.microsoft.com/office/powerpoint/2010/main" val="940243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1223" y="209550"/>
            <a:ext cx="8963554" cy="505227"/>
          </a:xfrm>
        </p:spPr>
        <p:txBody>
          <a:bodyPr/>
          <a:lstStyle/>
          <a:p>
            <a:r>
              <a:rPr lang="en-US" altLang="zh-TW" sz="2000" dirty="0" smtClean="0"/>
              <a:t>3.</a:t>
            </a:r>
            <a:r>
              <a:rPr lang="zh-TW" altLang="en-US" sz="2000" dirty="0" smtClean="0"/>
              <a:t> 廣告受眾洞察報告</a:t>
            </a:r>
            <a:endParaRPr lang="zh-TW" altLang="en-US" sz="2000" dirty="0"/>
          </a:p>
        </p:txBody>
      </p:sp>
      <p:pic>
        <p:nvPicPr>
          <p:cNvPr id="7" name="圖片 6" descr="人口統計"/>
          <p:cNvPicPr/>
          <p:nvPr/>
        </p:nvPicPr>
        <p:blipFill>
          <a:blip r:embed="rId2">
            <a:extLst>
              <a:ext uri="{28A0092B-C50C-407E-A947-70E740481C1C}">
                <a14:useLocalDpi xmlns:a14="http://schemas.microsoft.com/office/drawing/2010/main" val="0"/>
              </a:ext>
            </a:extLst>
          </a:blip>
          <a:srcRect/>
          <a:stretch>
            <a:fillRect/>
          </a:stretch>
        </p:blipFill>
        <p:spPr bwMode="auto">
          <a:xfrm>
            <a:off x="228599" y="4133850"/>
            <a:ext cx="4487655" cy="2045518"/>
          </a:xfrm>
          <a:prstGeom prst="rect">
            <a:avLst/>
          </a:prstGeom>
          <a:noFill/>
          <a:ln>
            <a:noFill/>
          </a:ln>
        </p:spPr>
      </p:pic>
      <p:grpSp>
        <p:nvGrpSpPr>
          <p:cNvPr id="15" name="群組 14"/>
          <p:cNvGrpSpPr/>
          <p:nvPr/>
        </p:nvGrpSpPr>
        <p:grpSpPr>
          <a:xfrm>
            <a:off x="228600" y="760512"/>
            <a:ext cx="2955629" cy="3135213"/>
            <a:chOff x="133350" y="760512"/>
            <a:chExt cx="2955629" cy="3135213"/>
          </a:xfrm>
        </p:grpSpPr>
        <p:sp>
          <p:nvSpPr>
            <p:cNvPr id="3" name="矩形 2"/>
            <p:cNvSpPr/>
            <p:nvPr/>
          </p:nvSpPr>
          <p:spPr>
            <a:xfrm>
              <a:off x="340022" y="827187"/>
              <a:ext cx="2367956" cy="307777"/>
            </a:xfrm>
            <a:prstGeom prst="rect">
              <a:avLst/>
            </a:prstGeom>
          </p:spPr>
          <p:txBody>
            <a:bodyPr wrap="none">
              <a:spAutoFit/>
            </a:bodyPr>
            <a:lstStyle/>
            <a:p>
              <a:r>
                <a:rPr lang="en-US" altLang="zh-TW" b="1" dirty="0">
                  <a:latin typeface="微軟正黑體" panose="020B0604030504040204" pitchFamily="34" charset="-120"/>
                  <a:ea typeface="微軟正黑體" panose="020B0604030504040204" pitchFamily="34" charset="-120"/>
                </a:rPr>
                <a:t>Step 1 </a:t>
              </a:r>
              <a:r>
                <a:rPr lang="zh-TW" altLang="en-US" b="1" dirty="0">
                  <a:latin typeface="微軟正黑體" panose="020B0604030504040204" pitchFamily="34" charset="-120"/>
                  <a:ea typeface="微軟正黑體" panose="020B0604030504040204" pitchFamily="34" charset="-120"/>
                </a:rPr>
                <a:t>：設定廣告受眾類別</a:t>
              </a:r>
            </a:p>
          </p:txBody>
        </p:sp>
        <p:pic>
          <p:nvPicPr>
            <p:cNvPr id="4" name="圖片 3" descr="設定廣告受眾類別"/>
            <p:cNvPicPr/>
            <p:nvPr/>
          </p:nvPicPr>
          <p:blipFill rotWithShape="1">
            <a:blip r:embed="rId3">
              <a:extLst>
                <a:ext uri="{28A0092B-C50C-407E-A947-70E740481C1C}">
                  <a14:useLocalDpi xmlns:a14="http://schemas.microsoft.com/office/drawing/2010/main" val="0"/>
                </a:ext>
              </a:extLst>
            </a:blip>
            <a:srcRect t="7178" b="8315"/>
            <a:stretch/>
          </p:blipFill>
          <p:spPr bwMode="auto">
            <a:xfrm>
              <a:off x="226451" y="1295802"/>
              <a:ext cx="2862528" cy="2509604"/>
            </a:xfrm>
            <a:prstGeom prst="rect">
              <a:avLst/>
            </a:prstGeom>
            <a:noFill/>
            <a:ln>
              <a:noFill/>
            </a:ln>
          </p:spPr>
        </p:pic>
        <p:sp>
          <p:nvSpPr>
            <p:cNvPr id="10" name="圓角矩形 9"/>
            <p:cNvSpPr/>
            <p:nvPr/>
          </p:nvSpPr>
          <p:spPr bwMode="auto">
            <a:xfrm>
              <a:off x="133350" y="760512"/>
              <a:ext cx="2955629" cy="3135213"/>
            </a:xfrm>
            <a:prstGeom prst="roundRect">
              <a:avLst>
                <a:gd name="adj" fmla="val 5710"/>
              </a:avLst>
            </a:prstGeom>
            <a:no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grpSp>
      <p:grpSp>
        <p:nvGrpSpPr>
          <p:cNvPr id="12" name="群組 11"/>
          <p:cNvGrpSpPr/>
          <p:nvPr/>
        </p:nvGrpSpPr>
        <p:grpSpPr>
          <a:xfrm>
            <a:off x="3384254" y="760511"/>
            <a:ext cx="2664000" cy="3135213"/>
            <a:chOff x="3241379" y="760511"/>
            <a:chExt cx="2664000" cy="3135213"/>
          </a:xfrm>
        </p:grpSpPr>
        <p:sp>
          <p:nvSpPr>
            <p:cNvPr id="6" name="矩形 5"/>
            <p:cNvSpPr/>
            <p:nvPr/>
          </p:nvSpPr>
          <p:spPr>
            <a:xfrm>
              <a:off x="3298825" y="827187"/>
              <a:ext cx="2397125" cy="1631216"/>
            </a:xfrm>
            <a:prstGeom prst="rect">
              <a:avLst/>
            </a:prstGeom>
          </p:spPr>
          <p:txBody>
            <a:bodyPr wrap="square">
              <a:spAutoFit/>
            </a:bodyPr>
            <a:lstStyle/>
            <a:p>
              <a:pPr algn="l">
                <a:lnSpc>
                  <a:spcPts val="2000"/>
                </a:lnSpc>
              </a:pPr>
              <a:r>
                <a:rPr lang="en-US" altLang="zh-TW" b="1" dirty="0">
                  <a:latin typeface="微軟正黑體" panose="020B0604030504040204" pitchFamily="34" charset="-120"/>
                  <a:ea typeface="微軟正黑體" panose="020B0604030504040204" pitchFamily="34" charset="-120"/>
                </a:rPr>
                <a:t>Step 2 </a:t>
              </a:r>
              <a:r>
                <a:rPr lang="zh-TW" altLang="zh-TW" b="1" dirty="0">
                  <a:latin typeface="微軟正黑體" panose="020B0604030504040204" pitchFamily="34" charset="-120"/>
                  <a:ea typeface="微軟正黑體" panose="020B0604030504040204" pitchFamily="34" charset="-120"/>
                </a:rPr>
                <a:t>：選擇欲比較的參數</a:t>
              </a:r>
              <a:endParaRPr lang="zh-TW" altLang="zh-TW" dirty="0">
                <a:latin typeface="微軟正黑體" panose="020B0604030504040204" pitchFamily="34" charset="-120"/>
                <a:ea typeface="微軟正黑體" panose="020B0604030504040204" pitchFamily="34" charset="-120"/>
              </a:endParaRPr>
            </a:p>
            <a:p>
              <a:pPr algn="l">
                <a:lnSpc>
                  <a:spcPts val="2000"/>
                </a:lnSpc>
              </a:pPr>
              <a:endParaRPr lang="en-US" altLang="zh-TW" dirty="0" smtClean="0">
                <a:latin typeface="微軟正黑體" panose="020B0604030504040204" pitchFamily="34" charset="-120"/>
                <a:ea typeface="微軟正黑體" panose="020B0604030504040204" pitchFamily="34" charset="-120"/>
              </a:endParaRPr>
            </a:p>
            <a:p>
              <a:pPr algn="l">
                <a:lnSpc>
                  <a:spcPts val="2000"/>
                </a:lnSpc>
              </a:pPr>
              <a:r>
                <a:rPr lang="zh-TW" altLang="zh-TW" dirty="0" smtClean="0">
                  <a:latin typeface="微軟正黑體" panose="020B0604030504040204" pitchFamily="34" charset="-120"/>
                  <a:ea typeface="微軟正黑體" panose="020B0604030504040204" pitchFamily="34" charset="-120"/>
                </a:rPr>
                <a:t>選取想要</a:t>
              </a:r>
              <a:r>
                <a:rPr lang="zh-TW" altLang="zh-TW" dirty="0">
                  <a:latin typeface="微軟正黑體" panose="020B0604030504040204" pitchFamily="34" charset="-120"/>
                  <a:ea typeface="微軟正黑體" panose="020B0604030504040204" pitchFamily="34" charset="-120"/>
                </a:rPr>
                <a:t>篩選的</a:t>
              </a:r>
              <a:r>
                <a:rPr lang="zh-TW" altLang="zh-TW" dirty="0" smtClean="0">
                  <a:latin typeface="微軟正黑體" panose="020B0604030504040204" pitchFamily="34" charset="-120"/>
                  <a:ea typeface="微軟正黑體" panose="020B0604030504040204" pitchFamily="34" charset="-120"/>
                </a:rPr>
                <a:t>參數</a:t>
              </a:r>
              <a:endParaRPr lang="en-US" altLang="zh-TW" dirty="0">
                <a:latin typeface="微軟正黑體" panose="020B0604030504040204" pitchFamily="34" charset="-120"/>
                <a:ea typeface="微軟正黑體" panose="020B0604030504040204" pitchFamily="34" charset="-120"/>
              </a:endParaRPr>
            </a:p>
            <a:p>
              <a:pPr algn="l">
                <a:lnSpc>
                  <a:spcPts val="2000"/>
                </a:lnSpc>
              </a:pPr>
              <a:r>
                <a:rPr lang="zh-TW" altLang="en-US" dirty="0" smtClean="0">
                  <a:latin typeface="微軟正黑體" panose="020B0604030504040204" pitchFamily="34" charset="-120"/>
                  <a:ea typeface="微軟正黑體" panose="020B0604030504040204" pitchFamily="34" charset="-120"/>
                </a:rPr>
                <a:t>例如：</a:t>
              </a:r>
              <a:r>
                <a:rPr lang="zh-TW" altLang="zh-TW" dirty="0" smtClean="0">
                  <a:latin typeface="微軟正黑體" panose="020B0604030504040204" pitchFamily="34" charset="-120"/>
                  <a:ea typeface="微軟正黑體" panose="020B0604030504040204" pitchFamily="34" charset="-120"/>
                </a:rPr>
                <a:t>地點</a:t>
              </a:r>
              <a:r>
                <a:rPr lang="zh-TW" altLang="zh-TW" dirty="0">
                  <a:latin typeface="微軟正黑體" panose="020B0604030504040204" pitchFamily="34" charset="-120"/>
                  <a:ea typeface="微軟正黑體" panose="020B0604030504040204" pitchFamily="34" charset="-120"/>
                </a:rPr>
                <a:t>、年齡、性別、興趣、行為、語言、感情</a:t>
              </a:r>
              <a:r>
                <a:rPr lang="zh-TW" altLang="zh-TW" dirty="0" smtClean="0">
                  <a:latin typeface="微軟正黑體" panose="020B0604030504040204" pitchFamily="34" charset="-120"/>
                  <a:ea typeface="微軟正黑體" panose="020B0604030504040204" pitchFamily="34" charset="-120"/>
                </a:rPr>
                <a:t>狀態等</a:t>
              </a:r>
              <a:endParaRPr lang="zh-TW" altLang="zh-TW" dirty="0">
                <a:latin typeface="微軟正黑體" panose="020B0604030504040204" pitchFamily="34" charset="-120"/>
                <a:ea typeface="微軟正黑體" panose="020B0604030504040204" pitchFamily="34" charset="-120"/>
              </a:endParaRPr>
            </a:p>
          </p:txBody>
        </p:sp>
        <p:pic>
          <p:nvPicPr>
            <p:cNvPr id="41988" name="Picture 4" descr="ç¸éåç"/>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2449" y="2575530"/>
              <a:ext cx="1229876" cy="1229876"/>
            </a:xfrm>
            <a:prstGeom prst="rect">
              <a:avLst/>
            </a:prstGeom>
            <a:noFill/>
            <a:extLst>
              <a:ext uri="{909E8E84-426E-40DD-AFC4-6F175D3DCCD1}">
                <a14:hiddenFill xmlns:a14="http://schemas.microsoft.com/office/drawing/2010/main">
                  <a:solidFill>
                    <a:srgbClr val="FFFFFF"/>
                  </a:solidFill>
                </a14:hiddenFill>
              </a:ext>
            </a:extLst>
          </p:spPr>
        </p:pic>
        <p:sp>
          <p:nvSpPr>
            <p:cNvPr id="13" name="圓角矩形 12"/>
            <p:cNvSpPr/>
            <p:nvPr/>
          </p:nvSpPr>
          <p:spPr bwMode="auto">
            <a:xfrm>
              <a:off x="3241379" y="760511"/>
              <a:ext cx="2664000" cy="3135213"/>
            </a:xfrm>
            <a:prstGeom prst="roundRect">
              <a:avLst>
                <a:gd name="adj" fmla="val 5710"/>
              </a:avLst>
            </a:prstGeom>
            <a:no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grpSp>
      <p:grpSp>
        <p:nvGrpSpPr>
          <p:cNvPr id="11" name="群組 10"/>
          <p:cNvGrpSpPr/>
          <p:nvPr/>
        </p:nvGrpSpPr>
        <p:grpSpPr>
          <a:xfrm>
            <a:off x="6254158" y="770036"/>
            <a:ext cx="3413717" cy="3135213"/>
            <a:chOff x="6158908" y="770036"/>
            <a:chExt cx="3413717" cy="3135213"/>
          </a:xfrm>
        </p:grpSpPr>
        <p:sp>
          <p:nvSpPr>
            <p:cNvPr id="9" name="矩形 8"/>
            <p:cNvSpPr/>
            <p:nvPr/>
          </p:nvSpPr>
          <p:spPr>
            <a:xfrm>
              <a:off x="6219826" y="827187"/>
              <a:ext cx="3214952" cy="2913618"/>
            </a:xfrm>
            <a:prstGeom prst="rect">
              <a:avLst/>
            </a:prstGeom>
          </p:spPr>
          <p:txBody>
            <a:bodyPr wrap="square">
              <a:spAutoFit/>
            </a:bodyPr>
            <a:lstStyle/>
            <a:p>
              <a:pPr lvl="0" algn="l">
                <a:lnSpc>
                  <a:spcPts val="2000"/>
                </a:lnSpc>
              </a:pPr>
              <a:r>
                <a:rPr lang="en-US" altLang="zh-TW" b="1" dirty="0">
                  <a:solidFill>
                    <a:srgbClr val="000000"/>
                  </a:solidFill>
                  <a:latin typeface="微軟正黑體" panose="020B0604030504040204" pitchFamily="34" charset="-120"/>
                  <a:ea typeface="微軟正黑體" panose="020B0604030504040204" pitchFamily="34" charset="-120"/>
                </a:rPr>
                <a:t>Step 3 </a:t>
              </a:r>
              <a:r>
                <a:rPr lang="zh-TW" altLang="en-US" b="1" dirty="0">
                  <a:solidFill>
                    <a:srgbClr val="000000"/>
                  </a:solidFill>
                  <a:latin typeface="微軟正黑體" panose="020B0604030504040204" pitchFamily="34" charset="-120"/>
                  <a:ea typeface="微軟正黑體" panose="020B0604030504040204" pitchFamily="34" charset="-120"/>
                </a:rPr>
                <a:t>：研究不同數據</a:t>
              </a:r>
              <a:r>
                <a:rPr lang="zh-TW" altLang="en-US" b="1" dirty="0" smtClean="0">
                  <a:solidFill>
                    <a:srgbClr val="000000"/>
                  </a:solidFill>
                  <a:latin typeface="微軟正黑體" panose="020B0604030504040204" pitchFamily="34" charset="-120"/>
                  <a:ea typeface="微軟正黑體" panose="020B0604030504040204" pitchFamily="34" charset="-120"/>
                </a:rPr>
                <a:t>類別</a:t>
              </a:r>
              <a:endParaRPr lang="en-US" altLang="zh-TW" b="1" dirty="0" smtClean="0">
                <a:solidFill>
                  <a:srgbClr val="000000"/>
                </a:solidFill>
                <a:latin typeface="微軟正黑體" panose="020B0604030504040204" pitchFamily="34" charset="-120"/>
                <a:ea typeface="微軟正黑體" panose="020B0604030504040204" pitchFamily="34" charset="-120"/>
              </a:endParaRPr>
            </a:p>
            <a:p>
              <a:pPr lvl="0" algn="l">
                <a:lnSpc>
                  <a:spcPts val="2000"/>
                </a:lnSpc>
              </a:pPr>
              <a:endParaRPr lang="zh-TW" altLang="en-US" b="1" dirty="0">
                <a:solidFill>
                  <a:srgbClr val="000000"/>
                </a:solidFill>
                <a:latin typeface="微軟正黑體" panose="020B0604030504040204" pitchFamily="34" charset="-120"/>
                <a:ea typeface="微軟正黑體" panose="020B0604030504040204" pitchFamily="34" charset="-120"/>
              </a:endParaRPr>
            </a:p>
            <a:p>
              <a:pPr lvl="0" algn="l">
                <a:lnSpc>
                  <a:spcPts val="2000"/>
                </a:lnSpc>
              </a:pPr>
              <a:r>
                <a:rPr lang="zh-TW" altLang="en-US" dirty="0" smtClean="0">
                  <a:solidFill>
                    <a:srgbClr val="000000"/>
                  </a:solidFill>
                  <a:latin typeface="微軟正黑體" panose="020B0604030504040204" pitchFamily="34" charset="-120"/>
                  <a:ea typeface="微軟正黑體" panose="020B0604030504040204" pitchFamily="34" charset="-120"/>
                </a:rPr>
                <a:t>交叉分析以下面向：</a:t>
              </a:r>
              <a:endParaRPr lang="en-US" altLang="zh-TW" dirty="0">
                <a:solidFill>
                  <a:srgbClr val="000000"/>
                </a:solidFill>
                <a:latin typeface="微軟正黑體" panose="020B0604030504040204" pitchFamily="34" charset="-120"/>
                <a:ea typeface="微軟正黑體" panose="020B0604030504040204" pitchFamily="34" charset="-120"/>
              </a:endParaRPr>
            </a:p>
            <a:p>
              <a:pPr marL="342900" lvl="0" indent="-342900" algn="l">
                <a:lnSpc>
                  <a:spcPts val="2000"/>
                </a:lnSpc>
                <a:buFontTx/>
                <a:buAutoNum type="arabicPeriod"/>
              </a:pPr>
              <a:r>
                <a:rPr lang="zh-TW" altLang="zh-TW" b="1" dirty="0">
                  <a:solidFill>
                    <a:srgbClr val="000000"/>
                  </a:solidFill>
                  <a:latin typeface="微軟正黑體" panose="020B0604030504040204" pitchFamily="34" charset="-120"/>
                  <a:ea typeface="微軟正黑體" panose="020B0604030504040204" pitchFamily="34" charset="-120"/>
                </a:rPr>
                <a:t>人口統計：</a:t>
              </a:r>
              <a:r>
                <a:rPr lang="zh-TW" altLang="zh-TW" dirty="0">
                  <a:solidFill>
                    <a:srgbClr val="000000"/>
                  </a:solidFill>
                  <a:latin typeface="微軟正黑體" panose="020B0604030504040204" pitchFamily="34" charset="-120"/>
                  <a:ea typeface="微軟正黑體" panose="020B0604030504040204" pitchFamily="34" charset="-120"/>
                </a:rPr>
                <a:t>透過人口統計</a:t>
              </a:r>
              <a:r>
                <a:rPr lang="zh-TW" altLang="zh-TW" dirty="0" smtClean="0">
                  <a:solidFill>
                    <a:srgbClr val="000000"/>
                  </a:solidFill>
                  <a:latin typeface="微軟正黑體" panose="020B0604030504040204" pitchFamily="34" charset="-120"/>
                  <a:ea typeface="微軟正黑體" panose="020B0604030504040204" pitchFamily="34" charset="-120"/>
                </a:rPr>
                <a:t>，能夠</a:t>
              </a:r>
              <a:r>
                <a:rPr lang="zh-TW" altLang="zh-TW" dirty="0">
                  <a:solidFill>
                    <a:srgbClr val="000000"/>
                  </a:solidFill>
                  <a:latin typeface="微軟正黑體" panose="020B0604030504040204" pitchFamily="34" charset="-120"/>
                  <a:ea typeface="微軟正黑體" panose="020B0604030504040204" pitchFamily="34" charset="-120"/>
                </a:rPr>
                <a:t>得知使用者的背景，像是年齡、性別、</a:t>
              </a:r>
              <a:r>
                <a:rPr lang="zh-TW" altLang="zh-TW" dirty="0" smtClean="0">
                  <a:solidFill>
                    <a:srgbClr val="000000"/>
                  </a:solidFill>
                  <a:latin typeface="微軟正黑體" panose="020B0604030504040204" pitchFamily="34" charset="-120"/>
                  <a:ea typeface="微軟正黑體" panose="020B0604030504040204" pitchFamily="34" charset="-120"/>
                </a:rPr>
                <a:t>教育程度等</a:t>
              </a:r>
              <a:r>
                <a:rPr lang="zh-TW" altLang="zh-TW" dirty="0">
                  <a:solidFill>
                    <a:srgbClr val="000000"/>
                  </a:solidFill>
                  <a:latin typeface="微軟正黑體" panose="020B0604030504040204" pitchFamily="34" charset="-120"/>
                  <a:ea typeface="微軟正黑體" panose="020B0604030504040204" pitchFamily="34" charset="-120"/>
                </a:rPr>
                <a:t>基本資料</a:t>
              </a:r>
              <a:endParaRPr lang="en-US" altLang="zh-TW" dirty="0">
                <a:solidFill>
                  <a:srgbClr val="000000"/>
                </a:solidFill>
                <a:latin typeface="微軟正黑體" panose="020B0604030504040204" pitchFamily="34" charset="-120"/>
                <a:ea typeface="微軟正黑體" panose="020B0604030504040204" pitchFamily="34" charset="-120"/>
              </a:endParaRPr>
            </a:p>
            <a:p>
              <a:pPr marL="342900" lvl="0" indent="-342900" algn="l">
                <a:lnSpc>
                  <a:spcPts val="2000"/>
                </a:lnSpc>
                <a:buFontTx/>
                <a:buAutoNum type="arabicPeriod"/>
              </a:pPr>
              <a:r>
                <a:rPr lang="zh-TW" altLang="zh-TW" b="1" dirty="0">
                  <a:solidFill>
                    <a:srgbClr val="000000"/>
                  </a:solidFill>
                  <a:latin typeface="微軟正黑體" panose="020B0604030504040204" pitchFamily="34" charset="-120"/>
                  <a:ea typeface="微軟正黑體" panose="020B0604030504040204" pitchFamily="34" charset="-120"/>
                </a:rPr>
                <a:t>粉絲專頁的讚</a:t>
              </a:r>
              <a:r>
                <a:rPr lang="zh-TW" altLang="zh-TW" dirty="0">
                  <a:solidFill>
                    <a:srgbClr val="000000"/>
                  </a:solidFill>
                  <a:latin typeface="微軟正黑體" panose="020B0604030504040204" pitchFamily="34" charset="-120"/>
                  <a:ea typeface="微軟正黑體" panose="020B0604030504040204" pitchFamily="34" charset="-120"/>
                </a:rPr>
                <a:t>：目標受眾</a:t>
              </a:r>
              <a:r>
                <a:rPr lang="zh-TW" altLang="en-US" dirty="0">
                  <a:solidFill>
                    <a:srgbClr val="000000"/>
                  </a:solidFill>
                  <a:latin typeface="微軟正黑體" panose="020B0604030504040204" pitchFamily="34" charset="-120"/>
                  <a:ea typeface="微軟正黑體" panose="020B0604030504040204" pitchFamily="34" charset="-120"/>
                </a:rPr>
                <a:t>偏好</a:t>
              </a:r>
              <a:r>
                <a:rPr lang="zh-TW" altLang="zh-TW" dirty="0">
                  <a:solidFill>
                    <a:srgbClr val="000000"/>
                  </a:solidFill>
                  <a:latin typeface="微軟正黑體" panose="020B0604030504040204" pitchFamily="34" charset="-120"/>
                  <a:ea typeface="微軟正黑體" panose="020B0604030504040204" pitchFamily="34" charset="-120"/>
                </a:rPr>
                <a:t>的類別和粉絲專</a:t>
              </a:r>
              <a:r>
                <a:rPr lang="zh-TW" altLang="en-US" dirty="0">
                  <a:solidFill>
                    <a:srgbClr val="000000"/>
                  </a:solidFill>
                  <a:latin typeface="微軟正黑體" panose="020B0604030504040204" pitchFamily="34" charset="-120"/>
                  <a:ea typeface="微軟正黑體" panose="020B0604030504040204" pitchFamily="34" charset="-120"/>
                </a:rPr>
                <a:t>頁</a:t>
              </a:r>
              <a:endParaRPr lang="en-US" altLang="zh-TW" dirty="0">
                <a:solidFill>
                  <a:srgbClr val="000000"/>
                </a:solidFill>
                <a:latin typeface="微軟正黑體" panose="020B0604030504040204" pitchFamily="34" charset="-120"/>
                <a:ea typeface="微軟正黑體" panose="020B0604030504040204" pitchFamily="34" charset="-120"/>
              </a:endParaRPr>
            </a:p>
            <a:p>
              <a:pPr marL="342900" lvl="0" indent="-342900" algn="l">
                <a:lnSpc>
                  <a:spcPts val="2000"/>
                </a:lnSpc>
                <a:buFontTx/>
                <a:buAutoNum type="arabicPeriod"/>
              </a:pPr>
              <a:r>
                <a:rPr lang="zh-TW" altLang="zh-TW" b="1" dirty="0">
                  <a:solidFill>
                    <a:srgbClr val="000000"/>
                  </a:solidFill>
                  <a:latin typeface="微軟正黑體" panose="020B0604030504040204" pitchFamily="34" charset="-120"/>
                  <a:ea typeface="微軟正黑體" panose="020B0604030504040204" pitchFamily="34" charset="-120"/>
                </a:rPr>
                <a:t>地點</a:t>
              </a:r>
              <a:r>
                <a:rPr lang="zh-TW" altLang="zh-TW" b="1" dirty="0" smtClean="0">
                  <a:solidFill>
                    <a:srgbClr val="000000"/>
                  </a:solidFill>
                  <a:latin typeface="微軟正黑體" panose="020B0604030504040204" pitchFamily="34" charset="-120"/>
                  <a:ea typeface="微軟正黑體" panose="020B0604030504040204" pitchFamily="34" charset="-120"/>
                </a:rPr>
                <a:t>：</a:t>
              </a:r>
              <a:r>
                <a:rPr lang="zh-TW" altLang="zh-TW" dirty="0" smtClean="0">
                  <a:solidFill>
                    <a:srgbClr val="000000"/>
                  </a:solidFill>
                  <a:latin typeface="微軟正黑體" panose="020B0604030504040204" pitchFamily="34" charset="-120"/>
                  <a:ea typeface="微軟正黑體" panose="020B0604030504040204" pitchFamily="34" charset="-120"/>
                </a:rPr>
                <a:t>熱門</a:t>
              </a:r>
              <a:r>
                <a:rPr lang="zh-TW" altLang="zh-TW" dirty="0">
                  <a:solidFill>
                    <a:srgbClr val="000000"/>
                  </a:solidFill>
                  <a:latin typeface="微軟正黑體" panose="020B0604030504040204" pitchFamily="34" charset="-120"/>
                  <a:ea typeface="微軟正黑體" panose="020B0604030504040204" pitchFamily="34" charset="-120"/>
                </a:rPr>
                <a:t>城市、國家、</a:t>
              </a:r>
              <a:r>
                <a:rPr lang="zh-TW" altLang="zh-TW" dirty="0" smtClean="0">
                  <a:solidFill>
                    <a:srgbClr val="000000"/>
                  </a:solidFill>
                  <a:latin typeface="微軟正黑體" panose="020B0604030504040204" pitchFamily="34" charset="-120"/>
                  <a:ea typeface="微軟正黑體" panose="020B0604030504040204" pitchFamily="34" charset="-120"/>
                </a:rPr>
                <a:t>語言</a:t>
              </a:r>
              <a:endParaRPr lang="en-US" altLang="zh-TW" dirty="0">
                <a:solidFill>
                  <a:srgbClr val="000000"/>
                </a:solidFill>
                <a:latin typeface="微軟正黑體" panose="020B0604030504040204" pitchFamily="34" charset="-120"/>
                <a:ea typeface="微軟正黑體" panose="020B0604030504040204" pitchFamily="34" charset="-120"/>
              </a:endParaRPr>
            </a:p>
            <a:p>
              <a:pPr marL="342900" lvl="0" indent="-342900" algn="l">
                <a:lnSpc>
                  <a:spcPts val="2000"/>
                </a:lnSpc>
                <a:buFontTx/>
                <a:buAutoNum type="arabicPeriod"/>
              </a:pPr>
              <a:r>
                <a:rPr lang="zh-TW" altLang="zh-TW" b="1" dirty="0">
                  <a:solidFill>
                    <a:srgbClr val="000000"/>
                  </a:solidFill>
                  <a:latin typeface="微軟正黑體" panose="020B0604030504040204" pitchFamily="34" charset="-120"/>
                  <a:ea typeface="微軟正黑體" panose="020B0604030504040204" pitchFamily="34" charset="-120"/>
                </a:rPr>
                <a:t>動態：</a:t>
              </a:r>
              <a:r>
                <a:rPr lang="zh-TW" altLang="zh-TW" dirty="0">
                  <a:solidFill>
                    <a:srgbClr val="000000"/>
                  </a:solidFill>
                  <a:latin typeface="微軟正黑體" panose="020B0604030504040204" pitchFamily="34" charset="-120"/>
                  <a:ea typeface="微軟正黑體" panose="020B0604030504040204" pitchFamily="34" charset="-120"/>
                </a:rPr>
                <a:t>可以檢閱用戶的活動頻率以及使用的裝置</a:t>
              </a:r>
              <a:r>
                <a:rPr lang="zh-TW" altLang="zh-TW" dirty="0" smtClean="0">
                  <a:solidFill>
                    <a:srgbClr val="000000"/>
                  </a:solidFill>
                  <a:latin typeface="微軟正黑體" panose="020B0604030504040204" pitchFamily="34" charset="-120"/>
                  <a:ea typeface="微軟正黑體" panose="020B0604030504040204" pitchFamily="34" charset="-120"/>
                </a:rPr>
                <a:t>類型</a:t>
              </a:r>
              <a:endParaRPr lang="en-US" altLang="zh-TW" dirty="0">
                <a:solidFill>
                  <a:srgbClr val="000000"/>
                </a:solidFill>
                <a:latin typeface="微軟正黑體" panose="020B0604030504040204" pitchFamily="34" charset="-120"/>
                <a:ea typeface="微軟正黑體" panose="020B0604030504040204" pitchFamily="34" charset="-120"/>
              </a:endParaRPr>
            </a:p>
          </p:txBody>
        </p:sp>
        <p:sp>
          <p:nvSpPr>
            <p:cNvPr id="14" name="圓角矩形 13"/>
            <p:cNvSpPr/>
            <p:nvPr/>
          </p:nvSpPr>
          <p:spPr bwMode="auto">
            <a:xfrm>
              <a:off x="6158908" y="770036"/>
              <a:ext cx="3413717" cy="3135213"/>
            </a:xfrm>
            <a:prstGeom prst="roundRect">
              <a:avLst>
                <a:gd name="adj" fmla="val 5710"/>
              </a:avLst>
            </a:prstGeom>
            <a:no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grpSp>
      <p:pic>
        <p:nvPicPr>
          <p:cNvPr id="8" name="圖片 7" descr="粉絲專頁的讚"/>
          <p:cNvPicPr/>
          <p:nvPr/>
        </p:nvPicPr>
        <p:blipFill rotWithShape="1">
          <a:blip r:embed="rId5">
            <a:extLst>
              <a:ext uri="{28A0092B-C50C-407E-A947-70E740481C1C}">
                <a14:useLocalDpi xmlns:a14="http://schemas.microsoft.com/office/drawing/2010/main" val="0"/>
              </a:ext>
            </a:extLst>
          </a:blip>
          <a:srcRect b="63712"/>
          <a:stretch/>
        </p:blipFill>
        <p:spPr bwMode="auto">
          <a:xfrm>
            <a:off x="167977" y="4133850"/>
            <a:ext cx="5346997" cy="2045518"/>
          </a:xfrm>
          <a:prstGeom prst="rect">
            <a:avLst/>
          </a:prstGeom>
          <a:noFill/>
          <a:ln>
            <a:noFill/>
          </a:ln>
        </p:spPr>
      </p:pic>
      <p:pic>
        <p:nvPicPr>
          <p:cNvPr id="18" name="圖片 17" descr="粉絲專頁的讚"/>
          <p:cNvPicPr/>
          <p:nvPr/>
        </p:nvPicPr>
        <p:blipFill rotWithShape="1">
          <a:blip r:embed="rId5">
            <a:extLst>
              <a:ext uri="{28A0092B-C50C-407E-A947-70E740481C1C}">
                <a14:useLocalDpi xmlns:a14="http://schemas.microsoft.com/office/drawing/2010/main" val="0"/>
              </a:ext>
            </a:extLst>
          </a:blip>
          <a:srcRect t="61303"/>
          <a:stretch/>
        </p:blipFill>
        <p:spPr bwMode="auto">
          <a:xfrm>
            <a:off x="4577774" y="4133850"/>
            <a:ext cx="5090101" cy="2143125"/>
          </a:xfrm>
          <a:prstGeom prst="rect">
            <a:avLst/>
          </a:prstGeom>
          <a:noFill/>
          <a:ln>
            <a:noFill/>
          </a:ln>
        </p:spPr>
      </p:pic>
    </p:spTree>
    <p:extLst>
      <p:ext uri="{BB962C8B-B14F-4D97-AF65-F5344CB8AC3E}">
        <p14:creationId xmlns:p14="http://schemas.microsoft.com/office/powerpoint/2010/main" val="258008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000" dirty="0" smtClean="0"/>
              <a:t>3.</a:t>
            </a:r>
            <a:r>
              <a:rPr lang="zh-TW" altLang="en-US" sz="2000" dirty="0" smtClean="0"/>
              <a:t> </a:t>
            </a:r>
            <a:r>
              <a:rPr lang="en-US" altLang="zh-TW" sz="2000" dirty="0" smtClean="0"/>
              <a:t>FB</a:t>
            </a:r>
            <a:r>
              <a:rPr lang="zh-TW" altLang="en-US" sz="2000" dirty="0" smtClean="0"/>
              <a:t>廣告受眾使用案例</a:t>
            </a:r>
            <a:endParaRPr lang="zh-TW" altLang="en-US" sz="2000" dirty="0"/>
          </a:p>
        </p:txBody>
      </p:sp>
      <p:sp>
        <p:nvSpPr>
          <p:cNvPr id="4" name="矩形 3"/>
          <p:cNvSpPr/>
          <p:nvPr/>
        </p:nvSpPr>
        <p:spPr>
          <a:xfrm>
            <a:off x="1018908" y="5638800"/>
            <a:ext cx="8187003" cy="738664"/>
          </a:xfrm>
          <a:prstGeom prst="rect">
            <a:avLst/>
          </a:prstGeom>
        </p:spPr>
        <p:txBody>
          <a:bodyPr wrap="square">
            <a:spAutoFit/>
          </a:bodyPr>
          <a:lstStyle/>
          <a:p>
            <a:pPr algn="l"/>
            <a:r>
              <a:rPr lang="en-US" altLang="zh-TW" kern="0" dirty="0" smtClean="0">
                <a:solidFill>
                  <a:srgbClr val="444444"/>
                </a:solidFill>
                <a:latin typeface="Calibri"/>
                <a:ea typeface="新細明體"/>
                <a:cs typeface="新細明體"/>
              </a:rPr>
              <a:t>Finding</a:t>
            </a:r>
            <a:r>
              <a:rPr lang="zh-TW" altLang="en-US" kern="0" dirty="0" smtClean="0">
                <a:solidFill>
                  <a:srgbClr val="444444"/>
                </a:solidFill>
                <a:latin typeface="Calibri"/>
                <a:ea typeface="新細明體"/>
                <a:cs typeface="新細明體"/>
              </a:rPr>
              <a:t>：</a:t>
            </a:r>
            <a:endParaRPr lang="en-US" altLang="zh-TW" kern="0" dirty="0" smtClean="0">
              <a:solidFill>
                <a:srgbClr val="444444"/>
              </a:solidFill>
              <a:latin typeface="Calibri"/>
              <a:ea typeface="新細明體"/>
              <a:cs typeface="新細明體"/>
            </a:endParaRPr>
          </a:p>
          <a:p>
            <a:pPr marL="342900" indent="-342900" algn="l">
              <a:buFont typeface="+mj-lt"/>
              <a:buAutoNum type="arabicParenR"/>
            </a:pPr>
            <a:r>
              <a:rPr lang="zh-TW" altLang="en-US" kern="0" dirty="0" smtClean="0">
                <a:solidFill>
                  <a:srgbClr val="444444"/>
                </a:solidFill>
                <a:latin typeface="Calibri"/>
                <a:ea typeface="新細明體"/>
                <a:cs typeface="新細明體"/>
              </a:rPr>
              <a:t>此</a:t>
            </a:r>
            <a:r>
              <a:rPr lang="zh-TW" altLang="zh-TW" kern="0" dirty="0" smtClean="0">
                <a:solidFill>
                  <a:srgbClr val="444444"/>
                </a:solidFill>
                <a:latin typeface="Calibri"/>
                <a:ea typeface="新細明體"/>
                <a:cs typeface="新細明體"/>
              </a:rPr>
              <a:t>群體</a:t>
            </a:r>
            <a:r>
              <a:rPr lang="zh-TW" altLang="en-US" kern="0" dirty="0" smtClean="0">
                <a:solidFill>
                  <a:srgbClr val="444444"/>
                </a:solidFill>
                <a:latin typeface="Calibri"/>
                <a:ea typeface="新細明體"/>
                <a:cs typeface="新細明體"/>
              </a:rPr>
              <a:t>偏好</a:t>
            </a:r>
            <a:r>
              <a:rPr lang="zh-TW" altLang="zh-TW" kern="0" dirty="0" smtClean="0">
                <a:solidFill>
                  <a:srgbClr val="444444"/>
                </a:solidFill>
                <a:latin typeface="Calibri"/>
                <a:ea typeface="新細明體"/>
                <a:cs typeface="新細明體"/>
              </a:rPr>
              <a:t>美</a:t>
            </a:r>
            <a:r>
              <a:rPr lang="zh-TW" altLang="zh-TW" kern="0" dirty="0">
                <a:solidFill>
                  <a:srgbClr val="444444"/>
                </a:solidFill>
                <a:latin typeface="Calibri"/>
                <a:ea typeface="新細明體"/>
                <a:cs typeface="新細明體"/>
              </a:rPr>
              <a:t>妝保養、流行服飾和</a:t>
            </a:r>
            <a:r>
              <a:rPr lang="zh-TW" altLang="zh-TW" kern="0" dirty="0" smtClean="0">
                <a:solidFill>
                  <a:srgbClr val="444444"/>
                </a:solidFill>
                <a:latin typeface="Calibri"/>
                <a:ea typeface="新細明體"/>
                <a:cs typeface="新細明體"/>
              </a:rPr>
              <a:t>行李箱</a:t>
            </a:r>
            <a:endParaRPr lang="en-US" altLang="zh-TW" kern="0" dirty="0">
              <a:solidFill>
                <a:srgbClr val="444444"/>
              </a:solidFill>
              <a:latin typeface="Calibri"/>
              <a:ea typeface="新細明體"/>
              <a:cs typeface="新細明體"/>
            </a:endParaRPr>
          </a:p>
          <a:p>
            <a:pPr marL="342900" indent="-342900" algn="l">
              <a:buFont typeface="+mj-lt"/>
              <a:buAutoNum type="arabicParenR"/>
            </a:pPr>
            <a:r>
              <a:rPr lang="zh-TW" altLang="en-US" kern="0" dirty="0" smtClean="0">
                <a:solidFill>
                  <a:srgbClr val="444444"/>
                </a:solidFill>
                <a:latin typeface="Calibri"/>
                <a:ea typeface="新細明體"/>
                <a:cs typeface="新細明體"/>
              </a:rPr>
              <a:t>推測</a:t>
            </a:r>
            <a:r>
              <a:rPr lang="zh-TW" altLang="zh-TW" kern="0" dirty="0" smtClean="0">
                <a:solidFill>
                  <a:srgbClr val="444444"/>
                </a:solidFill>
                <a:latin typeface="Calibri"/>
                <a:ea typeface="新細明體"/>
                <a:cs typeface="新細明體"/>
              </a:rPr>
              <a:t>是</a:t>
            </a:r>
            <a:r>
              <a:rPr lang="zh-TW" altLang="zh-TW" kern="0" dirty="0">
                <a:solidFill>
                  <a:srgbClr val="444444"/>
                </a:solidFill>
                <a:latin typeface="Calibri"/>
                <a:ea typeface="新細明體"/>
                <a:cs typeface="新細明體"/>
              </a:rPr>
              <a:t>個注重本身</a:t>
            </a:r>
            <a:r>
              <a:rPr lang="zh-TW" altLang="zh-TW" kern="0" dirty="0" smtClean="0">
                <a:solidFill>
                  <a:srgbClr val="444444"/>
                </a:solidFill>
                <a:latin typeface="Calibri"/>
                <a:ea typeface="新細明體"/>
                <a:cs typeface="新細明體"/>
              </a:rPr>
              <a:t>形象</a:t>
            </a:r>
            <a:r>
              <a:rPr lang="zh-TW" altLang="en-US" kern="0" dirty="0">
                <a:solidFill>
                  <a:srgbClr val="444444"/>
                </a:solidFill>
                <a:latin typeface="Calibri"/>
                <a:ea typeface="新細明體"/>
                <a:cs typeface="新細明體"/>
              </a:rPr>
              <a:t>及</a:t>
            </a:r>
            <a:r>
              <a:rPr lang="zh-TW" altLang="zh-TW" kern="0" dirty="0" smtClean="0">
                <a:solidFill>
                  <a:srgbClr val="444444"/>
                </a:solidFill>
                <a:latin typeface="Calibri"/>
                <a:ea typeface="新細明體"/>
                <a:cs typeface="新細明體"/>
              </a:rPr>
              <a:t>生活</a:t>
            </a:r>
            <a:r>
              <a:rPr lang="zh-TW" altLang="zh-TW" kern="0" dirty="0">
                <a:solidFill>
                  <a:srgbClr val="444444"/>
                </a:solidFill>
                <a:latin typeface="Calibri"/>
                <a:ea typeface="新細明體"/>
                <a:cs typeface="新細明體"/>
              </a:rPr>
              <a:t>品質</a:t>
            </a:r>
            <a:r>
              <a:rPr lang="zh-TW" altLang="zh-TW" kern="0" dirty="0" smtClean="0">
                <a:solidFill>
                  <a:srgbClr val="444444"/>
                </a:solidFill>
                <a:latin typeface="Calibri"/>
                <a:ea typeface="新細明體"/>
                <a:cs typeface="新細明體"/>
              </a:rPr>
              <a:t>的族群</a:t>
            </a:r>
            <a:r>
              <a:rPr lang="zh-TW" altLang="zh-TW" kern="0" dirty="0">
                <a:solidFill>
                  <a:srgbClr val="444444"/>
                </a:solidFill>
                <a:latin typeface="Calibri"/>
                <a:ea typeface="新細明體"/>
                <a:cs typeface="新細明體"/>
              </a:rPr>
              <a:t>，她們較願意花錢投資自己，有餘力時也偏好來一場</a:t>
            </a:r>
            <a:r>
              <a:rPr lang="zh-TW" altLang="zh-TW" kern="0" dirty="0" smtClean="0">
                <a:solidFill>
                  <a:srgbClr val="444444"/>
                </a:solidFill>
                <a:latin typeface="Calibri"/>
                <a:ea typeface="新細明體"/>
                <a:cs typeface="新細明體"/>
              </a:rPr>
              <a:t>旅行</a:t>
            </a:r>
            <a:endParaRPr lang="zh-TW" altLang="zh-TW" kern="100" dirty="0">
              <a:effectLst/>
              <a:latin typeface="Calibri"/>
              <a:ea typeface="新細明體"/>
              <a:cs typeface="Times New Roman"/>
            </a:endParaRPr>
          </a:p>
        </p:txBody>
      </p:sp>
      <p:grpSp>
        <p:nvGrpSpPr>
          <p:cNvPr id="14" name="群組 13"/>
          <p:cNvGrpSpPr/>
          <p:nvPr/>
        </p:nvGrpSpPr>
        <p:grpSpPr>
          <a:xfrm>
            <a:off x="270932" y="981075"/>
            <a:ext cx="8734954" cy="4572000"/>
            <a:chOff x="366182" y="952500"/>
            <a:chExt cx="8734954" cy="4572000"/>
          </a:xfrm>
        </p:grpSpPr>
        <p:grpSp>
          <p:nvGrpSpPr>
            <p:cNvPr id="12" name="群組 11"/>
            <p:cNvGrpSpPr/>
            <p:nvPr/>
          </p:nvGrpSpPr>
          <p:grpSpPr>
            <a:xfrm>
              <a:off x="713837" y="952500"/>
              <a:ext cx="8387299" cy="4572000"/>
              <a:chOff x="818612" y="1066800"/>
              <a:chExt cx="8387299" cy="4572000"/>
            </a:xfrm>
          </p:grpSpPr>
          <p:pic>
            <p:nvPicPr>
              <p:cNvPr id="3" name="圖片 2" descr="儲存廣告受眾"/>
              <p:cNvPicPr/>
              <p:nvPr/>
            </p:nvPicPr>
            <p:blipFill>
              <a:blip r:embed="rId2">
                <a:extLst>
                  <a:ext uri="{28A0092B-C50C-407E-A947-70E740481C1C}">
                    <a14:useLocalDpi xmlns:a14="http://schemas.microsoft.com/office/drawing/2010/main" val="0"/>
                  </a:ext>
                </a:extLst>
              </a:blip>
              <a:srcRect/>
              <a:stretch>
                <a:fillRect/>
              </a:stretch>
            </p:blipFill>
            <p:spPr bwMode="auto">
              <a:xfrm>
                <a:off x="1180833" y="1066800"/>
                <a:ext cx="8025078" cy="4572000"/>
              </a:xfrm>
              <a:prstGeom prst="rect">
                <a:avLst/>
              </a:prstGeom>
              <a:noFill/>
              <a:ln>
                <a:noFill/>
              </a:ln>
            </p:spPr>
          </p:pic>
          <p:sp>
            <p:nvSpPr>
              <p:cNvPr id="5" name="圓角矩形 4"/>
              <p:cNvSpPr/>
              <p:nvPr/>
            </p:nvSpPr>
            <p:spPr bwMode="auto">
              <a:xfrm>
                <a:off x="1247775" y="2828925"/>
                <a:ext cx="1152000" cy="40957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
            <p:nvSpPr>
              <p:cNvPr id="7" name="圓角矩形 6"/>
              <p:cNvSpPr/>
              <p:nvPr/>
            </p:nvSpPr>
            <p:spPr bwMode="auto">
              <a:xfrm>
                <a:off x="2280450" y="3381375"/>
                <a:ext cx="648000" cy="28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
            <p:nvSpPr>
              <p:cNvPr id="8" name="圓角矩形 7"/>
              <p:cNvSpPr/>
              <p:nvPr/>
            </p:nvSpPr>
            <p:spPr bwMode="auto">
              <a:xfrm>
                <a:off x="1247775" y="4019549"/>
                <a:ext cx="1152000" cy="46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
            <p:nvSpPr>
              <p:cNvPr id="9" name="文字方塊 8"/>
              <p:cNvSpPr txBox="1"/>
              <p:nvPr/>
            </p:nvSpPr>
            <p:spPr>
              <a:xfrm>
                <a:off x="818612" y="2767012"/>
                <a:ext cx="581025" cy="307777"/>
              </a:xfrm>
              <a:prstGeom prst="rect">
                <a:avLst/>
              </a:prstGeom>
              <a:noFill/>
            </p:spPr>
            <p:txBody>
              <a:bodyPr wrap="square" rtlCol="0">
                <a:spAutoFit/>
              </a:bodyPr>
              <a:lstStyle/>
              <a:p>
                <a:r>
                  <a:rPr lang="en-US" altLang="zh-TW" b="1" dirty="0" smtClean="0">
                    <a:solidFill>
                      <a:srgbClr val="FF0000"/>
                    </a:solidFill>
                    <a:effectLst>
                      <a:outerShdw blurRad="38100" dist="38100" dir="2700000" algn="tl">
                        <a:srgbClr val="000000">
                          <a:alpha val="43137"/>
                        </a:srgbClr>
                      </a:outerShdw>
                    </a:effectLst>
                    <a:latin typeface="+mn-lt"/>
                  </a:rPr>
                  <a:t>1</a:t>
                </a:r>
                <a:endParaRPr lang="zh-TW" altLang="en-US" b="1" dirty="0" smtClean="0">
                  <a:solidFill>
                    <a:srgbClr val="FF0000"/>
                  </a:solidFill>
                  <a:effectLst>
                    <a:outerShdw blurRad="38100" dist="38100" dir="2700000" algn="tl">
                      <a:srgbClr val="000000">
                        <a:alpha val="43137"/>
                      </a:srgbClr>
                    </a:outerShdw>
                  </a:effectLst>
                  <a:latin typeface="+mn-lt"/>
                </a:endParaRPr>
              </a:p>
            </p:txBody>
          </p:sp>
          <p:sp>
            <p:nvSpPr>
              <p:cNvPr id="10" name="文字方塊 9"/>
              <p:cNvSpPr txBox="1"/>
              <p:nvPr/>
            </p:nvSpPr>
            <p:spPr>
              <a:xfrm>
                <a:off x="1861607" y="3227486"/>
                <a:ext cx="581025" cy="307777"/>
              </a:xfrm>
              <a:prstGeom prst="rect">
                <a:avLst/>
              </a:prstGeom>
              <a:noFill/>
            </p:spPr>
            <p:txBody>
              <a:bodyPr wrap="square" rtlCol="0">
                <a:spAutoFit/>
              </a:bodyPr>
              <a:lstStyle/>
              <a:p>
                <a:r>
                  <a:rPr lang="en-US" altLang="zh-TW" b="1" dirty="0">
                    <a:solidFill>
                      <a:srgbClr val="FF0000"/>
                    </a:solidFill>
                    <a:effectLst>
                      <a:outerShdw blurRad="38100" dist="38100" dir="2700000" algn="tl">
                        <a:srgbClr val="000000">
                          <a:alpha val="43137"/>
                        </a:srgbClr>
                      </a:outerShdw>
                    </a:effectLst>
                  </a:rPr>
                  <a:t>2</a:t>
                </a:r>
                <a:endParaRPr lang="zh-TW" altLang="en-US" b="1" dirty="0" smtClean="0">
                  <a:solidFill>
                    <a:srgbClr val="FF0000"/>
                  </a:solidFill>
                  <a:effectLst>
                    <a:outerShdw blurRad="38100" dist="38100" dir="2700000" algn="tl">
                      <a:srgbClr val="000000">
                        <a:alpha val="43137"/>
                      </a:srgbClr>
                    </a:outerShdw>
                  </a:effectLst>
                  <a:latin typeface="+mn-lt"/>
                </a:endParaRPr>
              </a:p>
            </p:txBody>
          </p:sp>
          <p:sp>
            <p:nvSpPr>
              <p:cNvPr id="11" name="文字方塊 10"/>
              <p:cNvSpPr txBox="1"/>
              <p:nvPr/>
            </p:nvSpPr>
            <p:spPr>
              <a:xfrm>
                <a:off x="818613" y="3967798"/>
                <a:ext cx="581025" cy="307777"/>
              </a:xfrm>
              <a:prstGeom prst="rect">
                <a:avLst/>
              </a:prstGeom>
              <a:noFill/>
            </p:spPr>
            <p:txBody>
              <a:bodyPr wrap="square" rtlCol="0">
                <a:spAutoFit/>
              </a:bodyPr>
              <a:lstStyle/>
              <a:p>
                <a:r>
                  <a:rPr lang="en-US" altLang="zh-TW" b="1" dirty="0" smtClean="0">
                    <a:solidFill>
                      <a:srgbClr val="FF0000"/>
                    </a:solidFill>
                    <a:effectLst>
                      <a:outerShdw blurRad="38100" dist="38100" dir="2700000" algn="tl">
                        <a:srgbClr val="000000">
                          <a:alpha val="43137"/>
                        </a:srgbClr>
                      </a:outerShdw>
                    </a:effectLst>
                  </a:rPr>
                  <a:t>3</a:t>
                </a:r>
                <a:endParaRPr lang="zh-TW" altLang="en-US" b="1" dirty="0" smtClean="0">
                  <a:solidFill>
                    <a:srgbClr val="FF0000"/>
                  </a:solidFill>
                  <a:effectLst>
                    <a:outerShdw blurRad="38100" dist="38100" dir="2700000" algn="tl">
                      <a:srgbClr val="000000">
                        <a:alpha val="43137"/>
                      </a:srgbClr>
                    </a:outerShdw>
                  </a:effectLst>
                  <a:latin typeface="+mn-lt"/>
                </a:endParaRPr>
              </a:p>
            </p:txBody>
          </p:sp>
        </p:grpSp>
        <p:sp>
          <p:nvSpPr>
            <p:cNvPr id="13" name="文字方塊 12"/>
            <p:cNvSpPr txBox="1"/>
            <p:nvPr/>
          </p:nvSpPr>
          <p:spPr>
            <a:xfrm>
              <a:off x="366182" y="2314158"/>
              <a:ext cx="781050" cy="338554"/>
            </a:xfrm>
            <a:prstGeom prst="rect">
              <a:avLst/>
            </a:prstGeom>
            <a:noFill/>
          </p:spPr>
          <p:txBody>
            <a:bodyPr wrap="square" rtlCol="0">
              <a:spAutoFit/>
            </a:bodyPr>
            <a:lstStyle/>
            <a:p>
              <a:r>
                <a:rPr lang="zh-TW" altLang="en-US" sz="1600" b="1" dirty="0" smtClean="0">
                  <a:solidFill>
                    <a:srgbClr val="FF0000"/>
                  </a:solidFill>
                  <a:latin typeface="微軟正黑體" panose="020B0604030504040204" pitchFamily="34" charset="-120"/>
                  <a:ea typeface="微軟正黑體" panose="020B0604030504040204" pitchFamily="34" charset="-120"/>
                </a:rPr>
                <a:t>條件：</a:t>
              </a:r>
              <a:endParaRPr lang="zh-TW" altLang="en-US" b="1" dirty="0" smtClean="0">
                <a:solidFill>
                  <a:srgbClr val="FF0000"/>
                </a:solidFill>
                <a:latin typeface="微軟正黑體" panose="020B0604030504040204" pitchFamily="34" charset="-120"/>
                <a:ea typeface="微軟正黑體" panose="020B0604030504040204" pitchFamily="34" charset="-120"/>
              </a:endParaRPr>
            </a:p>
          </p:txBody>
        </p:sp>
      </p:grpSp>
      <p:sp>
        <p:nvSpPr>
          <p:cNvPr id="15" name="向左箭號 14">
            <a:hlinkClick r:id="rId3" action="ppaction://hlinksldjump"/>
          </p:cNvPr>
          <p:cNvSpPr/>
          <p:nvPr/>
        </p:nvSpPr>
        <p:spPr bwMode="auto">
          <a:xfrm>
            <a:off x="9066879" y="352425"/>
            <a:ext cx="489204" cy="381000"/>
          </a:xfrm>
          <a:prstGeom prst="leftArrow">
            <a:avLst/>
          </a:prstGeom>
          <a:solidFill>
            <a:schemeClr val="accent1"/>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Tree>
    <p:extLst>
      <p:ext uri="{BB962C8B-B14F-4D97-AF65-F5344CB8AC3E}">
        <p14:creationId xmlns:p14="http://schemas.microsoft.com/office/powerpoint/2010/main" val="3616299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7123" y="381000"/>
            <a:ext cx="6482027" cy="505227"/>
          </a:xfrm>
        </p:spPr>
        <p:txBody>
          <a:bodyPr/>
          <a:lstStyle/>
          <a:p>
            <a:r>
              <a:rPr lang="zh-TW" altLang="en-US" sz="2000" dirty="0" smtClean="0"/>
              <a:t>大數軟體資料範例</a:t>
            </a:r>
            <a:endParaRPr lang="zh-TW" altLang="en-US" sz="2000" dirty="0"/>
          </a:p>
        </p:txBody>
      </p:sp>
      <p:pic>
        <p:nvPicPr>
          <p:cNvPr id="44034" name="圖片 6"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419225"/>
            <a:ext cx="69246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圖片 8" descr="image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3914775"/>
            <a:ext cx="59721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圓角矩形 2"/>
          <p:cNvSpPr/>
          <p:nvPr/>
        </p:nvSpPr>
        <p:spPr bwMode="auto">
          <a:xfrm>
            <a:off x="6105525" y="1885950"/>
            <a:ext cx="936000" cy="1752600"/>
          </a:xfrm>
          <a:prstGeom prst="roundRect">
            <a:avLst>
              <a:gd name="adj" fmla="val 8746"/>
            </a:avLst>
          </a:prstGeom>
          <a:noFill/>
          <a:ln w="38100" cap="flat" cmpd="sng" algn="ctr">
            <a:solidFill>
              <a:srgbClr val="FF000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
        <p:nvSpPr>
          <p:cNvPr id="4" name="文字方塊 3"/>
          <p:cNvSpPr txBox="1"/>
          <p:nvPr/>
        </p:nvSpPr>
        <p:spPr>
          <a:xfrm>
            <a:off x="7905750" y="3007935"/>
            <a:ext cx="1647825" cy="523220"/>
          </a:xfrm>
          <a:prstGeom prst="rect">
            <a:avLst/>
          </a:prstGeom>
          <a:noFill/>
        </p:spPr>
        <p:txBody>
          <a:bodyPr wrap="square" rtlCol="0">
            <a:spAutoFit/>
          </a:bodyPr>
          <a:lstStyle/>
          <a:p>
            <a:pPr algn="l"/>
            <a:r>
              <a:rPr lang="zh-TW" altLang="en-US" b="1" dirty="0" smtClean="0">
                <a:solidFill>
                  <a:srgbClr val="FF0000"/>
                </a:solidFill>
                <a:latin typeface="微軟正黑體" panose="020B0604030504040204" pitchFamily="34" charset="-120"/>
                <a:ea typeface="微軟正黑體" panose="020B0604030504040204" pitchFamily="34" charset="-120"/>
              </a:rPr>
              <a:t>教育</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性別</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居住地區</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等公開資料</a:t>
            </a:r>
          </a:p>
        </p:txBody>
      </p:sp>
      <p:cxnSp>
        <p:nvCxnSpPr>
          <p:cNvPr id="6" name="直線單箭頭接點 5"/>
          <p:cNvCxnSpPr/>
          <p:nvPr/>
        </p:nvCxnSpPr>
        <p:spPr bwMode="auto">
          <a:xfrm>
            <a:off x="7089150" y="3262490"/>
            <a:ext cx="864225" cy="0"/>
          </a:xfrm>
          <a:prstGeom prst="straightConnector1">
            <a:avLst/>
          </a:prstGeom>
          <a:noFill/>
          <a:ln w="38100" cap="flat" cmpd="sng" algn="ctr">
            <a:solidFill>
              <a:srgbClr val="FF0000"/>
            </a:solidFill>
            <a:prstDash val="solid"/>
            <a:round/>
            <a:headEnd type="none" w="med" len="med"/>
            <a:tailEnd type="arrow"/>
          </a:ln>
          <a:effectLst>
            <a:outerShdw blurRad="50800" dist="38100" dir="5400000" algn="t" rotWithShape="0">
              <a:prstClr val="black">
                <a:alpha val="40000"/>
              </a:prstClr>
            </a:outerShdw>
          </a:effectLst>
        </p:spPr>
      </p:cxnSp>
      <p:sp>
        <p:nvSpPr>
          <p:cNvPr id="10" name="圓角矩形 9"/>
          <p:cNvSpPr/>
          <p:nvPr/>
        </p:nvSpPr>
        <p:spPr bwMode="auto">
          <a:xfrm>
            <a:off x="5104125" y="4400550"/>
            <a:ext cx="936000" cy="1440000"/>
          </a:xfrm>
          <a:prstGeom prst="roundRect">
            <a:avLst>
              <a:gd name="adj" fmla="val 8746"/>
            </a:avLst>
          </a:prstGeom>
          <a:noFill/>
          <a:ln w="38100" cap="flat" cmpd="sng" algn="ctr">
            <a:solidFill>
              <a:srgbClr val="FF000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
        <p:nvSpPr>
          <p:cNvPr id="12" name="圓角矩形 11"/>
          <p:cNvSpPr/>
          <p:nvPr/>
        </p:nvSpPr>
        <p:spPr bwMode="auto">
          <a:xfrm>
            <a:off x="3303900" y="4402275"/>
            <a:ext cx="936000" cy="1440000"/>
          </a:xfrm>
          <a:prstGeom prst="roundRect">
            <a:avLst>
              <a:gd name="adj" fmla="val 8746"/>
            </a:avLst>
          </a:prstGeom>
          <a:noFill/>
          <a:ln w="38100" cap="flat" cmpd="sng" algn="ctr">
            <a:solidFill>
              <a:srgbClr val="FF000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
        <p:nvSpPr>
          <p:cNvPr id="13" name="向左箭號 12">
            <a:hlinkClick r:id="rId4" action="ppaction://hlinksldjump"/>
          </p:cNvPr>
          <p:cNvSpPr/>
          <p:nvPr/>
        </p:nvSpPr>
        <p:spPr bwMode="auto">
          <a:xfrm>
            <a:off x="8995177" y="476250"/>
            <a:ext cx="489204" cy="381000"/>
          </a:xfrm>
          <a:prstGeom prst="leftArrow">
            <a:avLst/>
          </a:prstGeom>
          <a:solidFill>
            <a:schemeClr val="accent1"/>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Tree>
    <p:extLst>
      <p:ext uri="{BB962C8B-B14F-4D97-AF65-F5344CB8AC3E}">
        <p14:creationId xmlns:p14="http://schemas.microsoft.com/office/powerpoint/2010/main" val="3227656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意藍介紹</a:t>
            </a:r>
            <a:endParaRPr lang="zh-TW" altLang="en-US" dirty="0"/>
          </a:p>
        </p:txBody>
      </p:sp>
      <p:pic>
        <p:nvPicPr>
          <p:cNvPr id="4506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62394"/>
          <a:stretch/>
        </p:blipFill>
        <p:spPr bwMode="auto">
          <a:xfrm>
            <a:off x="642673" y="2671732"/>
            <a:ext cx="8263202" cy="1458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268" b="55634"/>
          <a:stretch/>
        </p:blipFill>
        <p:spPr bwMode="auto">
          <a:xfrm>
            <a:off x="642673" y="960467"/>
            <a:ext cx="8263202" cy="1516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673" y="4225539"/>
            <a:ext cx="8343900" cy="2342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7596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1652588"/>
            <a:ext cx="7043737" cy="2952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056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041534"/>
            <a:ext cx="9629775" cy="3547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0781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26626" name="Picture 2" descr="ç¸éå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50" y="1530350"/>
            <a:ext cx="665797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59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736605" y="1095376"/>
            <a:ext cx="576000" cy="1866900"/>
          </a:xfrm>
          <a:prstGeom prst="rect">
            <a:avLst/>
          </a:prstGeom>
          <a:solidFill>
            <a:schemeClr val="accent4">
              <a:lumMod val="50000"/>
              <a:lumOff val="50000"/>
            </a:schemeClr>
          </a:solidFill>
        </p:spPr>
        <p:txBody>
          <a:bodyPr vert="eaVert" wrap="square" rtlCol="0" anchor="ctr">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追蹤造訪本行之用戶</a:t>
            </a:r>
            <a:endParaRPr lang="zh-TW" altLang="en-US" b="1" dirty="0" smtClean="0">
              <a:solidFill>
                <a:schemeClr val="bg1"/>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36605" y="3657601"/>
            <a:ext cx="576000" cy="1866900"/>
          </a:xfrm>
          <a:prstGeom prst="rect">
            <a:avLst/>
          </a:prstGeom>
          <a:solidFill>
            <a:schemeClr val="accent4">
              <a:lumMod val="50000"/>
              <a:lumOff val="50000"/>
            </a:schemeClr>
          </a:solidFill>
        </p:spPr>
        <p:txBody>
          <a:bodyPr vert="eaVert" wrap="square" rtlCol="0" anchor="ctr">
            <a:spAutoFit/>
          </a:bodyPr>
          <a:lstStyle/>
          <a:p>
            <a:r>
              <a:rPr lang="zh-TW" altLang="en-US" b="1" dirty="0" smtClean="0">
                <a:solidFill>
                  <a:schemeClr val="bg1"/>
                </a:solidFill>
                <a:latin typeface="微軟正黑體" panose="020B0604030504040204" pitchFamily="34" charset="-120"/>
                <a:ea typeface="微軟正黑體" panose="020B0604030504040204" pitchFamily="34" charset="-120"/>
              </a:rPr>
              <a:t>所有網路用戶</a:t>
            </a:r>
          </a:p>
        </p:txBody>
      </p:sp>
      <p:sp>
        <p:nvSpPr>
          <p:cNvPr id="7" name="文字方塊 6"/>
          <p:cNvSpPr txBox="1"/>
          <p:nvPr/>
        </p:nvSpPr>
        <p:spPr>
          <a:xfrm>
            <a:off x="1962150" y="1767216"/>
            <a:ext cx="923925"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TW" altLang="en-US" dirty="0" smtClean="0">
                <a:solidFill>
                  <a:schemeClr val="tx1"/>
                </a:solidFill>
                <a:latin typeface="微軟正黑體" panose="020B0604030504040204" pitchFamily="34" charset="-120"/>
                <a:ea typeface="微軟正黑體" panose="020B0604030504040204" pitchFamily="34" charset="-120"/>
              </a:rPr>
              <a:t>獲取行外行為標籤</a:t>
            </a:r>
          </a:p>
        </p:txBody>
      </p:sp>
      <p:sp>
        <p:nvSpPr>
          <p:cNvPr id="8" name="文字方塊 7"/>
          <p:cNvSpPr txBox="1"/>
          <p:nvPr/>
        </p:nvSpPr>
        <p:spPr>
          <a:xfrm>
            <a:off x="1962150" y="4329441"/>
            <a:ext cx="923925"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TW" altLang="en-US" dirty="0" smtClean="0">
                <a:solidFill>
                  <a:schemeClr val="tx1"/>
                </a:solidFill>
                <a:latin typeface="微軟正黑體" panose="020B0604030504040204" pitchFamily="34" charset="-120"/>
                <a:ea typeface="微軟正黑體" panose="020B0604030504040204" pitchFamily="34" charset="-120"/>
              </a:rPr>
              <a:t>獲取行外行為標籤</a:t>
            </a:r>
          </a:p>
        </p:txBody>
      </p:sp>
      <p:sp>
        <p:nvSpPr>
          <p:cNvPr id="9" name="文字方塊 8"/>
          <p:cNvSpPr txBox="1"/>
          <p:nvPr/>
        </p:nvSpPr>
        <p:spPr>
          <a:xfrm>
            <a:off x="3390900" y="1767216"/>
            <a:ext cx="923925"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TW" altLang="en-US" dirty="0" smtClean="0">
                <a:solidFill>
                  <a:schemeClr val="tx1"/>
                </a:solidFill>
                <a:latin typeface="微軟正黑體" panose="020B0604030504040204" pitchFamily="34" charset="-120"/>
                <a:ea typeface="微軟正黑體" panose="020B0604030504040204" pitchFamily="34" charset="-120"/>
              </a:rPr>
              <a:t>與行內資料串接</a:t>
            </a:r>
          </a:p>
        </p:txBody>
      </p:sp>
      <p:sp>
        <p:nvSpPr>
          <p:cNvPr id="10" name="文字方塊 9"/>
          <p:cNvSpPr txBox="1"/>
          <p:nvPr/>
        </p:nvSpPr>
        <p:spPr>
          <a:xfrm>
            <a:off x="5076823" y="1459439"/>
            <a:ext cx="923925"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TW" altLang="en-US" dirty="0" smtClean="0">
                <a:solidFill>
                  <a:schemeClr val="tx1"/>
                </a:solidFill>
                <a:latin typeface="微軟正黑體" panose="020B0604030504040204" pitchFamily="34" charset="-120"/>
                <a:ea typeface="微軟正黑體" panose="020B0604030504040204" pitchFamily="34" charset="-120"/>
              </a:rPr>
              <a:t>資料分析</a:t>
            </a:r>
          </a:p>
        </p:txBody>
      </p:sp>
      <p:sp>
        <p:nvSpPr>
          <p:cNvPr id="11" name="文字方塊 10"/>
          <p:cNvSpPr txBox="1"/>
          <p:nvPr/>
        </p:nvSpPr>
        <p:spPr>
          <a:xfrm>
            <a:off x="5076824" y="2228197"/>
            <a:ext cx="923925"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TW" altLang="en-US" dirty="0" smtClean="0">
                <a:solidFill>
                  <a:schemeClr val="tx1"/>
                </a:solidFill>
                <a:latin typeface="微軟正黑體" panose="020B0604030504040204" pitchFamily="34" charset="-120"/>
                <a:ea typeface="微軟正黑體" panose="020B0604030504040204" pitchFamily="34" charset="-120"/>
              </a:rPr>
              <a:t>邏輯判斷</a:t>
            </a:r>
          </a:p>
        </p:txBody>
      </p:sp>
      <p:cxnSp>
        <p:nvCxnSpPr>
          <p:cNvPr id="13" name="直線單箭頭接點 12"/>
          <p:cNvCxnSpPr/>
          <p:nvPr/>
        </p:nvCxnSpPr>
        <p:spPr bwMode="auto">
          <a:xfrm>
            <a:off x="1485900" y="2028826"/>
            <a:ext cx="3048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4" name="直線單箭頭接點 13"/>
          <p:cNvCxnSpPr/>
          <p:nvPr/>
        </p:nvCxnSpPr>
        <p:spPr bwMode="auto">
          <a:xfrm>
            <a:off x="1485900" y="4657726"/>
            <a:ext cx="3048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5" name="直線單箭頭接點 14"/>
          <p:cNvCxnSpPr/>
          <p:nvPr/>
        </p:nvCxnSpPr>
        <p:spPr bwMode="auto">
          <a:xfrm>
            <a:off x="3009900" y="2038352"/>
            <a:ext cx="3048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6" name="直線單箭頭接點 15"/>
          <p:cNvCxnSpPr/>
          <p:nvPr/>
        </p:nvCxnSpPr>
        <p:spPr bwMode="auto">
          <a:xfrm flipV="1">
            <a:off x="4543425" y="1662444"/>
            <a:ext cx="457200" cy="37590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8" name="直線單箭頭接點 17"/>
          <p:cNvCxnSpPr/>
          <p:nvPr/>
        </p:nvCxnSpPr>
        <p:spPr bwMode="auto">
          <a:xfrm>
            <a:off x="4543425" y="2038352"/>
            <a:ext cx="476248" cy="31006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2" name="文字方塊 21"/>
          <p:cNvSpPr txBox="1"/>
          <p:nvPr/>
        </p:nvSpPr>
        <p:spPr>
          <a:xfrm>
            <a:off x="6857999" y="1766522"/>
            <a:ext cx="1343025" cy="540000"/>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r>
              <a:rPr lang="zh-TW" altLang="en-US" dirty="0" smtClean="0">
                <a:solidFill>
                  <a:schemeClr val="tx1"/>
                </a:solidFill>
                <a:latin typeface="微軟正黑體" panose="020B0604030504040204" pitchFamily="34" charset="-120"/>
                <a:ea typeface="微軟正黑體" panose="020B0604030504040204" pitchFamily="34" charset="-120"/>
              </a:rPr>
              <a:t>精準行銷</a:t>
            </a:r>
          </a:p>
        </p:txBody>
      </p:sp>
      <p:cxnSp>
        <p:nvCxnSpPr>
          <p:cNvPr id="23" name="直線單箭頭接點 22"/>
          <p:cNvCxnSpPr/>
          <p:nvPr/>
        </p:nvCxnSpPr>
        <p:spPr bwMode="auto">
          <a:xfrm flipV="1">
            <a:off x="6143627" y="2102482"/>
            <a:ext cx="476248" cy="27960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4" name="直線單箭頭接點 23"/>
          <p:cNvCxnSpPr/>
          <p:nvPr/>
        </p:nvCxnSpPr>
        <p:spPr bwMode="auto">
          <a:xfrm>
            <a:off x="6143627" y="1634267"/>
            <a:ext cx="476248" cy="31006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6" name="文字方塊 25"/>
          <p:cNvSpPr txBox="1"/>
          <p:nvPr/>
        </p:nvSpPr>
        <p:spPr>
          <a:xfrm>
            <a:off x="5076824" y="4437162"/>
            <a:ext cx="923925" cy="30777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TW" altLang="en-US" dirty="0" smtClean="0">
                <a:solidFill>
                  <a:schemeClr val="tx1"/>
                </a:solidFill>
                <a:latin typeface="微軟正黑體" panose="020B0604030504040204" pitchFamily="34" charset="-120"/>
                <a:ea typeface="微軟正黑體" panose="020B0604030504040204" pitchFamily="34" charset="-120"/>
              </a:rPr>
              <a:t>邏輯判斷</a:t>
            </a:r>
          </a:p>
        </p:txBody>
      </p:sp>
      <p:sp>
        <p:nvSpPr>
          <p:cNvPr id="27" name="文字方塊 26"/>
          <p:cNvSpPr txBox="1"/>
          <p:nvPr/>
        </p:nvSpPr>
        <p:spPr>
          <a:xfrm>
            <a:off x="7010399" y="4312661"/>
            <a:ext cx="1343025" cy="540000"/>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r>
              <a:rPr lang="zh-TW" altLang="en-US" dirty="0" smtClean="0">
                <a:solidFill>
                  <a:schemeClr val="tx1"/>
                </a:solidFill>
                <a:latin typeface="微軟正黑體" panose="020B0604030504040204" pitchFamily="34" charset="-120"/>
                <a:ea typeface="微軟正黑體" panose="020B0604030504040204" pitchFamily="34" charset="-120"/>
              </a:rPr>
              <a:t>精準行銷</a:t>
            </a:r>
          </a:p>
        </p:txBody>
      </p:sp>
      <p:cxnSp>
        <p:nvCxnSpPr>
          <p:cNvPr id="28" name="直線單箭頭接點 27"/>
          <p:cNvCxnSpPr/>
          <p:nvPr/>
        </p:nvCxnSpPr>
        <p:spPr bwMode="auto">
          <a:xfrm>
            <a:off x="3162300" y="4648203"/>
            <a:ext cx="1619249" cy="95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30" name="直線單箭頭接點 29"/>
          <p:cNvCxnSpPr/>
          <p:nvPr/>
        </p:nvCxnSpPr>
        <p:spPr bwMode="auto">
          <a:xfrm>
            <a:off x="6229351" y="4619627"/>
            <a:ext cx="628648"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4" name="文字方塊 33"/>
          <p:cNvSpPr txBox="1"/>
          <p:nvPr/>
        </p:nvSpPr>
        <p:spPr>
          <a:xfrm>
            <a:off x="5200649" y="936219"/>
            <a:ext cx="1343025" cy="523220"/>
          </a:xfrm>
          <a:prstGeom prst="rect">
            <a:avLst/>
          </a:prstGeom>
          <a:solidFill>
            <a:schemeClr val="accent6">
              <a:lumMod val="40000"/>
              <a:lumOff val="60000"/>
            </a:schemeClr>
          </a:solid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時效性：慢</a:t>
            </a: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精準</a:t>
            </a:r>
            <a:r>
              <a:rPr lang="zh-TW" altLang="en-US" dirty="0" smtClean="0">
                <a:latin typeface="微軟正黑體" panose="020B0604030504040204" pitchFamily="34" charset="-120"/>
                <a:ea typeface="微軟正黑體" panose="020B0604030504040204" pitchFamily="34" charset="-120"/>
              </a:rPr>
              <a:t>度：高</a:t>
            </a:r>
          </a:p>
        </p:txBody>
      </p:sp>
      <p:sp>
        <p:nvSpPr>
          <p:cNvPr id="35" name="文字方塊 34"/>
          <p:cNvSpPr txBox="1"/>
          <p:nvPr/>
        </p:nvSpPr>
        <p:spPr>
          <a:xfrm>
            <a:off x="5200650" y="2604763"/>
            <a:ext cx="1343025" cy="523220"/>
          </a:xfrm>
          <a:prstGeom prst="rect">
            <a:avLst/>
          </a:prstGeom>
          <a:solidFill>
            <a:schemeClr val="accent6">
              <a:lumMod val="40000"/>
              <a:lumOff val="60000"/>
            </a:schemeClr>
          </a:solid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時效性：中</a:t>
            </a: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精準</a:t>
            </a:r>
            <a:r>
              <a:rPr lang="zh-TW" altLang="en-US" dirty="0" smtClean="0">
                <a:latin typeface="微軟正黑體" panose="020B0604030504040204" pitchFamily="34" charset="-120"/>
                <a:ea typeface="微軟正黑體" panose="020B0604030504040204" pitchFamily="34" charset="-120"/>
              </a:rPr>
              <a:t>度：中</a:t>
            </a:r>
          </a:p>
        </p:txBody>
      </p:sp>
      <p:sp>
        <p:nvSpPr>
          <p:cNvPr id="36" name="文字方塊 35"/>
          <p:cNvSpPr txBox="1"/>
          <p:nvPr/>
        </p:nvSpPr>
        <p:spPr>
          <a:xfrm>
            <a:off x="7219949" y="4991757"/>
            <a:ext cx="1343025" cy="523220"/>
          </a:xfrm>
          <a:prstGeom prst="rect">
            <a:avLst/>
          </a:prstGeom>
          <a:solidFill>
            <a:schemeClr val="accent6">
              <a:lumMod val="40000"/>
              <a:lumOff val="60000"/>
            </a:schemeClr>
          </a:solid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時效性：快</a:t>
            </a: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精準</a:t>
            </a:r>
            <a:r>
              <a:rPr lang="zh-TW" altLang="en-US" dirty="0" smtClean="0">
                <a:latin typeface="微軟正黑體" panose="020B0604030504040204" pitchFamily="34" charset="-120"/>
                <a:ea typeface="微軟正黑體" panose="020B0604030504040204" pitchFamily="34" charset="-120"/>
              </a:rPr>
              <a:t>度：低</a:t>
            </a:r>
          </a:p>
        </p:txBody>
      </p:sp>
    </p:spTree>
    <p:extLst>
      <p:ext uri="{BB962C8B-B14F-4D97-AF65-F5344CB8AC3E}">
        <p14:creationId xmlns:p14="http://schemas.microsoft.com/office/powerpoint/2010/main" val="1805392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資料庫圖表 1"/>
          <p:cNvGraphicFramePr/>
          <p:nvPr>
            <p:extLst>
              <p:ext uri="{D42A27DB-BD31-4B8C-83A1-F6EECF244321}">
                <p14:modId xmlns:p14="http://schemas.microsoft.com/office/powerpoint/2010/main" val="1584756477"/>
              </p:ext>
            </p:extLst>
          </p:nvPr>
        </p:nvGraphicFramePr>
        <p:xfrm>
          <a:off x="1133475" y="438150"/>
          <a:ext cx="8810625" cy="458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97270840"/>
              </p:ext>
            </p:extLst>
          </p:nvPr>
        </p:nvGraphicFramePr>
        <p:xfrm>
          <a:off x="238124" y="933449"/>
          <a:ext cx="9601200" cy="5520691"/>
        </p:xfrm>
        <a:graphic>
          <a:graphicData uri="http://schemas.openxmlformats.org/drawingml/2006/table">
            <a:tbl>
              <a:tblPr firstRow="1" bandRow="1">
                <a:tableStyleId>{69CF1AB2-1976-4502-BF36-3FF5EA218861}</a:tableStyleId>
              </a:tblPr>
              <a:tblGrid>
                <a:gridCol w="933451"/>
                <a:gridCol w="4029075"/>
                <a:gridCol w="2219325"/>
                <a:gridCol w="2419349"/>
              </a:tblGrid>
              <a:tr h="781051">
                <a:tc rowSpan="5">
                  <a:txBody>
                    <a:bodyPr/>
                    <a:lstStyle/>
                    <a:p>
                      <a:r>
                        <a:rPr lang="en-US" altLang="zh-TW" sz="1400" b="0" dirty="0" smtClean="0">
                          <a:latin typeface="微軟正黑體" panose="020B0604030504040204" pitchFamily="34" charset="-120"/>
                          <a:ea typeface="微軟正黑體" panose="020B0604030504040204" pitchFamily="34" charset="-120"/>
                        </a:rPr>
                        <a:t>FB</a:t>
                      </a:r>
                      <a:r>
                        <a:rPr lang="zh-TW" altLang="en-US" sz="1400" b="0" dirty="0" smtClean="0">
                          <a:latin typeface="微軟正黑體" panose="020B0604030504040204" pitchFamily="34" charset="-120"/>
                          <a:ea typeface="微軟正黑體" panose="020B0604030504040204" pitchFamily="34" charset="-120"/>
                        </a:rPr>
                        <a:t>官方</a:t>
                      </a:r>
                      <a:endParaRPr lang="en-US" altLang="zh-TW" sz="1400" b="0" dirty="0" smtClean="0">
                        <a:latin typeface="微軟正黑體" panose="020B0604030504040204" pitchFamily="34" charset="-120"/>
                        <a:ea typeface="微軟正黑體" panose="020B0604030504040204" pitchFamily="34" charset="-120"/>
                      </a:endParaRPr>
                    </a:p>
                    <a:p>
                      <a:r>
                        <a:rPr lang="zh-TW" altLang="en-US" sz="1400" b="0" dirty="0" smtClean="0">
                          <a:latin typeface="微軟正黑體" panose="020B0604030504040204" pitchFamily="34" charset="-120"/>
                          <a:ea typeface="微軟正黑體" panose="020B0604030504040204" pitchFamily="34" charset="-120"/>
                        </a:rPr>
                        <a:t>公開資訊</a:t>
                      </a:r>
                      <a:endParaRPr lang="zh-TW" altLang="en-US" sz="1400" b="0" dirty="0">
                        <a:latin typeface="微軟正黑體" panose="020B0604030504040204" pitchFamily="34" charset="-120"/>
                        <a:ea typeface="微軟正黑體" panose="020B0604030504040204" pitchFamily="34" charset="-120"/>
                      </a:endParaRPr>
                    </a:p>
                  </a:txBody>
                  <a:tcPr/>
                </a:tc>
                <a:tc>
                  <a:txBody>
                    <a:bodyPr/>
                    <a:lstStyle/>
                    <a:p>
                      <a:pPr marL="180975" indent="-180975">
                        <a:buFont typeface="Wingdings" panose="05000000000000000000" pitchFamily="2" charset="2"/>
                        <a:buAutoNum type="circleNumWdWhitePlain"/>
                      </a:pPr>
                      <a:r>
                        <a:rPr lang="en-US" altLang="zh-TW" sz="1400" b="0" dirty="0" smtClean="0">
                          <a:latin typeface="微軟正黑體" panose="020B0604030504040204" pitchFamily="34" charset="-120"/>
                          <a:ea typeface="微軟正黑體" panose="020B0604030504040204" pitchFamily="34" charset="-120"/>
                          <a:hlinkClick r:id="rId7" action="ppaction://hlinksldjump"/>
                        </a:rPr>
                        <a:t>FB</a:t>
                      </a:r>
                      <a:r>
                        <a:rPr lang="zh-TW" altLang="en-US" sz="1400" b="0" dirty="0" smtClean="0">
                          <a:latin typeface="微軟正黑體" panose="020B0604030504040204" pitchFamily="34" charset="-120"/>
                          <a:ea typeface="微軟正黑體" panose="020B0604030504040204" pitchFamily="34" charset="-120"/>
                          <a:hlinkClick r:id="rId7" action="ppaction://hlinksldjump"/>
                        </a:rPr>
                        <a:t>洞察報告</a:t>
                      </a:r>
                      <a:r>
                        <a:rPr lang="en-US" altLang="zh-TW" sz="1400" b="0" dirty="0" smtClean="0">
                          <a:latin typeface="微軟正黑體" panose="020B0604030504040204" pitchFamily="34" charset="-120"/>
                          <a:ea typeface="微軟正黑體" panose="020B0604030504040204" pitchFamily="34" charset="-120"/>
                        </a:rPr>
                        <a:t>(entire)</a:t>
                      </a:r>
                    </a:p>
                    <a:p>
                      <a:pPr marL="180975" indent="0">
                        <a:buFont typeface="Wingdings" panose="05000000000000000000" pitchFamily="2" charset="2"/>
                        <a:buNone/>
                      </a:pPr>
                      <a:r>
                        <a:rPr lang="zh-TW" altLang="en-US" sz="1400" b="0" dirty="0" smtClean="0">
                          <a:latin typeface="微軟正黑體" panose="020B0604030504040204" pitchFamily="34" charset="-120"/>
                          <a:ea typeface="微軟正黑體" panose="020B0604030504040204" pitchFamily="34" charset="-120"/>
                        </a:rPr>
                        <a:t>對象：加入粉專的</a:t>
                      </a:r>
                      <a:r>
                        <a:rPr lang="en-US" altLang="zh-TW" sz="1400" b="0" dirty="0" smtClean="0">
                          <a:latin typeface="微軟正黑體" panose="020B0604030504040204" pitchFamily="34" charset="-120"/>
                          <a:ea typeface="微軟正黑體" panose="020B0604030504040204" pitchFamily="34" charset="-120"/>
                        </a:rPr>
                        <a:t>user</a:t>
                      </a:r>
                    </a:p>
                    <a:p>
                      <a:pPr marL="180975" indent="0">
                        <a:buFont typeface="Wingdings" panose="05000000000000000000" pitchFamily="2" charset="2"/>
                        <a:buNone/>
                      </a:pPr>
                      <a:r>
                        <a:rPr lang="zh-TW" altLang="en-US" sz="1400" b="0" dirty="0" smtClean="0">
                          <a:latin typeface="微軟正黑體" panose="020B0604030504040204" pitchFamily="34" charset="-120"/>
                          <a:ea typeface="微軟正黑體" panose="020B0604030504040204" pitchFamily="34" charset="-120"/>
                        </a:rPr>
                        <a:t>資訊：按讚數</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年齡</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地址</a:t>
                      </a:r>
                      <a:r>
                        <a:rPr lang="en-US" altLang="zh-TW" sz="1400" b="0" dirty="0" smtClean="0">
                          <a:latin typeface="微軟正黑體" panose="020B0604030504040204" pitchFamily="34" charset="-120"/>
                          <a:ea typeface="微軟正黑體" panose="020B0604030504040204" pitchFamily="34" charset="-120"/>
                        </a:rPr>
                        <a:t>…</a:t>
                      </a:r>
                    </a:p>
                  </a:txBody>
                  <a:tcPr/>
                </a:tc>
                <a:tc>
                  <a:txBody>
                    <a:bodyPr/>
                    <a:lstStyle/>
                    <a:p>
                      <a:endParaRPr lang="zh-TW" altLang="en-US" sz="1400" b="0" dirty="0">
                        <a:latin typeface="微軟正黑體" panose="020B0604030504040204" pitchFamily="34" charset="-120"/>
                        <a:ea typeface="微軟正黑體" panose="020B0604030504040204" pitchFamily="34" charset="-120"/>
                      </a:endParaRPr>
                    </a:p>
                  </a:txBody>
                  <a:tcPr/>
                </a:tc>
                <a:tc rowSpan="5">
                  <a:txBody>
                    <a:bodyPr/>
                    <a:lstStyle/>
                    <a:p>
                      <a:pPr>
                        <a:lnSpc>
                          <a:spcPct val="150000"/>
                        </a:lnSpc>
                      </a:pPr>
                      <a:r>
                        <a:rPr lang="en-US" altLang="zh-TW" sz="1400" b="0" i="0" kern="1200" dirty="0" smtClean="0">
                          <a:solidFill>
                            <a:schemeClr val="dk1"/>
                          </a:solidFill>
                          <a:effectLst/>
                          <a:latin typeface="微軟正黑體" panose="020B0604030504040204" pitchFamily="34" charset="-120"/>
                          <a:ea typeface="微軟正黑體" panose="020B0604030504040204" pitchFamily="34" charset="-120"/>
                          <a:cs typeface="+mn-cs"/>
                        </a:rPr>
                        <a:t>1.</a:t>
                      </a:r>
                      <a:r>
                        <a:rPr lang="zh-TW" altLang="en-US" sz="1400" b="0" i="0" kern="1200" dirty="0" smtClean="0">
                          <a:solidFill>
                            <a:schemeClr val="dk1"/>
                          </a:solidFill>
                          <a:effectLst/>
                          <a:latin typeface="微軟正黑體" panose="020B0604030504040204" pitchFamily="34" charset="-120"/>
                          <a:ea typeface="微軟正黑體" panose="020B0604030504040204" pitchFamily="34" charset="-120"/>
                          <a:cs typeface="+mn-cs"/>
                        </a:rPr>
                        <a:t>描繪客戶樣貌</a:t>
                      </a:r>
                    </a:p>
                  </a:txBody>
                  <a:tcPr/>
                </a:tc>
              </a:tr>
              <a:tr h="365760">
                <a:tc vMerge="1">
                  <a:txBody>
                    <a:bodyPr/>
                    <a:lstStyle/>
                    <a:p>
                      <a:endParaRPr lang="zh-TW" altLang="en-US"/>
                    </a:p>
                  </a:txBody>
                  <a:tcPr/>
                </a:tc>
                <a:tc>
                  <a:txBody>
                    <a:bodyPr/>
                    <a:lstStyle/>
                    <a:p>
                      <a:pPr marL="180975" marR="0" indent="-180975" algn="l" defTabSz="914400" rtl="0" eaLnBrk="1" fontAlgn="auto" latinLnBrk="0" hangingPunct="1">
                        <a:lnSpc>
                          <a:spcPct val="100000"/>
                        </a:lnSpc>
                        <a:spcBef>
                          <a:spcPts val="0"/>
                        </a:spcBef>
                        <a:spcAft>
                          <a:spcPts val="0"/>
                        </a:spcAft>
                        <a:buClrTx/>
                        <a:buSzTx/>
                        <a:buFont typeface="Wingdings" panose="05000000000000000000" pitchFamily="2" charset="2"/>
                        <a:buAutoNum type="circleNumWdWhitePlain" startAt="2"/>
                        <a:tabLst/>
                        <a:defRPr/>
                      </a:pPr>
                      <a:r>
                        <a:rPr lang="en-US" altLang="zh-TW" sz="1400" b="0" dirty="0" smtClean="0">
                          <a:latin typeface="微軟正黑體" panose="020B0604030504040204" pitchFamily="34" charset="-120"/>
                          <a:ea typeface="微軟正黑體" panose="020B0604030504040204" pitchFamily="34" charset="-120"/>
                          <a:hlinkClick r:id="rId8" action="ppaction://hlinksldjump"/>
                        </a:rPr>
                        <a:t>FB</a:t>
                      </a:r>
                      <a:r>
                        <a:rPr lang="zh-TW" altLang="en-US" sz="1400" b="0" dirty="0" smtClean="0">
                          <a:latin typeface="微軟正黑體" panose="020B0604030504040204" pitchFamily="34" charset="-120"/>
                          <a:ea typeface="微軟正黑體" panose="020B0604030504040204" pitchFamily="34" charset="-120"/>
                          <a:hlinkClick r:id="rId8" action="ppaction://hlinksldjump"/>
                        </a:rPr>
                        <a:t> </a:t>
                      </a:r>
                      <a:r>
                        <a:rPr lang="en-US" altLang="zh-TW" sz="1400" b="0" dirty="0" smtClean="0">
                          <a:latin typeface="微軟正黑體" panose="020B0604030504040204" pitchFamily="34" charset="-120"/>
                          <a:ea typeface="微軟正黑體" panose="020B0604030504040204" pitchFamily="34" charset="-120"/>
                          <a:hlinkClick r:id="rId8" action="ppaction://hlinksldjump"/>
                        </a:rPr>
                        <a:t>Analytics</a:t>
                      </a:r>
                      <a:r>
                        <a:rPr lang="en-US" altLang="zh-TW" sz="1400" b="0" dirty="0" smtClean="0">
                          <a:latin typeface="微軟正黑體" panose="020B0604030504040204" pitchFamily="34" charset="-120"/>
                          <a:ea typeface="微軟正黑體" panose="020B0604030504040204" pitchFamily="34" charset="-120"/>
                        </a:rPr>
                        <a:t>(entire</a:t>
                      </a:r>
                      <a:r>
                        <a:rPr lang="zh-TW" altLang="en-US" sz="1400" b="0" dirty="0" smtClean="0">
                          <a:latin typeface="微軟正黑體" panose="020B0604030504040204" pitchFamily="34" charset="-120"/>
                          <a:ea typeface="微軟正黑體" panose="020B0604030504040204" pitchFamily="34" charset="-120"/>
                        </a:rPr>
                        <a:t>似</a:t>
                      </a:r>
                      <a:r>
                        <a:rPr lang="en-US" altLang="zh-TW" sz="1400" b="0" dirty="0" smtClean="0">
                          <a:latin typeface="微軟正黑體" panose="020B0604030504040204" pitchFamily="34" charset="-120"/>
                          <a:ea typeface="微軟正黑體" panose="020B0604030504040204" pitchFamily="34" charset="-120"/>
                        </a:rPr>
                        <a:t>GA</a:t>
                      </a:r>
                      <a:r>
                        <a:rPr lang="zh-TW" altLang="en-US" sz="1400" b="0" dirty="0" smtClean="0">
                          <a:latin typeface="微軟正黑體" panose="020B0604030504040204" pitchFamily="34" charset="-120"/>
                          <a:ea typeface="微軟正黑體" panose="020B0604030504040204" pitchFamily="34" charset="-120"/>
                        </a:rPr>
                        <a:t>的分析後台</a:t>
                      </a:r>
                      <a:r>
                        <a:rPr lang="en-US" altLang="zh-TW" sz="1400" b="0" dirty="0" smtClean="0">
                          <a:latin typeface="微軟正黑體" panose="020B0604030504040204" pitchFamily="34" charset="-120"/>
                          <a:ea typeface="微軟正黑體" panose="020B0604030504040204" pitchFamily="34" charset="-12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TW" altLang="en-US" sz="1400" b="0" dirty="0" smtClean="0">
                          <a:latin typeface="微軟正黑體" panose="020B0604030504040204" pitchFamily="34" charset="-120"/>
                          <a:ea typeface="微軟正黑體" panose="020B0604030504040204" pitchFamily="34" charset="-120"/>
                        </a:rPr>
                        <a:t>    資訊</a:t>
                      </a:r>
                      <a:endParaRPr lang="en-US" altLang="zh-TW" sz="1400" b="0" dirty="0" smtClean="0">
                        <a:latin typeface="微軟正黑體" panose="020B0604030504040204" pitchFamily="34" charset="-120"/>
                        <a:ea typeface="微軟正黑體" panose="020B0604030504040204" pitchFamily="34" charset="-120"/>
                      </a:endParaRPr>
                    </a:p>
                  </a:txBody>
                  <a:tcPr/>
                </a:tc>
                <a:tc>
                  <a:txBody>
                    <a:bodyPr/>
                    <a:lstStyle/>
                    <a:p>
                      <a:endParaRPr lang="zh-TW" altLang="en-US" dirty="0"/>
                    </a:p>
                  </a:txBody>
                  <a:tcPr/>
                </a:tc>
                <a:tc vMerge="1">
                  <a:txBody>
                    <a:bodyPr/>
                    <a:lstStyle/>
                    <a:p>
                      <a:endParaRPr lang="zh-TW" altLang="en-US" dirty="0"/>
                    </a:p>
                  </a:txBody>
                  <a:tcPr/>
                </a:tc>
              </a:tr>
              <a:tr h="731520">
                <a:tc vMerge="1">
                  <a:txBody>
                    <a:bodyPr/>
                    <a:lstStyle/>
                    <a:p>
                      <a:endParaRPr lang="zh-TW" altLang="en-US"/>
                    </a:p>
                  </a:txBody>
                  <a:tcPr/>
                </a:tc>
                <a:tc>
                  <a:txBody>
                    <a:bodyPr/>
                    <a:lstStyle/>
                    <a:p>
                      <a:pPr marL="0" indent="180975">
                        <a:buFont typeface="Wingdings" panose="05000000000000000000" pitchFamily="2" charset="2"/>
                        <a:buAutoNum type="circleNumWdWhitePlain" startAt="3"/>
                      </a:pPr>
                      <a:r>
                        <a:rPr lang="en-US" altLang="zh-TW" sz="1400" b="0" dirty="0" smtClean="0">
                          <a:latin typeface="微軟正黑體" panose="020B0604030504040204" pitchFamily="34" charset="-120"/>
                          <a:ea typeface="微軟正黑體" panose="020B0604030504040204" pitchFamily="34" charset="-120"/>
                          <a:hlinkClick r:id="rId9" action="ppaction://hlinksldjump"/>
                        </a:rPr>
                        <a:t>FB</a:t>
                      </a:r>
                      <a:r>
                        <a:rPr lang="zh-TW" altLang="en-US" sz="1400" b="0" dirty="0" smtClean="0">
                          <a:latin typeface="微軟正黑體" panose="020B0604030504040204" pitchFamily="34" charset="-120"/>
                          <a:ea typeface="微軟正黑體" panose="020B0604030504040204" pitchFamily="34" charset="-120"/>
                          <a:hlinkClick r:id="rId9" action="ppaction://hlinksldjump"/>
                        </a:rPr>
                        <a:t>廣告受眾洞察報告</a:t>
                      </a:r>
                      <a:r>
                        <a:rPr lang="en-US" altLang="zh-TW" sz="1400" b="0" dirty="0" smtClean="0">
                          <a:latin typeface="微軟正黑體" panose="020B0604030504040204" pitchFamily="34" charset="-120"/>
                          <a:ea typeface="微軟正黑體" panose="020B0604030504040204" pitchFamily="34" charset="-120"/>
                        </a:rPr>
                        <a:t>(entire)</a:t>
                      </a:r>
                    </a:p>
                    <a:p>
                      <a:pPr marL="0" indent="180975">
                        <a:buFont typeface="Wingdings" panose="05000000000000000000" pitchFamily="2" charset="2"/>
                        <a:buNone/>
                      </a:pPr>
                      <a:r>
                        <a:rPr lang="zh-TW" altLang="en-US" sz="1400" b="0" dirty="0" smtClean="0">
                          <a:latin typeface="微軟正黑體" panose="020B0604030504040204" pitchFamily="34" charset="-120"/>
                          <a:ea typeface="微軟正黑體" panose="020B0604030504040204" pitchFamily="34" charset="-120"/>
                        </a:rPr>
                        <a:t>對象：點過廣告的</a:t>
                      </a:r>
                      <a:r>
                        <a:rPr lang="en-US" altLang="zh-TW" sz="1400" b="0" dirty="0" smtClean="0">
                          <a:latin typeface="微軟正黑體" panose="020B0604030504040204" pitchFamily="34" charset="-120"/>
                          <a:ea typeface="微軟正黑體" panose="020B0604030504040204" pitchFamily="34" charset="-120"/>
                        </a:rPr>
                        <a:t>user</a:t>
                      </a:r>
                    </a:p>
                    <a:p>
                      <a:pPr marL="0" indent="0">
                        <a:buFont typeface="Wingdings" panose="05000000000000000000" pitchFamily="2" charset="2"/>
                        <a:buNone/>
                      </a:pPr>
                      <a:r>
                        <a:rPr lang="en-US" altLang="zh-TW" sz="1400" b="0" dirty="0" smtClean="0">
                          <a:latin typeface="微軟正黑體" panose="020B0604030504040204" pitchFamily="34" charset="-120"/>
                          <a:ea typeface="微軟正黑體" panose="020B0604030504040204" pitchFamily="34" charset="-120"/>
                        </a:rPr>
                        <a:t>    </a:t>
                      </a:r>
                      <a:r>
                        <a:rPr lang="zh-TW" altLang="en-US" sz="1400" b="0" dirty="0" smtClean="0">
                          <a:latin typeface="微軟正黑體" panose="020B0604030504040204" pitchFamily="34" charset="-120"/>
                          <a:ea typeface="微軟正黑體" panose="020B0604030504040204" pitchFamily="34" charset="-120"/>
                        </a:rPr>
                        <a:t>資訊：偏好的粉專及興趣類別</a:t>
                      </a:r>
                      <a:endParaRPr lang="en-US" altLang="zh-TW" sz="1400" b="0" dirty="0" smtClean="0">
                        <a:latin typeface="微軟正黑體" panose="020B0604030504040204" pitchFamily="34" charset="-120"/>
                        <a:ea typeface="微軟正黑體" panose="020B0604030504040204" pitchFamily="34" charset="-120"/>
                      </a:endParaRPr>
                    </a:p>
                  </a:txBody>
                  <a:tcPr/>
                </a:tc>
                <a:tc>
                  <a:txBody>
                    <a:bodyPr/>
                    <a:lstStyle/>
                    <a:p>
                      <a:endParaRPr lang="zh-TW" altLang="en-US" dirty="0"/>
                    </a:p>
                  </a:txBody>
                  <a:tcPr/>
                </a:tc>
                <a:tc vMerge="1">
                  <a:txBody>
                    <a:bodyPr/>
                    <a:lstStyle/>
                    <a:p>
                      <a:endParaRPr lang="zh-TW" altLang="en-US" dirty="0"/>
                    </a:p>
                  </a:txBody>
                  <a:tcPr/>
                </a:tc>
              </a:tr>
              <a:tr h="350520">
                <a:tc vMerge="1">
                  <a:txBody>
                    <a:bodyPr/>
                    <a:lstStyle/>
                    <a:p>
                      <a:endParaRPr lang="zh-TW" altLang="en-US"/>
                    </a:p>
                  </a:txBody>
                  <a:tcPr/>
                </a:tc>
                <a:tc>
                  <a:txBody>
                    <a:bodyPr/>
                    <a:lstStyle/>
                    <a:p>
                      <a:pPr marL="180975" marR="0" indent="-180975" algn="l" defTabSz="914400" rtl="0" eaLnBrk="1" fontAlgn="auto" latinLnBrk="0" hangingPunct="1">
                        <a:lnSpc>
                          <a:spcPct val="100000"/>
                        </a:lnSpc>
                        <a:spcBef>
                          <a:spcPts val="0"/>
                        </a:spcBef>
                        <a:spcAft>
                          <a:spcPts val="0"/>
                        </a:spcAft>
                        <a:buClrTx/>
                        <a:buSzTx/>
                        <a:buFont typeface="Wingdings" panose="05000000000000000000" pitchFamily="2" charset="2"/>
                        <a:buAutoNum type="circleNumWdWhitePlain" startAt="4"/>
                        <a:tabLst/>
                        <a:defRPr/>
                      </a:pPr>
                      <a:r>
                        <a:rPr lang="zh-TW" altLang="en-US" sz="1400" b="0" dirty="0" smtClean="0">
                          <a:latin typeface="微軟正黑體" panose="020B0604030504040204" pitchFamily="34" charset="-120"/>
                          <a:ea typeface="微軟正黑體" panose="020B0604030504040204" pitchFamily="34" charset="-120"/>
                        </a:rPr>
                        <a:t>粉專私訊對話夾</a:t>
                      </a:r>
                      <a:endParaRPr lang="en-US" altLang="zh-TW" sz="1400" b="0" dirty="0" smtClean="0">
                        <a:latin typeface="微軟正黑體" panose="020B0604030504040204" pitchFamily="34" charset="-120"/>
                        <a:ea typeface="微軟正黑體" panose="020B0604030504040204" pitchFamily="34" charset="-120"/>
                      </a:endParaRPr>
                    </a:p>
                  </a:txBody>
                  <a:tcPr/>
                </a:tc>
                <a:tc>
                  <a:txBody>
                    <a:bodyPr/>
                    <a:lstStyle/>
                    <a:p>
                      <a:r>
                        <a:rPr lang="zh-TW" altLang="en-US" sz="1400" dirty="0" smtClean="0">
                          <a:latin typeface="微軟正黑體" panose="020B0604030504040204" pitchFamily="34" charset="-120"/>
                          <a:ea typeface="微軟正黑體" panose="020B0604030504040204" pitchFamily="34" charset="-120"/>
                        </a:rPr>
                        <a:t>正規化結構入資料庫</a:t>
                      </a:r>
                      <a:endParaRPr lang="zh-TW" altLang="en-US" sz="1400" dirty="0">
                        <a:latin typeface="微軟正黑體" panose="020B0604030504040204" pitchFamily="34" charset="-120"/>
                        <a:ea typeface="微軟正黑體" panose="020B0604030504040204" pitchFamily="34" charset="-120"/>
                      </a:endParaRPr>
                    </a:p>
                  </a:txBody>
                  <a:tcPr/>
                </a:tc>
                <a:tc vMerge="1">
                  <a:txBody>
                    <a:bodyPr/>
                    <a:lstStyle/>
                    <a:p>
                      <a:endParaRPr lang="zh-TW" altLang="en-US" dirty="0"/>
                    </a:p>
                  </a:txBody>
                  <a:tcPr/>
                </a:tc>
              </a:tr>
              <a:tr h="626851">
                <a:tc vMerge="1">
                  <a:txBody>
                    <a:bodyPr/>
                    <a:lstStyle/>
                    <a:p>
                      <a:endParaRPr lang="zh-TW" altLang="en-US"/>
                    </a:p>
                  </a:txBody>
                  <a:tcPr/>
                </a:tc>
                <a:tc>
                  <a:txBody>
                    <a:bodyPr/>
                    <a:lstStyle/>
                    <a:p>
                      <a:pPr marL="180975" marR="0" indent="-180975" algn="l" defTabSz="914400" rtl="0" eaLnBrk="1" fontAlgn="auto" latinLnBrk="0" hangingPunct="1">
                        <a:lnSpc>
                          <a:spcPct val="100000"/>
                        </a:lnSpc>
                        <a:spcBef>
                          <a:spcPts val="0"/>
                        </a:spcBef>
                        <a:spcAft>
                          <a:spcPts val="0"/>
                        </a:spcAft>
                        <a:buClrTx/>
                        <a:buSzTx/>
                        <a:buFont typeface="Wingdings" panose="05000000000000000000" pitchFamily="2" charset="2"/>
                        <a:buAutoNum type="circleNumWdWhitePlain" startAt="5"/>
                        <a:tabLst/>
                        <a:defRPr/>
                      </a:pPr>
                      <a:r>
                        <a:rPr lang="zh-TW" altLang="en-US" sz="1400" b="0" dirty="0" smtClean="0">
                          <a:latin typeface="微軟正黑體" panose="020B0604030504040204" pitchFamily="34" charset="-120"/>
                          <a:ea typeface="微軟正黑體" panose="020B0604030504040204" pitchFamily="34" charset="-120"/>
                        </a:rPr>
                        <a:t>每篇文章點擊數</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按讚數</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過去</a:t>
                      </a:r>
                      <a:r>
                        <a:rPr lang="en-US" altLang="zh-TW" sz="1400" b="0" dirty="0" smtClean="0">
                          <a:latin typeface="微軟正黑體" panose="020B0604030504040204" pitchFamily="34" charset="-120"/>
                          <a:ea typeface="微軟正黑體" panose="020B0604030504040204" pitchFamily="34" charset="-120"/>
                        </a:rPr>
                        <a:t>1-3M</a:t>
                      </a:r>
                      <a:r>
                        <a:rPr lang="zh-TW" altLang="en-US" sz="1400" b="0" dirty="0" smtClean="0">
                          <a:latin typeface="微軟正黑體" panose="020B0604030504040204" pitchFamily="34" charset="-120"/>
                          <a:ea typeface="微軟正黑體" panose="020B0604030504040204" pitchFamily="34" charset="-120"/>
                        </a:rPr>
                        <a:t>，</a:t>
                      </a:r>
                      <a:r>
                        <a:rPr lang="en-US" altLang="zh-TW" sz="1400" b="0" dirty="0" smtClean="0">
                          <a:solidFill>
                            <a:srgbClr val="FF0000"/>
                          </a:solidFill>
                          <a:latin typeface="微軟正黑體" panose="020B0604030504040204" pitchFamily="34" charset="-120"/>
                          <a:ea typeface="微軟正黑體" panose="020B0604030504040204" pitchFamily="34" charset="-120"/>
                        </a:rPr>
                        <a:t>X</a:t>
                      </a:r>
                      <a:r>
                        <a:rPr lang="zh-TW" altLang="en-US" sz="1400" b="0" dirty="0" smtClean="0">
                          <a:solidFill>
                            <a:srgbClr val="FF0000"/>
                          </a:solidFill>
                          <a:latin typeface="微軟正黑體" panose="020B0604030504040204" pitchFamily="34" charset="-120"/>
                          <a:ea typeface="微軟正黑體" panose="020B0604030504040204" pitchFamily="34" charset="-120"/>
                        </a:rPr>
                        <a:t>篇</a:t>
                      </a:r>
                      <a:r>
                        <a:rPr lang="en-US" altLang="zh-TW" sz="1400" b="0" dirty="0" smtClean="0">
                          <a:solidFill>
                            <a:srgbClr val="FF0000"/>
                          </a:solidFill>
                          <a:latin typeface="微軟正黑體" panose="020B0604030504040204" pitchFamily="34" charset="-120"/>
                          <a:ea typeface="微軟正黑體" panose="020B0604030504040204" pitchFamily="34" charset="-120"/>
                        </a:rPr>
                        <a:t>y</a:t>
                      </a:r>
                      <a:r>
                        <a:rPr lang="zh-TW" altLang="en-US" sz="1400" b="0" dirty="0" smtClean="0">
                          <a:solidFill>
                            <a:srgbClr val="FF0000"/>
                          </a:solidFill>
                          <a:latin typeface="微軟正黑體" panose="020B0604030504040204" pitchFamily="34" charset="-120"/>
                          <a:ea typeface="微軟正黑體" panose="020B0604030504040204" pitchFamily="34" charset="-120"/>
                        </a:rPr>
                        <a:t>讚</a:t>
                      </a:r>
                      <a:r>
                        <a:rPr lang="en-US" altLang="zh-TW" sz="1400" b="0" dirty="0" smtClean="0">
                          <a:latin typeface="微軟正黑體" panose="020B0604030504040204" pitchFamily="34" charset="-120"/>
                          <a:ea typeface="微軟正黑體" panose="020B0604030504040204" pitchFamily="34" charset="-120"/>
                        </a:rPr>
                        <a:t>)</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TW" altLang="en-US" sz="1400" b="0" dirty="0" smtClean="0">
                          <a:latin typeface="微軟正黑體" panose="020B0604030504040204" pitchFamily="34" charset="-120"/>
                          <a:ea typeface="微軟正黑體" panose="020B0604030504040204" pitchFamily="34" charset="-120"/>
                        </a:rPr>
                        <a:t>平均每天約</a:t>
                      </a:r>
                      <a:r>
                        <a:rPr lang="en-US" altLang="zh-TW" sz="1400" b="0" dirty="0" smtClean="0">
                          <a:latin typeface="微軟正黑體" panose="020B0604030504040204" pitchFamily="34" charset="-120"/>
                          <a:ea typeface="微軟正黑體" panose="020B0604030504040204" pitchFamily="34" charset="-120"/>
                        </a:rPr>
                        <a:t>po2~4</a:t>
                      </a:r>
                      <a:r>
                        <a:rPr lang="zh-TW" altLang="en-US" sz="1400" b="0" dirty="0" smtClean="0">
                          <a:latin typeface="微軟正黑體" panose="020B0604030504040204" pitchFamily="34" charset="-120"/>
                          <a:ea typeface="微軟正黑體" panose="020B0604030504040204" pitchFamily="34" charset="-120"/>
                        </a:rPr>
                        <a:t>篇文，按讚數範圍</a:t>
                      </a:r>
                      <a:r>
                        <a:rPr lang="en-US" altLang="zh-TW" sz="1400" b="0" dirty="0" smtClean="0">
                          <a:latin typeface="微軟正黑體" panose="020B0604030504040204" pitchFamily="34" charset="-120"/>
                          <a:ea typeface="微軟正黑體" panose="020B0604030504040204" pitchFamily="34" charset="-120"/>
                        </a:rPr>
                        <a:t>40~1500+(</a:t>
                      </a:r>
                      <a:r>
                        <a:rPr lang="zh-TW" altLang="en-US" sz="1400" b="0" dirty="0" smtClean="0">
                          <a:latin typeface="微軟正黑體" panose="020B0604030504040204" pitchFamily="34" charset="-120"/>
                          <a:ea typeface="微軟正黑體" panose="020B0604030504040204" pitchFamily="34" charset="-120"/>
                        </a:rPr>
                        <a:t>產品文約</a:t>
                      </a:r>
                      <a:r>
                        <a:rPr lang="en-US" altLang="zh-TW" sz="1400" b="0" dirty="0" smtClean="0">
                          <a:latin typeface="微軟正黑體" panose="020B0604030504040204" pitchFamily="34" charset="-120"/>
                          <a:ea typeface="微軟正黑體" panose="020B0604030504040204" pitchFamily="34" charset="-120"/>
                        </a:rPr>
                        <a:t>40</a:t>
                      </a:r>
                      <a:r>
                        <a:rPr lang="zh-TW" altLang="en-US" sz="1400" b="0" dirty="0" smtClean="0">
                          <a:latin typeface="微軟正黑體" panose="020B0604030504040204" pitchFamily="34" charset="-120"/>
                          <a:ea typeface="微軟正黑體" panose="020B0604030504040204" pitchFamily="34" charset="-120"/>
                        </a:rPr>
                        <a:t>讚、抽獎文可破千讚</a:t>
                      </a:r>
                      <a:r>
                        <a:rPr lang="en-US" altLang="zh-TW" sz="1400" b="0" dirty="0" smtClean="0">
                          <a:latin typeface="微軟正黑體" panose="020B0604030504040204" pitchFamily="34" charset="-120"/>
                          <a:ea typeface="微軟正黑體" panose="020B0604030504040204" pitchFamily="34" charset="-120"/>
                        </a:rPr>
                        <a:t>)</a:t>
                      </a:r>
                    </a:p>
                  </a:txBody>
                  <a:tcPr/>
                </a:tc>
                <a:tc>
                  <a:txBody>
                    <a:bodyPr/>
                    <a:lstStyle/>
                    <a:p>
                      <a:endParaRPr lang="zh-TW" altLang="en-US" dirty="0"/>
                    </a:p>
                  </a:txBody>
                  <a:tcPr/>
                </a:tc>
                <a:tc vMerge="1">
                  <a:txBody>
                    <a:bodyPr/>
                    <a:lstStyle/>
                    <a:p>
                      <a:endParaRPr lang="zh-TW" altLang="en-US" dirty="0"/>
                    </a:p>
                  </a:txBody>
                  <a:tcPr/>
                </a:tc>
              </a:tr>
              <a:tr h="1262804">
                <a:tc rowSpan="2">
                  <a:txBody>
                    <a:bodyPr/>
                    <a:lstStyle/>
                    <a:p>
                      <a:r>
                        <a:rPr lang="zh-TW" altLang="en-US" sz="1400" b="0" dirty="0" smtClean="0">
                          <a:latin typeface="微軟正黑體" panose="020B0604030504040204" pitchFamily="34" charset="-120"/>
                          <a:ea typeface="微軟正黑體" panose="020B0604030504040204" pitchFamily="34" charset="-120"/>
                        </a:rPr>
                        <a:t>另行搜集</a:t>
                      </a:r>
                      <a:endParaRPr lang="en-US" altLang="zh-TW" sz="1400" b="0" dirty="0" smtClean="0">
                        <a:latin typeface="微軟正黑體" panose="020B0604030504040204" pitchFamily="34" charset="-120"/>
                        <a:ea typeface="微軟正黑體" panose="020B0604030504040204" pitchFamily="34" charset="-120"/>
                      </a:endParaRPr>
                    </a:p>
                    <a:p>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內部</a:t>
                      </a:r>
                      <a:r>
                        <a:rPr lang="en-US" altLang="zh-TW" sz="1400" b="0" dirty="0" smtClean="0">
                          <a:latin typeface="微軟正黑體" panose="020B0604030504040204" pitchFamily="34" charset="-120"/>
                          <a:ea typeface="微軟正黑體" panose="020B0604030504040204" pitchFamily="34" charset="-120"/>
                        </a:rPr>
                        <a:t>)</a:t>
                      </a:r>
                      <a:endParaRPr lang="zh-TW" altLang="en-US" sz="1400" b="0" dirty="0">
                        <a:latin typeface="微軟正黑體" panose="020B0604030504040204" pitchFamily="34" charset="-120"/>
                        <a:ea typeface="微軟正黑體" panose="020B0604030504040204" pitchFamily="34" charset="-120"/>
                      </a:endParaRPr>
                    </a:p>
                  </a:txBody>
                  <a:tcPr/>
                </a:tc>
                <a:tc>
                  <a:txBody>
                    <a:bodyPr/>
                    <a:lstStyle/>
                    <a:p>
                      <a:pPr marL="180975" indent="-180975">
                        <a:buFont typeface="Wingdings" panose="05000000000000000000" pitchFamily="2" charset="2"/>
                        <a:buAutoNum type="circleNumWdWhitePlain"/>
                      </a:pPr>
                      <a:r>
                        <a:rPr lang="zh-TW" altLang="en-US" sz="1400" b="0" dirty="0" smtClean="0">
                          <a:latin typeface="微軟正黑體" panose="020B0604030504040204" pitchFamily="34" charset="-120"/>
                          <a:ea typeface="微軟正黑體" panose="020B0604030504040204" pitchFamily="34" charset="-120"/>
                          <a:hlinkClick r:id="rId10" action="ppaction://hlinksldjump"/>
                        </a:rPr>
                        <a:t>大數軟體</a:t>
                      </a:r>
                      <a:r>
                        <a:rPr lang="zh-TW" altLang="en-US" sz="1400" b="0" dirty="0" smtClean="0">
                          <a:latin typeface="微軟正黑體" panose="020B0604030504040204" pitchFamily="34" charset="-120"/>
                          <a:ea typeface="微軟正黑體" panose="020B0604030504040204" pitchFamily="34" charset="-120"/>
                          <a:sym typeface="Wingdings" panose="05000000000000000000" pitchFamily="2" charset="2"/>
                        </a:rPr>
                        <a:t>：</a:t>
                      </a:r>
                      <a:r>
                        <a:rPr lang="en-US" altLang="zh-TW" sz="1400" b="0" dirty="0" smtClean="0">
                          <a:latin typeface="微軟正黑體" panose="020B0604030504040204" pitchFamily="34" charset="-120"/>
                          <a:ea typeface="微軟正黑體" panose="020B0604030504040204" pitchFamily="34" charset="-120"/>
                          <a:sym typeface="Wingdings" panose="05000000000000000000" pitchFamily="2" charset="2"/>
                        </a:rPr>
                        <a:t>(individual)</a:t>
                      </a:r>
                      <a:endParaRPr lang="en-US" altLang="zh-TW" sz="1400" b="0" dirty="0" smtClean="0">
                        <a:latin typeface="微軟正黑體" panose="020B0604030504040204" pitchFamily="34" charset="-120"/>
                        <a:ea typeface="微軟正黑體" panose="020B0604030504040204" pitchFamily="34" charset="-120"/>
                      </a:endParaRPr>
                    </a:p>
                    <a:p>
                      <a:r>
                        <a:rPr lang="zh-TW" altLang="en-US" sz="1400" b="0" dirty="0" smtClean="0">
                          <a:latin typeface="微軟正黑體" panose="020B0604030504040204" pitchFamily="34" charset="-120"/>
                          <a:ea typeface="微軟正黑體" panose="020B0604030504040204" pitchFamily="34" charset="-120"/>
                        </a:rPr>
                        <a:t>數量：隨機爬取</a:t>
                      </a:r>
                      <a:r>
                        <a:rPr lang="en-US" altLang="zh-TW" sz="1400" b="0" dirty="0" smtClean="0">
                          <a:latin typeface="微軟正黑體" panose="020B0604030504040204" pitchFamily="34" charset="-120"/>
                          <a:ea typeface="微軟正黑體" panose="020B0604030504040204" pitchFamily="34" charset="-120"/>
                        </a:rPr>
                        <a:t>4.7</a:t>
                      </a:r>
                      <a:r>
                        <a:rPr lang="zh-TW" altLang="en-US" sz="1400" b="0" dirty="0" smtClean="0">
                          <a:latin typeface="微軟正黑體" panose="020B0604030504040204" pitchFamily="34" charset="-120"/>
                          <a:ea typeface="微軟正黑體" panose="020B0604030504040204" pitchFamily="34" charset="-120"/>
                        </a:rPr>
                        <a:t>萬戶「優惠情報讚粉絲」</a:t>
                      </a:r>
                      <a:endParaRPr lang="en-US" altLang="zh-TW" sz="1400" b="0" dirty="0" smtClean="0">
                        <a:latin typeface="微軟正黑體" panose="020B0604030504040204" pitchFamily="34" charset="-120"/>
                        <a:ea typeface="微軟正黑體" panose="020B0604030504040204" pitchFamily="34" charset="-120"/>
                      </a:endParaRPr>
                    </a:p>
                    <a:p>
                      <a:r>
                        <a:rPr lang="zh-TW" altLang="en-US" sz="1400" b="0" dirty="0" smtClean="0">
                          <a:latin typeface="微軟正黑體" panose="020B0604030504040204" pitchFamily="34" charset="-120"/>
                          <a:ea typeface="微軟正黑體" panose="020B0604030504040204" pitchFamily="34" charset="-120"/>
                        </a:rPr>
                        <a:t>資訊：</a:t>
                      </a:r>
                      <a:endParaRPr lang="en-US" altLang="zh-TW" sz="1400" b="0" dirty="0" smtClean="0">
                        <a:latin typeface="微軟正黑體" panose="020B0604030504040204" pitchFamily="34" charset="-120"/>
                        <a:ea typeface="微軟正黑體" panose="020B0604030504040204" pitchFamily="34" charset="-120"/>
                      </a:endParaRPr>
                    </a:p>
                    <a:p>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關於我公開資訊</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生日</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學歷</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服務公司</a:t>
                      </a:r>
                      <a:r>
                        <a:rPr lang="en-US" altLang="zh-TW" sz="1400" b="0" dirty="0" smtClean="0">
                          <a:latin typeface="微軟正黑體" panose="020B0604030504040204" pitchFamily="34" charset="-120"/>
                          <a:ea typeface="微軟正黑體" panose="020B0604030504040204" pitchFamily="34" charset="-120"/>
                        </a:rPr>
                        <a:t>…)</a:t>
                      </a:r>
                    </a:p>
                    <a:p>
                      <a:r>
                        <a:rPr lang="en-US" altLang="zh-TW" sz="1400" b="0" dirty="0" smtClean="0">
                          <a:latin typeface="微軟正黑體" panose="020B0604030504040204" pitchFamily="34" charset="-120"/>
                          <a:ea typeface="微軟正黑體" panose="020B0604030504040204" pitchFamily="34" charset="-120"/>
                        </a:rPr>
                        <a:t>-FB</a:t>
                      </a:r>
                      <a:r>
                        <a:rPr lang="zh-TW" altLang="en-US" sz="1400" b="0" dirty="0" smtClean="0">
                          <a:latin typeface="微軟正黑體" panose="020B0604030504040204" pitchFamily="34" charset="-120"/>
                          <a:ea typeface="微軟正黑體" panose="020B0604030504040204" pitchFamily="34" charset="-120"/>
                        </a:rPr>
                        <a:t>對個人所貼之興趣偏好標籤</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理財</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汽車</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高爾夫</a:t>
                      </a:r>
                      <a:r>
                        <a:rPr lang="en-US" altLang="zh-TW" sz="1400" b="0" dirty="0" smtClean="0">
                          <a:latin typeface="微軟正黑體" panose="020B0604030504040204" pitchFamily="34" charset="-120"/>
                          <a:ea typeface="微軟正黑體" panose="020B0604030504040204" pitchFamily="34" charset="-120"/>
                        </a:rPr>
                        <a:t>….)</a:t>
                      </a:r>
                    </a:p>
                  </a:txBody>
                  <a:tcPr/>
                </a:tc>
                <a:tc>
                  <a:txBody>
                    <a:bodyPr/>
                    <a:lstStyle/>
                    <a:p>
                      <a:endParaRPr lang="zh-TW" altLang="en-US" sz="1400" b="0" dirty="0">
                        <a:latin typeface="微軟正黑體" panose="020B0604030504040204" pitchFamily="34" charset="-120"/>
                        <a:ea typeface="微軟正黑體" panose="020B0604030504040204" pitchFamily="34" charset="-120"/>
                      </a:endParaRPr>
                    </a:p>
                  </a:txBody>
                  <a:tcPr/>
                </a:tc>
                <a:tc>
                  <a:txBody>
                    <a:bodyPr/>
                    <a:lstStyle/>
                    <a:p>
                      <a:pPr marL="180975" indent="-180975">
                        <a:buFont typeface="+mj-lt"/>
                        <a:buAutoNum type="arabicPeriod"/>
                      </a:pPr>
                      <a:r>
                        <a:rPr lang="zh-TW" altLang="en-US" sz="1400" b="0" dirty="0" smtClean="0">
                          <a:latin typeface="微軟正黑體" panose="020B0604030504040204" pitchFamily="34" charset="-120"/>
                          <a:ea typeface="微軟正黑體" panose="020B0604030504040204" pitchFamily="34" charset="-120"/>
                        </a:rPr>
                        <a:t>結合決策樹分析模型，找出潛在客戶</a:t>
                      </a:r>
                      <a:endParaRPr lang="en-US" altLang="zh-TW" sz="1400" b="0" dirty="0" smtClean="0">
                        <a:latin typeface="微軟正黑體" panose="020B0604030504040204" pitchFamily="34" charset="-120"/>
                        <a:ea typeface="微軟正黑體" panose="020B0604030504040204" pitchFamily="34" charset="-120"/>
                      </a:endParaRPr>
                    </a:p>
                    <a:p>
                      <a:pPr marL="180975" indent="-180975">
                        <a:buFont typeface="+mj-lt"/>
                        <a:buAutoNum type="arabicPeriod"/>
                      </a:pPr>
                      <a:r>
                        <a:rPr lang="zh-TW" altLang="en-US" sz="1400" b="0" dirty="0" smtClean="0">
                          <a:latin typeface="微軟正黑體" panose="020B0604030504040204" pitchFamily="34" charset="-120"/>
                          <a:ea typeface="微軟正黑體" panose="020B0604030504040204" pitchFamily="34" charset="-120"/>
                        </a:rPr>
                        <a:t>累積互動數據，反覆優化廣告成效</a:t>
                      </a:r>
                    </a:p>
                    <a:p>
                      <a:endParaRPr lang="zh-TW" altLang="en-US" sz="1400" b="0" dirty="0">
                        <a:latin typeface="微軟正黑體" panose="020B0604030504040204" pitchFamily="34" charset="-120"/>
                        <a:ea typeface="微軟正黑體" panose="020B0604030504040204" pitchFamily="34" charset="-120"/>
                      </a:endParaRPr>
                    </a:p>
                  </a:txBody>
                  <a:tcPr/>
                </a:tc>
              </a:tr>
              <a:tr h="342794">
                <a:tc vMerge="1">
                  <a:txBody>
                    <a:bodyPr/>
                    <a:lstStyle/>
                    <a:p>
                      <a:endParaRPr lang="zh-TW" altLang="en-US"/>
                    </a:p>
                  </a:txBody>
                  <a:tcPr/>
                </a:tc>
                <a:tc>
                  <a:txBody>
                    <a:bodyPr/>
                    <a:lstStyle/>
                    <a:p>
                      <a:pPr marL="180975" indent="-180975">
                        <a:buFont typeface="Wingdings" panose="05000000000000000000" pitchFamily="2" charset="2"/>
                        <a:buAutoNum type="circleNumWdWhitePlain" startAt="2"/>
                      </a:pPr>
                      <a:r>
                        <a:rPr lang="zh-TW" altLang="en-US" sz="1400" b="0" dirty="0" smtClean="0">
                          <a:latin typeface="微軟正黑體" panose="020B0604030504040204" pitchFamily="34" charset="-120"/>
                          <a:ea typeface="微軟正黑體" panose="020B0604030504040204" pitchFamily="34" charset="-120"/>
                        </a:rPr>
                        <a:t>內部自行爬蟲</a:t>
                      </a:r>
                      <a:endParaRPr lang="en-US" altLang="zh-TW" sz="1400" b="0" dirty="0" smtClean="0">
                        <a:latin typeface="微軟正黑體" panose="020B0604030504040204" pitchFamily="34" charset="-120"/>
                        <a:ea typeface="微軟正黑體" panose="020B0604030504040204" pitchFamily="34" charset="-120"/>
                      </a:endParaRPr>
                    </a:p>
                    <a:p>
                      <a:pPr marL="0" indent="0">
                        <a:buFont typeface="Wingdings" panose="05000000000000000000" pitchFamily="2" charset="2"/>
                        <a:buNone/>
                      </a:pPr>
                      <a:r>
                        <a:rPr lang="zh-TW" altLang="en-US" sz="1400" b="0" dirty="0" smtClean="0">
                          <a:latin typeface="微軟正黑體" panose="020B0604030504040204" pitchFamily="34" charset="-120"/>
                          <a:ea typeface="微軟正黑體" panose="020B0604030504040204" pitchFamily="34" charset="-120"/>
                        </a:rPr>
                        <a:t>可爬到</a:t>
                      </a:r>
                      <a:r>
                        <a:rPr lang="en-US" altLang="zh-TW" sz="1400" b="0" dirty="0" smtClean="0">
                          <a:latin typeface="微軟正黑體" panose="020B0604030504040204" pitchFamily="34" charset="-120"/>
                          <a:ea typeface="微軟正黑體" panose="020B0604030504040204" pitchFamily="34" charset="-120"/>
                        </a:rPr>
                        <a:t>FB</a:t>
                      </a:r>
                      <a:r>
                        <a:rPr lang="zh-TW" altLang="en-US" sz="1400" b="0" dirty="0" smtClean="0">
                          <a:latin typeface="微軟正黑體" panose="020B0604030504040204" pitchFamily="34" charset="-120"/>
                          <a:ea typeface="微軟正黑體" panose="020B0604030504040204" pitchFamily="34" charset="-120"/>
                        </a:rPr>
                        <a:t>用戶公開資料</a:t>
                      </a:r>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關於我、塗鴉牆</a:t>
                      </a:r>
                      <a:r>
                        <a:rPr lang="en-US" altLang="zh-TW" sz="1400" b="0" dirty="0" smtClean="0">
                          <a:latin typeface="微軟正黑體" panose="020B0604030504040204" pitchFamily="34" charset="-120"/>
                          <a:ea typeface="微軟正黑體" panose="020B0604030504040204" pitchFamily="34" charset="-120"/>
                        </a:rPr>
                        <a:t>…)</a:t>
                      </a:r>
                      <a:endParaRPr lang="zh-TW" altLang="en-US" sz="1400" b="0" dirty="0">
                        <a:latin typeface="微軟正黑體" panose="020B0604030504040204" pitchFamily="34" charset="-120"/>
                        <a:ea typeface="微軟正黑體" panose="020B0604030504040204" pitchFamily="34" charset="-120"/>
                      </a:endParaRPr>
                    </a:p>
                  </a:txBody>
                  <a:tcPr/>
                </a:tc>
                <a:tc>
                  <a:txBody>
                    <a:bodyPr/>
                    <a:lstStyle/>
                    <a:p>
                      <a:endParaRPr lang="zh-TW" altLang="en-US" dirty="0"/>
                    </a:p>
                  </a:txBody>
                  <a:tcPr/>
                </a:tc>
                <a:tc>
                  <a:txBody>
                    <a:bodyPr/>
                    <a:lstStyle/>
                    <a:p>
                      <a:endParaRPr lang="zh-TW" altLang="en-US" dirty="0"/>
                    </a:p>
                  </a:txBody>
                  <a:tcPr/>
                </a:tc>
              </a:tr>
              <a:tr h="370840">
                <a:tc>
                  <a:txBody>
                    <a:bodyPr/>
                    <a:lstStyle/>
                    <a:p>
                      <a:r>
                        <a:rPr lang="zh-TW" altLang="en-US" sz="1400" b="0" dirty="0" smtClean="0">
                          <a:latin typeface="微軟正黑體" panose="020B0604030504040204" pitchFamily="34" charset="-120"/>
                          <a:ea typeface="微軟正黑體" panose="020B0604030504040204" pitchFamily="34" charset="-120"/>
                        </a:rPr>
                        <a:t>另行蒐集</a:t>
                      </a:r>
                      <a:endParaRPr lang="en-US" altLang="zh-TW" sz="1400" b="0" dirty="0" smtClean="0">
                        <a:latin typeface="微軟正黑體" panose="020B0604030504040204" pitchFamily="34" charset="-120"/>
                        <a:ea typeface="微軟正黑體" panose="020B0604030504040204" pitchFamily="34" charset="-120"/>
                      </a:endParaRPr>
                    </a:p>
                    <a:p>
                      <a:r>
                        <a:rPr lang="en-US" altLang="zh-TW" sz="1400" b="0" dirty="0" smtClean="0">
                          <a:latin typeface="微軟正黑體" panose="020B0604030504040204" pitchFamily="34" charset="-120"/>
                          <a:ea typeface="微軟正黑體" panose="020B0604030504040204" pitchFamily="34" charset="-120"/>
                        </a:rPr>
                        <a:t>(</a:t>
                      </a:r>
                      <a:r>
                        <a:rPr lang="zh-TW" altLang="en-US" sz="1400" b="0" dirty="0" smtClean="0">
                          <a:latin typeface="微軟正黑體" panose="020B0604030504040204" pitchFamily="34" charset="-120"/>
                          <a:ea typeface="微軟正黑體" panose="020B0604030504040204" pitchFamily="34" charset="-120"/>
                        </a:rPr>
                        <a:t>外部</a:t>
                      </a:r>
                      <a:r>
                        <a:rPr lang="en-US" altLang="zh-TW" sz="1400" b="0" dirty="0" smtClean="0">
                          <a:latin typeface="微軟正黑體" panose="020B0604030504040204" pitchFamily="34" charset="-120"/>
                          <a:ea typeface="微軟正黑體" panose="020B0604030504040204" pitchFamily="34" charset="-120"/>
                        </a:rPr>
                        <a:t>)</a:t>
                      </a:r>
                      <a:endParaRPr lang="zh-TW" altLang="en-US" sz="1400" b="0" dirty="0">
                        <a:latin typeface="微軟正黑體" panose="020B0604030504040204" pitchFamily="34" charset="-120"/>
                        <a:ea typeface="微軟正黑體" panose="020B0604030504040204" pitchFamily="34" charset="-120"/>
                      </a:endParaRPr>
                    </a:p>
                  </a:txBody>
                  <a:tcPr/>
                </a:tc>
                <a:tc>
                  <a:txBody>
                    <a:bodyPr/>
                    <a:lstStyle/>
                    <a:p>
                      <a:r>
                        <a:rPr lang="en-US" altLang="zh-TW" sz="1400" b="0" dirty="0" smtClean="0">
                          <a:latin typeface="微軟正黑體" panose="020B0604030504040204" pitchFamily="34" charset="-120"/>
                          <a:ea typeface="微軟正黑體" panose="020B0604030504040204" pitchFamily="34" charset="-120"/>
                        </a:rPr>
                        <a:t>Q</a:t>
                      </a:r>
                      <a:r>
                        <a:rPr lang="zh-TW" altLang="en-US" sz="1400" b="0" dirty="0" smtClean="0">
                          <a:latin typeface="微軟正黑體" panose="020B0604030504040204" pitchFamily="34" charset="-120"/>
                          <a:ea typeface="微軟正黑體" panose="020B0604030504040204" pitchFamily="34" charset="-120"/>
                        </a:rPr>
                        <a:t> </a:t>
                      </a:r>
                      <a:r>
                        <a:rPr lang="en-US" altLang="zh-TW" sz="1400" b="0" dirty="0" smtClean="0">
                          <a:latin typeface="微軟正黑體" panose="020B0604030504040204" pitchFamily="34" charset="-120"/>
                          <a:ea typeface="微軟正黑體" panose="020B0604030504040204" pitchFamily="34" charset="-120"/>
                        </a:rPr>
                        <a:t>Search-</a:t>
                      </a:r>
                      <a:r>
                        <a:rPr lang="zh-TW" altLang="en-US" sz="1400" b="0" dirty="0" smtClean="0">
                          <a:latin typeface="微軟正黑體" panose="020B0604030504040204" pitchFamily="34" charset="-120"/>
                          <a:ea typeface="微軟正黑體" panose="020B0604030504040204" pitchFamily="34" charset="-120"/>
                        </a:rPr>
                        <a:t> </a:t>
                      </a:r>
                      <a:r>
                        <a:rPr lang="en-US" altLang="zh-TW" sz="1400" b="0" dirty="0" smtClean="0">
                          <a:latin typeface="微軟正黑體" panose="020B0604030504040204" pitchFamily="34" charset="-120"/>
                          <a:ea typeface="微軟正黑體" panose="020B0604030504040204" pitchFamily="34" charset="-120"/>
                        </a:rPr>
                        <a:t>Profiling</a:t>
                      </a:r>
                      <a:r>
                        <a:rPr lang="zh-TW" altLang="en-US" sz="1400" b="0" dirty="0" smtClean="0">
                          <a:latin typeface="微軟正黑體" panose="020B0604030504040204" pitchFamily="34" charset="-120"/>
                          <a:ea typeface="微軟正黑體" panose="020B0604030504040204" pitchFamily="34" charset="-120"/>
                        </a:rPr>
                        <a:t>互動者足跡分析</a:t>
                      </a:r>
                      <a:endParaRPr lang="en-US" altLang="zh-TW" sz="1400" b="0" dirty="0" smtClean="0">
                        <a:latin typeface="微軟正黑體" panose="020B0604030504040204" pitchFamily="34" charset="-120"/>
                        <a:ea typeface="微軟正黑體" panose="020B0604030504040204" pitchFamily="34" charset="-120"/>
                      </a:endParaRPr>
                    </a:p>
                    <a:p>
                      <a:r>
                        <a:rPr lang="zh-TW" altLang="en-US" sz="1400" b="0" dirty="0" smtClean="0">
                          <a:latin typeface="微軟正黑體" panose="020B0604030504040204" pitchFamily="34" charset="-120"/>
                          <a:ea typeface="微軟正黑體" panose="020B0604030504040204" pitchFamily="34" charset="-120"/>
                        </a:rPr>
                        <a:t>意藍、</a:t>
                      </a:r>
                      <a:r>
                        <a:rPr lang="en-US" altLang="zh-TW" sz="1400" b="0" dirty="0" err="1" smtClean="0">
                          <a:latin typeface="微軟正黑體" panose="020B0604030504040204" pitchFamily="34" charset="-120"/>
                          <a:ea typeface="微軟正黑體" panose="020B0604030504040204" pitchFamily="34" charset="-120"/>
                        </a:rPr>
                        <a:t>Vpon</a:t>
                      </a:r>
                      <a:r>
                        <a:rPr lang="zh-TW" altLang="en-US" sz="1400" b="0" dirty="0" smtClean="0">
                          <a:latin typeface="微軟正黑體" panose="020B0604030504040204" pitchFamily="34" charset="-120"/>
                          <a:ea typeface="微軟正黑體" panose="020B0604030504040204" pitchFamily="34" charset="-120"/>
                        </a:rPr>
                        <a:t>、</a:t>
                      </a:r>
                      <a:r>
                        <a:rPr lang="en-US" altLang="zh-TW" sz="1400" b="0" dirty="0" err="1" smtClean="0">
                          <a:latin typeface="微軟正黑體" panose="020B0604030504040204" pitchFamily="34" charset="-120"/>
                          <a:ea typeface="微軟正黑體" panose="020B0604030504040204" pitchFamily="34" charset="-120"/>
                        </a:rPr>
                        <a:t>Appier</a:t>
                      </a:r>
                      <a:endParaRPr lang="en-US" altLang="zh-TW" sz="1400" b="0" dirty="0" smtClean="0">
                        <a:latin typeface="微軟正黑體" panose="020B0604030504040204" pitchFamily="34" charset="-120"/>
                        <a:ea typeface="微軟正黑體" panose="020B0604030504040204" pitchFamily="34" charset="-120"/>
                      </a:endParaRPr>
                    </a:p>
                  </a:txBody>
                  <a:tcPr/>
                </a:tc>
                <a:tc>
                  <a:txBody>
                    <a:bodyPr/>
                    <a:lstStyle/>
                    <a:p>
                      <a:endParaRPr lang="zh-TW" altLang="en-US" sz="1400" b="0" dirty="0">
                        <a:latin typeface="微軟正黑體" panose="020B0604030504040204" pitchFamily="34" charset="-120"/>
                        <a:ea typeface="微軟正黑體" panose="020B0604030504040204" pitchFamily="34" charset="-120"/>
                      </a:endParaRPr>
                    </a:p>
                  </a:txBody>
                  <a:tcPr/>
                </a:tc>
                <a:tc>
                  <a:txBody>
                    <a:bodyPr/>
                    <a:lstStyle/>
                    <a:p>
                      <a:endParaRPr lang="zh-TW" altLang="en-US" sz="1400" b="0" dirty="0">
                        <a:latin typeface="微軟正黑體" panose="020B0604030504040204" pitchFamily="34" charset="-120"/>
                        <a:ea typeface="微軟正黑體" panose="020B0604030504040204" pitchFamily="34" charset="-120"/>
                      </a:endParaRPr>
                    </a:p>
                  </a:txBody>
                  <a:tcPr/>
                </a:tc>
              </a:tr>
            </a:tbl>
          </a:graphicData>
        </a:graphic>
      </p:graphicFrame>
    </p:spTree>
    <p:extLst>
      <p:ext uri="{BB962C8B-B14F-4D97-AF65-F5344CB8AC3E}">
        <p14:creationId xmlns:p14="http://schemas.microsoft.com/office/powerpoint/2010/main" val="1287280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3943350" y="2905125"/>
            <a:ext cx="1668198" cy="666750"/>
          </a:xfrm>
        </p:spPr>
        <p:txBody>
          <a:bodyPr/>
          <a:lstStyle/>
          <a:p>
            <a:r>
              <a:rPr lang="zh-TW" altLang="en-US" sz="3600" b="1" dirty="0" smtClean="0">
                <a:solidFill>
                  <a:schemeClr val="bg1"/>
                </a:solidFill>
              </a:rPr>
              <a:t>附 錄</a:t>
            </a:r>
            <a:endParaRPr lang="zh-TW" altLang="en-US" b="1" dirty="0">
              <a:solidFill>
                <a:schemeClr val="bg1"/>
              </a:solidFill>
            </a:endParaRPr>
          </a:p>
        </p:txBody>
      </p:sp>
    </p:spTree>
    <p:extLst>
      <p:ext uri="{BB962C8B-B14F-4D97-AF65-F5344CB8AC3E}">
        <p14:creationId xmlns:p14="http://schemas.microsoft.com/office/powerpoint/2010/main" val="3388625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1223" y="247650"/>
            <a:ext cx="8963554" cy="505227"/>
          </a:xfrm>
        </p:spPr>
        <p:txBody>
          <a:bodyPr/>
          <a:lstStyle/>
          <a:p>
            <a:r>
              <a:rPr lang="en-US" altLang="zh-TW" sz="2000" dirty="0" smtClean="0"/>
              <a:t>1.</a:t>
            </a:r>
            <a:r>
              <a:rPr lang="zh-TW" altLang="en-US" sz="2000" dirty="0" smtClean="0"/>
              <a:t>粉絲專業洞察報告</a:t>
            </a:r>
            <a:r>
              <a:rPr lang="en-US" altLang="zh-TW" sz="2000" dirty="0" smtClean="0"/>
              <a:t>-</a:t>
            </a:r>
            <a:r>
              <a:rPr lang="zh-TW" altLang="en-US" sz="2000" dirty="0" smtClean="0"/>
              <a:t>總覽</a:t>
            </a:r>
            <a:endParaRPr lang="zh-TW" altLang="en-US" sz="2000" dirty="0"/>
          </a:p>
        </p:txBody>
      </p:sp>
      <p:pic>
        <p:nvPicPr>
          <p:cNvPr id="3" name="圖片 2"/>
          <p:cNvPicPr/>
          <p:nvPr/>
        </p:nvPicPr>
        <p:blipFill>
          <a:blip r:embed="rId2"/>
          <a:stretch>
            <a:fillRect/>
          </a:stretch>
        </p:blipFill>
        <p:spPr>
          <a:xfrm>
            <a:off x="152400" y="848127"/>
            <a:ext cx="6029325" cy="5724123"/>
          </a:xfrm>
          <a:prstGeom prst="rect">
            <a:avLst/>
          </a:prstGeom>
          <a:ln>
            <a:noFill/>
          </a:ln>
          <a:effectLst>
            <a:outerShdw blurRad="190500" algn="tl" rotWithShape="0">
              <a:srgbClr val="000000">
                <a:alpha val="70000"/>
              </a:srgbClr>
            </a:outerShdw>
          </a:effectLst>
        </p:spPr>
      </p:pic>
      <p:sp>
        <p:nvSpPr>
          <p:cNvPr id="4" name="矩形 3"/>
          <p:cNvSpPr/>
          <p:nvPr/>
        </p:nvSpPr>
        <p:spPr>
          <a:xfrm>
            <a:off x="6257925" y="1200548"/>
            <a:ext cx="3371850" cy="5156925"/>
          </a:xfrm>
          <a:prstGeom prst="rect">
            <a:avLst/>
          </a:prstGeom>
        </p:spPr>
        <p:txBody>
          <a:bodyPr wrap="square">
            <a:spAutoFit/>
          </a:bodyPr>
          <a:lstStyle/>
          <a:p>
            <a:pPr marL="285750" indent="-285750" algn="l">
              <a:lnSpc>
                <a:spcPct val="150000"/>
              </a:lnSpc>
              <a:buFont typeface="Wingdings" panose="05000000000000000000" pitchFamily="2" charset="2"/>
              <a:buChar char="l"/>
            </a:pPr>
            <a:r>
              <a:rPr lang="zh-TW" altLang="en-US" sz="1300" b="1" dirty="0" smtClean="0">
                <a:latin typeface="微軟正黑體" panose="020B0604030504040204" pitchFamily="34" charset="-120"/>
                <a:ea typeface="微軟正黑體" panose="020B0604030504040204" pitchFamily="34" charset="-120"/>
              </a:rPr>
              <a:t>發生</a:t>
            </a:r>
            <a:r>
              <a:rPr lang="zh-TW" altLang="en-US" sz="1300" b="1" dirty="0">
                <a:latin typeface="微軟正黑體" panose="020B0604030504040204" pitchFamily="34" charset="-120"/>
                <a:ea typeface="微軟正黑體" panose="020B0604030504040204" pitchFamily="34" charset="-120"/>
              </a:rPr>
              <a:t>在粉絲專頁的集客力動作：</a:t>
            </a:r>
            <a:r>
              <a:rPr lang="zh-TW" altLang="en-US" sz="1300" dirty="0">
                <a:latin typeface="微軟正黑體" panose="020B0604030504040204" pitchFamily="34" charset="-120"/>
                <a:ea typeface="微軟正黑體" panose="020B0604030504040204" pitchFamily="34" charset="-120"/>
              </a:rPr>
              <a:t>粉絲專頁聯絡資料和行動呼籲按鈕的點擊次數</a:t>
            </a:r>
            <a:r>
              <a:rPr lang="zh-TW" altLang="en-US" sz="1300" dirty="0" smtClean="0">
                <a:latin typeface="微軟正黑體" panose="020B0604030504040204" pitchFamily="34" charset="-120"/>
                <a:ea typeface="微軟正黑體" panose="020B0604030504040204" pitchFamily="34" charset="-120"/>
              </a:rPr>
              <a:t>。</a:t>
            </a:r>
            <a:endParaRPr lang="en-US" altLang="zh-TW" sz="1300" dirty="0" smtClean="0">
              <a:latin typeface="微軟正黑體" panose="020B0604030504040204" pitchFamily="34" charset="-120"/>
              <a:ea typeface="微軟正黑體" panose="020B0604030504040204" pitchFamily="34" charset="-120"/>
            </a:endParaRPr>
          </a:p>
          <a:p>
            <a:pPr marL="285750" indent="-285750" algn="l">
              <a:lnSpc>
                <a:spcPct val="150000"/>
              </a:lnSpc>
              <a:buFont typeface="Wingdings" panose="05000000000000000000" pitchFamily="2" charset="2"/>
              <a:buChar char="l"/>
            </a:pPr>
            <a:r>
              <a:rPr lang="zh-TW" altLang="en-US" sz="1300" b="1" dirty="0" smtClean="0">
                <a:latin typeface="微軟正黑體" panose="020B0604030504040204" pitchFamily="34" charset="-120"/>
                <a:ea typeface="微軟正黑體" panose="020B0604030504040204" pitchFamily="34" charset="-120"/>
              </a:rPr>
              <a:t>粉絲</a:t>
            </a:r>
            <a:r>
              <a:rPr lang="zh-TW" altLang="en-US" sz="1300" b="1" dirty="0">
                <a:latin typeface="微軟正黑體" panose="020B0604030504040204" pitchFamily="34" charset="-120"/>
                <a:ea typeface="微軟正黑體" panose="020B0604030504040204" pitchFamily="34" charset="-120"/>
              </a:rPr>
              <a:t>專頁瀏覽次數：</a:t>
            </a:r>
            <a:r>
              <a:rPr lang="zh-TW" altLang="en-US" sz="1300" dirty="0">
                <a:latin typeface="微軟正黑體" panose="020B0604030504040204" pitchFamily="34" charset="-120"/>
                <a:ea typeface="微軟正黑體" panose="020B0604030504040204" pitchFamily="34" charset="-120"/>
              </a:rPr>
              <a:t>已登入用戶和未登入用戶查看粉絲專頁個人檔案的次數</a:t>
            </a:r>
            <a:r>
              <a:rPr lang="zh-TW" altLang="en-US" sz="1300" dirty="0" smtClean="0">
                <a:latin typeface="微軟正黑體" panose="020B0604030504040204" pitchFamily="34" charset="-120"/>
                <a:ea typeface="微軟正黑體" panose="020B0604030504040204" pitchFamily="34" charset="-120"/>
              </a:rPr>
              <a:t>。</a:t>
            </a:r>
            <a:endParaRPr lang="en-US" altLang="zh-TW" sz="1300" dirty="0" smtClean="0">
              <a:latin typeface="微軟正黑體" panose="020B0604030504040204" pitchFamily="34" charset="-120"/>
              <a:ea typeface="微軟正黑體" panose="020B0604030504040204" pitchFamily="34" charset="-120"/>
            </a:endParaRPr>
          </a:p>
          <a:p>
            <a:pPr marL="285750" indent="-285750" algn="l">
              <a:lnSpc>
                <a:spcPct val="150000"/>
              </a:lnSpc>
              <a:buFont typeface="Wingdings" panose="05000000000000000000" pitchFamily="2" charset="2"/>
              <a:buChar char="l"/>
            </a:pPr>
            <a:r>
              <a:rPr lang="zh-TW" altLang="en-US" sz="1300" b="1" dirty="0" smtClean="0">
                <a:latin typeface="微軟正黑體" panose="020B0604030504040204" pitchFamily="34" charset="-120"/>
                <a:ea typeface="微軟正黑體" panose="020B0604030504040204" pitchFamily="34" charset="-120"/>
              </a:rPr>
              <a:t>粉絲</a:t>
            </a:r>
            <a:r>
              <a:rPr lang="zh-TW" altLang="en-US" sz="1300" b="1" dirty="0">
                <a:latin typeface="微軟正黑體" panose="020B0604030504040204" pitchFamily="34" charset="-120"/>
                <a:ea typeface="微軟正黑體" panose="020B0604030504040204" pitchFamily="34" charset="-120"/>
              </a:rPr>
              <a:t>專頁預覽：</a:t>
            </a:r>
            <a:r>
              <a:rPr lang="zh-TW" altLang="en-US" sz="1300" dirty="0">
                <a:latin typeface="微軟正黑體" panose="020B0604030504040204" pitchFamily="34" charset="-120"/>
                <a:ea typeface="微軟正黑體" panose="020B0604030504040204" pitchFamily="34" charset="-120"/>
              </a:rPr>
              <a:t>用戶將滑鼠移到您粉絲專頁名稱或大頭貼照上方以預覽專頁內容的次數</a:t>
            </a:r>
            <a:r>
              <a:rPr lang="zh-TW" altLang="en-US" sz="1300" dirty="0" smtClean="0">
                <a:latin typeface="微軟正黑體" panose="020B0604030504040204" pitchFamily="34" charset="-120"/>
                <a:ea typeface="微軟正黑體" panose="020B0604030504040204" pitchFamily="34" charset="-120"/>
              </a:rPr>
              <a:t>。</a:t>
            </a:r>
            <a:endParaRPr lang="en-US" altLang="zh-TW" sz="1300" dirty="0" smtClean="0">
              <a:latin typeface="微軟正黑體" panose="020B0604030504040204" pitchFamily="34" charset="-120"/>
              <a:ea typeface="微軟正黑體" panose="020B0604030504040204" pitchFamily="34" charset="-120"/>
            </a:endParaRPr>
          </a:p>
          <a:p>
            <a:pPr marL="285750" indent="-285750" algn="l">
              <a:lnSpc>
                <a:spcPct val="150000"/>
              </a:lnSpc>
              <a:buFont typeface="Wingdings" panose="05000000000000000000" pitchFamily="2" charset="2"/>
              <a:buChar char="l"/>
            </a:pPr>
            <a:r>
              <a:rPr lang="zh-TW" altLang="en-US" sz="1300" b="1" dirty="0" smtClean="0">
                <a:latin typeface="微軟正黑體" panose="020B0604030504040204" pitchFamily="34" charset="-120"/>
                <a:ea typeface="微軟正黑體" panose="020B0604030504040204" pitchFamily="34" charset="-120"/>
              </a:rPr>
              <a:t>粉絲</a:t>
            </a:r>
            <a:r>
              <a:rPr lang="zh-TW" altLang="en-US" sz="1300" b="1" dirty="0">
                <a:latin typeface="微軟正黑體" panose="020B0604030504040204" pitchFamily="34" charset="-120"/>
                <a:ea typeface="微軟正黑體" panose="020B0604030504040204" pitchFamily="34" charset="-120"/>
              </a:rPr>
              <a:t>專頁的讚：</a:t>
            </a:r>
            <a:r>
              <a:rPr lang="zh-TW" altLang="en-US" sz="1300" dirty="0">
                <a:latin typeface="微軟正黑體" panose="020B0604030504040204" pitchFamily="34" charset="-120"/>
                <a:ea typeface="微軟正黑體" panose="020B0604030504040204" pitchFamily="34" charset="-120"/>
              </a:rPr>
              <a:t>說您粉絲專頁讚的新用戶</a:t>
            </a:r>
            <a:r>
              <a:rPr lang="zh-TW" altLang="en-US" sz="1300" dirty="0" smtClean="0">
                <a:latin typeface="微軟正黑體" panose="020B0604030504040204" pitchFamily="34" charset="-120"/>
                <a:ea typeface="微軟正黑體" panose="020B0604030504040204" pitchFamily="34" charset="-120"/>
              </a:rPr>
              <a:t>人數。</a:t>
            </a:r>
            <a:endParaRPr lang="en-US" altLang="zh-TW" sz="1300" dirty="0" smtClean="0">
              <a:latin typeface="微軟正黑體" panose="020B0604030504040204" pitchFamily="34" charset="-120"/>
              <a:ea typeface="微軟正黑體" panose="020B0604030504040204" pitchFamily="34" charset="-120"/>
            </a:endParaRPr>
          </a:p>
          <a:p>
            <a:pPr marL="285750" indent="-285750" algn="l">
              <a:lnSpc>
                <a:spcPct val="150000"/>
              </a:lnSpc>
              <a:buFont typeface="Wingdings" panose="05000000000000000000" pitchFamily="2" charset="2"/>
              <a:buChar char="l"/>
            </a:pPr>
            <a:r>
              <a:rPr lang="zh-TW" altLang="en-US" sz="1300" b="1" dirty="0" smtClean="0">
                <a:latin typeface="微軟正黑體" panose="020B0604030504040204" pitchFamily="34" charset="-120"/>
                <a:ea typeface="微軟正黑體" panose="020B0604030504040204" pitchFamily="34" charset="-120"/>
              </a:rPr>
              <a:t>貼</a:t>
            </a:r>
            <a:r>
              <a:rPr lang="zh-TW" altLang="en-US" sz="1300" b="1" dirty="0">
                <a:latin typeface="微軟正黑體" panose="020B0604030504040204" pitchFamily="34" charset="-120"/>
                <a:ea typeface="微軟正黑體" panose="020B0604030504040204" pitchFamily="34" charset="-120"/>
              </a:rPr>
              <a:t>文觸及人數：</a:t>
            </a:r>
            <a:r>
              <a:rPr lang="zh-TW" altLang="en-US" sz="1300" dirty="0">
                <a:latin typeface="微軟正黑體" panose="020B0604030504040204" pitchFamily="34" charset="-120"/>
                <a:ea typeface="微軟正黑體" panose="020B0604030504040204" pitchFamily="34" charset="-120"/>
              </a:rPr>
              <a:t>您粉絲專頁貼文進入其瀏覽畫面的用戶</a:t>
            </a:r>
            <a:r>
              <a:rPr lang="zh-TW" altLang="en-US" sz="1300" dirty="0" smtClean="0">
                <a:latin typeface="微軟正黑體" panose="020B0604030504040204" pitchFamily="34" charset="-120"/>
                <a:ea typeface="微軟正黑體" panose="020B0604030504040204" pitchFamily="34" charset="-120"/>
              </a:rPr>
              <a:t>人數。</a:t>
            </a:r>
            <a:endParaRPr lang="en-US" altLang="zh-TW" sz="1300" dirty="0" smtClean="0">
              <a:latin typeface="微軟正黑體" panose="020B0604030504040204" pitchFamily="34" charset="-120"/>
              <a:ea typeface="微軟正黑體" panose="020B0604030504040204" pitchFamily="34" charset="-120"/>
            </a:endParaRPr>
          </a:p>
          <a:p>
            <a:pPr marL="285750" indent="-285750" algn="l">
              <a:lnSpc>
                <a:spcPct val="150000"/>
              </a:lnSpc>
              <a:buFont typeface="Wingdings" panose="05000000000000000000" pitchFamily="2" charset="2"/>
              <a:buChar char="l"/>
            </a:pPr>
            <a:r>
              <a:rPr lang="zh-TW" altLang="en-US" sz="1300" b="1" dirty="0" smtClean="0">
                <a:latin typeface="微軟正黑體" panose="020B0604030504040204" pitchFamily="34" charset="-120"/>
                <a:ea typeface="微軟正黑體" panose="020B0604030504040204" pitchFamily="34" charset="-120"/>
              </a:rPr>
              <a:t>推薦</a:t>
            </a:r>
            <a:r>
              <a:rPr lang="zh-TW" altLang="en-US" sz="1300" b="1" dirty="0">
                <a:latin typeface="微軟正黑體" panose="020B0604030504040204" pitchFamily="34" charset="-120"/>
                <a:ea typeface="微軟正黑體" panose="020B0604030504040204" pitchFamily="34" charset="-120"/>
              </a:rPr>
              <a:t>：</a:t>
            </a:r>
            <a:r>
              <a:rPr lang="zh-TW" altLang="en-US" sz="1300" dirty="0">
                <a:latin typeface="微軟正黑體" panose="020B0604030504040204" pitchFamily="34" charset="-120"/>
                <a:ea typeface="微軟正黑體" panose="020B0604030504040204" pitchFamily="34" charset="-120"/>
              </a:rPr>
              <a:t>用戶推薦您粉絲專頁的次數</a:t>
            </a:r>
            <a:r>
              <a:rPr lang="zh-TW" altLang="en-US" sz="1300" dirty="0" smtClean="0">
                <a:latin typeface="微軟正黑體" panose="020B0604030504040204" pitchFamily="34" charset="-120"/>
                <a:ea typeface="微軟正黑體" panose="020B0604030504040204" pitchFamily="34" charset="-120"/>
              </a:rPr>
              <a:t>。</a:t>
            </a:r>
            <a:endParaRPr lang="en-US" altLang="zh-TW" sz="1300" dirty="0" smtClean="0">
              <a:latin typeface="微軟正黑體" panose="020B0604030504040204" pitchFamily="34" charset="-120"/>
              <a:ea typeface="微軟正黑體" panose="020B0604030504040204" pitchFamily="34" charset="-120"/>
            </a:endParaRPr>
          </a:p>
          <a:p>
            <a:pPr marL="285750" indent="-285750" algn="l">
              <a:lnSpc>
                <a:spcPct val="150000"/>
              </a:lnSpc>
              <a:buFont typeface="Wingdings" panose="05000000000000000000" pitchFamily="2" charset="2"/>
              <a:buChar char="l"/>
            </a:pPr>
            <a:r>
              <a:rPr lang="zh-TW" altLang="en-US" sz="1300" b="1" dirty="0" smtClean="0">
                <a:latin typeface="微軟正黑體" panose="020B0604030504040204" pitchFamily="34" charset="-120"/>
                <a:ea typeface="微軟正黑體" panose="020B0604030504040204" pitchFamily="34" charset="-120"/>
              </a:rPr>
              <a:t>貼</a:t>
            </a:r>
            <a:r>
              <a:rPr lang="zh-TW" altLang="en-US" sz="1300" b="1" dirty="0">
                <a:latin typeface="微軟正黑體" panose="020B0604030504040204" pitchFamily="34" charset="-120"/>
                <a:ea typeface="微軟正黑體" panose="020B0604030504040204" pitchFamily="34" charset="-120"/>
              </a:rPr>
              <a:t>文互動次數：</a:t>
            </a:r>
            <a:r>
              <a:rPr lang="zh-TW" altLang="en-US" sz="1300" dirty="0">
                <a:latin typeface="微軟正黑體" panose="020B0604030504040204" pitchFamily="34" charset="-120"/>
                <a:ea typeface="微軟正黑體" panose="020B0604030504040204" pitchFamily="34" charset="-120"/>
              </a:rPr>
              <a:t>用戶透過按讚、留言、分享和其他功能與您貼文互動的次數</a:t>
            </a:r>
            <a:r>
              <a:rPr lang="zh-TW" altLang="en-US" sz="1300" dirty="0" smtClean="0">
                <a:latin typeface="微軟正黑體" panose="020B0604030504040204" pitchFamily="34" charset="-120"/>
                <a:ea typeface="微軟正黑體" panose="020B0604030504040204" pitchFamily="34" charset="-120"/>
              </a:rPr>
              <a:t>。</a:t>
            </a:r>
            <a:endParaRPr lang="en-US" altLang="zh-TW" sz="1300" dirty="0" smtClean="0">
              <a:latin typeface="微軟正黑體" panose="020B0604030504040204" pitchFamily="34" charset="-120"/>
              <a:ea typeface="微軟正黑體" panose="020B0604030504040204" pitchFamily="34" charset="-120"/>
            </a:endParaRPr>
          </a:p>
          <a:p>
            <a:pPr marL="285750" indent="-285750" algn="l">
              <a:lnSpc>
                <a:spcPct val="150000"/>
              </a:lnSpc>
              <a:buFont typeface="Wingdings" panose="05000000000000000000" pitchFamily="2" charset="2"/>
              <a:buChar char="l"/>
            </a:pPr>
            <a:r>
              <a:rPr lang="zh-TW" altLang="en-US" sz="1300" b="1" dirty="0" smtClean="0">
                <a:latin typeface="微軟正黑體" panose="020B0604030504040204" pitchFamily="34" charset="-120"/>
                <a:ea typeface="微軟正黑體" panose="020B0604030504040204" pitchFamily="34" charset="-120"/>
              </a:rPr>
              <a:t>粉絲</a:t>
            </a:r>
            <a:r>
              <a:rPr lang="zh-TW" altLang="en-US" sz="1300" b="1" dirty="0">
                <a:latin typeface="微軟正黑體" panose="020B0604030504040204" pitchFamily="34" charset="-120"/>
                <a:ea typeface="微軟正黑體" panose="020B0604030504040204" pitchFamily="34" charset="-120"/>
              </a:rPr>
              <a:t>專頁回覆情況：</a:t>
            </a:r>
            <a:r>
              <a:rPr lang="zh-TW" altLang="en-US" sz="1300" dirty="0">
                <a:latin typeface="微軟正黑體" panose="020B0604030504040204" pitchFamily="34" charset="-120"/>
                <a:ea typeface="微軟正黑體" panose="020B0604030504040204" pitchFamily="34" charset="-120"/>
              </a:rPr>
              <a:t>回覆率</a:t>
            </a:r>
            <a:r>
              <a:rPr lang="zh-TW" altLang="en-US" sz="1300" dirty="0" smtClean="0">
                <a:latin typeface="微軟正黑體" panose="020B0604030504040204" pitchFamily="34" charset="-120"/>
                <a:ea typeface="微軟正黑體" panose="020B0604030504040204" pitchFamily="34" charset="-120"/>
              </a:rPr>
              <a:t>是回覆</a:t>
            </a:r>
            <a:r>
              <a:rPr lang="zh-TW" altLang="en-US" sz="1300" dirty="0">
                <a:latin typeface="微軟正黑體" panose="020B0604030504040204" pitchFamily="34" charset="-120"/>
                <a:ea typeface="微軟正黑體" panose="020B0604030504040204" pitchFamily="34" charset="-120"/>
              </a:rPr>
              <a:t>訊息的比率。回覆時間</a:t>
            </a:r>
            <a:r>
              <a:rPr lang="zh-TW" altLang="en-US" sz="1300" dirty="0" smtClean="0">
                <a:latin typeface="微軟正黑體" panose="020B0604030504040204" pitchFamily="34" charset="-120"/>
                <a:ea typeface="微軟正黑體" panose="020B0604030504040204" pitchFamily="34" charset="-120"/>
              </a:rPr>
              <a:t>是粉絲</a:t>
            </a:r>
            <a:r>
              <a:rPr lang="zh-TW" altLang="en-US" sz="1300" dirty="0">
                <a:latin typeface="微軟正黑體" panose="020B0604030504040204" pitchFamily="34" charset="-120"/>
                <a:ea typeface="微軟正黑體" panose="020B0604030504040204" pitchFamily="34" charset="-120"/>
              </a:rPr>
              <a:t>專頁回覆訊息的平均</a:t>
            </a:r>
            <a:r>
              <a:rPr lang="zh-TW" altLang="en-US" sz="1300" dirty="0" smtClean="0">
                <a:latin typeface="微軟正黑體" panose="020B0604030504040204" pitchFamily="34" charset="-120"/>
                <a:ea typeface="微軟正黑體" panose="020B0604030504040204" pitchFamily="34" charset="-120"/>
              </a:rPr>
              <a:t>時間。</a:t>
            </a:r>
            <a:endParaRPr lang="zh-TW" altLang="en-US" sz="13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7914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1223" y="238125"/>
            <a:ext cx="8963554" cy="505227"/>
          </a:xfrm>
        </p:spPr>
        <p:txBody>
          <a:bodyPr/>
          <a:lstStyle/>
          <a:p>
            <a:r>
              <a:rPr lang="en-US" altLang="zh-TW" sz="2000" dirty="0" smtClean="0"/>
              <a:t>1.</a:t>
            </a:r>
            <a:r>
              <a:rPr lang="zh-TW" altLang="en-US" sz="2000" dirty="0" smtClean="0"/>
              <a:t>粉絲專業洞察報告</a:t>
            </a:r>
            <a:r>
              <a:rPr lang="en-US" altLang="zh-TW" sz="2000" dirty="0" smtClean="0"/>
              <a:t>-</a:t>
            </a:r>
            <a:r>
              <a:rPr lang="zh-TW" altLang="en-US" sz="2000" dirty="0" smtClean="0"/>
              <a:t>總覽</a:t>
            </a:r>
            <a:endParaRPr lang="zh-TW" altLang="en-US" sz="2000" dirty="0"/>
          </a:p>
        </p:txBody>
      </p:sp>
      <p:pic>
        <p:nvPicPr>
          <p:cNvPr id="3" name="圖片 2"/>
          <p:cNvPicPr/>
          <p:nvPr/>
        </p:nvPicPr>
        <p:blipFill>
          <a:blip r:embed="rId2"/>
          <a:stretch>
            <a:fillRect/>
          </a:stretch>
        </p:blipFill>
        <p:spPr>
          <a:xfrm>
            <a:off x="4225872" y="839851"/>
            <a:ext cx="5113655" cy="2943226"/>
          </a:xfrm>
          <a:prstGeom prst="rect">
            <a:avLst/>
          </a:prstGeom>
          <a:ln>
            <a:noFill/>
          </a:ln>
          <a:effectLst>
            <a:outerShdw blurRad="190500" algn="tl" rotWithShape="0">
              <a:srgbClr val="000000">
                <a:alpha val="70000"/>
              </a:srgbClr>
            </a:outerShdw>
          </a:effectLst>
        </p:spPr>
      </p:pic>
      <p:pic>
        <p:nvPicPr>
          <p:cNvPr id="4" name="圖片 3"/>
          <p:cNvPicPr/>
          <p:nvPr/>
        </p:nvPicPr>
        <p:blipFill rotWithShape="1">
          <a:blip r:embed="rId3"/>
          <a:srcRect b="22840"/>
          <a:stretch/>
        </p:blipFill>
        <p:spPr bwMode="auto">
          <a:xfrm>
            <a:off x="171450" y="3933825"/>
            <a:ext cx="4714875" cy="2390774"/>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5" name="圖片 4"/>
          <p:cNvPicPr/>
          <p:nvPr/>
        </p:nvPicPr>
        <p:blipFill rotWithShape="1">
          <a:blip r:embed="rId4"/>
          <a:srcRect b="25726"/>
          <a:stretch/>
        </p:blipFill>
        <p:spPr bwMode="auto">
          <a:xfrm>
            <a:off x="5143501" y="3933824"/>
            <a:ext cx="4529402" cy="23907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6" name="矩形 5"/>
          <p:cNvSpPr/>
          <p:nvPr/>
        </p:nvSpPr>
        <p:spPr>
          <a:xfrm>
            <a:off x="304799" y="839851"/>
            <a:ext cx="3629025" cy="3000821"/>
          </a:xfrm>
          <a:prstGeom prst="rect">
            <a:avLst/>
          </a:prstGeom>
        </p:spPr>
        <p:txBody>
          <a:bodyPr wrap="square">
            <a:spAutoFit/>
          </a:bodyPr>
          <a:lstStyle/>
          <a:p>
            <a:pPr marL="285750" indent="-285750" algn="l">
              <a:lnSpc>
                <a:spcPct val="150000"/>
              </a:lnSpc>
              <a:buFont typeface="Wingdings" panose="05000000000000000000" pitchFamily="2" charset="2"/>
              <a:buChar char="l"/>
            </a:pPr>
            <a:r>
              <a:rPr lang="zh-TW" altLang="en-US" b="1" dirty="0" smtClean="0"/>
              <a:t>近期</a:t>
            </a:r>
            <a:r>
              <a:rPr lang="zh-TW" altLang="en-US" b="1" dirty="0"/>
              <a:t>推廣活動</a:t>
            </a:r>
            <a:r>
              <a:rPr lang="zh-TW" altLang="en-US" b="1" dirty="0" smtClean="0"/>
              <a:t>：</a:t>
            </a:r>
            <a:r>
              <a:rPr lang="zh-TW" altLang="en-US" dirty="0" smtClean="0"/>
              <a:t>最近</a:t>
            </a:r>
            <a:r>
              <a:rPr lang="zh-TW" altLang="en-US" dirty="0"/>
              <a:t>進行的加強推廣活動及其成效</a:t>
            </a:r>
            <a:r>
              <a:rPr lang="zh-TW" altLang="en-US" dirty="0" smtClean="0"/>
              <a:t>。</a:t>
            </a:r>
            <a:endParaRPr lang="en-US" altLang="zh-TW" dirty="0" smtClean="0"/>
          </a:p>
          <a:p>
            <a:pPr marL="285750" indent="-285750" algn="l">
              <a:lnSpc>
                <a:spcPct val="150000"/>
              </a:lnSpc>
              <a:buFont typeface="Wingdings" panose="05000000000000000000" pitchFamily="2" charset="2"/>
              <a:buChar char="l"/>
            </a:pPr>
            <a:r>
              <a:rPr lang="zh-TW" altLang="en-US" b="1" dirty="0" smtClean="0"/>
              <a:t>您</a:t>
            </a:r>
            <a:r>
              <a:rPr lang="zh-TW" altLang="en-US" b="1" dirty="0"/>
              <a:t>的 </a:t>
            </a:r>
            <a:r>
              <a:rPr lang="en-US" altLang="zh-TW" b="1" dirty="0"/>
              <a:t>5 </a:t>
            </a:r>
            <a:r>
              <a:rPr lang="zh-TW" altLang="en-US" b="1" dirty="0"/>
              <a:t>則最新貼文</a:t>
            </a:r>
            <a:r>
              <a:rPr lang="zh-TW" altLang="en-US" b="1" dirty="0" smtClean="0"/>
              <a:t>：</a:t>
            </a:r>
            <a:r>
              <a:rPr lang="zh-TW" altLang="en-US" dirty="0" smtClean="0"/>
              <a:t>最近</a:t>
            </a:r>
            <a:r>
              <a:rPr lang="zh-TW" altLang="en-US" dirty="0"/>
              <a:t>進行的自主推廣及其成效</a:t>
            </a:r>
            <a:r>
              <a:rPr lang="zh-TW" altLang="en-US" dirty="0" smtClean="0"/>
              <a:t>。</a:t>
            </a:r>
            <a:endParaRPr lang="en-US" altLang="zh-TW" dirty="0" smtClean="0"/>
          </a:p>
          <a:p>
            <a:pPr marL="285750" indent="-285750" algn="l">
              <a:lnSpc>
                <a:spcPct val="150000"/>
              </a:lnSpc>
              <a:buFont typeface="Wingdings" panose="05000000000000000000" pitchFamily="2" charset="2"/>
              <a:buChar char="l"/>
            </a:pPr>
            <a:r>
              <a:rPr lang="zh-TW" altLang="en-US" b="1" dirty="0" smtClean="0"/>
              <a:t>觀察</a:t>
            </a:r>
            <a:r>
              <a:rPr lang="zh-TW" altLang="en-US" b="1" dirty="0"/>
              <a:t>對手專頁：</a:t>
            </a:r>
            <a:r>
              <a:rPr lang="zh-TW" altLang="en-US" dirty="0"/>
              <a:t>新增對手的粉絲專頁，藉此比較您粉絲專頁與 </a:t>
            </a:r>
            <a:r>
              <a:rPr lang="en-US" altLang="zh-TW" dirty="0"/>
              <a:t>Facebook </a:t>
            </a:r>
            <a:r>
              <a:rPr lang="zh-TW" altLang="en-US" dirty="0"/>
              <a:t>貼文的成效。例如，若您對某個競爭對手的粉絲專頁感興趣，您可以新增該粉絲專頁以查看其成效。</a:t>
            </a:r>
          </a:p>
        </p:txBody>
      </p:sp>
      <p:sp>
        <p:nvSpPr>
          <p:cNvPr id="7" name="圓角矩形 6"/>
          <p:cNvSpPr/>
          <p:nvPr/>
        </p:nvSpPr>
        <p:spPr bwMode="auto">
          <a:xfrm>
            <a:off x="4800600" y="887352"/>
            <a:ext cx="933450" cy="288000"/>
          </a:xfrm>
          <a:prstGeom prst="roundRect">
            <a:avLst/>
          </a:prstGeom>
          <a:solidFill>
            <a:srgbClr val="FFC000">
              <a:alpha val="27843"/>
            </a:srgbClr>
          </a:solidFill>
          <a:ln w="9525"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
        <p:nvSpPr>
          <p:cNvPr id="8" name="圓角矩形 7"/>
          <p:cNvSpPr/>
          <p:nvPr/>
        </p:nvSpPr>
        <p:spPr bwMode="auto">
          <a:xfrm>
            <a:off x="171450" y="3982977"/>
            <a:ext cx="900000" cy="324000"/>
          </a:xfrm>
          <a:prstGeom prst="roundRect">
            <a:avLst/>
          </a:prstGeom>
          <a:solidFill>
            <a:srgbClr val="FFC000">
              <a:alpha val="27843"/>
            </a:srgbClr>
          </a:solidFill>
          <a:ln w="9525"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
        <p:nvSpPr>
          <p:cNvPr id="9" name="圓角矩形 8"/>
          <p:cNvSpPr/>
          <p:nvPr/>
        </p:nvSpPr>
        <p:spPr bwMode="auto">
          <a:xfrm>
            <a:off x="5143501" y="3984654"/>
            <a:ext cx="900000" cy="216000"/>
          </a:xfrm>
          <a:prstGeom prst="roundRect">
            <a:avLst/>
          </a:prstGeom>
          <a:solidFill>
            <a:srgbClr val="FFC000">
              <a:alpha val="27843"/>
            </a:srgbClr>
          </a:solidFill>
          <a:ln w="9525" cap="flat" cmpd="sng" algn="ctr">
            <a:no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
        <p:nvSpPr>
          <p:cNvPr id="10" name="向左箭號 9">
            <a:hlinkClick r:id="rId5" action="ppaction://hlinksldjump"/>
          </p:cNvPr>
          <p:cNvSpPr/>
          <p:nvPr/>
        </p:nvSpPr>
        <p:spPr bwMode="auto">
          <a:xfrm>
            <a:off x="9080902" y="152400"/>
            <a:ext cx="489204" cy="381000"/>
          </a:xfrm>
          <a:prstGeom prst="leftArrow">
            <a:avLst/>
          </a:prstGeom>
          <a:solidFill>
            <a:schemeClr val="accent1"/>
          </a:solidFill>
          <a:ln w="9525" cap="flat" cmpd="sng" algn="ctr">
            <a:solidFill>
              <a:srgbClr val="808080"/>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spAutoFit/>
          </a:bodyPr>
          <a:lstStyle/>
          <a:p>
            <a:pPr marL="0" marR="0" indent="0" algn="ctr" defTabSz="889000" rtl="0" eaLnBrk="1" fontAlgn="base" latinLnBrk="0" hangingPunct="1"/>
            <a:endParaRPr kumimoji="0" lang="zh-TW" altLang="en-US" sz="1400" b="0" i="0" u="none" strike="noStrike" cap="none" normalizeH="0" baseline="0" dirty="0" smtClean="0">
              <a:solidFill>
                <a:schemeClr val="tx1"/>
              </a:solidFill>
              <a:effectLst/>
              <a:latin typeface="+mn-lt"/>
              <a:cs typeface="+mn-cs"/>
            </a:endParaRPr>
          </a:p>
        </p:txBody>
      </p:sp>
    </p:spTree>
    <p:extLst>
      <p:ext uri="{BB962C8B-B14F-4D97-AF65-F5344CB8AC3E}">
        <p14:creationId xmlns:p14="http://schemas.microsoft.com/office/powerpoint/2010/main" val="80381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36599" y="561976"/>
            <a:ext cx="4880182" cy="400110"/>
          </a:xfrm>
          <a:prstGeom prst="rect">
            <a:avLst/>
          </a:prstGeom>
        </p:spPr>
        <p:txBody>
          <a:bodyPr wrap="none">
            <a:spAutoFit/>
          </a:bodyPr>
          <a:lstStyle/>
          <a:p>
            <a:pPr algn="l" fontAlgn="auto">
              <a:defRPr/>
            </a:pPr>
            <a:r>
              <a:rPr lang="en-US" altLang="zh-TW" sz="2000" b="1" dirty="0" smtClean="0">
                <a:latin typeface="微軟正黑體" panose="020B0604030504040204" pitchFamily="34" charset="-120"/>
                <a:ea typeface="微軟正黑體" panose="020B0604030504040204" pitchFamily="34" charset="-120"/>
              </a:rPr>
              <a:t>2.</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FB</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Analytics(entire</a:t>
            </a:r>
            <a:r>
              <a:rPr lang="zh-TW" altLang="en-US" sz="2000" b="1" dirty="0">
                <a:latin typeface="微軟正黑體" panose="020B0604030504040204" pitchFamily="34" charset="-120"/>
                <a:ea typeface="微軟正黑體" panose="020B0604030504040204" pitchFamily="34" charset="-120"/>
              </a:rPr>
              <a:t>似</a:t>
            </a:r>
            <a:r>
              <a:rPr lang="en-US" altLang="zh-TW" sz="2000" b="1" dirty="0">
                <a:latin typeface="微軟正黑體" panose="020B0604030504040204" pitchFamily="34" charset="-120"/>
                <a:ea typeface="微軟正黑體" panose="020B0604030504040204" pitchFamily="34" charset="-120"/>
              </a:rPr>
              <a:t>GA</a:t>
            </a:r>
            <a:r>
              <a:rPr lang="zh-TW" altLang="en-US" sz="2000" b="1" dirty="0">
                <a:latin typeface="微軟正黑體" panose="020B0604030504040204" pitchFamily="34" charset="-120"/>
                <a:ea typeface="微軟正黑體" panose="020B0604030504040204" pitchFamily="34" charset="-120"/>
              </a:rPr>
              <a:t>的分析後台</a:t>
            </a:r>
            <a:r>
              <a:rPr lang="en-US" altLang="zh-TW" sz="2000" b="1" dirty="0" smtClean="0">
                <a:latin typeface="微軟正黑體" panose="020B0604030504040204" pitchFamily="34" charset="-120"/>
                <a:ea typeface="微軟正黑體" panose="020B0604030504040204" pitchFamily="34" charset="-120"/>
              </a:rPr>
              <a:t>)</a:t>
            </a:r>
            <a:endParaRPr lang="en-US" altLang="zh-TW" sz="2000" b="1" dirty="0">
              <a:latin typeface="微軟正黑體" panose="020B0604030504040204" pitchFamily="34" charset="-120"/>
              <a:ea typeface="微軟正黑體" panose="020B0604030504040204" pitchFamily="34" charset="-120"/>
            </a:endParaRPr>
          </a:p>
        </p:txBody>
      </p:sp>
      <p:pic>
        <p:nvPicPr>
          <p:cNvPr id="5" name="圖片 4" descr="https://miro.medium.com/max/2000/1*Vad66SHyJjpqGshZ53DcC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6175" y="1628139"/>
            <a:ext cx="6788150" cy="3439161"/>
          </a:xfrm>
          <a:prstGeom prst="rect">
            <a:avLst/>
          </a:prstGeom>
          <a:noFill/>
          <a:ln>
            <a:noFill/>
          </a:ln>
        </p:spPr>
      </p:pic>
      <p:sp>
        <p:nvSpPr>
          <p:cNvPr id="6" name="矩形 5"/>
          <p:cNvSpPr/>
          <p:nvPr/>
        </p:nvSpPr>
        <p:spPr>
          <a:xfrm>
            <a:off x="1146175" y="1208187"/>
            <a:ext cx="1261884" cy="307777"/>
          </a:xfrm>
          <a:prstGeom prst="rect">
            <a:avLst/>
          </a:prstGeom>
        </p:spPr>
        <p:txBody>
          <a:bodyPr wrap="none">
            <a:spAutoFit/>
          </a:bodyPr>
          <a:lstStyle/>
          <a:p>
            <a:r>
              <a:rPr lang="zh-TW" altLang="en-US" b="1" dirty="0">
                <a:latin typeface="微軟正黑體" panose="020B0604030504040204" pitchFamily="34" charset="-120"/>
                <a:ea typeface="微軟正黑體" panose="020B0604030504040204" pitchFamily="34" charset="-120"/>
              </a:rPr>
              <a:t>人口統計資料</a:t>
            </a:r>
          </a:p>
        </p:txBody>
      </p:sp>
      <p:sp>
        <p:nvSpPr>
          <p:cNvPr id="7" name="矩形 6"/>
          <p:cNvSpPr/>
          <p:nvPr/>
        </p:nvSpPr>
        <p:spPr>
          <a:xfrm>
            <a:off x="1146175" y="5412343"/>
            <a:ext cx="6788150" cy="523220"/>
          </a:xfrm>
          <a:prstGeom prst="rect">
            <a:avLst/>
          </a:prstGeom>
        </p:spPr>
        <p:txBody>
          <a:bodyPr wrap="square">
            <a:spAutoFit/>
          </a:bodyPr>
          <a:lstStyle/>
          <a:p>
            <a:pPr algn="l">
              <a:spcBef>
                <a:spcPts val="2400"/>
              </a:spcBef>
              <a:spcAft>
                <a:spcPts val="0"/>
              </a:spcAft>
            </a:pPr>
            <a:r>
              <a:rPr lang="zh-TW" altLang="zh-TW" kern="0" spc="-5" dirty="0">
                <a:latin typeface="微軟正黑體" panose="020B0604030504040204" pitchFamily="34" charset="-120"/>
                <a:ea typeface="微軟正黑體" panose="020B0604030504040204" pitchFamily="34" charset="-120"/>
                <a:cs typeface="新細明體"/>
              </a:rPr>
              <a:t>在人口統計</a:t>
            </a:r>
            <a:r>
              <a:rPr lang="zh-TW" altLang="zh-TW" kern="0" spc="-5" dirty="0" smtClean="0">
                <a:latin typeface="微軟正黑體" panose="020B0604030504040204" pitchFamily="34" charset="-120"/>
                <a:ea typeface="微軟正黑體" panose="020B0604030504040204" pitchFamily="34" charset="-120"/>
                <a:cs typeface="新細明體"/>
              </a:rPr>
              <a:t>資料</a:t>
            </a:r>
            <a:r>
              <a:rPr lang="zh-TW" altLang="en-US" kern="0" spc="-5" dirty="0" smtClean="0">
                <a:latin typeface="微軟正黑體" panose="020B0604030504040204" pitchFamily="34" charset="-120"/>
                <a:ea typeface="微軟正黑體" panose="020B0604030504040204" pitchFamily="34" charset="-120"/>
                <a:cs typeface="新細明體"/>
              </a:rPr>
              <a:t>可看到</a:t>
            </a:r>
            <a:r>
              <a:rPr lang="zh-TW" altLang="zh-TW" kern="0" spc="-5" dirty="0" smtClean="0">
                <a:latin typeface="微軟正黑體" panose="020B0604030504040204" pitchFamily="34" charset="-120"/>
                <a:ea typeface="微軟正黑體" panose="020B0604030504040204" pitchFamily="34" charset="-120"/>
                <a:cs typeface="新細明體"/>
              </a:rPr>
              <a:t>基本</a:t>
            </a:r>
            <a:r>
              <a:rPr lang="zh-TW" altLang="zh-TW" kern="0" spc="-5" dirty="0">
                <a:latin typeface="微軟正黑體" panose="020B0604030504040204" pitchFamily="34" charset="-120"/>
                <a:ea typeface="微軟正黑體" panose="020B0604030504040204" pitchFamily="34" charset="-120"/>
                <a:cs typeface="新細明體"/>
              </a:rPr>
              <a:t>的</a:t>
            </a:r>
            <a:r>
              <a:rPr lang="zh-TW" altLang="zh-TW" kern="0" spc="-5" dirty="0" smtClean="0">
                <a:latin typeface="微軟正黑體" panose="020B0604030504040204" pitchFamily="34" charset="-120"/>
                <a:ea typeface="微軟正黑體" panose="020B0604030504040204" pitchFamily="34" charset="-120"/>
                <a:cs typeface="新細明體"/>
              </a:rPr>
              <a:t>年齡</a:t>
            </a:r>
            <a:r>
              <a:rPr lang="zh-TW" altLang="en-US" kern="0" spc="-5" dirty="0" smtClean="0">
                <a:latin typeface="微軟正黑體" panose="020B0604030504040204" pitchFamily="34" charset="-120"/>
                <a:ea typeface="微軟正黑體" panose="020B0604030504040204" pitchFamily="34" charset="-120"/>
                <a:cs typeface="新細明體"/>
              </a:rPr>
              <a:t>、</a:t>
            </a:r>
            <a:r>
              <a:rPr lang="zh-TW" altLang="zh-TW" kern="0" spc="-5" dirty="0" smtClean="0">
                <a:latin typeface="微軟正黑體" panose="020B0604030504040204" pitchFamily="34" charset="-120"/>
                <a:ea typeface="微軟正黑體" panose="020B0604030504040204" pitchFamily="34" charset="-120"/>
                <a:cs typeface="新細明體"/>
              </a:rPr>
              <a:t>性別</a:t>
            </a:r>
            <a:r>
              <a:rPr lang="zh-TW" altLang="en-US" kern="0" spc="-5" dirty="0" smtClean="0">
                <a:latin typeface="微軟正黑體" panose="020B0604030504040204" pitchFamily="34" charset="-120"/>
                <a:ea typeface="微軟正黑體" panose="020B0604030504040204" pitchFamily="34" charset="-120"/>
                <a:cs typeface="新細明體"/>
              </a:rPr>
              <a:t>、</a:t>
            </a:r>
            <a:r>
              <a:rPr lang="zh-TW" altLang="zh-TW" kern="0" spc="-5" dirty="0" smtClean="0">
                <a:latin typeface="微軟正黑體" panose="020B0604030504040204" pitchFamily="34" charset="-120"/>
                <a:ea typeface="微軟正黑體" panose="020B0604030504040204" pitchFamily="34" charset="-120"/>
                <a:cs typeface="新細明體"/>
              </a:rPr>
              <a:t>城市</a:t>
            </a:r>
            <a:r>
              <a:rPr lang="zh-TW" altLang="en-US" kern="0" spc="-5" dirty="0" smtClean="0">
                <a:latin typeface="微軟正黑體" panose="020B0604030504040204" pitchFamily="34" charset="-120"/>
                <a:ea typeface="微軟正黑體" panose="020B0604030504040204" pitchFamily="34" charset="-120"/>
                <a:cs typeface="新細明體"/>
              </a:rPr>
              <a:t>、</a:t>
            </a:r>
            <a:r>
              <a:rPr lang="zh-TW" altLang="zh-TW" kern="0" spc="-5" dirty="0" smtClean="0">
                <a:latin typeface="微軟正黑體" panose="020B0604030504040204" pitchFamily="34" charset="-120"/>
                <a:ea typeface="微軟正黑體" panose="020B0604030504040204" pitchFamily="34" charset="-120"/>
                <a:cs typeface="新細明體"/>
              </a:rPr>
              <a:t>教育程度</a:t>
            </a:r>
            <a:r>
              <a:rPr lang="zh-TW" altLang="zh-TW" kern="0" spc="-5" dirty="0">
                <a:latin typeface="微軟正黑體" panose="020B0604030504040204" pitchFamily="34" charset="-120"/>
                <a:ea typeface="微軟正黑體" panose="020B0604030504040204" pitchFamily="34" charset="-120"/>
                <a:cs typeface="新細明體"/>
              </a:rPr>
              <a:t>、感情狀況</a:t>
            </a:r>
            <a:r>
              <a:rPr lang="zh-TW" altLang="zh-TW" kern="0" spc="-5" dirty="0" smtClean="0">
                <a:latin typeface="微軟正黑體" panose="020B0604030504040204" pitchFamily="34" charset="-120"/>
                <a:ea typeface="微軟正黑體" panose="020B0604030504040204" pitchFamily="34" charset="-120"/>
                <a:cs typeface="新細明體"/>
              </a:rPr>
              <a:t>、職稱</a:t>
            </a:r>
            <a:r>
              <a:rPr lang="zh-TW" altLang="zh-TW" kern="0" spc="-5" dirty="0">
                <a:latin typeface="微軟正黑體" panose="020B0604030504040204" pitchFamily="34" charset="-120"/>
                <a:ea typeface="微軟正黑體" panose="020B0604030504040204" pitchFamily="34" charset="-120"/>
                <a:cs typeface="新細明體"/>
              </a:rPr>
              <a:t>等資料，幫助企業更能了解粉絲的</a:t>
            </a:r>
            <a:r>
              <a:rPr lang="zh-TW" altLang="zh-TW" kern="0" spc="-5" dirty="0" smtClean="0">
                <a:latin typeface="微軟正黑體" panose="020B0604030504040204" pitchFamily="34" charset="-120"/>
                <a:ea typeface="微軟正黑體" panose="020B0604030504040204" pitchFamily="34" charset="-120"/>
                <a:cs typeface="新細明體"/>
              </a:rPr>
              <a:t>輪廓</a:t>
            </a:r>
            <a:endParaRPr lang="zh-TW" altLang="zh-TW" sz="1100" kern="100" dirty="0">
              <a:effectLst/>
              <a:latin typeface="微軟正黑體" panose="020B0604030504040204" pitchFamily="34" charset="-120"/>
              <a:ea typeface="微軟正黑體" panose="020B0604030504040204" pitchFamily="34" charset="-120"/>
              <a:cs typeface="Times New Roman"/>
            </a:endParaRPr>
          </a:p>
        </p:txBody>
      </p:sp>
    </p:spTree>
    <p:extLst>
      <p:ext uri="{BB962C8B-B14F-4D97-AF65-F5344CB8AC3E}">
        <p14:creationId xmlns:p14="http://schemas.microsoft.com/office/powerpoint/2010/main" val="1534810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36599" y="561976"/>
            <a:ext cx="4769575" cy="400110"/>
          </a:xfrm>
          <a:prstGeom prst="rect">
            <a:avLst/>
          </a:prstGeom>
        </p:spPr>
        <p:txBody>
          <a:bodyPr wrap="none">
            <a:spAutoFit/>
          </a:bodyPr>
          <a:lstStyle/>
          <a:p>
            <a:pPr algn="l" fontAlgn="auto">
              <a:defRPr/>
            </a:pPr>
            <a:r>
              <a:rPr lang="en-US" altLang="zh-TW" sz="2000" b="1" dirty="0" smtClean="0">
                <a:latin typeface="微軟正黑體" panose="020B0604030504040204" pitchFamily="34" charset="-120"/>
                <a:ea typeface="微軟正黑體" panose="020B0604030504040204" pitchFamily="34" charset="-120"/>
              </a:rPr>
              <a:t>2.</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FB</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Analytics(entire</a:t>
            </a:r>
            <a:r>
              <a:rPr lang="zh-TW" altLang="en-US" sz="2000" b="1" dirty="0">
                <a:latin typeface="微軟正黑體" panose="020B0604030504040204" pitchFamily="34" charset="-120"/>
                <a:ea typeface="微軟正黑體" panose="020B0604030504040204" pitchFamily="34" charset="-120"/>
              </a:rPr>
              <a:t>似</a:t>
            </a:r>
            <a:r>
              <a:rPr lang="en-US" altLang="zh-TW" sz="2000" b="1" dirty="0">
                <a:latin typeface="微軟正黑體" panose="020B0604030504040204" pitchFamily="34" charset="-120"/>
                <a:ea typeface="微軟正黑體" panose="020B0604030504040204" pitchFamily="34" charset="-120"/>
              </a:rPr>
              <a:t>GA</a:t>
            </a:r>
            <a:r>
              <a:rPr lang="zh-TW" altLang="en-US" sz="2000" b="1" dirty="0">
                <a:latin typeface="微軟正黑體" panose="020B0604030504040204" pitchFamily="34" charset="-120"/>
                <a:ea typeface="微軟正黑體" panose="020B0604030504040204" pitchFamily="34" charset="-120"/>
              </a:rPr>
              <a:t>的分析後台</a:t>
            </a:r>
            <a:r>
              <a:rPr lang="en-US" altLang="zh-TW" sz="2000" b="1" dirty="0">
                <a:latin typeface="微軟正黑體" panose="020B0604030504040204" pitchFamily="34" charset="-120"/>
                <a:ea typeface="微軟正黑體" panose="020B0604030504040204" pitchFamily="34" charset="-120"/>
              </a:rPr>
              <a:t>)</a:t>
            </a:r>
          </a:p>
        </p:txBody>
      </p:sp>
      <p:sp>
        <p:nvSpPr>
          <p:cNvPr id="7" name="矩形 6"/>
          <p:cNvSpPr/>
          <p:nvPr/>
        </p:nvSpPr>
        <p:spPr>
          <a:xfrm>
            <a:off x="1003300" y="1107103"/>
            <a:ext cx="595035" cy="338554"/>
          </a:xfrm>
          <a:prstGeom prst="rect">
            <a:avLst/>
          </a:prstGeom>
        </p:spPr>
        <p:txBody>
          <a:bodyPr wrap="none">
            <a:spAutoFit/>
          </a:bodyPr>
          <a:lstStyle/>
          <a:p>
            <a:r>
              <a:rPr lang="zh-TW" altLang="zh-TW" sz="1600" b="1" kern="0" dirty="0">
                <a:latin typeface="微軟正黑體" panose="020B0604030504040204" pitchFamily="34" charset="-120"/>
                <a:ea typeface="微軟正黑體" panose="020B0604030504040204" pitchFamily="34" charset="-120"/>
                <a:cs typeface="新細明體"/>
              </a:rPr>
              <a:t>事件</a:t>
            </a:r>
            <a:endParaRPr lang="zh-TW" altLang="en-US" sz="1600" b="1" dirty="0">
              <a:latin typeface="微軟正黑體" panose="020B0604030504040204" pitchFamily="34" charset="-120"/>
              <a:ea typeface="微軟正黑體" panose="020B0604030504040204" pitchFamily="34" charset="-120"/>
            </a:endParaRPr>
          </a:p>
        </p:txBody>
      </p:sp>
      <p:pic>
        <p:nvPicPr>
          <p:cNvPr id="8" name="圖片 7" descr="https://miro.medium.com/max/2000/1*ljJIFpvFXZ0E98Ky3KFgu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300" y="1518602"/>
            <a:ext cx="7416800" cy="3386773"/>
          </a:xfrm>
          <a:prstGeom prst="rect">
            <a:avLst/>
          </a:prstGeom>
          <a:noFill/>
          <a:ln>
            <a:noFill/>
          </a:ln>
        </p:spPr>
      </p:pic>
      <p:sp>
        <p:nvSpPr>
          <p:cNvPr id="9" name="矩形 8"/>
          <p:cNvSpPr/>
          <p:nvPr/>
        </p:nvSpPr>
        <p:spPr>
          <a:xfrm>
            <a:off x="1003300" y="5152222"/>
            <a:ext cx="7493000" cy="738664"/>
          </a:xfrm>
          <a:prstGeom prst="rect">
            <a:avLst/>
          </a:prstGeom>
        </p:spPr>
        <p:txBody>
          <a:bodyPr wrap="square">
            <a:spAutoFit/>
          </a:bodyPr>
          <a:lstStyle/>
          <a:p>
            <a:pPr algn="l"/>
            <a:r>
              <a:rPr lang="zh-TW" altLang="en-US" dirty="0" smtClean="0">
                <a:latin typeface="微軟正黑體" panose="020B0604030504040204" pitchFamily="34" charset="-120"/>
                <a:ea typeface="微軟正黑體" panose="020B0604030504040204" pitchFamily="34" charset="-120"/>
              </a:rPr>
              <a:t>事件</a:t>
            </a:r>
            <a:r>
              <a:rPr lang="zh-TW" altLang="zh-TW" dirty="0" smtClean="0">
                <a:latin typeface="微軟正黑體" panose="020B0604030504040204" pitchFamily="34" charset="-120"/>
                <a:ea typeface="微軟正黑體" panose="020B0604030504040204" pitchFamily="34" charset="-120"/>
              </a:rPr>
              <a:t>可以</a:t>
            </a:r>
            <a:r>
              <a:rPr lang="zh-TW" altLang="zh-TW" dirty="0">
                <a:latin typeface="微軟正黑體" panose="020B0604030504040204" pitchFamily="34" charset="-120"/>
                <a:ea typeface="微軟正黑體" panose="020B0604030504040204" pitchFamily="34" charset="-120"/>
              </a:rPr>
              <a:t>觀察到粉絲團的對話刪除、對話封鎖、新用戶對話、私訊傳送、私訊接收，貼文留言等數據，並且可以將每件事件的粉絲數量各細部分成性別、年齡、城市、瀏覽器裝置等資料做數據</a:t>
            </a:r>
            <a:r>
              <a:rPr lang="zh-TW" altLang="zh-TW" dirty="0" smtClean="0">
                <a:latin typeface="微軟正黑體" panose="020B0604030504040204" pitchFamily="34" charset="-120"/>
                <a:ea typeface="微軟正黑體" panose="020B0604030504040204" pitchFamily="34" charset="-120"/>
              </a:rPr>
              <a:t>分析</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5582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descr="https://miro.medium.com/max/2000/1*wOn34J-GtPEGX0bHNsqsf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849" y="1400236"/>
            <a:ext cx="8607426" cy="4682173"/>
          </a:xfrm>
          <a:prstGeom prst="rect">
            <a:avLst/>
          </a:prstGeom>
          <a:noFill/>
          <a:ln>
            <a:noFill/>
          </a:ln>
        </p:spPr>
      </p:pic>
      <p:sp>
        <p:nvSpPr>
          <p:cNvPr id="3" name="矩形 2"/>
          <p:cNvSpPr/>
          <p:nvPr/>
        </p:nvSpPr>
        <p:spPr>
          <a:xfrm>
            <a:off x="555624" y="544476"/>
            <a:ext cx="4769575" cy="400110"/>
          </a:xfrm>
          <a:prstGeom prst="rect">
            <a:avLst/>
          </a:prstGeom>
        </p:spPr>
        <p:txBody>
          <a:bodyPr wrap="none">
            <a:spAutoFit/>
          </a:bodyPr>
          <a:lstStyle/>
          <a:p>
            <a:pPr algn="l" fontAlgn="auto">
              <a:defRPr/>
            </a:pPr>
            <a:r>
              <a:rPr lang="en-US" altLang="zh-TW" sz="2000" b="1" dirty="0" smtClean="0">
                <a:latin typeface="微軟正黑體" panose="020B0604030504040204" pitchFamily="34" charset="-120"/>
                <a:ea typeface="微軟正黑體" panose="020B0604030504040204" pitchFamily="34" charset="-120"/>
              </a:rPr>
              <a:t>2.</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FB</a:t>
            </a: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Analytics(entire</a:t>
            </a:r>
            <a:r>
              <a:rPr lang="zh-TW" altLang="en-US" sz="2000" b="1" dirty="0">
                <a:latin typeface="微軟正黑體" panose="020B0604030504040204" pitchFamily="34" charset="-120"/>
                <a:ea typeface="微軟正黑體" panose="020B0604030504040204" pitchFamily="34" charset="-120"/>
              </a:rPr>
              <a:t>似</a:t>
            </a:r>
            <a:r>
              <a:rPr lang="en-US" altLang="zh-TW" sz="2000" b="1" dirty="0">
                <a:latin typeface="微軟正黑體" panose="020B0604030504040204" pitchFamily="34" charset="-120"/>
                <a:ea typeface="微軟正黑體" panose="020B0604030504040204" pitchFamily="34" charset="-120"/>
              </a:rPr>
              <a:t>GA</a:t>
            </a:r>
            <a:r>
              <a:rPr lang="zh-TW" altLang="en-US" sz="2000" b="1" dirty="0">
                <a:latin typeface="微軟正黑體" panose="020B0604030504040204" pitchFamily="34" charset="-120"/>
                <a:ea typeface="微軟正黑體" panose="020B0604030504040204" pitchFamily="34" charset="-120"/>
              </a:rPr>
              <a:t>的分析後台</a:t>
            </a:r>
            <a:r>
              <a:rPr lang="en-US" altLang="zh-TW" sz="2000" b="1" dirty="0">
                <a:latin typeface="微軟正黑體" panose="020B0604030504040204" pitchFamily="34" charset="-120"/>
                <a:ea typeface="微軟正黑體" panose="020B0604030504040204" pitchFamily="34" charset="-120"/>
              </a:rPr>
              <a:t>)</a:t>
            </a:r>
          </a:p>
        </p:txBody>
      </p:sp>
      <p:sp>
        <p:nvSpPr>
          <p:cNvPr id="4" name="矩形 3"/>
          <p:cNvSpPr/>
          <p:nvPr/>
        </p:nvSpPr>
        <p:spPr>
          <a:xfrm>
            <a:off x="2562223" y="5713077"/>
            <a:ext cx="5762625" cy="738664"/>
          </a:xfrm>
          <a:prstGeom prst="rect">
            <a:avLst/>
          </a:prstGeom>
        </p:spPr>
        <p:txBody>
          <a:bodyPr wrap="square">
            <a:spAutoFit/>
          </a:bodyPr>
          <a:lstStyle/>
          <a:p>
            <a:pPr algn="l"/>
            <a:r>
              <a:rPr lang="zh-TW" altLang="zh-TW" dirty="0">
                <a:latin typeface="微軟正黑體" panose="020B0604030504040204" pitchFamily="34" charset="-120"/>
                <a:ea typeface="微軟正黑體" panose="020B0604030504040204" pitchFamily="34" charset="-120"/>
              </a:rPr>
              <a:t>分析總表裡可以看到粉絲團整體的數據</a:t>
            </a:r>
            <a:r>
              <a:rPr lang="zh-TW"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例：</a:t>
            </a:r>
            <a:r>
              <a:rPr lang="zh-TW" altLang="zh-TW" dirty="0" smtClean="0">
                <a:latin typeface="微軟正黑體" panose="020B0604030504040204" pitchFamily="34" charset="-120"/>
                <a:ea typeface="微軟正黑體" panose="020B0604030504040204" pitchFamily="34" charset="-120"/>
              </a:rPr>
              <a:t>整個</a:t>
            </a:r>
            <a:r>
              <a:rPr lang="zh-TW" altLang="zh-TW" dirty="0">
                <a:latin typeface="微軟正黑體" panose="020B0604030504040204" pitchFamily="34" charset="-120"/>
                <a:ea typeface="微軟正黑體" panose="020B0604030504040204" pitchFamily="34" charset="-120"/>
              </a:rPr>
              <a:t>粉專的不重複用戶數</a:t>
            </a:r>
            <a:r>
              <a:rPr lang="zh-TW"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一</a:t>
            </a:r>
            <a:r>
              <a:rPr lang="zh-TW" altLang="zh-TW" dirty="0" smtClean="0">
                <a:latin typeface="微軟正黑體" panose="020B0604030504040204" pitchFamily="34" charset="-120"/>
                <a:ea typeface="微軟正黑體" panose="020B0604030504040204" pitchFamily="34" charset="-120"/>
              </a:rPr>
              <a:t>段</a:t>
            </a:r>
            <a:r>
              <a:rPr lang="zh-TW" altLang="zh-TW" dirty="0">
                <a:latin typeface="微軟正黑體" panose="020B0604030504040204" pitchFamily="34" charset="-120"/>
                <a:ea typeface="微軟正黑體" panose="020B0604030504040204" pitchFamily="34" charset="-120"/>
              </a:rPr>
              <a:t>時間的新用戶</a:t>
            </a:r>
            <a:r>
              <a:rPr lang="zh-TW" altLang="zh-TW" dirty="0" smtClean="0">
                <a:latin typeface="微軟正黑體" panose="020B0604030504040204" pitchFamily="34" charset="-120"/>
                <a:ea typeface="微軟正黑體" panose="020B0604030504040204" pitchFamily="34" charset="-120"/>
              </a:rPr>
              <a:t>數</a:t>
            </a:r>
            <a:r>
              <a:rPr lang="zh-TW" altLang="en-US" dirty="0">
                <a:latin typeface="微軟正黑體" panose="020B0604030504040204" pitchFamily="34" charset="-120"/>
                <a:ea typeface="微軟正黑體" panose="020B0604030504040204" pitchFamily="34" charset="-120"/>
              </a:rPr>
              <a:t>、</a:t>
            </a:r>
            <a:r>
              <a:rPr lang="zh-TW" altLang="zh-TW" dirty="0" smtClean="0">
                <a:latin typeface="微軟正黑體" panose="020B0604030504040204" pitchFamily="34" charset="-120"/>
                <a:ea typeface="微軟正黑體" panose="020B0604030504040204" pitchFamily="34" charset="-120"/>
              </a:rPr>
              <a:t>粉絲</a:t>
            </a:r>
            <a:r>
              <a:rPr lang="zh-TW" altLang="zh-TW" dirty="0">
                <a:latin typeface="微軟正黑體" panose="020B0604030504040204" pitchFamily="34" charset="-120"/>
                <a:ea typeface="微軟正黑體" panose="020B0604030504040204" pitchFamily="34" charset="-120"/>
              </a:rPr>
              <a:t>主要互動觀看的</a:t>
            </a:r>
            <a:r>
              <a:rPr lang="zh-TW" altLang="zh-TW" dirty="0" smtClean="0">
                <a:latin typeface="微軟正黑體" panose="020B0604030504040204" pitchFamily="34" charset="-120"/>
                <a:ea typeface="微軟正黑體" panose="020B0604030504040204" pitchFamily="34" charset="-120"/>
              </a:rPr>
              <a:t>時間</a:t>
            </a:r>
            <a:r>
              <a:rPr lang="zh-TW" altLang="en-US" dirty="0" smtClean="0">
                <a:latin typeface="微軟正黑體" panose="020B0604030504040204" pitchFamily="34" charset="-120"/>
                <a:ea typeface="微軟正黑體" panose="020B0604030504040204" pitchFamily="34" charset="-120"/>
              </a:rPr>
              <a:t>、</a:t>
            </a:r>
            <a:r>
              <a:rPr lang="zh-TW" altLang="zh-TW" dirty="0" smtClean="0">
                <a:latin typeface="微軟正黑體" panose="020B0604030504040204" pitchFamily="34" charset="-120"/>
                <a:ea typeface="微軟正黑體" panose="020B0604030504040204" pitchFamily="34" charset="-120"/>
              </a:rPr>
              <a:t>熱門</a:t>
            </a:r>
            <a:r>
              <a:rPr lang="zh-TW" altLang="zh-TW" dirty="0">
                <a:latin typeface="微軟正黑體" panose="020B0604030504040204" pitchFamily="34" charset="-120"/>
                <a:ea typeface="微軟正黑體" panose="020B0604030504040204" pitchFamily="34" charset="-120"/>
              </a:rPr>
              <a:t>貼文、粉絲性別、國家分布等資料，</a:t>
            </a:r>
            <a:r>
              <a:rPr lang="zh-TW" altLang="zh-TW" dirty="0" smtClean="0">
                <a:latin typeface="微軟正黑體" panose="020B0604030504040204" pitchFamily="34" charset="-120"/>
                <a:ea typeface="微軟正黑體" panose="020B0604030504040204" pitchFamily="34" charset="-120"/>
              </a:rPr>
              <a:t>讓</a:t>
            </a:r>
            <a:r>
              <a:rPr lang="zh-TW" altLang="en-US" dirty="0" smtClean="0">
                <a:latin typeface="微軟正黑體" panose="020B0604030504040204" pitchFamily="34" charset="-120"/>
                <a:ea typeface="微軟正黑體" panose="020B0604030504040204" pitchFamily="34" charset="-120"/>
              </a:rPr>
              <a:t>企業</a:t>
            </a:r>
            <a:r>
              <a:rPr lang="zh-TW" altLang="zh-TW" dirty="0" smtClean="0">
                <a:latin typeface="微軟正黑體" panose="020B0604030504040204" pitchFamily="34" charset="-120"/>
                <a:ea typeface="微軟正黑體" panose="020B0604030504040204" pitchFamily="34" charset="-120"/>
              </a:rPr>
              <a:t>能</a:t>
            </a:r>
            <a:r>
              <a:rPr lang="zh-TW" altLang="zh-TW" dirty="0">
                <a:latin typeface="微軟正黑體" panose="020B0604030504040204" pitchFamily="34" charset="-120"/>
                <a:ea typeface="微軟正黑體" panose="020B0604030504040204" pitchFamily="34" charset="-120"/>
              </a:rPr>
              <a:t>第一時間掌握整個粉絲團的狀態</a:t>
            </a:r>
            <a:endParaRPr lang="zh-TW" altLang="en-US" dirty="0">
              <a:latin typeface="微軟正黑體" panose="020B0604030504040204" pitchFamily="34" charset="-120"/>
              <a:ea typeface="微軟正黑體" panose="020B0604030504040204" pitchFamily="34" charset="-120"/>
            </a:endParaRPr>
          </a:p>
        </p:txBody>
      </p:sp>
      <p:sp>
        <p:nvSpPr>
          <p:cNvPr id="5" name="矩形 4"/>
          <p:cNvSpPr/>
          <p:nvPr/>
        </p:nvSpPr>
        <p:spPr>
          <a:xfrm>
            <a:off x="583148" y="973100"/>
            <a:ext cx="1005404" cy="338554"/>
          </a:xfrm>
          <a:prstGeom prst="rect">
            <a:avLst/>
          </a:prstGeom>
        </p:spPr>
        <p:txBody>
          <a:bodyPr wrap="none">
            <a:spAutoFit/>
          </a:bodyPr>
          <a:lstStyle/>
          <a:p>
            <a:r>
              <a:rPr lang="zh-TW" altLang="zh-TW" sz="1600" b="1" dirty="0">
                <a:latin typeface="微軟正黑體" panose="020B0604030504040204" pitchFamily="34" charset="-120"/>
                <a:ea typeface="微軟正黑體" panose="020B0604030504040204" pitchFamily="34" charset="-120"/>
              </a:rPr>
              <a:t>分析總表</a:t>
            </a:r>
            <a:endParaRPr lang="zh-TW" altLang="en-US" sz="1600" b="1" dirty="0"/>
          </a:p>
        </p:txBody>
      </p:sp>
    </p:spTree>
    <p:extLst>
      <p:ext uri="{BB962C8B-B14F-4D97-AF65-F5344CB8AC3E}">
        <p14:creationId xmlns:p14="http://schemas.microsoft.com/office/powerpoint/2010/main" val="13678888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2221&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strFormatTime&gt;%#m/%#d/%Y&lt;/m_strFormatTime&gt;&lt;/m_precDefaultDate&gt;&lt;m_precDefaultYear/&gt;&lt;m_precDefaultQuarter/&gt;&lt;m_precDefaultMonth/&gt;&lt;m_precDefaultWeek/&gt;&lt;m_precDefaultDay/&gt;&lt;m_mruColor&gt;&lt;m_vecMRU length=&quot;0&quot;/&gt;&lt;/m_mruColor&gt;&lt;m_eweekdayFirstOfWeek val=&quot;2&quot;/&gt;&lt;m_eweekdayFirstOfWorkweek val=&quot;2&quot;/&gt;&lt;m_eweekdayFirstOfWeekend val=&quot;7&quot;/&gt;&lt;/CPresentation&gt;&lt;/root&gt;"/>
  <p:tag name="THINKCELLUNDODONOTDELETE" val="1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Letter 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fontScheme name="Custom 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rgbClr val="808080"/>
          </a:solidFill>
          <a:prstDash val="solid"/>
          <a:round/>
          <a:headEnd type="none" w="med" len="med"/>
          <a:tailEnd type="none" w="med" len="med"/>
        </a:ln>
        <a:effectLst/>
      </a:spPr>
      <a:bodyPr vert="horz" wrap="square" lIns="91440" tIns="91440" rIns="91440" bIns="91440" numCol="1" rtlCol="0" anchor="t" anchorCtr="0" compatLnSpc="1">
        <a:prstTxWarp prst="textNoShape">
          <a:avLst/>
        </a:prstTxWarp>
        <a:spAutoFit/>
      </a:bodyPr>
      <a:lstStyle>
        <a:defPPr marL="0" marR="0" indent="0" algn="ctr" defTabSz="889000" rtl="0" eaLnBrk="1" fontAlgn="base" latinLnBrk="0" hangingPunct="1">
          <a:defRPr kumimoji="0" sz="1400" b="0" i="0" u="none" strike="noStrike" cap="none" normalizeH="0" baseline="0" dirty="0" smtClean="0">
            <a:solidFill>
              <a:schemeClr val="tx1"/>
            </a:solidFill>
            <a:effectLst/>
            <a:latin typeface="+mn-lt"/>
            <a:cs typeface="+mn-cs"/>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91440" rIns="91440" bIns="91440" numCol="1" anchor="t" anchorCtr="0" compatLnSpc="1">
        <a:prstTxWarp prst="textNoShape">
          <a:avLst/>
        </a:prstTxWarp>
        <a:spAutoFit/>
      </a:bodyPr>
      <a:lstStyle>
        <a:defPPr marL="0" marR="0" indent="0" algn="ctr" defTabSz="889000" rtl="0" eaLnBrk="1" fontAlgn="base" latinLnBrk="0" hangingPunct="1">
          <a:lnSpc>
            <a:spcPct val="100000"/>
          </a:lnSpc>
          <a:spcBef>
            <a:spcPct val="50000"/>
          </a:spcBef>
          <a:spcAft>
            <a:spcPct val="0"/>
          </a:spcAft>
          <a:buClrTx/>
          <a:buSzTx/>
          <a:buFontTx/>
          <a:buNone/>
          <a:tabLst/>
          <a:defRPr kumimoji="0" lang="en-GB" sz="1400" b="0" i="0" u="none" strike="noStrike" cap="none" normalizeH="0" baseline="0" smtClean="0">
            <a:ln>
              <a:noFill/>
            </a:ln>
            <a:solidFill>
              <a:schemeClr val="tx1"/>
            </a:solidFill>
            <a:effectLst/>
            <a:latin typeface="+mn-lt"/>
            <a:cs typeface="+mn-cs"/>
          </a:defRPr>
        </a:defPPr>
      </a:lstStyle>
    </a:lnDef>
    <a:txDef>
      <a:spPr>
        <a:noFill/>
      </a:spPr>
      <a:bodyPr wrap="square" rtlCol="0">
        <a:spAutoFit/>
      </a:bodyPr>
      <a:lstStyle>
        <a:defPPr>
          <a:defRPr dirty="0" smtClean="0">
            <a:latin typeface="+mn-lt"/>
          </a:defRPr>
        </a:defPPr>
      </a:lstStyle>
    </a:txDef>
  </a:objectDefaults>
  <a:extraClrSchemeLst>
    <a:extraClrScheme>
      <a:clrScheme name="Letter 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Letter 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Letter Blank 3">
        <a:dk1>
          <a:srgbClr val="000000"/>
        </a:dk1>
        <a:lt1>
          <a:srgbClr val="FFFFFF"/>
        </a:lt1>
        <a:dk2>
          <a:srgbClr val="345782"/>
        </a:dk2>
        <a:lt2>
          <a:srgbClr val="808080"/>
        </a:lt2>
        <a:accent1>
          <a:srgbClr val="E2E2E2"/>
        </a:accent1>
        <a:accent2>
          <a:srgbClr val="C5DCDF"/>
        </a:accent2>
        <a:accent3>
          <a:srgbClr val="FFFFFF"/>
        </a:accent3>
        <a:accent4>
          <a:srgbClr val="000000"/>
        </a:accent4>
        <a:accent5>
          <a:srgbClr val="EEEEEE"/>
        </a:accent5>
        <a:accent6>
          <a:srgbClr val="B2C7CA"/>
        </a:accent6>
        <a:hlink>
          <a:srgbClr val="5D8BA7"/>
        </a:hlink>
        <a:folHlink>
          <a:srgbClr val="9CBDC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xsi="http://www.w3.org/2001/XMLSchema-instance" xmlns:p="http://schemas.microsoft.com/office/2006/metadata/properties">
  <documentManagement>
    <Description0 xmlns="614f71a7-1ffd-4a5b-b04c-721b42e4b93f" xsi:nil="true"/>
    <Software xmlns="614f71a7-1ffd-4a5b-b04c-721b42e4b93f" xsi:nil="true"/>
    <Product xmlns="614f71a7-1ffd-4a5b-b04c-721b42e4b9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FC59CFA4602A49AC3BDAF1F5DD4AD1" ma:contentTypeVersion="7" ma:contentTypeDescription="Create a new document." ma:contentTypeScope="" ma:versionID="c65ba08bd50aaf5ec69a5d563d9d7160">
  <xsd:schema xmlns:xsd="http://www.w3.org/2001/XMLSchema" xmlns:p="http://schemas.microsoft.com/office/2006/metadata/properties" xmlns:ns2="614f71a7-1ffd-4a5b-b04c-721b42e4b93f" targetNamespace="http://schemas.microsoft.com/office/2006/metadata/properties" ma:root="true" ma:fieldsID="8a3eb56de8cb87a095342ef8a3972c2e" ns2:_="">
    <xsd:import namespace="614f71a7-1ffd-4a5b-b04c-721b42e4b93f"/>
    <xsd:element name="properties">
      <xsd:complexType>
        <xsd:sequence>
          <xsd:element name="documentManagement">
            <xsd:complexType>
              <xsd:all>
                <xsd:element ref="ns2:Description0" minOccurs="0"/>
                <xsd:element ref="ns2:Software" minOccurs="0"/>
                <xsd:element ref="ns2:Product" minOccurs="0"/>
              </xsd:all>
            </xsd:complexType>
          </xsd:element>
        </xsd:sequence>
      </xsd:complexType>
    </xsd:element>
  </xsd:schema>
  <xsd:schema xmlns:xsd="http://www.w3.org/2001/XMLSchema" xmlns:dms="http://schemas.microsoft.com/office/2006/documentManagement/types" targetNamespace="614f71a7-1ffd-4a5b-b04c-721b42e4b93f" elementFormDefault="qualified">
    <xsd:import namespace="http://schemas.microsoft.com/office/2006/documentManagement/types"/>
    <xsd:element name="Description0" ma:index="8" nillable="true" ma:displayName="Description" ma:hidden="true" ma:internalName="Description0" ma:readOnly="false">
      <xsd:simpleType>
        <xsd:restriction base="dms:Note"/>
      </xsd:simpleType>
    </xsd:element>
    <xsd:element name="Software" ma:index="9" nillable="true" ma:displayName="Software" ma:hidden="true" ma:internalName="Software" ma:readOnly="false">
      <xsd:simpleType>
        <xsd:restriction base="dms:Text">
          <xsd:maxLength value="10"/>
        </xsd:restriction>
      </xsd:simpleType>
    </xsd:element>
    <xsd:element name="Product" ma:index="10" nillable="true" ma:displayName="Product" ma:hidden="true" ma:internalName="Product"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D00EDC-9529-46D3-865F-ED9D69FE8672}">
  <ds:schemaRefs>
    <ds:schemaRef ds:uri="614f71a7-1ffd-4a5b-b04c-721b42e4b93f"/>
    <ds:schemaRef ds:uri="http://schemas.microsoft.com/office/2006/metadata/properties"/>
    <ds:schemaRef ds:uri="http://www.w3.org/XML/1998/namespace"/>
    <ds:schemaRef ds:uri="http://purl.org/dc/dcmitype/"/>
    <ds:schemaRef ds:uri="http://purl.org/dc/elements/1.1/"/>
    <ds:schemaRef ds:uri="http://schemas.microsoft.com/office/2006/documentManagement/typ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B8FFBFC6-7931-4C64-B4E0-D54B44BCD9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4f71a7-1ffd-4a5b-b04c-721b42e4b93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6D49868-F72B-4C92-A9AD-DDB4759328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1047</Words>
  <Application>Microsoft Office PowerPoint</Application>
  <PresentationFormat>A4 紙張 (210x297 公釐)</PresentationFormat>
  <Paragraphs>106</Paragraphs>
  <Slides>18</Slides>
  <Notes>0</Notes>
  <HiddenSlides>2</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18</vt:i4>
      </vt:variant>
    </vt:vector>
  </HeadingPairs>
  <TitlesOfParts>
    <vt:vector size="20" baseType="lpstr">
      <vt:lpstr>blank</vt:lpstr>
      <vt:lpstr>think-cell Slide</vt:lpstr>
      <vt:lpstr>PowerPoint 簡報</vt:lpstr>
      <vt:lpstr>PowerPoint 簡報</vt:lpstr>
      <vt:lpstr>PowerPoint 簡報</vt:lpstr>
      <vt:lpstr>PowerPoint 簡報</vt:lpstr>
      <vt:lpstr>1.粉絲專業洞察報告-總覽</vt:lpstr>
      <vt:lpstr>1.粉絲專業洞察報告-總覽</vt:lpstr>
      <vt:lpstr>PowerPoint 簡報</vt:lpstr>
      <vt:lpstr>PowerPoint 簡報</vt:lpstr>
      <vt:lpstr>PowerPoint 簡報</vt:lpstr>
      <vt:lpstr>PowerPoint 簡報</vt:lpstr>
      <vt:lpstr>PowerPoint 簡報</vt:lpstr>
      <vt:lpstr>3. 廣告受眾洞察報告</vt:lpstr>
      <vt:lpstr>3. FB廣告受眾使用案例</vt:lpstr>
      <vt:lpstr>大數軟體資料範例</vt:lpstr>
      <vt:lpstr>意藍介紹</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2013-06-10T02:38:07Z</dcterms:created>
  <dcterms:modified xsi:type="dcterms:W3CDTF">2019-07-12T08:26:32Z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ChinaTrust</vt:lpwstr>
  </property>
  <property fmtid="{D5CDD505-2E9C-101B-9397-08002B2CF9AE}" pid="3" name="Template Name">
    <vt:lpwstr>A4</vt:lpwstr>
  </property>
  <property fmtid="{D5CDD505-2E9C-101B-9397-08002B2CF9AE}" pid="4" name="ContentTypeId">
    <vt:lpwstr>0x01010077FC59CFA4602A49AC3BDAF1F5DD4AD1</vt:lpwstr>
  </property>
  <property fmtid="{D5CDD505-2E9C-101B-9397-08002B2CF9AE}" pid="5" name="Order">
    <vt:r8>157600</vt:r8>
  </property>
</Properties>
</file>