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90" r:id="rId6"/>
    <p:sldId id="260" r:id="rId7"/>
    <p:sldId id="300" r:id="rId8"/>
    <p:sldId id="292" r:id="rId9"/>
    <p:sldId id="299" r:id="rId10"/>
    <p:sldId id="310" r:id="rId11"/>
    <p:sldId id="309" r:id="rId12"/>
    <p:sldId id="293" r:id="rId13"/>
    <p:sldId id="311" r:id="rId14"/>
    <p:sldId id="294" r:id="rId15"/>
    <p:sldId id="295" r:id="rId16"/>
    <p:sldId id="296" r:id="rId17"/>
    <p:sldId id="297" r:id="rId18"/>
    <p:sldId id="298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906000" cy="6858000" type="A4"/>
  <p:notesSz cx="6662738" cy="9906000"/>
  <p:custDataLst>
    <p:tags r:id="rId29"/>
  </p:custDataLst>
  <p:defaultTextStyle>
    <a:defPPr>
      <a:defRPr lang="en-GB"/>
    </a:defPPr>
    <a:lvl1pPr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BA7"/>
    <a:srgbClr val="345782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8" autoAdjust="0"/>
    <p:restoredTop sz="92015" autoAdjust="0"/>
  </p:normalViewPr>
  <p:slideViewPr>
    <p:cSldViewPr snapToGrid="0" snapToObjects="1" showGuides="1">
      <p:cViewPr>
        <p:scale>
          <a:sx n="70" d="100"/>
          <a:sy n="70" d="100"/>
        </p:scale>
        <p:origin x="-2502" y="-792"/>
      </p:cViewPr>
      <p:guideLst>
        <p:guide orient="horz" pos="2160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3048" y="-96"/>
      </p:cViewPr>
      <p:guideLst>
        <p:guide orient="horz" pos="3120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20C87-AA36-405E-BED8-A103845EB6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749AEB4F-292B-490C-8612-D267F9C35729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如何改變金融業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?</a:t>
          </a:r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  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P22</a:t>
          </a:r>
          <a:endParaRPr lang="zh-TW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44EEE0B4-26B0-4A2D-82A1-B1077EB29AAB}" type="parTrans" cxnId="{F85B6A3C-11BA-41CB-B989-9F992C1B9C3B}">
      <dgm:prSet/>
      <dgm:spPr/>
      <dgm:t>
        <a:bodyPr/>
        <a:lstStyle/>
        <a:p>
          <a:endParaRPr lang="zh-TW" altLang="en-US"/>
        </a:p>
      </dgm:t>
    </dgm:pt>
    <dgm:pt modelId="{16832332-BB1B-43D5-ACBC-00E50741A598}" type="sibTrans" cxnId="{F85B6A3C-11BA-41CB-B989-9F992C1B9C3B}">
      <dgm:prSet/>
      <dgm:spPr/>
      <dgm:t>
        <a:bodyPr/>
        <a:lstStyle/>
        <a:p>
          <a:endParaRPr lang="zh-TW" altLang="en-US"/>
        </a:p>
      </dgm:t>
    </dgm:pt>
    <dgm:pt modelId="{7FC48CB5-06E7-42F2-A69B-F8C7D4C32807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實現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所面臨的機會與挑戰  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P55</a:t>
          </a:r>
          <a:endParaRPr lang="zh-TW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889B4A45-994F-403B-BCD5-9BDCEE16A6D9}" type="parTrans" cxnId="{8DA746E6-88B1-4C43-9A53-575FD82BED1E}">
      <dgm:prSet/>
      <dgm:spPr/>
      <dgm:t>
        <a:bodyPr/>
        <a:lstStyle/>
        <a:p>
          <a:endParaRPr lang="zh-TW" altLang="en-US"/>
        </a:p>
      </dgm:t>
    </dgm:pt>
    <dgm:pt modelId="{E9167D81-AEB9-427D-B456-36757C283468}" type="sibTrans" cxnId="{8DA746E6-88B1-4C43-9A53-575FD82BED1E}">
      <dgm:prSet/>
      <dgm:spPr/>
      <dgm:t>
        <a:bodyPr/>
        <a:lstStyle/>
        <a:p>
          <a:endParaRPr lang="zh-TW" altLang="en-US"/>
        </a:p>
      </dgm:t>
    </dgm:pt>
    <dgm:pt modelId="{A45CF586-BDAE-4430-8026-A0D5FCF1663F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如何部屬於金融機構內  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P85</a:t>
          </a:r>
          <a:endParaRPr lang="zh-TW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667DE0C7-EB31-4A9C-89F0-7F17758242FC}" type="parTrans" cxnId="{6D53C47F-915F-435B-A0D2-06DE27574EDE}">
      <dgm:prSet/>
      <dgm:spPr/>
      <dgm:t>
        <a:bodyPr/>
        <a:lstStyle/>
        <a:p>
          <a:endParaRPr lang="zh-TW" altLang="en-US"/>
        </a:p>
      </dgm:t>
    </dgm:pt>
    <dgm:pt modelId="{9CBF0EC1-C077-4A7C-932D-E70DAA8E68A6}" type="sibTrans" cxnId="{6D53C47F-915F-435B-A0D2-06DE27574EDE}">
      <dgm:prSet/>
      <dgm:spPr/>
      <dgm:t>
        <a:bodyPr/>
        <a:lstStyle/>
        <a:p>
          <a:endParaRPr lang="zh-TW" altLang="en-US"/>
        </a:p>
      </dgm:t>
    </dgm:pt>
    <dgm:pt modelId="{5335EFC4-BB14-4EF9-B2F6-10434BE6EF51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dirty="0" smtClean="0">
              <a:solidFill>
                <a:schemeClr val="tx1"/>
              </a:solidFill>
              <a:latin typeface="+mj-ea"/>
              <a:ea typeface="+mj-ea"/>
            </a:rPr>
            <a:t>如何影響未來的金融服務  </a:t>
          </a:r>
          <a:r>
            <a:rPr lang="en-US" altLang="zh-TW" dirty="0" smtClean="0">
              <a:solidFill>
                <a:schemeClr val="tx1"/>
              </a:solidFill>
              <a:latin typeface="+mj-ea"/>
              <a:ea typeface="+mj-ea"/>
            </a:rPr>
            <a:t>P142</a:t>
          </a:r>
          <a:endParaRPr lang="zh-TW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605222DB-44A1-42C6-99FA-E0DA9D011121}" type="parTrans" cxnId="{30663585-8E7B-40A9-B570-4C22234223CF}">
      <dgm:prSet/>
      <dgm:spPr/>
      <dgm:t>
        <a:bodyPr/>
        <a:lstStyle/>
        <a:p>
          <a:endParaRPr lang="zh-TW" altLang="en-US"/>
        </a:p>
      </dgm:t>
    </dgm:pt>
    <dgm:pt modelId="{05E61C8D-6D36-49CF-8474-04B82F8E7376}" type="sibTrans" cxnId="{30663585-8E7B-40A9-B570-4C22234223CF}">
      <dgm:prSet/>
      <dgm:spPr/>
      <dgm:t>
        <a:bodyPr/>
        <a:lstStyle/>
        <a:p>
          <a:endParaRPr lang="zh-TW" altLang="en-US"/>
        </a:p>
      </dgm:t>
    </dgm:pt>
    <dgm:pt modelId="{DFB33343-D862-4A01-9BA4-44DF152A86F2}" type="pres">
      <dgm:prSet presAssocID="{B0D20C87-AA36-405E-BED8-A103845EB64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897B9A8D-4CE6-438A-9EE2-ED922EF07F32}" type="pres">
      <dgm:prSet presAssocID="{B0D20C87-AA36-405E-BED8-A103845EB64B}" presName="Name1" presStyleCnt="0"/>
      <dgm:spPr/>
    </dgm:pt>
    <dgm:pt modelId="{6210A103-74D5-4D35-A6B0-DCBAC6FD5E2B}" type="pres">
      <dgm:prSet presAssocID="{B0D20C87-AA36-405E-BED8-A103845EB64B}" presName="cycle" presStyleCnt="0"/>
      <dgm:spPr/>
    </dgm:pt>
    <dgm:pt modelId="{5E385EB5-1D94-4DA0-AD78-6449560815F7}" type="pres">
      <dgm:prSet presAssocID="{B0D20C87-AA36-405E-BED8-A103845EB64B}" presName="srcNode" presStyleLbl="node1" presStyleIdx="0" presStyleCnt="4"/>
      <dgm:spPr/>
    </dgm:pt>
    <dgm:pt modelId="{B1736605-4469-435E-920C-E13C473B8F15}" type="pres">
      <dgm:prSet presAssocID="{B0D20C87-AA36-405E-BED8-A103845EB64B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5909524D-7027-4685-8745-AA4F79B70F58}" type="pres">
      <dgm:prSet presAssocID="{B0D20C87-AA36-405E-BED8-A103845EB64B}" presName="extraNode" presStyleLbl="node1" presStyleIdx="0" presStyleCnt="4"/>
      <dgm:spPr/>
    </dgm:pt>
    <dgm:pt modelId="{C74D6213-9CCD-4107-91F2-710E813C2D2A}" type="pres">
      <dgm:prSet presAssocID="{B0D20C87-AA36-405E-BED8-A103845EB64B}" presName="dstNode" presStyleLbl="node1" presStyleIdx="0" presStyleCnt="4"/>
      <dgm:spPr/>
    </dgm:pt>
    <dgm:pt modelId="{234106E9-D3BB-4AAC-81E1-705765B23A9A}" type="pres">
      <dgm:prSet presAssocID="{749AEB4F-292B-490C-8612-D267F9C3572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B60720-1E2F-48AE-A8F8-E3413E22D64B}" type="pres">
      <dgm:prSet presAssocID="{749AEB4F-292B-490C-8612-D267F9C35729}" presName="accent_1" presStyleCnt="0"/>
      <dgm:spPr/>
    </dgm:pt>
    <dgm:pt modelId="{1033BD09-334A-4694-8FD1-83D3B8FC37AD}" type="pres">
      <dgm:prSet presAssocID="{749AEB4F-292B-490C-8612-D267F9C35729}" presName="accentRepeatNode" presStyleLbl="solidFgAcc1" presStyleIdx="0" presStyleCnt="4"/>
      <dgm:spPr/>
    </dgm:pt>
    <dgm:pt modelId="{DCE5528A-109D-41A6-8061-FA54382B3B7D}" type="pres">
      <dgm:prSet presAssocID="{7FC48CB5-06E7-42F2-A69B-F8C7D4C3280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39EFF4-788A-4136-AA6E-BA2BF1D1B2D8}" type="pres">
      <dgm:prSet presAssocID="{7FC48CB5-06E7-42F2-A69B-F8C7D4C32807}" presName="accent_2" presStyleCnt="0"/>
      <dgm:spPr/>
    </dgm:pt>
    <dgm:pt modelId="{2BFE6552-1B04-4451-BB2C-48E29F628035}" type="pres">
      <dgm:prSet presAssocID="{7FC48CB5-06E7-42F2-A69B-F8C7D4C32807}" presName="accentRepeatNode" presStyleLbl="solidFgAcc1" presStyleIdx="1" presStyleCnt="4"/>
      <dgm:spPr/>
    </dgm:pt>
    <dgm:pt modelId="{8F312D39-3C6C-4466-B240-09D568EC7099}" type="pres">
      <dgm:prSet presAssocID="{A45CF586-BDAE-4430-8026-A0D5FCF1663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CD11F6-498A-4F73-8859-3AC9BAC6CB15}" type="pres">
      <dgm:prSet presAssocID="{A45CF586-BDAE-4430-8026-A0D5FCF1663F}" presName="accent_3" presStyleCnt="0"/>
      <dgm:spPr/>
    </dgm:pt>
    <dgm:pt modelId="{0D373C1E-6807-419C-BE58-975BFF230E66}" type="pres">
      <dgm:prSet presAssocID="{A45CF586-BDAE-4430-8026-A0D5FCF1663F}" presName="accentRepeatNode" presStyleLbl="solidFgAcc1" presStyleIdx="2" presStyleCnt="4"/>
      <dgm:spPr/>
    </dgm:pt>
    <dgm:pt modelId="{E7666F87-2FF5-47B1-852D-2817B8115A1B}" type="pres">
      <dgm:prSet presAssocID="{5335EFC4-BB14-4EF9-B2F6-10434BE6EF5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18EF8A-4EA2-4F54-927A-43EE7DE369A9}" type="pres">
      <dgm:prSet presAssocID="{5335EFC4-BB14-4EF9-B2F6-10434BE6EF51}" presName="accent_4" presStyleCnt="0"/>
      <dgm:spPr/>
    </dgm:pt>
    <dgm:pt modelId="{E4092421-A6CF-42D8-A422-F5B3A8BB44CE}" type="pres">
      <dgm:prSet presAssocID="{5335EFC4-BB14-4EF9-B2F6-10434BE6EF51}" presName="accentRepeatNode" presStyleLbl="solidFgAcc1" presStyleIdx="3" presStyleCnt="4"/>
      <dgm:spPr/>
    </dgm:pt>
  </dgm:ptLst>
  <dgm:cxnLst>
    <dgm:cxn modelId="{F85B6A3C-11BA-41CB-B989-9F992C1B9C3B}" srcId="{B0D20C87-AA36-405E-BED8-A103845EB64B}" destId="{749AEB4F-292B-490C-8612-D267F9C35729}" srcOrd="0" destOrd="0" parTransId="{44EEE0B4-26B0-4A2D-82A1-B1077EB29AAB}" sibTransId="{16832332-BB1B-43D5-ACBC-00E50741A598}"/>
    <dgm:cxn modelId="{407F42EF-C500-4ADE-B997-B79A2DED00D3}" type="presOf" srcId="{16832332-BB1B-43D5-ACBC-00E50741A598}" destId="{B1736605-4469-435E-920C-E13C473B8F15}" srcOrd="0" destOrd="0" presId="urn:microsoft.com/office/officeart/2008/layout/VerticalCurvedList"/>
    <dgm:cxn modelId="{30663585-8E7B-40A9-B570-4C22234223CF}" srcId="{B0D20C87-AA36-405E-BED8-A103845EB64B}" destId="{5335EFC4-BB14-4EF9-B2F6-10434BE6EF51}" srcOrd="3" destOrd="0" parTransId="{605222DB-44A1-42C6-99FA-E0DA9D011121}" sibTransId="{05E61C8D-6D36-49CF-8474-04B82F8E7376}"/>
    <dgm:cxn modelId="{8DA746E6-88B1-4C43-9A53-575FD82BED1E}" srcId="{B0D20C87-AA36-405E-BED8-A103845EB64B}" destId="{7FC48CB5-06E7-42F2-A69B-F8C7D4C32807}" srcOrd="1" destOrd="0" parTransId="{889B4A45-994F-403B-BCD5-9BDCEE16A6D9}" sibTransId="{E9167D81-AEB9-427D-B456-36757C283468}"/>
    <dgm:cxn modelId="{2EE7D400-1611-4156-B836-6E5604EC0CDA}" type="presOf" srcId="{5335EFC4-BB14-4EF9-B2F6-10434BE6EF51}" destId="{E7666F87-2FF5-47B1-852D-2817B8115A1B}" srcOrd="0" destOrd="0" presId="urn:microsoft.com/office/officeart/2008/layout/VerticalCurvedList"/>
    <dgm:cxn modelId="{C0A118B6-CD07-457B-830A-928E95A22BB3}" type="presOf" srcId="{749AEB4F-292B-490C-8612-D267F9C35729}" destId="{234106E9-D3BB-4AAC-81E1-705765B23A9A}" srcOrd="0" destOrd="0" presId="urn:microsoft.com/office/officeart/2008/layout/VerticalCurvedList"/>
    <dgm:cxn modelId="{AE4C93F7-4452-496E-93FF-97BBF24A566D}" type="presOf" srcId="{A45CF586-BDAE-4430-8026-A0D5FCF1663F}" destId="{8F312D39-3C6C-4466-B240-09D568EC7099}" srcOrd="0" destOrd="0" presId="urn:microsoft.com/office/officeart/2008/layout/VerticalCurvedList"/>
    <dgm:cxn modelId="{6D53C47F-915F-435B-A0D2-06DE27574EDE}" srcId="{B0D20C87-AA36-405E-BED8-A103845EB64B}" destId="{A45CF586-BDAE-4430-8026-A0D5FCF1663F}" srcOrd="2" destOrd="0" parTransId="{667DE0C7-EB31-4A9C-89F0-7F17758242FC}" sibTransId="{9CBF0EC1-C077-4A7C-932D-E70DAA8E68A6}"/>
    <dgm:cxn modelId="{A54A5D3B-3F90-4ED1-9EE6-49D856353E91}" type="presOf" srcId="{B0D20C87-AA36-405E-BED8-A103845EB64B}" destId="{DFB33343-D862-4A01-9BA4-44DF152A86F2}" srcOrd="0" destOrd="0" presId="urn:microsoft.com/office/officeart/2008/layout/VerticalCurvedList"/>
    <dgm:cxn modelId="{2C070F02-6FA0-4AB9-9013-1D48A73684A8}" type="presOf" srcId="{7FC48CB5-06E7-42F2-A69B-F8C7D4C32807}" destId="{DCE5528A-109D-41A6-8061-FA54382B3B7D}" srcOrd="0" destOrd="0" presId="urn:microsoft.com/office/officeart/2008/layout/VerticalCurvedList"/>
    <dgm:cxn modelId="{18A438C2-C38D-408B-AD7D-ADD04FFEE77A}" type="presParOf" srcId="{DFB33343-D862-4A01-9BA4-44DF152A86F2}" destId="{897B9A8D-4CE6-438A-9EE2-ED922EF07F32}" srcOrd="0" destOrd="0" presId="urn:microsoft.com/office/officeart/2008/layout/VerticalCurvedList"/>
    <dgm:cxn modelId="{8105BA94-B42B-430C-B221-5ECC93462AC4}" type="presParOf" srcId="{897B9A8D-4CE6-438A-9EE2-ED922EF07F32}" destId="{6210A103-74D5-4D35-A6B0-DCBAC6FD5E2B}" srcOrd="0" destOrd="0" presId="urn:microsoft.com/office/officeart/2008/layout/VerticalCurvedList"/>
    <dgm:cxn modelId="{4FE80A55-11CA-4146-BB3F-5A02A06A204E}" type="presParOf" srcId="{6210A103-74D5-4D35-A6B0-DCBAC6FD5E2B}" destId="{5E385EB5-1D94-4DA0-AD78-6449560815F7}" srcOrd="0" destOrd="0" presId="urn:microsoft.com/office/officeart/2008/layout/VerticalCurvedList"/>
    <dgm:cxn modelId="{FF621DCC-6B46-4545-BE2A-3B413395BE39}" type="presParOf" srcId="{6210A103-74D5-4D35-A6B0-DCBAC6FD5E2B}" destId="{B1736605-4469-435E-920C-E13C473B8F15}" srcOrd="1" destOrd="0" presId="urn:microsoft.com/office/officeart/2008/layout/VerticalCurvedList"/>
    <dgm:cxn modelId="{2E28784F-54EE-491B-BC9A-A9AF6EFB297A}" type="presParOf" srcId="{6210A103-74D5-4D35-A6B0-DCBAC6FD5E2B}" destId="{5909524D-7027-4685-8745-AA4F79B70F58}" srcOrd="2" destOrd="0" presId="urn:microsoft.com/office/officeart/2008/layout/VerticalCurvedList"/>
    <dgm:cxn modelId="{FC78FBF6-D1DA-4C5F-AC9A-79DE3665B05D}" type="presParOf" srcId="{6210A103-74D5-4D35-A6B0-DCBAC6FD5E2B}" destId="{C74D6213-9CCD-4107-91F2-710E813C2D2A}" srcOrd="3" destOrd="0" presId="urn:microsoft.com/office/officeart/2008/layout/VerticalCurvedList"/>
    <dgm:cxn modelId="{6617D2F6-0C18-47E5-B633-694195C37573}" type="presParOf" srcId="{897B9A8D-4CE6-438A-9EE2-ED922EF07F32}" destId="{234106E9-D3BB-4AAC-81E1-705765B23A9A}" srcOrd="1" destOrd="0" presId="urn:microsoft.com/office/officeart/2008/layout/VerticalCurvedList"/>
    <dgm:cxn modelId="{77860B51-27E6-4A5C-8D55-061EF6906E31}" type="presParOf" srcId="{897B9A8D-4CE6-438A-9EE2-ED922EF07F32}" destId="{8AB60720-1E2F-48AE-A8F8-E3413E22D64B}" srcOrd="2" destOrd="0" presId="urn:microsoft.com/office/officeart/2008/layout/VerticalCurvedList"/>
    <dgm:cxn modelId="{6FB1A691-FD06-49E9-A685-0370A75591A0}" type="presParOf" srcId="{8AB60720-1E2F-48AE-A8F8-E3413E22D64B}" destId="{1033BD09-334A-4694-8FD1-83D3B8FC37AD}" srcOrd="0" destOrd="0" presId="urn:microsoft.com/office/officeart/2008/layout/VerticalCurvedList"/>
    <dgm:cxn modelId="{0FE1E3A0-20AB-4099-A896-07E532893238}" type="presParOf" srcId="{897B9A8D-4CE6-438A-9EE2-ED922EF07F32}" destId="{DCE5528A-109D-41A6-8061-FA54382B3B7D}" srcOrd="3" destOrd="0" presId="urn:microsoft.com/office/officeart/2008/layout/VerticalCurvedList"/>
    <dgm:cxn modelId="{C19D92E8-368E-4CC7-9097-68CA57932CAC}" type="presParOf" srcId="{897B9A8D-4CE6-438A-9EE2-ED922EF07F32}" destId="{DF39EFF4-788A-4136-AA6E-BA2BF1D1B2D8}" srcOrd="4" destOrd="0" presId="urn:microsoft.com/office/officeart/2008/layout/VerticalCurvedList"/>
    <dgm:cxn modelId="{62E3A76C-1BE9-4D47-A25B-68441FDC22E6}" type="presParOf" srcId="{DF39EFF4-788A-4136-AA6E-BA2BF1D1B2D8}" destId="{2BFE6552-1B04-4451-BB2C-48E29F628035}" srcOrd="0" destOrd="0" presId="urn:microsoft.com/office/officeart/2008/layout/VerticalCurvedList"/>
    <dgm:cxn modelId="{C5D00185-0EFA-4C18-9E87-E49506DC4780}" type="presParOf" srcId="{897B9A8D-4CE6-438A-9EE2-ED922EF07F32}" destId="{8F312D39-3C6C-4466-B240-09D568EC7099}" srcOrd="5" destOrd="0" presId="urn:microsoft.com/office/officeart/2008/layout/VerticalCurvedList"/>
    <dgm:cxn modelId="{09167CA2-51EE-494D-99E0-EB74114DB28A}" type="presParOf" srcId="{897B9A8D-4CE6-438A-9EE2-ED922EF07F32}" destId="{DACD11F6-498A-4F73-8859-3AC9BAC6CB15}" srcOrd="6" destOrd="0" presId="urn:microsoft.com/office/officeart/2008/layout/VerticalCurvedList"/>
    <dgm:cxn modelId="{802864A4-DE71-47A3-9445-86EB08679BAE}" type="presParOf" srcId="{DACD11F6-498A-4F73-8859-3AC9BAC6CB15}" destId="{0D373C1E-6807-419C-BE58-975BFF230E66}" srcOrd="0" destOrd="0" presId="urn:microsoft.com/office/officeart/2008/layout/VerticalCurvedList"/>
    <dgm:cxn modelId="{D1398DC7-22CB-412C-82A6-62F510C3EDEE}" type="presParOf" srcId="{897B9A8D-4CE6-438A-9EE2-ED922EF07F32}" destId="{E7666F87-2FF5-47B1-852D-2817B8115A1B}" srcOrd="7" destOrd="0" presId="urn:microsoft.com/office/officeart/2008/layout/VerticalCurvedList"/>
    <dgm:cxn modelId="{23507AAF-16A3-494D-B41E-DBD86D030258}" type="presParOf" srcId="{897B9A8D-4CE6-438A-9EE2-ED922EF07F32}" destId="{B018EF8A-4EA2-4F54-927A-43EE7DE369A9}" srcOrd="8" destOrd="0" presId="urn:microsoft.com/office/officeart/2008/layout/VerticalCurvedList"/>
    <dgm:cxn modelId="{7D6FF53B-E282-4A65-ACD1-F3C95584CFA2}" type="presParOf" srcId="{B018EF8A-4EA2-4F54-927A-43EE7DE369A9}" destId="{E4092421-A6CF-42D8-A422-F5B3A8BB44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36605-4469-435E-920C-E13C473B8F15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06E9-D3BB-4AAC-81E1-705765B23A9A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如何改變金融業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?</a:t>
          </a: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  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P22</a:t>
          </a:r>
          <a:endParaRPr lang="zh-TW" altLang="en-US" sz="26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97722" y="338477"/>
        <a:ext cx="6045741" cy="677306"/>
      </dsp:txXfrm>
    </dsp:sp>
    <dsp:sp modelId="{1033BD09-334A-4694-8FD1-83D3B8FC37AD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5528A-109D-41A6-8061-FA54382B3B7D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實現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所面臨的機會與挑戰  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P55</a:t>
          </a:r>
          <a:endParaRPr lang="zh-TW" altLang="en-US" sz="26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886037" y="1354612"/>
        <a:ext cx="5657426" cy="677306"/>
      </dsp:txXfrm>
    </dsp:sp>
    <dsp:sp modelId="{2BFE6552-1B04-4451-BB2C-48E29F628035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12D39-3C6C-4466-B240-09D568EC709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如何部屬於金融機構內  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P85</a:t>
          </a:r>
          <a:endParaRPr lang="zh-TW" altLang="en-US" sz="26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886037" y="2370748"/>
        <a:ext cx="5657426" cy="677306"/>
      </dsp:txXfrm>
    </dsp:sp>
    <dsp:sp modelId="{0D373C1E-6807-419C-BE58-975BFF230E66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66F87-2FF5-47B1-852D-2817B8115A1B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AI</a:t>
          </a:r>
          <a:r>
            <a:rPr lang="zh-TW" altLang="en-US" sz="2600" kern="1200" dirty="0" smtClean="0">
              <a:solidFill>
                <a:schemeClr val="tx1"/>
              </a:solidFill>
              <a:latin typeface="+mj-ea"/>
              <a:ea typeface="+mj-ea"/>
            </a:rPr>
            <a:t>如何影響未來的金融服務  </a:t>
          </a:r>
          <a:r>
            <a:rPr lang="en-US" altLang="zh-TW" sz="2600" kern="1200" dirty="0" smtClean="0">
              <a:solidFill>
                <a:schemeClr val="tx1"/>
              </a:solidFill>
              <a:latin typeface="+mj-ea"/>
              <a:ea typeface="+mj-ea"/>
            </a:rPr>
            <a:t>P142</a:t>
          </a:r>
          <a:endParaRPr lang="zh-TW" altLang="en-US" sz="26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97722" y="3386883"/>
        <a:ext cx="6045741" cy="677306"/>
      </dsp:txXfrm>
    </dsp:sp>
    <dsp:sp modelId="{E4092421-A6CF-42D8-A422-F5B3A8BB44CE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1"/>
            </a:lvl1pPr>
          </a:lstStyle>
          <a:p>
            <a:fld id="{13A2AEDD-AD55-49C8-838F-E55756FFD2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6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>
            <a:lvl1pPr algn="l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9067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>
            <a:lvl1pPr algn="r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8013" y="731838"/>
            <a:ext cx="5400675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3125" y="4716463"/>
            <a:ext cx="4868863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06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b" anchorCtr="0" compatLnSpc="1">
            <a:prstTxWarp prst="textNoShape">
              <a:avLst/>
            </a:prstTxWarp>
          </a:bodyPr>
          <a:lstStyle>
            <a:lvl1pPr algn="l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906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b" anchorCtr="0" compatLnSpc="1">
            <a:prstTxWarp prst="textNoShape">
              <a:avLst/>
            </a:prstTxWarp>
          </a:bodyPr>
          <a:lstStyle>
            <a:lvl1pPr algn="r" defTabSz="895350">
              <a:spcBef>
                <a:spcPct val="0"/>
              </a:spcBef>
              <a:defRPr sz="1200" b="1"/>
            </a:lvl1pPr>
          </a:lstStyle>
          <a:p>
            <a:fld id="{5CA7C1A6-3F6E-4A0C-A01A-2F04D2728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2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24577-A7F4-4E1A-BA81-064FF7DE7259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8013" y="731838"/>
            <a:ext cx="5400675" cy="37401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28" name="Rectangle 15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5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5886450"/>
            <a:ext cx="1668198" cy="666750"/>
          </a:xfrm>
        </p:spPr>
        <p:txBody>
          <a:bodyPr wrap="square" anchor="ctr"/>
          <a:lstStyle>
            <a:lvl1pPr algn="ctr">
              <a:defRPr sz="1400" b="0" baseline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1" y="0"/>
            <a:ext cx="9906000" cy="4495800"/>
          </a:xfrm>
          <a:prstGeom prst="rect">
            <a:avLst/>
          </a:prstGeom>
          <a:solidFill>
            <a:srgbClr val="007167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7" name="Rectangle 58"/>
          <p:cNvSpPr>
            <a:spLocks noChangeArrowheads="1"/>
          </p:cNvSpPr>
          <p:nvPr userDrawn="1"/>
        </p:nvSpPr>
        <p:spPr bwMode="auto">
          <a:xfrm>
            <a:off x="0" y="4491038"/>
            <a:ext cx="9906001" cy="833437"/>
          </a:xfrm>
          <a:prstGeom prst="rect">
            <a:avLst/>
          </a:prstGeom>
          <a:solidFill>
            <a:srgbClr val="338D8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8" name="Rectangle 59"/>
          <p:cNvSpPr>
            <a:spLocks noChangeArrowheads="1"/>
          </p:cNvSpPr>
          <p:nvPr userDrawn="1"/>
        </p:nvSpPr>
        <p:spPr bwMode="auto">
          <a:xfrm>
            <a:off x="0" y="5324475"/>
            <a:ext cx="9906001" cy="238125"/>
          </a:xfrm>
          <a:prstGeom prst="rect">
            <a:avLst/>
          </a:prstGeom>
          <a:solidFill>
            <a:srgbClr val="80B8B3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2" name="Rectangle 61"/>
          <p:cNvSpPr>
            <a:spLocks noChangeArrowheads="1"/>
          </p:cNvSpPr>
          <p:nvPr userDrawn="1"/>
        </p:nvSpPr>
        <p:spPr bwMode="auto">
          <a:xfrm>
            <a:off x="8966201" y="5324475"/>
            <a:ext cx="939800" cy="238125"/>
          </a:xfrm>
          <a:prstGeom prst="rect">
            <a:avLst/>
          </a:prstGeom>
          <a:solidFill>
            <a:srgbClr val="66AAA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3" name="Rectangle 60"/>
          <p:cNvSpPr>
            <a:spLocks noChangeArrowheads="1"/>
          </p:cNvSpPr>
          <p:nvPr userDrawn="1"/>
        </p:nvSpPr>
        <p:spPr bwMode="auto">
          <a:xfrm>
            <a:off x="8966201" y="4495800"/>
            <a:ext cx="939800" cy="828675"/>
          </a:xfrm>
          <a:prstGeom prst="rect">
            <a:avLst/>
          </a:prstGeom>
          <a:solidFill>
            <a:srgbClr val="6AA83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4" name="Rectangle 62"/>
          <p:cNvSpPr>
            <a:spLocks noChangeArrowheads="1"/>
          </p:cNvSpPr>
          <p:nvPr userDrawn="1"/>
        </p:nvSpPr>
        <p:spPr bwMode="auto">
          <a:xfrm>
            <a:off x="8964613" y="5562601"/>
            <a:ext cx="941387" cy="1295400"/>
          </a:xfrm>
          <a:prstGeom prst="rect">
            <a:avLst/>
          </a:prstGeom>
          <a:solidFill>
            <a:srgbClr val="CCE3E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5" name="Rectangle 63"/>
          <p:cNvSpPr>
            <a:spLocks noChangeArrowheads="1"/>
          </p:cNvSpPr>
          <p:nvPr userDrawn="1"/>
        </p:nvSpPr>
        <p:spPr bwMode="auto">
          <a:xfrm>
            <a:off x="8966201" y="0"/>
            <a:ext cx="939799" cy="4495800"/>
          </a:xfrm>
          <a:prstGeom prst="rect">
            <a:avLst/>
          </a:prstGeom>
          <a:solidFill>
            <a:srgbClr val="197F7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pic>
        <p:nvPicPr>
          <p:cNvPr id="16" name="Picture 1076" descr="白底CTBC(中上英下)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23" y="381000"/>
            <a:ext cx="8963554" cy="505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1224" y="1066800"/>
            <a:ext cx="8963555" cy="505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23" y="381000"/>
            <a:ext cx="8963554" cy="505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" y="6433045"/>
            <a:ext cx="9906000" cy="424955"/>
            <a:chOff x="0" y="4459"/>
            <a:chExt cx="6597" cy="484"/>
          </a:xfrm>
        </p:grpSpPr>
        <p:sp>
          <p:nvSpPr>
            <p:cNvPr id="10" name="Rectangle 77"/>
            <p:cNvSpPr>
              <a:spLocks noChangeArrowheads="1"/>
            </p:cNvSpPr>
            <p:nvPr userDrawn="1"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 userDrawn="1"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2" name="Rectangle 79"/>
            <p:cNvSpPr>
              <a:spLocks noChangeArrowheads="1"/>
            </p:cNvSpPr>
            <p:nvPr userDrawn="1"/>
          </p:nvSpPr>
          <p:spPr bwMode="auto">
            <a:xfrm>
              <a:off x="0" y="4459"/>
              <a:ext cx="6597" cy="175"/>
            </a:xfrm>
            <a:prstGeom prst="rect">
              <a:avLst/>
            </a:prstGeom>
            <a:solidFill>
              <a:srgbClr val="80B8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3" name="Rectangle 80"/>
            <p:cNvSpPr>
              <a:spLocks noChangeArrowheads="1"/>
            </p:cNvSpPr>
            <p:nvPr userDrawn="1"/>
          </p:nvSpPr>
          <p:spPr bwMode="auto">
            <a:xfrm>
              <a:off x="5824" y="4459"/>
              <a:ext cx="773" cy="175"/>
            </a:xfrm>
            <a:prstGeom prst="rect">
              <a:avLst/>
            </a:prstGeom>
            <a:solidFill>
              <a:srgbClr val="99C6C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223" y="381000"/>
            <a:ext cx="8963554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223" y="1066800"/>
            <a:ext cx="8963554" cy="5056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9250760" y="6675438"/>
            <a:ext cx="190896" cy="131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89000">
              <a:spcBef>
                <a:spcPct val="0"/>
              </a:spcBef>
            </a:pPr>
            <a:fld id="{0AAE6F06-DF1F-4AFE-8A52-B806E3E9D437}" type="slidenum">
              <a:rPr lang="en-US" sz="900" smtClean="0">
                <a:latin typeface="微軟正黑體" pitchFamily="34" charset="-120"/>
                <a:ea typeface="微軟正黑體" pitchFamily="34" charset="-120"/>
              </a:rPr>
              <a:pPr algn="r" defTabSz="889000">
                <a:spcBef>
                  <a:spcPct val="0"/>
                </a:spcBef>
              </a:pPr>
              <a:t>‹#›</a:t>
            </a:fld>
            <a:endParaRPr lang="en-US" sz="9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457200" y="6629400"/>
            <a:ext cx="3630613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1046163" eaLnBrk="0" hangingPunct="0">
              <a:spcBef>
                <a:spcPct val="50000"/>
              </a:spcBef>
              <a:defRPr/>
            </a:pPr>
            <a:r>
              <a:rPr lang="en-US" altLang="en-GB" sz="9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© CTBC</a:t>
            </a:r>
            <a:endParaRPr lang="en-US" altLang="en-GB" sz="9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5pPr>
      <a:lvl6pPr marL="4572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6pPr>
      <a:lvl7pPr marL="9144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716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8pPr>
      <a:lvl9pPr marL="18288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algn="l" defTabSz="889000" rtl="0" eaLnBrk="1" fontAlgn="base" hangingPunct="1">
        <a:spcBef>
          <a:spcPct val="20000"/>
        </a:spcBef>
        <a:spcAft>
          <a:spcPct val="0"/>
        </a:spcAft>
        <a:buClrTx/>
        <a:defRPr sz="16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444500" indent="-222250" algn="l" defTabSz="889000" rtl="0" eaLnBrk="1" fontAlgn="base" hangingPunct="1">
        <a:spcBef>
          <a:spcPct val="20000"/>
        </a:spcBef>
        <a:spcAft>
          <a:spcPct val="0"/>
        </a:spcAft>
        <a:buClrTx/>
        <a:buChar char="•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889000" indent="-222250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38263" indent="-227013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998663" indent="-220663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4558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9130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33702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38274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slide" Target="slide4.xml"/><Relationship Id="rId4" Type="http://schemas.openxmlformats.org/officeDocument/2006/relationships/tags" Target="../tags/tag8.xml"/><Relationship Id="rId9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oleObject" Target="../embeddings/oleObject4.bin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image" Target="../media/image1.emf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12" Type="http://schemas.microsoft.com/office/2007/relationships/diagramDrawing" Target="../diagrams/drawing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3.xml"/><Relationship Id="rId10" Type="http://schemas.openxmlformats.org/officeDocument/2006/relationships/diagramQuickStyle" Target="../diagrams/quickStyle1.xml"/><Relationship Id="rId4" Type="http://schemas.openxmlformats.org/officeDocument/2006/relationships/tags" Target="../tags/tag27.xm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1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285" y="1371600"/>
            <a:ext cx="8356877" cy="1966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88891" tIns="44445" rIns="88891" bIns="44445" anchor="ctr"/>
          <a:lstStyle/>
          <a:p>
            <a:pPr algn="r" defTabSz="889000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2018WEF_AI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於金融業之應用分享</a:t>
            </a:r>
            <a:endParaRPr 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65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85" y="4725987"/>
            <a:ext cx="8356877" cy="379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88891" tIns="44445" rIns="88891" bIns="44445" anchor="b"/>
          <a:lstStyle/>
          <a:p>
            <a:pPr algn="r" defTabSz="889000">
              <a:spcBef>
                <a:spcPct val="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Date (Arial 20pt, dark gray)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" y="1811674"/>
            <a:ext cx="9632989" cy="367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3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機會</a:t>
            </a:r>
            <a:endParaRPr lang="zh-TW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" y="886227"/>
            <a:ext cx="9527849" cy="477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-4326340" y="2606722"/>
            <a:ext cx="227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一系列技術</a:t>
            </a:r>
            <a:r>
              <a:rPr lang="zh-TW" altLang="en-US" dirty="0" smtClean="0"/>
              <a:t>，透過</a:t>
            </a:r>
            <a:r>
              <a:rPr lang="zh-TW" altLang="en-US" dirty="0"/>
              <a:t>自適應預測能力</a:t>
            </a:r>
            <a:r>
              <a:rPr lang="zh-TW" altLang="en-US" dirty="0" smtClean="0"/>
              <a:t>和自主</a:t>
            </a:r>
            <a:r>
              <a:rPr lang="zh-TW" altLang="en-US" dirty="0"/>
              <a:t>學習，使我們使用機器自動化和增強的能力取得了顯著</a:t>
            </a:r>
            <a:r>
              <a:rPr lang="zh-TW" altLang="en-US" dirty="0" smtClean="0"/>
              <a:t>進步</a:t>
            </a:r>
            <a:endParaRPr lang="zh-TW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50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</a:t>
            </a:r>
            <a:endParaRPr lang="zh-TW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9" y="1159183"/>
            <a:ext cx="9567080" cy="463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32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Societal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implications</a:t>
            </a:r>
            <a:endParaRPr lang="zh-TW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5" y="886227"/>
            <a:ext cx="9268724" cy="379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2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Sector explorations |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Deposits and lending | Strategies summary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2" y="1118239"/>
            <a:ext cx="9479974" cy="49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28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Deposits and lending | Strategy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Focus </a:t>
            </a:r>
            <a:r>
              <a:rPr lang="en-US" altLang="zh-TW" dirty="0"/>
              <a:t>retail banking on improving customer outcomes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223" y="954985"/>
            <a:ext cx="8568564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latin typeface="+mj-ea"/>
                <a:ea typeface="+mj-ea"/>
              </a:rPr>
              <a:t>Pain </a:t>
            </a:r>
            <a:r>
              <a:rPr lang="en-US" altLang="zh-TW" b="1" dirty="0" smtClean="0">
                <a:latin typeface="+mj-ea"/>
                <a:ea typeface="+mj-ea"/>
              </a:rPr>
              <a:t>point(</a:t>
            </a:r>
            <a:r>
              <a:rPr lang="zh-TW" altLang="en-US" b="1" dirty="0" smtClean="0">
                <a:latin typeface="+mj-ea"/>
                <a:ea typeface="+mj-ea"/>
              </a:rPr>
              <a:t>無法即時滿足客戶需求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Customers </a:t>
            </a:r>
            <a:r>
              <a:rPr lang="en-US" altLang="zh-TW" dirty="0">
                <a:latin typeface="+mj-ea"/>
                <a:ea typeface="+mj-ea"/>
              </a:rPr>
              <a:t>lack access to timely, clear and relevant financial </a:t>
            </a:r>
            <a:r>
              <a:rPr lang="en-US" altLang="zh-TW" dirty="0" smtClean="0">
                <a:latin typeface="+mj-ea"/>
                <a:ea typeface="+mj-ea"/>
              </a:rPr>
              <a:t>information</a:t>
            </a:r>
          </a:p>
          <a:p>
            <a:pPr algn="l"/>
            <a:r>
              <a:rPr lang="zh-TW" altLang="en-US" dirty="0" smtClean="0">
                <a:latin typeface="+mj-ea"/>
                <a:ea typeface="+mj-ea"/>
              </a:rPr>
              <a:t>客戶無法即時、清楚地獲得想要的資訊，導致客戶容易做出次優的財務決策，並且易造成財務狀況劣化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妥善利用第三方洞察數據與原有客戶資訊銜接，以提供更完整的客戶資訊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建立</a:t>
            </a:r>
            <a:r>
              <a:rPr lang="en-US" altLang="zh-TW" dirty="0" smtClean="0">
                <a:latin typeface="+mj-ea"/>
                <a:ea typeface="+mj-ea"/>
              </a:rPr>
              <a:t>360</a:t>
            </a:r>
            <a:r>
              <a:rPr lang="zh-TW" altLang="en-US" dirty="0" smtClean="0">
                <a:latin typeface="+mj-ea"/>
                <a:ea typeface="+mj-ea"/>
              </a:rPr>
              <a:t>度客戶視圖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流程</a:t>
            </a:r>
            <a:r>
              <a:rPr lang="zh-TW" altLang="en-US" dirty="0" smtClean="0">
                <a:latin typeface="+mj-ea"/>
                <a:ea typeface="+mj-ea"/>
              </a:rPr>
              <a:t>自動化：提升作業效率及精準度</a:t>
            </a:r>
            <a:endParaRPr lang="en-US" altLang="zh-TW" dirty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Often</a:t>
            </a:r>
            <a:r>
              <a:rPr lang="en-US" altLang="zh-TW" dirty="0">
                <a:latin typeface="+mj-ea"/>
                <a:ea typeface="+mj-ea"/>
              </a:rPr>
              <a:t>, financial advice is generic and delivered by generalist staff during </a:t>
            </a:r>
            <a:r>
              <a:rPr lang="en-US" altLang="zh-TW" dirty="0" smtClean="0">
                <a:latin typeface="+mj-ea"/>
                <a:ea typeface="+mj-ea"/>
              </a:rPr>
              <a:t>limited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interaction points</a:t>
            </a:r>
          </a:p>
          <a:p>
            <a:pPr algn="l"/>
            <a:r>
              <a:rPr lang="zh-TW" altLang="en-US" dirty="0">
                <a:latin typeface="+mj-ea"/>
                <a:ea typeface="+mj-ea"/>
              </a:rPr>
              <a:t>金融業受限於時間及人力等</a:t>
            </a:r>
            <a:r>
              <a:rPr lang="zh-TW" altLang="en-US" dirty="0" smtClean="0">
                <a:latin typeface="+mj-ea"/>
                <a:ea typeface="+mj-ea"/>
              </a:rPr>
              <a:t>因素，常常使用統一版本去服務客戶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智能儀錶板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聊天機器人自動回覆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9" y="2395402"/>
            <a:ext cx="59721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9" y="4963322"/>
            <a:ext cx="5934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9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Deposits and lending | Strategy B: Increase the efficiency and scale of retail lending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223" y="954985"/>
            <a:ext cx="8248989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latin typeface="+mj-ea"/>
                <a:ea typeface="+mj-ea"/>
              </a:rPr>
              <a:t>Pain </a:t>
            </a:r>
            <a:r>
              <a:rPr lang="en-US" altLang="zh-TW" b="1" dirty="0" smtClean="0">
                <a:latin typeface="+mj-ea"/>
                <a:ea typeface="+mj-ea"/>
              </a:rPr>
              <a:t>point(</a:t>
            </a:r>
            <a:r>
              <a:rPr lang="zh-TW" altLang="en-US" b="1" dirty="0" smtClean="0">
                <a:latin typeface="+mj-ea"/>
                <a:ea typeface="+mj-ea"/>
              </a:rPr>
              <a:t>效率及規模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Loan origination can take days or weeks due to fragmented</a:t>
            </a:r>
          </a:p>
          <a:p>
            <a:pPr algn="l"/>
            <a:r>
              <a:rPr lang="en-US" altLang="zh-TW" dirty="0">
                <a:latin typeface="+mj-ea"/>
                <a:ea typeface="+mj-ea"/>
              </a:rPr>
              <a:t>data storage and manual </a:t>
            </a:r>
            <a:r>
              <a:rPr lang="en-US" altLang="zh-TW" dirty="0" smtClean="0">
                <a:latin typeface="+mj-ea"/>
                <a:ea typeface="+mj-ea"/>
              </a:rPr>
              <a:t>entry</a:t>
            </a:r>
          </a:p>
          <a:p>
            <a:pPr algn="l"/>
            <a:r>
              <a:rPr lang="zh-TW" altLang="en-US" dirty="0">
                <a:latin typeface="+mj-ea"/>
                <a:ea typeface="+mj-ea"/>
              </a:rPr>
              <a:t>由於</a:t>
            </a:r>
            <a:r>
              <a:rPr lang="zh-TW" altLang="en-US" dirty="0" smtClean="0">
                <a:latin typeface="+mj-ea"/>
                <a:ea typeface="+mj-ea"/>
              </a:rPr>
              <a:t>資料儲存分散在各地以及手動輸入，導致貸款業務需要耗時數天甚至數周才可核准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j-ea"/>
                <a:ea typeface="+mj-ea"/>
              </a:rPr>
              <a:t>Natural language processing</a:t>
            </a:r>
            <a:r>
              <a:rPr lang="zh-TW" altLang="en-US" dirty="0" smtClean="0">
                <a:latin typeface="+mj-ea"/>
                <a:ea typeface="+mj-ea"/>
              </a:rPr>
              <a:t>自然語言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j-ea"/>
                <a:ea typeface="+mj-ea"/>
              </a:rPr>
              <a:t>Dynamic sourcing of data </a:t>
            </a: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Unsecured lending is not adjudicated or priced based on the purpose of an intended-use case</a:t>
            </a:r>
          </a:p>
          <a:p>
            <a:pPr algn="l"/>
            <a:r>
              <a:rPr lang="zh-TW" altLang="en-US" dirty="0">
                <a:latin typeface="+mj-ea"/>
                <a:ea typeface="+mj-ea"/>
              </a:rPr>
              <a:t>小型化</a:t>
            </a:r>
            <a:r>
              <a:rPr lang="zh-TW" altLang="en-US" dirty="0" smtClean="0">
                <a:latin typeface="+mj-ea"/>
                <a:ea typeface="+mj-ea"/>
              </a:rPr>
              <a:t>貸款無法隨著客戶使用需求去動態調整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第三</a:t>
            </a:r>
            <a:r>
              <a:rPr lang="zh-TW" altLang="en-US" dirty="0" smtClean="0">
                <a:latin typeface="+mj-ea"/>
                <a:ea typeface="+mj-ea"/>
              </a:rPr>
              <a:t>方資料分析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自動決策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TW" dirty="0">
              <a:latin typeface="+mj-ea"/>
              <a:ea typeface="+mj-ea"/>
            </a:endParaRP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3.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Inaccurate adjudication results in increased default costs and missed revenue due to 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  </a:t>
            </a:r>
            <a:r>
              <a:rPr lang="en-US" altLang="zh-TW" dirty="0" smtClean="0">
                <a:latin typeface="+mj-ea"/>
                <a:ea typeface="+mj-ea"/>
              </a:rPr>
              <a:t>denials </a:t>
            </a:r>
            <a:r>
              <a:rPr lang="en-US" altLang="zh-TW" dirty="0">
                <a:latin typeface="+mj-ea"/>
                <a:ea typeface="+mj-ea"/>
              </a:rPr>
              <a:t>of creditworthy </a:t>
            </a:r>
            <a:r>
              <a:rPr lang="en-US" altLang="zh-TW" dirty="0" smtClean="0">
                <a:latin typeface="+mj-ea"/>
                <a:ea typeface="+mj-ea"/>
              </a:rPr>
              <a:t>individuals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進階信用評估</a:t>
            </a:r>
            <a:r>
              <a:rPr lang="zh-TW" altLang="en-US" dirty="0" smtClean="0">
                <a:latin typeface="+mj-ea"/>
                <a:ea typeface="+mj-ea"/>
              </a:rPr>
              <a:t>模型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利用</a:t>
            </a:r>
            <a:r>
              <a:rPr lang="en-US" altLang="zh-TW" dirty="0" smtClean="0">
                <a:latin typeface="+mj-ea"/>
                <a:ea typeface="+mj-ea"/>
              </a:rPr>
              <a:t>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DL)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j-ea"/>
                <a:ea typeface="+mj-ea"/>
              </a:rPr>
              <a:t>Alternative data </a:t>
            </a:r>
            <a:r>
              <a:rPr lang="en-US" altLang="zh-TW" dirty="0" smtClean="0">
                <a:latin typeface="+mj-ea"/>
                <a:ea typeface="+mj-ea"/>
              </a:rPr>
              <a:t>sources(</a:t>
            </a:r>
            <a:r>
              <a:rPr lang="zh-TW" altLang="en-US" dirty="0" smtClean="0">
                <a:latin typeface="+mj-ea"/>
                <a:ea typeface="+mj-ea"/>
              </a:rPr>
              <a:t>使用更多的間接資料進行建模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 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87" y="886227"/>
            <a:ext cx="4857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33" y="2795899"/>
            <a:ext cx="4886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558" y="4567407"/>
            <a:ext cx="4724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30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Deposits and lending | Strategy </a:t>
            </a:r>
            <a:r>
              <a:rPr lang="en-US" altLang="zh-TW" dirty="0" smtClean="0"/>
              <a:t>C</a:t>
            </a:r>
            <a:r>
              <a:rPr lang="en-US" altLang="zh-TW" dirty="0"/>
              <a:t>: Offer automated working-capital solutions for commercial clients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223" y="954985"/>
            <a:ext cx="824898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TW" altLang="en-US" b="1" dirty="0">
                <a:latin typeface="+mj-ea"/>
                <a:ea typeface="+mj-ea"/>
              </a:rPr>
              <a:t>人工智能</a:t>
            </a:r>
            <a:r>
              <a:rPr lang="zh-TW" altLang="en-US" b="1" dirty="0" smtClean="0">
                <a:latin typeface="+mj-ea"/>
                <a:ea typeface="+mj-ea"/>
              </a:rPr>
              <a:t>正在透過數據</a:t>
            </a:r>
            <a:r>
              <a:rPr lang="zh-TW" altLang="en-US" b="1" dirty="0">
                <a:latin typeface="+mj-ea"/>
                <a:ea typeface="+mj-ea"/>
              </a:rPr>
              <a:t>集成和分析</a:t>
            </a:r>
            <a:r>
              <a:rPr lang="zh-TW" altLang="en-US" b="1" dirty="0" smtClean="0">
                <a:latin typeface="+mj-ea"/>
                <a:ea typeface="+mj-ea"/>
              </a:rPr>
              <a:t>工具，創造銀行</a:t>
            </a:r>
            <a:r>
              <a:rPr lang="zh-TW" altLang="en-US" b="1" dirty="0">
                <a:latin typeface="+mj-ea"/>
                <a:ea typeface="+mj-ea"/>
              </a:rPr>
              <a:t>複興，從而打開龐大的服務欠缺</a:t>
            </a:r>
            <a:r>
              <a:rPr lang="zh-TW" altLang="en-US" b="1" dirty="0" smtClean="0">
                <a:latin typeface="+mj-ea"/>
                <a:ea typeface="+mj-ea"/>
              </a:rPr>
              <a:t>市場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l"/>
            <a:endParaRPr lang="en-US" altLang="zh-TW" b="1" dirty="0" smtClean="0">
              <a:latin typeface="+mj-ea"/>
              <a:ea typeface="+mj-ea"/>
            </a:endParaRPr>
          </a:p>
          <a:p>
            <a:pPr algn="l"/>
            <a:r>
              <a:rPr lang="en-US" altLang="zh-TW" b="1" dirty="0" smtClean="0">
                <a:latin typeface="+mj-ea"/>
                <a:ea typeface="+mj-ea"/>
              </a:rPr>
              <a:t>Pain point(</a:t>
            </a:r>
            <a:r>
              <a:rPr lang="zh-TW" altLang="en-US" b="1" dirty="0" smtClean="0">
                <a:latin typeface="+mj-ea"/>
                <a:ea typeface="+mj-ea"/>
              </a:rPr>
              <a:t>效率及規模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Incumbents </a:t>
            </a:r>
            <a:r>
              <a:rPr lang="en-US" altLang="zh-TW" dirty="0">
                <a:latin typeface="+mj-ea"/>
                <a:ea typeface="+mj-ea"/>
              </a:rPr>
              <a:t>have no real-time visibility with regard to the financial situation of their </a:t>
            </a:r>
            <a:r>
              <a:rPr lang="en-US" altLang="zh-TW" dirty="0" smtClean="0">
                <a:latin typeface="+mj-ea"/>
                <a:ea typeface="+mj-ea"/>
              </a:rPr>
              <a:t>clients</a:t>
            </a:r>
          </a:p>
          <a:p>
            <a:pPr algn="l"/>
            <a:r>
              <a:rPr lang="zh-TW" altLang="en-US" dirty="0" smtClean="0">
                <a:latin typeface="+mj-ea"/>
                <a:ea typeface="+mj-ea"/>
              </a:rPr>
              <a:t>現有客戶金融需求無法</a:t>
            </a:r>
            <a:r>
              <a:rPr lang="zh-TW" altLang="en-US" dirty="0">
                <a:latin typeface="+mj-ea"/>
                <a:ea typeface="+mj-ea"/>
              </a:rPr>
              <a:t>即時被滿足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+mj-ea"/>
                <a:ea typeface="+mj-ea"/>
              </a:rPr>
              <a:t>Natural </a:t>
            </a:r>
            <a:r>
              <a:rPr lang="en-US" altLang="zh-TW" dirty="0">
                <a:latin typeface="+mj-ea"/>
                <a:ea typeface="+mj-ea"/>
              </a:rPr>
              <a:t>language processing</a:t>
            </a:r>
            <a:r>
              <a:rPr lang="zh-TW" altLang="en-US" dirty="0" smtClean="0">
                <a:latin typeface="+mj-ea"/>
                <a:ea typeface="+mj-ea"/>
              </a:rPr>
              <a:t>自然語言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j-ea"/>
                <a:ea typeface="+mj-ea"/>
              </a:rPr>
              <a:t>Dynamic sourcing of data </a:t>
            </a: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Unsecured lending is not adjudicated or priced based on the purpose of an intended-use case</a:t>
            </a:r>
          </a:p>
          <a:p>
            <a:pPr algn="l"/>
            <a:r>
              <a:rPr lang="zh-TW" altLang="en-US" dirty="0">
                <a:latin typeface="+mj-ea"/>
                <a:ea typeface="+mj-ea"/>
              </a:rPr>
              <a:t>小型化</a:t>
            </a:r>
            <a:r>
              <a:rPr lang="zh-TW" altLang="en-US" dirty="0" smtClean="0">
                <a:latin typeface="+mj-ea"/>
                <a:ea typeface="+mj-ea"/>
              </a:rPr>
              <a:t>貸款無法隨著客戶使用需求去動態調整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第三</a:t>
            </a:r>
            <a:r>
              <a:rPr lang="zh-TW" altLang="en-US" dirty="0" smtClean="0">
                <a:latin typeface="+mj-ea"/>
                <a:ea typeface="+mj-ea"/>
              </a:rPr>
              <a:t>方資料分析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自動決策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3.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Inaccurate adjudication results in increased default costs and missed revenue due to 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  </a:t>
            </a:r>
            <a:r>
              <a:rPr lang="en-US" altLang="zh-TW" dirty="0" smtClean="0">
                <a:latin typeface="+mj-ea"/>
                <a:ea typeface="+mj-ea"/>
              </a:rPr>
              <a:t>denials </a:t>
            </a:r>
            <a:r>
              <a:rPr lang="en-US" altLang="zh-TW" dirty="0">
                <a:latin typeface="+mj-ea"/>
                <a:ea typeface="+mj-ea"/>
              </a:rPr>
              <a:t>of creditworthy </a:t>
            </a:r>
            <a:r>
              <a:rPr lang="en-US" altLang="zh-TW" dirty="0" smtClean="0">
                <a:latin typeface="+mj-ea"/>
                <a:ea typeface="+mj-ea"/>
              </a:rPr>
              <a:t>individuals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進階信用評估</a:t>
            </a:r>
            <a:r>
              <a:rPr lang="zh-TW" altLang="en-US" dirty="0" smtClean="0">
                <a:latin typeface="+mj-ea"/>
                <a:ea typeface="+mj-ea"/>
              </a:rPr>
              <a:t>模型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利用</a:t>
            </a:r>
            <a:r>
              <a:rPr lang="en-US" altLang="zh-TW" dirty="0" smtClean="0">
                <a:latin typeface="+mj-ea"/>
                <a:ea typeface="+mj-ea"/>
              </a:rPr>
              <a:t>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DL)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j-ea"/>
                <a:ea typeface="+mj-ea"/>
              </a:rPr>
              <a:t>Alternative data </a:t>
            </a:r>
            <a:r>
              <a:rPr lang="en-US" altLang="zh-TW" dirty="0" smtClean="0">
                <a:latin typeface="+mj-ea"/>
                <a:ea typeface="+mj-ea"/>
              </a:rPr>
              <a:t>sources(</a:t>
            </a:r>
            <a:r>
              <a:rPr lang="zh-TW" altLang="en-US" dirty="0" smtClean="0">
                <a:latin typeface="+mj-ea"/>
                <a:ea typeface="+mj-ea"/>
              </a:rPr>
              <a:t>使用更多的間接資料進行建模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TW" dirty="0" smtClean="0">
                <a:latin typeface="+mj-ea"/>
                <a:ea typeface="+mj-ea"/>
              </a:rPr>
              <a:t> 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836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7" y="738899"/>
            <a:ext cx="8566172" cy="381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77922" y="4760709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latin typeface="+mj-ea"/>
                <a:ea typeface="+mj-ea"/>
              </a:rPr>
              <a:t>隨著客戶體驗增加，存款戶不再以金融業為中心</a:t>
            </a:r>
            <a:endParaRPr lang="en-US" altLang="zh-TW" sz="1600" dirty="0" smtClean="0">
              <a:latin typeface="+mj-ea"/>
              <a:ea typeface="+mj-ea"/>
            </a:endParaRPr>
          </a:p>
          <a:p>
            <a:pPr algn="l"/>
            <a:r>
              <a:rPr lang="zh-TW" altLang="en-US" sz="1600" dirty="0" smtClean="0">
                <a:latin typeface="+mj-ea"/>
                <a:ea typeface="+mj-ea"/>
              </a:rPr>
              <a:t>能夠提供數位諮詢平台如此新型態能力者將會成為客戶關係的核心</a:t>
            </a:r>
            <a:endParaRPr lang="en-US" altLang="zh-TW" sz="1600" dirty="0" smtClean="0">
              <a:latin typeface="+mj-ea"/>
              <a:ea typeface="+mj-ea"/>
            </a:endParaRPr>
          </a:p>
          <a:p>
            <a:pPr algn="l"/>
            <a:r>
              <a:rPr lang="zh-TW" altLang="en-US" sz="1600" dirty="0">
                <a:latin typeface="+mj-ea"/>
                <a:ea typeface="+mj-ea"/>
              </a:rPr>
              <a:t>新決策模型使貸款模型更</a:t>
            </a:r>
            <a:r>
              <a:rPr lang="zh-TW" altLang="en-US" sz="1600" dirty="0" smtClean="0">
                <a:latin typeface="+mj-ea"/>
                <a:ea typeface="+mj-ea"/>
              </a:rPr>
              <a:t>準確，但也增加了部分問題</a:t>
            </a:r>
            <a:endParaRPr lang="en-US" altLang="zh-TW" sz="1600" dirty="0" smtClean="0">
              <a:latin typeface="+mj-ea"/>
              <a:ea typeface="+mj-ea"/>
            </a:endParaRPr>
          </a:p>
          <a:p>
            <a:pPr algn="l"/>
            <a:endParaRPr lang="zh-TW" altLang="en-US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199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99743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2000" b="1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0" y="2209800"/>
            <a:ext cx="9906000" cy="1219200"/>
          </a:xfrm>
          <a:prstGeom prst="rect">
            <a:avLst/>
          </a:prstGeom>
          <a:noFill/>
          <a:effectLst/>
        </p:spPr>
        <p:txBody>
          <a:bodyPr vert="horz" wrap="square" lIns="471488" tIns="457200" rIns="471488" bIns="4572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81083C4-7BF0-463F-BD1B-AFDB246C2E0D}" type="datetime'Agenda'">
              <a:rPr lang="en-US" altLang="zh-TW" sz="20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Agenda</a:t>
            </a:fld>
            <a:endParaRPr lang="en-US" altLang="zh-TW" sz="2000" dirty="0" smtClean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0" y="3429000"/>
            <a:ext cx="9906000" cy="1219200"/>
          </a:xfrm>
          <a:prstGeom prst="rect">
            <a:avLst/>
          </a:prstGeom>
          <a:noFill/>
          <a:effectLst/>
        </p:spPr>
        <p:txBody>
          <a:bodyPr vert="horz" wrap="square" lIns="471488" tIns="457200" rIns="471488" bIns="4572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81083C4-7BF0-463F-BD1B-AFDB246C2E0D}" type="datetime'Agenda'">
              <a:rPr lang="en-US" altLang="zh-TW" sz="2000" smtClean="0">
                <a:solidFill>
                  <a:srgbClr val="B2B2B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Agenda</a:t>
            </a:fld>
            <a:endParaRPr lang="en-GB" sz="20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21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0" y="310014"/>
            <a:ext cx="27908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3692574"/>
            <a:ext cx="65436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753134" y="300251"/>
            <a:ext cx="5622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TW" altLang="en-US" dirty="0" smtClean="0"/>
              <a:t>改善客戶財務狀況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利率</a:t>
            </a:r>
            <a:r>
              <a:rPr lang="zh-TW" altLang="en-US" dirty="0"/>
              <a:t>及</a:t>
            </a:r>
            <a:r>
              <a:rPr lang="zh-TW" altLang="en-US" dirty="0" smtClean="0"/>
              <a:t>自動償還、優利條件等</a:t>
            </a:r>
            <a:r>
              <a:rPr lang="en-US" altLang="zh-TW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zh-TW" altLang="en-US" dirty="0" smtClean="0">
                <a:latin typeface="+mn-lt"/>
              </a:rPr>
              <a:t>存款帳戶已不再是客戶中心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金融業與客戶接觸機會大幅降低</a:t>
            </a:r>
            <a:r>
              <a:rPr lang="en-US" altLang="zh-TW" dirty="0" smtClean="0">
                <a:latin typeface="+mn-lt"/>
              </a:rPr>
              <a:t>)</a:t>
            </a:r>
            <a:endParaRPr lang="en-US" altLang="zh-TW" dirty="0"/>
          </a:p>
          <a:p>
            <a:pPr marL="342900" indent="-342900" algn="l">
              <a:buAutoNum type="arabicPeriod"/>
            </a:pPr>
            <a:r>
              <a:rPr lang="zh-TW" altLang="en-US" dirty="0" smtClean="0">
                <a:latin typeface="+mn-lt"/>
              </a:rPr>
              <a:t>存款需求逐漸移轉至資本市場及財富管理市場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zh-TW" altLang="en-US" dirty="0"/>
              <a:t>貸款的資金成本將逐步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由於流動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活期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存款減少</a:t>
            </a:r>
            <a:r>
              <a:rPr lang="en-US" altLang="zh-TW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zh-TW" altLang="en-US" dirty="0" smtClean="0">
                <a:latin typeface="+mn-lt"/>
              </a:rPr>
              <a:t>消費、貸款及財管的劃分界線將瓦解，因為未來將提供一站式的全方位多帳戶的資金管理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zh-TW" altLang="en-US" dirty="0" smtClean="0">
                <a:latin typeface="+mn-lt"/>
              </a:rPr>
              <a:t>目前監管法規主要在流動性及槓桿上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786" y="2354089"/>
            <a:ext cx="4080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n-lt"/>
              </a:rPr>
              <a:t>透過明確地闡述支出類別並自動將資金分配給帳戶，將有效的管理財務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TW" altLang="en-US" dirty="0" smtClean="0"/>
              <a:t>自動化優化帳戶償還</a:t>
            </a:r>
            <a:r>
              <a:rPr lang="zh-TW" altLang="en-US" dirty="0"/>
              <a:t>債務減少</a:t>
            </a:r>
            <a:r>
              <a:rPr lang="zh-TW" altLang="en-US" dirty="0" smtClean="0"/>
              <a:t>利息支出</a:t>
            </a:r>
            <a:r>
              <a:rPr lang="en-US" altLang="zh-TW" dirty="0"/>
              <a:t>Increasing levels of automation allow institutions to optimize deposits </a:t>
            </a:r>
            <a:endParaRPr lang="zh-TW" altLang="en-US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81182" y="2354089"/>
            <a:ext cx="455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+mn-lt"/>
              </a:rPr>
              <a:t>確保提供客戶利益極大化的自動最佳選擇，可全面了解客戶金融及非金融的完整資訊與背景</a:t>
            </a:r>
            <a:endParaRPr lang="en-US" altLang="zh-TW" dirty="0" smtClean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+mn-lt"/>
              </a:rPr>
              <a:t>受監管規範限制，將資金進行移轉時，交易需</a:t>
            </a:r>
            <a:r>
              <a:rPr lang="zh-TW" altLang="en-US" dirty="0"/>
              <a:t>明確且每筆交易需客戶</a:t>
            </a:r>
            <a:r>
              <a:rPr lang="zh-TW" altLang="en-US" dirty="0" smtClean="0"/>
              <a:t>同意，無法</a:t>
            </a:r>
            <a:r>
              <a:rPr lang="zh-TW" altLang="en-US" dirty="0" smtClean="0">
                <a:latin typeface="+mn-lt"/>
              </a:rPr>
              <a:t>透過</a:t>
            </a:r>
            <a:r>
              <a:rPr lang="en-US" altLang="zh-TW" dirty="0" smtClean="0">
                <a:latin typeface="+mn-lt"/>
              </a:rPr>
              <a:t>AI</a:t>
            </a:r>
            <a:r>
              <a:rPr lang="zh-TW" altLang="en-US" dirty="0" smtClean="0">
                <a:latin typeface="+mn-lt"/>
              </a:rPr>
              <a:t>自動化執行資金移轉</a:t>
            </a:r>
            <a:endParaRPr lang="en-US" altLang="zh-TW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65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5" y="631566"/>
            <a:ext cx="28003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0885" y="202012"/>
            <a:ext cx="382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Future scenarios | Insurers act as ‘lines of </a:t>
            </a:r>
            <a:r>
              <a:rPr lang="en-US" altLang="zh-TW" dirty="0" err="1"/>
              <a:t>defence</a:t>
            </a:r>
            <a:r>
              <a:rPr lang="en-US" altLang="zh-TW" dirty="0"/>
              <a:t>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34519" y="631566"/>
            <a:ext cx="596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latin typeface="+mn-lt"/>
              </a:rPr>
              <a:t>保險公司除了是最後資助者外，還成了防線的提供者</a:t>
            </a:r>
            <a:endParaRPr lang="en-US" altLang="zh-TW" dirty="0" smtClean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使用</a:t>
            </a:r>
            <a:r>
              <a:rPr lang="zh-TW" altLang="en-US" dirty="0"/>
              <a:t>內部和外部數據集（例如實時傳感器數據），允許保險公司更準確地預測損失事件並</a:t>
            </a:r>
            <a:r>
              <a:rPr lang="zh-TW" altLang="en-US" dirty="0" smtClean="0"/>
              <a:t>預先估計損失 </a:t>
            </a:r>
            <a:r>
              <a:rPr lang="en-US" altLang="zh-TW" dirty="0"/>
              <a:t>-  </a:t>
            </a:r>
            <a:r>
              <a:rPr lang="zh-TW" altLang="en-US" dirty="0"/>
              <a:t>避免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根據</a:t>
            </a:r>
            <a:r>
              <a:rPr lang="zh-TW" altLang="en-US" dirty="0"/>
              <a:t>實時數據（例如物聯網設備，天氣預報</a:t>
            </a:r>
            <a:r>
              <a:rPr lang="zh-TW" altLang="en-US" dirty="0" smtClean="0"/>
              <a:t>）提供</a:t>
            </a:r>
            <a:r>
              <a:rPr lang="zh-TW" altLang="en-US" dirty="0"/>
              <a:t>用戶</a:t>
            </a:r>
            <a:r>
              <a:rPr lang="zh-TW" altLang="en-US" dirty="0" smtClean="0"/>
              <a:t>可</a:t>
            </a:r>
            <a:r>
              <a:rPr lang="zh-TW" altLang="en-US" dirty="0"/>
              <a:t>操作的建議，檢測客戶當前的保險政策是否涵蓋客戶</a:t>
            </a:r>
            <a:r>
              <a:rPr lang="zh-TW" altLang="en-US" dirty="0" smtClean="0"/>
              <a:t>並促使他們</a:t>
            </a:r>
            <a:r>
              <a:rPr lang="zh-TW" altLang="en-US" dirty="0"/>
              <a:t>購買額外保險</a:t>
            </a:r>
            <a:endParaRPr lang="zh-TW" altLang="en-US" dirty="0" smtClean="0">
              <a:latin typeface="+mn-lt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9" y="4390882"/>
            <a:ext cx="5794816" cy="21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93975" y="5447142"/>
            <a:ext cx="2982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>
                <a:latin typeface="+mn-lt"/>
              </a:rPr>
              <a:t>風險預防及預警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>
                <a:latin typeface="+mn-lt"/>
              </a:rPr>
              <a:t>主動即時行銷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索賠及</a:t>
            </a:r>
            <a:r>
              <a:rPr lang="zh-TW" altLang="en-US" dirty="0" smtClean="0"/>
              <a:t>復原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234519" y="1801117"/>
            <a:ext cx="596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隨著保險公司重點預防降低曝</a:t>
            </a:r>
            <a:r>
              <a:rPr lang="zh-TW" altLang="en-US" dirty="0" smtClean="0"/>
              <a:t>險，使客戶體驗到損失減少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因要保人更新曝險狀態並警示曝險</a:t>
            </a:r>
            <a:r>
              <a:rPr lang="zh-TW" altLang="en-US" dirty="0" smtClean="0"/>
              <a:t>情況，已增加</a:t>
            </a:r>
            <a:r>
              <a:rPr lang="zh-TW" altLang="en-US" dirty="0"/>
              <a:t>了承保</a:t>
            </a:r>
            <a:r>
              <a:rPr lang="zh-TW" altLang="en-US" dirty="0" smtClean="0"/>
              <a:t>規範透明度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>
                <a:latin typeface="+mn-lt"/>
              </a:rPr>
              <a:t>保險公司致力於</a:t>
            </a:r>
            <a:r>
              <a:rPr lang="zh-TW" altLang="en-US" dirty="0" smtClean="0">
                <a:latin typeface="+mn-lt"/>
              </a:rPr>
              <a:t>提升與客戶正面接觸的機會，並降低負面接觸</a:t>
            </a:r>
            <a:endParaRPr lang="en-US" altLang="zh-TW" dirty="0" smtClean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新的貨幣模式</a:t>
            </a:r>
            <a:r>
              <a:rPr lang="zh-TW" altLang="en-US" dirty="0" smtClean="0"/>
              <a:t>出現，隨著降低損失率導致價格下降，收益則由預防服務產生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2483" y="3089805"/>
            <a:ext cx="386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物聯網裝置收集大量</a:t>
            </a:r>
            <a:r>
              <a:rPr lang="zh-TW" altLang="en-US" dirty="0" smtClean="0"/>
              <a:t>數據，與預測模型結合，提供即時預測建議，以防止損失發生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>
                <a:latin typeface="+mn-lt"/>
              </a:rPr>
              <a:t>個別商品的模組化和</a:t>
            </a:r>
            <a:r>
              <a:rPr lang="zh-TW" altLang="en-US" dirty="0" smtClean="0"/>
              <a:t>差異化，導致保險公司尋求新的差異最</a:t>
            </a:r>
            <a:r>
              <a:rPr lang="zh-TW" altLang="en-US" dirty="0"/>
              <a:t>適損失率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51276" y="3093981"/>
            <a:ext cx="596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>
                <a:latin typeface="+mn-lt"/>
              </a:rPr>
              <a:t>保險公司 無法輕易獲得所需數據，無法實現準確的即時性的預防建議及精準的策略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>
                <a:latin typeface="+mn-lt"/>
              </a:rPr>
              <a:t>因保險公司無法提出有力的證明顯示裝置對客戶有利，客戶通常認為此裝置為懲罰性項目</a:t>
            </a:r>
            <a:endParaRPr lang="en-US" altLang="zh-TW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489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6500" y="2305616"/>
            <a:ext cx="4953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 2011</a:t>
            </a:r>
            <a:r>
              <a:rPr lang="zh-TW" altLang="en-US" dirty="0"/>
              <a:t>年成立的以色列</a:t>
            </a:r>
            <a:r>
              <a:rPr lang="en-US" altLang="zh-TW" dirty="0" err="1"/>
              <a:t>Personetics</a:t>
            </a:r>
            <a:r>
              <a:rPr lang="zh-TW" altLang="en-US" dirty="0"/>
              <a:t>：能透過結合對話式人工智慧平台以及銀行與金融領域專家，提供銀行消費者日常建議與指南。為</a:t>
            </a:r>
            <a:r>
              <a:rPr lang="en-US" altLang="zh-TW" dirty="0"/>
              <a:t>20</a:t>
            </a:r>
            <a:r>
              <a:rPr lang="zh-TW" altLang="en-US" dirty="0"/>
              <a:t>家大型銀行提供客製化的對話人工智慧介面，不僅能提供顧客互動服務，亦能提供特定的銀行功能。</a:t>
            </a:r>
            <a:br>
              <a:rPr lang="zh-TW" altLang="en-US" dirty="0"/>
            </a:br>
            <a:r>
              <a:rPr lang="zh-TW" altLang="en-US" dirty="0"/>
              <a:t>關鍵差異要素：結合最新的對話式人工智慧能力、以機器學習為基礎的特定領域服務，以及消費者金融與財務管理產業的深度專業知識。</a:t>
            </a:r>
            <a:r>
              <a:rPr lang="en-US" altLang="zh-TW" dirty="0" err="1"/>
              <a:t>Personetics</a:t>
            </a:r>
            <a:r>
              <a:rPr lang="zh-TW" altLang="en-US" dirty="0"/>
              <a:t>能設置如帳戶管理、信用卡、貸款、債務、退休規劃與小型企業金融等主題內容，並提供企業財務服務、零售銀行、信用卡發卡銀行等一站式採購</a:t>
            </a:r>
            <a:r>
              <a:rPr lang="en-US" altLang="zh-TW" dirty="0"/>
              <a:t>(one-stop shopping)</a:t>
            </a:r>
            <a:r>
              <a:rPr lang="zh-TW" altLang="en-US"/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35347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/>
          <p:cNvSpPr/>
          <p:nvPr>
            <p:custDataLst>
              <p:tags r:id="rId3"/>
            </p:custDataLst>
          </p:nvPr>
        </p:nvSpPr>
        <p:spPr bwMode="gray">
          <a:xfrm>
            <a:off x="-73071" y="0"/>
            <a:ext cx="30489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89000">
              <a:spcBef>
                <a:spcPct val="0"/>
              </a:spcBef>
              <a:spcAft>
                <a:spcPct val="0"/>
              </a:spcAft>
            </a:pPr>
            <a:endParaRPr kumimoji="0" lang="en-US" sz="1000" u="none" strike="noStrike" cap="none" normalizeH="0" dirty="0" smtClean="0">
              <a:solidFill>
                <a:schemeClr val="tx1"/>
              </a:solidFill>
              <a:effectLst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title in sentence case, 24pt, bold</a:t>
            </a:r>
            <a:br>
              <a:rPr lang="en-US" dirty="0" smtClean="0"/>
            </a:br>
            <a:r>
              <a:rPr lang="en-US" sz="1600" b="0" dirty="0" smtClean="0"/>
              <a:t>Sub-title in sentence case, 16pt, </a:t>
            </a:r>
            <a:r>
              <a:rPr lang="en-US" sz="1600" b="0" dirty="0" err="1" smtClean="0"/>
              <a:t>unbold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224" y="1066801"/>
            <a:ext cx="8963555" cy="76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400" dirty="0" smtClean="0"/>
              <a:t>Sentence case should be used in all text elements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The cover page is the only area that uses title case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Use macros in Common tab or Text Column and Number Column functions to format text</a:t>
            </a:r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731860" y="5621866"/>
            <a:ext cx="685800" cy="738664"/>
          </a:xfrm>
          <a:prstGeom prst="rect">
            <a:avLst/>
          </a:prstGeom>
          <a:solidFill>
            <a:srgbClr val="4D4D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77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77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77</a:t>
            </a:r>
            <a:endParaRPr kumimoji="0" lang="en-US" sz="1200" b="0" i="0" u="none" strike="noStrike" cap="none" normalizeH="0" baseline="0" dirty="0" smtClean="0">
              <a:solidFill>
                <a:srgbClr val="FFFFFF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3860" y="5621866"/>
            <a:ext cx="635000" cy="738664"/>
          </a:xfrm>
          <a:prstGeom prst="rect">
            <a:avLst/>
          </a:prstGeom>
          <a:solidFill>
            <a:srgbClr val="00716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0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113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103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45860" y="5621866"/>
            <a:ext cx="635000" cy="738664"/>
          </a:xfrm>
          <a:prstGeom prst="rect">
            <a:avLst/>
          </a:prstGeom>
          <a:solidFill>
            <a:srgbClr val="338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51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141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133</a:t>
            </a:r>
            <a:endParaRPr kumimoji="0" lang="en-US" sz="1200" b="0" i="0" u="none" strike="noStrike" cap="none" normalizeH="0" baseline="0" dirty="0" smtClean="0">
              <a:solidFill>
                <a:srgbClr val="0000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7860" y="5621866"/>
            <a:ext cx="635000" cy="738664"/>
          </a:xfrm>
          <a:prstGeom prst="rect">
            <a:avLst/>
          </a:prstGeom>
          <a:solidFill>
            <a:srgbClr val="66AA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102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170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164</a:t>
            </a:r>
            <a:endParaRPr kumimoji="0" lang="en-US" sz="1200" b="0" i="0" u="none" strike="noStrike" cap="none" normalizeH="0" baseline="0" dirty="0" smtClean="0">
              <a:solidFill>
                <a:srgbClr val="0000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69860" y="5621866"/>
            <a:ext cx="635000" cy="738664"/>
          </a:xfrm>
          <a:prstGeom prst="rect">
            <a:avLst/>
          </a:prstGeom>
          <a:solidFill>
            <a:srgbClr val="80B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128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184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179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84660" y="5621866"/>
            <a:ext cx="635000" cy="738664"/>
          </a:xfrm>
          <a:prstGeom prst="rect">
            <a:avLst/>
          </a:prstGeom>
          <a:solidFill>
            <a:srgbClr val="6AA8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106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168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dirty="0" smtClean="0">
                <a:solidFill>
                  <a:srgbClr val="FFFFFF"/>
                </a:solidFill>
                <a:effectLst/>
                <a:latin typeface="+mn-lt"/>
                <a:cs typeface="+mn-cs"/>
              </a:rPr>
              <a:t>58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0060" y="5621866"/>
            <a:ext cx="685800" cy="73866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128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128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128</a:t>
            </a:r>
            <a:endParaRPr kumimoji="0" lang="en-US" sz="1200" b="0" i="0" u="none" strike="noStrike" cap="none" normalizeH="0" baseline="0" dirty="0" smtClean="0">
              <a:solidFill>
                <a:srgbClr val="0000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08260" y="5621866"/>
            <a:ext cx="685800" cy="738664"/>
          </a:xfrm>
          <a:prstGeom prst="rect">
            <a:avLst/>
          </a:prstGeom>
          <a:solidFill>
            <a:srgbClr val="B2B2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178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178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178</a:t>
            </a:r>
            <a:endParaRPr kumimoji="0" lang="en-US" sz="1200" b="0" i="0" u="none" strike="noStrike" cap="none" normalizeH="0" baseline="0" dirty="0" smtClean="0">
              <a:solidFill>
                <a:srgbClr val="0000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46460" y="5621866"/>
            <a:ext cx="685800" cy="7386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226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226</a:t>
            </a:r>
          </a:p>
          <a:p>
            <a:pPr marL="0" marR="0" indent="0" algn="ctr" defTabSz="889000" rtl="0" eaLnBrk="1" fontAlgn="base" latinLnBrk="0" hangingPunct="1"/>
            <a:r>
              <a:rPr kumimoji="0" lang="en-US" sz="1200" b="0" i="0" u="none" strike="noStrike" cap="none" normalizeH="0" baseline="0" smtClean="0">
                <a:solidFill>
                  <a:srgbClr val="000000"/>
                </a:solidFill>
                <a:effectLst/>
                <a:latin typeface="+mn-lt"/>
                <a:cs typeface="+mn-cs"/>
              </a:rPr>
              <a:t>226</a:t>
            </a:r>
            <a:endParaRPr kumimoji="0" lang="en-US" sz="1200" b="0" i="0" u="none" strike="noStrike" cap="none" normalizeH="0" baseline="0" dirty="0" smtClean="0">
              <a:solidFill>
                <a:srgbClr val="0000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gray">
          <a:xfrm>
            <a:off x="104775" y="2105027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1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gray">
          <a:xfrm>
            <a:off x="104775" y="2468565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2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gray">
          <a:xfrm>
            <a:off x="104775" y="2832102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3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gray">
          <a:xfrm>
            <a:off x="104775" y="3195640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4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gray">
          <a:xfrm>
            <a:off x="104775" y="3559177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5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gray">
          <a:xfrm>
            <a:off x="104775" y="3922715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6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104775" y="4286252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7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gray">
          <a:xfrm>
            <a:off x="104775" y="4649790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8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gray">
          <a:xfrm>
            <a:off x="104775" y="5013327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n-lt"/>
              </a:rPr>
              <a:t>9</a:t>
            </a:r>
            <a:endParaRPr lang="en-US" sz="14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gray">
          <a:xfrm>
            <a:off x="104775" y="5378452"/>
            <a:ext cx="295276" cy="295275"/>
          </a:xfrm>
          <a:prstGeom prst="ellipse">
            <a:avLst/>
          </a:prstGeom>
          <a:solidFill>
            <a:srgbClr val="4D4D4D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b="1" smtClean="0">
                <a:solidFill>
                  <a:srgbClr val="FFFFFF"/>
                </a:solidFill>
                <a:latin typeface="+mn-lt"/>
              </a:rPr>
              <a:t>10</a:t>
            </a:r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7" name="Oval 2"/>
          <p:cNvSpPr>
            <a:spLocks noChangeArrowheads="1"/>
          </p:cNvSpPr>
          <p:nvPr/>
        </p:nvSpPr>
        <p:spPr bwMode="gray">
          <a:xfrm>
            <a:off x="806097" y="2144735"/>
            <a:ext cx="306388" cy="306387"/>
          </a:xfrm>
          <a:prstGeom prst="ellipse">
            <a:avLst/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18" name="Oval 3"/>
          <p:cNvSpPr>
            <a:spLocks noChangeArrowheads="1"/>
          </p:cNvSpPr>
          <p:nvPr/>
        </p:nvSpPr>
        <p:spPr bwMode="gray">
          <a:xfrm>
            <a:off x="2636486" y="2144735"/>
            <a:ext cx="306387" cy="306387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>
              <a:solidFill>
                <a:srgbClr val="000000"/>
              </a:solidFill>
            </a:endParaRPr>
          </a:p>
        </p:txBody>
      </p:sp>
      <p:grpSp>
        <p:nvGrpSpPr>
          <p:cNvPr id="119" name="Group 4"/>
          <p:cNvGrpSpPr>
            <a:grpSpLocks/>
          </p:cNvGrpSpPr>
          <p:nvPr/>
        </p:nvGrpSpPr>
        <p:grpSpPr bwMode="auto">
          <a:xfrm>
            <a:off x="1263297" y="2144735"/>
            <a:ext cx="306388" cy="306387"/>
            <a:chOff x="1102" y="725"/>
            <a:chExt cx="193" cy="193"/>
          </a:xfrm>
        </p:grpSpPr>
        <p:sp>
          <p:nvSpPr>
            <p:cNvPr id="120" name="Oval 5"/>
            <p:cNvSpPr>
              <a:spLocks noChangeArrowheads="1"/>
            </p:cNvSpPr>
            <p:nvPr/>
          </p:nvSpPr>
          <p:spPr bwMode="gray">
            <a:xfrm>
              <a:off x="1102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21" name="Arc 6"/>
            <p:cNvSpPr>
              <a:spLocks/>
            </p:cNvSpPr>
            <p:nvPr/>
          </p:nvSpPr>
          <p:spPr bwMode="gray">
            <a:xfrm>
              <a:off x="1199" y="725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7"/>
          <p:cNvGrpSpPr>
            <a:grpSpLocks/>
          </p:cNvGrpSpPr>
          <p:nvPr/>
        </p:nvGrpSpPr>
        <p:grpSpPr bwMode="auto">
          <a:xfrm>
            <a:off x="1720497" y="2144735"/>
            <a:ext cx="306388" cy="306387"/>
            <a:chOff x="1390" y="725"/>
            <a:chExt cx="193" cy="193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gray">
            <a:xfrm>
              <a:off x="1390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24" name="Arc 9"/>
            <p:cNvSpPr>
              <a:spLocks/>
            </p:cNvSpPr>
            <p:nvPr/>
          </p:nvSpPr>
          <p:spPr bwMode="gray">
            <a:xfrm>
              <a:off x="1487" y="725"/>
              <a:ext cx="96" cy="19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" name="Group 10"/>
          <p:cNvGrpSpPr>
            <a:grpSpLocks/>
          </p:cNvGrpSpPr>
          <p:nvPr/>
        </p:nvGrpSpPr>
        <p:grpSpPr bwMode="auto">
          <a:xfrm>
            <a:off x="2177697" y="2144735"/>
            <a:ext cx="306388" cy="306387"/>
            <a:chOff x="1678" y="725"/>
            <a:chExt cx="193" cy="193"/>
          </a:xfrm>
        </p:grpSpPr>
        <p:sp>
          <p:nvSpPr>
            <p:cNvPr id="126" name="Oval 11"/>
            <p:cNvSpPr>
              <a:spLocks noChangeArrowheads="1"/>
            </p:cNvSpPr>
            <p:nvPr/>
          </p:nvSpPr>
          <p:spPr bwMode="gray">
            <a:xfrm>
              <a:off x="1678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27" name="Arc 12"/>
            <p:cNvSpPr>
              <a:spLocks/>
            </p:cNvSpPr>
            <p:nvPr/>
          </p:nvSpPr>
          <p:spPr bwMode="gray">
            <a:xfrm>
              <a:off x="1679" y="725"/>
              <a:ext cx="192" cy="192"/>
            </a:xfrm>
            <a:custGeom>
              <a:avLst/>
              <a:gdLst>
                <a:gd name="T0" fmla="*/ 0 w 43199"/>
                <a:gd name="T1" fmla="*/ 0 h 43200"/>
                <a:gd name="T2" fmla="*/ 0 w 43199"/>
                <a:gd name="T3" fmla="*/ 0 h 43200"/>
                <a:gd name="T4" fmla="*/ 0 w 4319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43200"/>
                <a:gd name="T11" fmla="*/ 43199 w 431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43200" fill="none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</a:path>
                <a:path w="43199" h="43200" stroke="0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  <a:lnTo>
                    <a:pt x="21599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3"/>
          <p:cNvGrpSpPr>
            <a:grpSpLocks/>
          </p:cNvGrpSpPr>
          <p:nvPr/>
        </p:nvGrpSpPr>
        <p:grpSpPr bwMode="auto">
          <a:xfrm>
            <a:off x="783873" y="3486943"/>
            <a:ext cx="307975" cy="306387"/>
            <a:chOff x="2832" y="725"/>
            <a:chExt cx="194" cy="193"/>
          </a:xfrm>
        </p:grpSpPr>
        <p:sp>
          <p:nvSpPr>
            <p:cNvPr id="129" name="Oval 14"/>
            <p:cNvSpPr>
              <a:spLocks noChangeArrowheads="1"/>
            </p:cNvSpPr>
            <p:nvPr/>
          </p:nvSpPr>
          <p:spPr bwMode="gray">
            <a:xfrm rot="5400000">
              <a:off x="2832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30" name="Arc 15"/>
            <p:cNvSpPr>
              <a:spLocks/>
            </p:cNvSpPr>
            <p:nvPr/>
          </p:nvSpPr>
          <p:spPr bwMode="gray">
            <a:xfrm rot="5400000">
              <a:off x="2930" y="822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241072" y="3486943"/>
            <a:ext cx="306388" cy="307975"/>
            <a:chOff x="3120" y="725"/>
            <a:chExt cx="193" cy="194"/>
          </a:xfrm>
        </p:grpSpPr>
        <p:sp>
          <p:nvSpPr>
            <p:cNvPr id="132" name="Oval 17"/>
            <p:cNvSpPr>
              <a:spLocks noChangeArrowheads="1"/>
            </p:cNvSpPr>
            <p:nvPr/>
          </p:nvSpPr>
          <p:spPr bwMode="gray">
            <a:xfrm rot="10800000">
              <a:off x="3120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33" name="Arc 18"/>
            <p:cNvSpPr>
              <a:spLocks/>
            </p:cNvSpPr>
            <p:nvPr/>
          </p:nvSpPr>
          <p:spPr bwMode="gray">
            <a:xfrm rot="10800000">
              <a:off x="3121" y="82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34" name="Group 19"/>
          <p:cNvGrpSpPr>
            <a:grpSpLocks/>
          </p:cNvGrpSpPr>
          <p:nvPr/>
        </p:nvGrpSpPr>
        <p:grpSpPr bwMode="auto">
          <a:xfrm>
            <a:off x="1698272" y="3486943"/>
            <a:ext cx="306388" cy="306387"/>
            <a:chOff x="3408" y="725"/>
            <a:chExt cx="193" cy="193"/>
          </a:xfrm>
        </p:grpSpPr>
        <p:sp>
          <p:nvSpPr>
            <p:cNvPr id="135" name="Oval 20"/>
            <p:cNvSpPr>
              <a:spLocks noChangeArrowheads="1"/>
            </p:cNvSpPr>
            <p:nvPr/>
          </p:nvSpPr>
          <p:spPr bwMode="gray">
            <a:xfrm rot="-5400000">
              <a:off x="3408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36" name="Arc 21"/>
            <p:cNvSpPr>
              <a:spLocks/>
            </p:cNvSpPr>
            <p:nvPr/>
          </p:nvSpPr>
          <p:spPr bwMode="gray">
            <a:xfrm rot="-5400000">
              <a:off x="3408" y="726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37" name="Group 22"/>
          <p:cNvGrpSpPr>
            <a:grpSpLocks/>
          </p:cNvGrpSpPr>
          <p:nvPr/>
        </p:nvGrpSpPr>
        <p:grpSpPr bwMode="auto">
          <a:xfrm>
            <a:off x="2155473" y="3486943"/>
            <a:ext cx="307975" cy="306387"/>
            <a:chOff x="3696" y="725"/>
            <a:chExt cx="194" cy="193"/>
          </a:xfrm>
        </p:grpSpPr>
        <p:sp>
          <p:nvSpPr>
            <p:cNvPr id="138" name="Oval 23"/>
            <p:cNvSpPr>
              <a:spLocks noChangeArrowheads="1"/>
            </p:cNvSpPr>
            <p:nvPr/>
          </p:nvSpPr>
          <p:spPr bwMode="gray">
            <a:xfrm rot="5400000">
              <a:off x="3696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39" name="Arc 24"/>
            <p:cNvSpPr>
              <a:spLocks/>
            </p:cNvSpPr>
            <p:nvPr/>
          </p:nvSpPr>
          <p:spPr bwMode="gray">
            <a:xfrm rot="5400000">
              <a:off x="3746" y="774"/>
              <a:ext cx="96" cy="19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grpSp>
        <p:nvGrpSpPr>
          <p:cNvPr id="140" name="Group 25"/>
          <p:cNvGrpSpPr>
            <a:grpSpLocks/>
          </p:cNvGrpSpPr>
          <p:nvPr/>
        </p:nvGrpSpPr>
        <p:grpSpPr bwMode="auto">
          <a:xfrm>
            <a:off x="2612672" y="3486943"/>
            <a:ext cx="306388" cy="307975"/>
            <a:chOff x="3984" y="725"/>
            <a:chExt cx="193" cy="194"/>
          </a:xfrm>
        </p:grpSpPr>
        <p:sp>
          <p:nvSpPr>
            <p:cNvPr id="141" name="Oval 26"/>
            <p:cNvSpPr>
              <a:spLocks noChangeArrowheads="1"/>
            </p:cNvSpPr>
            <p:nvPr/>
          </p:nvSpPr>
          <p:spPr bwMode="gray">
            <a:xfrm rot="10800000">
              <a:off x="3984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42" name="Arc 27"/>
            <p:cNvSpPr>
              <a:spLocks/>
            </p:cNvSpPr>
            <p:nvPr/>
          </p:nvSpPr>
          <p:spPr bwMode="gray">
            <a:xfrm rot="10800000">
              <a:off x="3985" y="727"/>
              <a:ext cx="96" cy="19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43" name="Group 28"/>
          <p:cNvGrpSpPr>
            <a:grpSpLocks/>
          </p:cNvGrpSpPr>
          <p:nvPr/>
        </p:nvGrpSpPr>
        <p:grpSpPr bwMode="auto">
          <a:xfrm>
            <a:off x="3069872" y="3486943"/>
            <a:ext cx="306388" cy="306387"/>
            <a:chOff x="4272" y="725"/>
            <a:chExt cx="193" cy="193"/>
          </a:xfrm>
        </p:grpSpPr>
        <p:sp>
          <p:nvSpPr>
            <p:cNvPr id="144" name="Oval 29"/>
            <p:cNvSpPr>
              <a:spLocks noChangeArrowheads="1"/>
            </p:cNvSpPr>
            <p:nvPr/>
          </p:nvSpPr>
          <p:spPr bwMode="gray">
            <a:xfrm rot="-5400000">
              <a:off x="4272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45" name="Arc 30"/>
            <p:cNvSpPr>
              <a:spLocks/>
            </p:cNvSpPr>
            <p:nvPr/>
          </p:nvSpPr>
          <p:spPr bwMode="gray">
            <a:xfrm rot="-5400000">
              <a:off x="4320" y="678"/>
              <a:ext cx="96" cy="19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3"/>
                    <a:pt x="11954" y="43177"/>
                    <a:pt x="4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46" name="Group 31"/>
          <p:cNvGrpSpPr>
            <a:grpSpLocks/>
          </p:cNvGrpSpPr>
          <p:nvPr/>
        </p:nvGrpSpPr>
        <p:grpSpPr bwMode="auto">
          <a:xfrm>
            <a:off x="3527074" y="3486943"/>
            <a:ext cx="307975" cy="306387"/>
            <a:chOff x="4560" y="725"/>
            <a:chExt cx="194" cy="193"/>
          </a:xfrm>
        </p:grpSpPr>
        <p:sp>
          <p:nvSpPr>
            <p:cNvPr id="147" name="Oval 32"/>
            <p:cNvSpPr>
              <a:spLocks noChangeArrowheads="1"/>
            </p:cNvSpPr>
            <p:nvPr/>
          </p:nvSpPr>
          <p:spPr bwMode="gray">
            <a:xfrm rot="5400000">
              <a:off x="4560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48" name="Arc 33"/>
            <p:cNvSpPr>
              <a:spLocks/>
            </p:cNvSpPr>
            <p:nvPr/>
          </p:nvSpPr>
          <p:spPr bwMode="gray">
            <a:xfrm rot="5400000">
              <a:off x="4562" y="726"/>
              <a:ext cx="192" cy="192"/>
            </a:xfrm>
            <a:custGeom>
              <a:avLst/>
              <a:gdLst>
                <a:gd name="T0" fmla="*/ 0 w 43199"/>
                <a:gd name="T1" fmla="*/ 0 h 43200"/>
                <a:gd name="T2" fmla="*/ 0 w 43199"/>
                <a:gd name="T3" fmla="*/ 0 h 43200"/>
                <a:gd name="T4" fmla="*/ 0 w 4319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43200"/>
                <a:gd name="T11" fmla="*/ 43199 w 431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43200" fill="none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</a:path>
                <a:path w="43199" h="43200" stroke="0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  <a:lnTo>
                    <a:pt x="21599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grpSp>
        <p:nvGrpSpPr>
          <p:cNvPr id="149" name="Group 34"/>
          <p:cNvGrpSpPr>
            <a:grpSpLocks/>
          </p:cNvGrpSpPr>
          <p:nvPr/>
        </p:nvGrpSpPr>
        <p:grpSpPr bwMode="auto">
          <a:xfrm>
            <a:off x="3984272" y="3486943"/>
            <a:ext cx="306388" cy="307975"/>
            <a:chOff x="4848" y="725"/>
            <a:chExt cx="193" cy="194"/>
          </a:xfrm>
        </p:grpSpPr>
        <p:sp>
          <p:nvSpPr>
            <p:cNvPr id="150" name="Oval 35"/>
            <p:cNvSpPr>
              <a:spLocks noChangeArrowheads="1"/>
            </p:cNvSpPr>
            <p:nvPr/>
          </p:nvSpPr>
          <p:spPr bwMode="gray">
            <a:xfrm rot="10800000">
              <a:off x="4848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51" name="Arc 36"/>
            <p:cNvSpPr>
              <a:spLocks/>
            </p:cNvSpPr>
            <p:nvPr/>
          </p:nvSpPr>
          <p:spPr bwMode="gray">
            <a:xfrm rot="10800000">
              <a:off x="4849" y="727"/>
              <a:ext cx="192" cy="192"/>
            </a:xfrm>
            <a:custGeom>
              <a:avLst/>
              <a:gdLst>
                <a:gd name="T0" fmla="*/ 0 w 43199"/>
                <a:gd name="T1" fmla="*/ 0 h 43200"/>
                <a:gd name="T2" fmla="*/ 0 w 43199"/>
                <a:gd name="T3" fmla="*/ 0 h 43200"/>
                <a:gd name="T4" fmla="*/ 0 w 4319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43200"/>
                <a:gd name="T11" fmla="*/ 43199 w 431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43200" fill="none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</a:path>
                <a:path w="43199" h="43200" stroke="0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  <a:lnTo>
                    <a:pt x="21599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52" name="Group 37"/>
          <p:cNvGrpSpPr>
            <a:grpSpLocks/>
          </p:cNvGrpSpPr>
          <p:nvPr/>
        </p:nvGrpSpPr>
        <p:grpSpPr bwMode="auto">
          <a:xfrm>
            <a:off x="4441472" y="3486943"/>
            <a:ext cx="306388" cy="306387"/>
            <a:chOff x="5136" y="725"/>
            <a:chExt cx="193" cy="193"/>
          </a:xfrm>
        </p:grpSpPr>
        <p:sp>
          <p:nvSpPr>
            <p:cNvPr id="153" name="Oval 38"/>
            <p:cNvSpPr>
              <a:spLocks noChangeArrowheads="1"/>
            </p:cNvSpPr>
            <p:nvPr/>
          </p:nvSpPr>
          <p:spPr bwMode="gray">
            <a:xfrm rot="-5400000">
              <a:off x="5136" y="725"/>
              <a:ext cx="193" cy="19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54" name="Arc 39"/>
            <p:cNvSpPr>
              <a:spLocks/>
            </p:cNvSpPr>
            <p:nvPr/>
          </p:nvSpPr>
          <p:spPr bwMode="gray">
            <a:xfrm rot="-5400000">
              <a:off x="5136" y="726"/>
              <a:ext cx="192" cy="192"/>
            </a:xfrm>
            <a:custGeom>
              <a:avLst/>
              <a:gdLst>
                <a:gd name="T0" fmla="*/ 0 w 43199"/>
                <a:gd name="T1" fmla="*/ 0 h 43200"/>
                <a:gd name="T2" fmla="*/ 0 w 43199"/>
                <a:gd name="T3" fmla="*/ 0 h 43200"/>
                <a:gd name="T4" fmla="*/ 0 w 4319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43200"/>
                <a:gd name="T11" fmla="*/ 43199 w 431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43200" fill="none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</a:path>
                <a:path w="43199" h="43200" stroke="0" extrusionOk="0">
                  <a:moveTo>
                    <a:pt x="21598" y="0"/>
                  </a:move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33529"/>
                    <a:pt x="33528" y="43200"/>
                    <a:pt x="21599" y="43200"/>
                  </a:cubicBezTo>
                  <a:cubicBezTo>
                    <a:pt x="9755" y="43200"/>
                    <a:pt x="120" y="33662"/>
                    <a:pt x="0" y="21819"/>
                  </a:cubicBezTo>
                  <a:lnTo>
                    <a:pt x="21599" y="2160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55" name="Freeform 10"/>
          <p:cNvSpPr>
            <a:spLocks/>
          </p:cNvSpPr>
          <p:nvPr/>
        </p:nvSpPr>
        <p:spPr bwMode="gray">
          <a:xfrm>
            <a:off x="801410" y="2730715"/>
            <a:ext cx="461887" cy="48260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56" name="Freeform 9"/>
          <p:cNvSpPr>
            <a:spLocks/>
          </p:cNvSpPr>
          <p:nvPr/>
        </p:nvSpPr>
        <p:spPr bwMode="gray">
          <a:xfrm>
            <a:off x="1356758" y="2720380"/>
            <a:ext cx="425853" cy="512762"/>
          </a:xfrm>
          <a:custGeom>
            <a:avLst/>
            <a:gdLst>
              <a:gd name="T0" fmla="*/ 2147483647 w 324"/>
              <a:gd name="T1" fmla="*/ 2147483647 h 403"/>
              <a:gd name="T2" fmla="*/ 2147483647 w 324"/>
              <a:gd name="T3" fmla="*/ 2147483647 h 403"/>
              <a:gd name="T4" fmla="*/ 2147483647 w 324"/>
              <a:gd name="T5" fmla="*/ 2147483647 h 403"/>
              <a:gd name="T6" fmla="*/ 2147483647 w 324"/>
              <a:gd name="T7" fmla="*/ 2147483647 h 403"/>
              <a:gd name="T8" fmla="*/ 2147483647 w 324"/>
              <a:gd name="T9" fmla="*/ 2147483647 h 403"/>
              <a:gd name="T10" fmla="*/ 2147483647 w 324"/>
              <a:gd name="T11" fmla="*/ 2147483647 h 403"/>
              <a:gd name="T12" fmla="*/ 2147483647 w 324"/>
              <a:gd name="T13" fmla="*/ 2147483647 h 403"/>
              <a:gd name="T14" fmla="*/ 2147483647 w 324"/>
              <a:gd name="T15" fmla="*/ 2147483647 h 403"/>
              <a:gd name="T16" fmla="*/ 2147483647 w 324"/>
              <a:gd name="T17" fmla="*/ 2147483647 h 403"/>
              <a:gd name="T18" fmla="*/ 2147483647 w 324"/>
              <a:gd name="T19" fmla="*/ 2147483647 h 403"/>
              <a:gd name="T20" fmla="*/ 2147483647 w 324"/>
              <a:gd name="T21" fmla="*/ 2147483647 h 403"/>
              <a:gd name="T22" fmla="*/ 2147483647 w 324"/>
              <a:gd name="T23" fmla="*/ 2147483647 h 403"/>
              <a:gd name="T24" fmla="*/ 2147483647 w 324"/>
              <a:gd name="T25" fmla="*/ 2147483647 h 4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4"/>
              <a:gd name="T40" fmla="*/ 0 h 403"/>
              <a:gd name="T41" fmla="*/ 324 w 324"/>
              <a:gd name="T42" fmla="*/ 403 h 4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4" h="403">
                <a:moveTo>
                  <a:pt x="8" y="363"/>
                </a:moveTo>
                <a:cubicBezTo>
                  <a:pt x="8" y="363"/>
                  <a:pt x="49" y="278"/>
                  <a:pt x="127" y="208"/>
                </a:cubicBezTo>
                <a:cubicBezTo>
                  <a:pt x="87" y="122"/>
                  <a:pt x="84" y="64"/>
                  <a:pt x="84" y="33"/>
                </a:cubicBezTo>
                <a:cubicBezTo>
                  <a:pt x="84" y="2"/>
                  <a:pt x="113" y="0"/>
                  <a:pt x="128" y="19"/>
                </a:cubicBezTo>
                <a:cubicBezTo>
                  <a:pt x="128" y="19"/>
                  <a:pt x="141" y="89"/>
                  <a:pt x="175" y="145"/>
                </a:cubicBezTo>
                <a:cubicBezTo>
                  <a:pt x="250" y="52"/>
                  <a:pt x="290" y="27"/>
                  <a:pt x="290" y="27"/>
                </a:cubicBezTo>
                <a:cubicBezTo>
                  <a:pt x="320" y="35"/>
                  <a:pt x="324" y="63"/>
                  <a:pt x="324" y="63"/>
                </a:cubicBezTo>
                <a:cubicBezTo>
                  <a:pt x="311" y="95"/>
                  <a:pt x="259" y="124"/>
                  <a:pt x="212" y="216"/>
                </a:cubicBezTo>
                <a:cubicBezTo>
                  <a:pt x="203" y="266"/>
                  <a:pt x="263" y="330"/>
                  <a:pt x="268" y="361"/>
                </a:cubicBezTo>
                <a:cubicBezTo>
                  <a:pt x="256" y="377"/>
                  <a:pt x="260" y="377"/>
                  <a:pt x="240" y="389"/>
                </a:cubicBezTo>
                <a:cubicBezTo>
                  <a:pt x="240" y="389"/>
                  <a:pt x="188" y="340"/>
                  <a:pt x="154" y="280"/>
                </a:cubicBezTo>
                <a:cubicBezTo>
                  <a:pt x="113" y="315"/>
                  <a:pt x="102" y="339"/>
                  <a:pt x="38" y="403"/>
                </a:cubicBezTo>
                <a:cubicBezTo>
                  <a:pt x="38" y="403"/>
                  <a:pt x="0" y="401"/>
                  <a:pt x="8" y="363"/>
                </a:cubicBezTo>
                <a:close/>
              </a:path>
            </a:pathLst>
          </a:cu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gray">
          <a:xfrm>
            <a:off x="1979613" y="2913857"/>
            <a:ext cx="504472" cy="131763"/>
          </a:xfrm>
          <a:custGeom>
            <a:avLst/>
            <a:gdLst>
              <a:gd name="T0" fmla="*/ 0 w 384"/>
              <a:gd name="T1" fmla="*/ 0 h 103"/>
              <a:gd name="T2" fmla="*/ 2147483647 w 384"/>
              <a:gd name="T3" fmla="*/ 0 h 103"/>
              <a:gd name="T4" fmla="*/ 2147483647 w 384"/>
              <a:gd name="T5" fmla="*/ 2147483647 h 103"/>
              <a:gd name="T6" fmla="*/ 0 w 384"/>
              <a:gd name="T7" fmla="*/ 2147483647 h 103"/>
              <a:gd name="T8" fmla="*/ 0 w 384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03"/>
              <a:gd name="T17" fmla="*/ 384 w 384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03">
                <a:moveTo>
                  <a:pt x="0" y="0"/>
                </a:moveTo>
                <a:lnTo>
                  <a:pt x="384" y="0"/>
                </a:lnTo>
                <a:lnTo>
                  <a:pt x="384" y="103"/>
                </a:ln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C41300"/>
          </a:solidFill>
          <a:ln w="9525" cap="flat" cmpd="sng">
            <a:solidFill>
              <a:srgbClr val="C41300"/>
            </a:solidFill>
            <a:prstDash val="solid"/>
            <a:round/>
            <a:headEnd type="none" w="med" len="med"/>
            <a:tailEnd type="none" w="lg" len="lg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58" name="Freeform 30"/>
          <p:cNvSpPr>
            <a:spLocks/>
          </p:cNvSpPr>
          <p:nvPr/>
        </p:nvSpPr>
        <p:spPr bwMode="gray">
          <a:xfrm>
            <a:off x="697160" y="4086227"/>
            <a:ext cx="2271713" cy="64611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DC6E00"/>
          </a:solidFill>
          <a:ln w="9525">
            <a:solidFill>
              <a:srgbClr val="DC6E00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r>
              <a:rPr lang="en-US" sz="1400" b="1" smtClean="0">
                <a:solidFill>
                  <a:srgbClr val="000000"/>
                </a:solidFill>
              </a:rPr>
              <a:t>Text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9" name="Freeform 29"/>
          <p:cNvSpPr>
            <a:spLocks/>
          </p:cNvSpPr>
          <p:nvPr/>
        </p:nvSpPr>
        <p:spPr bwMode="gray">
          <a:xfrm>
            <a:off x="3204617" y="4086227"/>
            <a:ext cx="2271713" cy="64611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r>
              <a:rPr lang="en-US" sz="1400" b="1" smtClean="0">
                <a:solidFill>
                  <a:srgbClr val="000000"/>
                </a:solidFill>
              </a:rPr>
              <a:t>Text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0" name="Freeform 30"/>
          <p:cNvSpPr>
            <a:spLocks/>
          </p:cNvSpPr>
          <p:nvPr/>
        </p:nvSpPr>
        <p:spPr bwMode="gray">
          <a:xfrm>
            <a:off x="697160" y="4732340"/>
            <a:ext cx="2271713" cy="646112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DCC05A"/>
          </a:solidFill>
          <a:ln w="9525">
            <a:solidFill>
              <a:srgbClr val="DCC05A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r>
              <a:rPr lang="en-US" sz="1400" b="1" smtClean="0">
                <a:solidFill>
                  <a:srgbClr val="000000"/>
                </a:solidFill>
              </a:rPr>
              <a:t>Text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1" name="Freeform 31"/>
          <p:cNvSpPr>
            <a:spLocks/>
          </p:cNvSpPr>
          <p:nvPr/>
        </p:nvSpPr>
        <p:spPr bwMode="gray">
          <a:xfrm>
            <a:off x="3204617" y="4651377"/>
            <a:ext cx="2271713" cy="64611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r>
              <a:rPr lang="en-US" sz="1400" b="1" smtClean="0">
                <a:solidFill>
                  <a:srgbClr val="000000"/>
                </a:solidFill>
              </a:rPr>
              <a:t>Text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2" name="Rectangle 80"/>
          <p:cNvSpPr>
            <a:spLocks noChangeArrowheads="1"/>
          </p:cNvSpPr>
          <p:nvPr/>
        </p:nvSpPr>
        <p:spPr bwMode="gray">
          <a:xfrm>
            <a:off x="8763475" y="-320040"/>
            <a:ext cx="2114550" cy="1438275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tIns="91440" bIns="91440" anchor="ctr"/>
          <a:lstStyle/>
          <a:p>
            <a:pPr marL="342900" indent="-342900" algn="l">
              <a:buClr>
                <a:srgbClr val="C41300"/>
              </a:buClr>
              <a:buSzPct val="125000"/>
              <a:buFont typeface="Wingdings 2" pitchFamily="18" charset="2"/>
              <a:buChar char=""/>
            </a:pPr>
            <a:r>
              <a:rPr lang="en-US" sz="1600" b="1" dirty="0" smtClean="0">
                <a:solidFill>
                  <a:srgbClr val="000000"/>
                </a:solidFill>
                <a:latin typeface="+mn-lt"/>
              </a:rPr>
              <a:t>Red</a:t>
            </a:r>
          </a:p>
          <a:p>
            <a:pPr marL="342900" indent="-342900" algn="l">
              <a:buClr>
                <a:srgbClr val="CFA649"/>
              </a:buClr>
              <a:buSzPct val="125000"/>
              <a:buFont typeface="Wingdings 2" pitchFamily="18" charset="2"/>
              <a:buChar char=""/>
            </a:pPr>
            <a:r>
              <a:rPr lang="en-US" sz="1600" b="1" dirty="0" smtClean="0">
                <a:solidFill>
                  <a:srgbClr val="000000"/>
                </a:solidFill>
                <a:latin typeface="+mn-lt"/>
              </a:rPr>
              <a:t>Yellow</a:t>
            </a:r>
          </a:p>
          <a:p>
            <a:pPr marL="342900" indent="-342900" algn="l">
              <a:buClr>
                <a:srgbClr val="06C245"/>
              </a:buClr>
              <a:buSzPct val="125000"/>
              <a:buFont typeface="Wingdings 2" pitchFamily="18" charset="2"/>
              <a:buChar char=""/>
            </a:pPr>
            <a:r>
              <a:rPr lang="en-US" sz="1600" b="1" dirty="0" smtClean="0">
                <a:solidFill>
                  <a:srgbClr val="000000"/>
                </a:solidFill>
                <a:latin typeface="+mn-lt"/>
              </a:rPr>
              <a:t>Green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63" name="Group 81"/>
          <p:cNvGrpSpPr>
            <a:grpSpLocks/>
          </p:cNvGrpSpPr>
          <p:nvPr/>
        </p:nvGrpSpPr>
        <p:grpSpPr bwMode="auto">
          <a:xfrm>
            <a:off x="8511379" y="4508500"/>
            <a:ext cx="1387477" cy="2368553"/>
            <a:chOff x="4487" y="896"/>
            <a:chExt cx="874" cy="1492"/>
          </a:xfrm>
        </p:grpSpPr>
        <p:grpSp>
          <p:nvGrpSpPr>
            <p:cNvPr id="164" name="Group 82"/>
            <p:cNvGrpSpPr>
              <a:grpSpLocks/>
            </p:cNvGrpSpPr>
            <p:nvPr/>
          </p:nvGrpSpPr>
          <p:grpSpPr bwMode="auto">
            <a:xfrm>
              <a:off x="4487" y="896"/>
              <a:ext cx="874" cy="1492"/>
              <a:chOff x="2526" y="760"/>
              <a:chExt cx="874" cy="1492"/>
            </a:xfrm>
          </p:grpSpPr>
          <p:sp>
            <p:nvSpPr>
              <p:cNvPr id="168" name="Freeform 83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2529" y="896"/>
                <a:ext cx="235" cy="307"/>
              </a:xfrm>
              <a:custGeom>
                <a:avLst/>
                <a:gdLst>
                  <a:gd name="T0" fmla="*/ 0 w 485"/>
                  <a:gd name="T1" fmla="*/ 0 h 630"/>
                  <a:gd name="T2" fmla="*/ 0 w 485"/>
                  <a:gd name="T3" fmla="*/ 0 h 630"/>
                  <a:gd name="T4" fmla="*/ 0 w 485"/>
                  <a:gd name="T5" fmla="*/ 0 h 630"/>
                  <a:gd name="T6" fmla="*/ 0 w 485"/>
                  <a:gd name="T7" fmla="*/ 0 h 630"/>
                  <a:gd name="T8" fmla="*/ 0 w 485"/>
                  <a:gd name="T9" fmla="*/ 0 h 630"/>
                  <a:gd name="T10" fmla="*/ 0 w 485"/>
                  <a:gd name="T11" fmla="*/ 0 h 630"/>
                  <a:gd name="T12" fmla="*/ 0 w 485"/>
                  <a:gd name="T13" fmla="*/ 0 h 630"/>
                  <a:gd name="T14" fmla="*/ 0 w 485"/>
                  <a:gd name="T15" fmla="*/ 0 h 630"/>
                  <a:gd name="T16" fmla="*/ 0 w 485"/>
                  <a:gd name="T17" fmla="*/ 0 h 630"/>
                  <a:gd name="T18" fmla="*/ 0 w 485"/>
                  <a:gd name="T19" fmla="*/ 0 h 630"/>
                  <a:gd name="T20" fmla="*/ 0 w 485"/>
                  <a:gd name="T21" fmla="*/ 0 h 630"/>
                  <a:gd name="T22" fmla="*/ 0 w 485"/>
                  <a:gd name="T23" fmla="*/ 0 h 630"/>
                  <a:gd name="T24" fmla="*/ 0 w 485"/>
                  <a:gd name="T25" fmla="*/ 0 h 630"/>
                  <a:gd name="T26" fmla="*/ 0 w 485"/>
                  <a:gd name="T27" fmla="*/ 0 h 630"/>
                  <a:gd name="T28" fmla="*/ 0 w 485"/>
                  <a:gd name="T29" fmla="*/ 0 h 630"/>
                  <a:gd name="T30" fmla="*/ 0 w 485"/>
                  <a:gd name="T31" fmla="*/ 0 h 630"/>
                  <a:gd name="T32" fmla="*/ 0 w 485"/>
                  <a:gd name="T33" fmla="*/ 0 h 630"/>
                  <a:gd name="T34" fmla="*/ 0 w 485"/>
                  <a:gd name="T35" fmla="*/ 0 h 630"/>
                  <a:gd name="T36" fmla="*/ 0 w 485"/>
                  <a:gd name="T37" fmla="*/ 0 h 630"/>
                  <a:gd name="T38" fmla="*/ 0 w 485"/>
                  <a:gd name="T39" fmla="*/ 0 h 630"/>
                  <a:gd name="T40" fmla="*/ 0 w 485"/>
                  <a:gd name="T41" fmla="*/ 0 h 630"/>
                  <a:gd name="T42" fmla="*/ 0 w 485"/>
                  <a:gd name="T43" fmla="*/ 0 h 630"/>
                  <a:gd name="T44" fmla="*/ 0 w 485"/>
                  <a:gd name="T45" fmla="*/ 0 h 630"/>
                  <a:gd name="T46" fmla="*/ 0 w 485"/>
                  <a:gd name="T47" fmla="*/ 0 h 630"/>
                  <a:gd name="T48" fmla="*/ 0 w 485"/>
                  <a:gd name="T49" fmla="*/ 0 h 630"/>
                  <a:gd name="T50" fmla="*/ 0 w 485"/>
                  <a:gd name="T51" fmla="*/ 0 h 630"/>
                  <a:gd name="T52" fmla="*/ 0 w 485"/>
                  <a:gd name="T53" fmla="*/ 0 h 630"/>
                  <a:gd name="T54" fmla="*/ 0 w 485"/>
                  <a:gd name="T55" fmla="*/ 0 h 630"/>
                  <a:gd name="T56" fmla="*/ 0 w 485"/>
                  <a:gd name="T57" fmla="*/ 0 h 630"/>
                  <a:gd name="T58" fmla="*/ 0 w 485"/>
                  <a:gd name="T59" fmla="*/ 0 h 630"/>
                  <a:gd name="T60" fmla="*/ 0 w 485"/>
                  <a:gd name="T61" fmla="*/ 0 h 630"/>
                  <a:gd name="T62" fmla="*/ 0 w 485"/>
                  <a:gd name="T63" fmla="*/ 0 h 6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5"/>
                  <a:gd name="T97" fmla="*/ 0 h 630"/>
                  <a:gd name="T98" fmla="*/ 485 w 485"/>
                  <a:gd name="T99" fmla="*/ 630 h 6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5" h="630">
                    <a:moveTo>
                      <a:pt x="0" y="0"/>
                    </a:moveTo>
                    <a:lnTo>
                      <a:pt x="485" y="0"/>
                    </a:lnTo>
                    <a:lnTo>
                      <a:pt x="485" y="624"/>
                    </a:lnTo>
                    <a:lnTo>
                      <a:pt x="482" y="624"/>
                    </a:lnTo>
                    <a:lnTo>
                      <a:pt x="480" y="624"/>
                    </a:lnTo>
                    <a:lnTo>
                      <a:pt x="476" y="626"/>
                    </a:lnTo>
                    <a:lnTo>
                      <a:pt x="469" y="627"/>
                    </a:lnTo>
                    <a:lnTo>
                      <a:pt x="465" y="627"/>
                    </a:lnTo>
                    <a:lnTo>
                      <a:pt x="462" y="627"/>
                    </a:lnTo>
                    <a:lnTo>
                      <a:pt x="458" y="627"/>
                    </a:lnTo>
                    <a:lnTo>
                      <a:pt x="452" y="627"/>
                    </a:lnTo>
                    <a:lnTo>
                      <a:pt x="448" y="627"/>
                    </a:lnTo>
                    <a:lnTo>
                      <a:pt x="443" y="629"/>
                    </a:lnTo>
                    <a:lnTo>
                      <a:pt x="439" y="629"/>
                    </a:lnTo>
                    <a:lnTo>
                      <a:pt x="433" y="630"/>
                    </a:lnTo>
                    <a:lnTo>
                      <a:pt x="427" y="629"/>
                    </a:lnTo>
                    <a:lnTo>
                      <a:pt x="421" y="629"/>
                    </a:lnTo>
                    <a:lnTo>
                      <a:pt x="414" y="629"/>
                    </a:lnTo>
                    <a:lnTo>
                      <a:pt x="407" y="629"/>
                    </a:lnTo>
                    <a:lnTo>
                      <a:pt x="402" y="629"/>
                    </a:lnTo>
                    <a:lnTo>
                      <a:pt x="395" y="627"/>
                    </a:lnTo>
                    <a:lnTo>
                      <a:pt x="388" y="627"/>
                    </a:lnTo>
                    <a:lnTo>
                      <a:pt x="382" y="627"/>
                    </a:lnTo>
                    <a:lnTo>
                      <a:pt x="375" y="626"/>
                    </a:lnTo>
                    <a:lnTo>
                      <a:pt x="367" y="624"/>
                    </a:lnTo>
                    <a:lnTo>
                      <a:pt x="360" y="624"/>
                    </a:lnTo>
                    <a:lnTo>
                      <a:pt x="353" y="623"/>
                    </a:lnTo>
                    <a:lnTo>
                      <a:pt x="345" y="620"/>
                    </a:lnTo>
                    <a:lnTo>
                      <a:pt x="339" y="618"/>
                    </a:lnTo>
                    <a:lnTo>
                      <a:pt x="331" y="616"/>
                    </a:lnTo>
                    <a:lnTo>
                      <a:pt x="324" y="615"/>
                    </a:lnTo>
                    <a:lnTo>
                      <a:pt x="316" y="611"/>
                    </a:lnTo>
                    <a:lnTo>
                      <a:pt x="308" y="608"/>
                    </a:lnTo>
                    <a:lnTo>
                      <a:pt x="303" y="605"/>
                    </a:lnTo>
                    <a:lnTo>
                      <a:pt x="296" y="601"/>
                    </a:lnTo>
                    <a:lnTo>
                      <a:pt x="288" y="597"/>
                    </a:lnTo>
                    <a:lnTo>
                      <a:pt x="281" y="592"/>
                    </a:lnTo>
                    <a:lnTo>
                      <a:pt x="274" y="589"/>
                    </a:lnTo>
                    <a:lnTo>
                      <a:pt x="268" y="584"/>
                    </a:lnTo>
                    <a:lnTo>
                      <a:pt x="262" y="578"/>
                    </a:lnTo>
                    <a:lnTo>
                      <a:pt x="256" y="573"/>
                    </a:lnTo>
                    <a:lnTo>
                      <a:pt x="249" y="566"/>
                    </a:lnTo>
                    <a:lnTo>
                      <a:pt x="243" y="560"/>
                    </a:lnTo>
                    <a:lnTo>
                      <a:pt x="239" y="554"/>
                    </a:lnTo>
                    <a:lnTo>
                      <a:pt x="232" y="547"/>
                    </a:lnTo>
                    <a:lnTo>
                      <a:pt x="228" y="539"/>
                    </a:lnTo>
                    <a:lnTo>
                      <a:pt x="224" y="532"/>
                    </a:lnTo>
                    <a:lnTo>
                      <a:pt x="217" y="524"/>
                    </a:lnTo>
                    <a:lnTo>
                      <a:pt x="214" y="514"/>
                    </a:lnTo>
                    <a:lnTo>
                      <a:pt x="210" y="505"/>
                    </a:lnTo>
                    <a:lnTo>
                      <a:pt x="206" y="495"/>
                    </a:lnTo>
                    <a:lnTo>
                      <a:pt x="203" y="483"/>
                    </a:lnTo>
                    <a:lnTo>
                      <a:pt x="200" y="473"/>
                    </a:lnTo>
                    <a:lnTo>
                      <a:pt x="196" y="462"/>
                    </a:lnTo>
                    <a:lnTo>
                      <a:pt x="195" y="452"/>
                    </a:lnTo>
                    <a:lnTo>
                      <a:pt x="194" y="438"/>
                    </a:lnTo>
                    <a:lnTo>
                      <a:pt x="192" y="426"/>
                    </a:lnTo>
                    <a:lnTo>
                      <a:pt x="189" y="412"/>
                    </a:lnTo>
                    <a:lnTo>
                      <a:pt x="189" y="398"/>
                    </a:lnTo>
                    <a:lnTo>
                      <a:pt x="189" y="382"/>
                    </a:lnTo>
                    <a:lnTo>
                      <a:pt x="192" y="369"/>
                    </a:lnTo>
                    <a:lnTo>
                      <a:pt x="194" y="352"/>
                    </a:lnTo>
                    <a:lnTo>
                      <a:pt x="195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9" name="Freeform 84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2526" y="1287"/>
                <a:ext cx="237" cy="307"/>
              </a:xfrm>
              <a:custGeom>
                <a:avLst/>
                <a:gdLst>
                  <a:gd name="T0" fmla="*/ 0 w 484"/>
                  <a:gd name="T1" fmla="*/ 0 h 632"/>
                  <a:gd name="T2" fmla="*/ 0 w 484"/>
                  <a:gd name="T3" fmla="*/ 0 h 632"/>
                  <a:gd name="T4" fmla="*/ 0 w 484"/>
                  <a:gd name="T5" fmla="*/ 0 h 632"/>
                  <a:gd name="T6" fmla="*/ 0 w 484"/>
                  <a:gd name="T7" fmla="*/ 0 h 632"/>
                  <a:gd name="T8" fmla="*/ 0 w 484"/>
                  <a:gd name="T9" fmla="*/ 0 h 632"/>
                  <a:gd name="T10" fmla="*/ 0 w 484"/>
                  <a:gd name="T11" fmla="*/ 0 h 632"/>
                  <a:gd name="T12" fmla="*/ 0 w 484"/>
                  <a:gd name="T13" fmla="*/ 0 h 632"/>
                  <a:gd name="T14" fmla="*/ 0 w 484"/>
                  <a:gd name="T15" fmla="*/ 0 h 632"/>
                  <a:gd name="T16" fmla="*/ 0 w 484"/>
                  <a:gd name="T17" fmla="*/ 0 h 632"/>
                  <a:gd name="T18" fmla="*/ 0 w 484"/>
                  <a:gd name="T19" fmla="*/ 0 h 632"/>
                  <a:gd name="T20" fmla="*/ 0 w 484"/>
                  <a:gd name="T21" fmla="*/ 0 h 632"/>
                  <a:gd name="T22" fmla="*/ 0 w 484"/>
                  <a:gd name="T23" fmla="*/ 0 h 632"/>
                  <a:gd name="T24" fmla="*/ 0 w 484"/>
                  <a:gd name="T25" fmla="*/ 0 h 632"/>
                  <a:gd name="T26" fmla="*/ 0 w 484"/>
                  <a:gd name="T27" fmla="*/ 0 h 632"/>
                  <a:gd name="T28" fmla="*/ 0 w 484"/>
                  <a:gd name="T29" fmla="*/ 0 h 632"/>
                  <a:gd name="T30" fmla="*/ 0 w 484"/>
                  <a:gd name="T31" fmla="*/ 0 h 632"/>
                  <a:gd name="T32" fmla="*/ 0 w 484"/>
                  <a:gd name="T33" fmla="*/ 0 h 632"/>
                  <a:gd name="T34" fmla="*/ 0 w 484"/>
                  <a:gd name="T35" fmla="*/ 0 h 632"/>
                  <a:gd name="T36" fmla="*/ 0 w 484"/>
                  <a:gd name="T37" fmla="*/ 0 h 632"/>
                  <a:gd name="T38" fmla="*/ 0 w 484"/>
                  <a:gd name="T39" fmla="*/ 0 h 632"/>
                  <a:gd name="T40" fmla="*/ 0 w 484"/>
                  <a:gd name="T41" fmla="*/ 0 h 632"/>
                  <a:gd name="T42" fmla="*/ 0 w 484"/>
                  <a:gd name="T43" fmla="*/ 0 h 632"/>
                  <a:gd name="T44" fmla="*/ 0 w 484"/>
                  <a:gd name="T45" fmla="*/ 0 h 632"/>
                  <a:gd name="T46" fmla="*/ 0 w 484"/>
                  <a:gd name="T47" fmla="*/ 0 h 632"/>
                  <a:gd name="T48" fmla="*/ 0 w 484"/>
                  <a:gd name="T49" fmla="*/ 0 h 632"/>
                  <a:gd name="T50" fmla="*/ 0 w 484"/>
                  <a:gd name="T51" fmla="*/ 0 h 632"/>
                  <a:gd name="T52" fmla="*/ 0 w 484"/>
                  <a:gd name="T53" fmla="*/ 0 h 632"/>
                  <a:gd name="T54" fmla="*/ 0 w 484"/>
                  <a:gd name="T55" fmla="*/ 0 h 632"/>
                  <a:gd name="T56" fmla="*/ 0 w 484"/>
                  <a:gd name="T57" fmla="*/ 0 h 632"/>
                  <a:gd name="T58" fmla="*/ 0 w 484"/>
                  <a:gd name="T59" fmla="*/ 0 h 632"/>
                  <a:gd name="T60" fmla="*/ 0 w 484"/>
                  <a:gd name="T61" fmla="*/ 0 h 632"/>
                  <a:gd name="T62" fmla="*/ 0 w 484"/>
                  <a:gd name="T63" fmla="*/ 0 h 6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4"/>
                  <a:gd name="T97" fmla="*/ 0 h 632"/>
                  <a:gd name="T98" fmla="*/ 484 w 484"/>
                  <a:gd name="T99" fmla="*/ 632 h 63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4" h="632">
                    <a:moveTo>
                      <a:pt x="0" y="0"/>
                    </a:moveTo>
                    <a:lnTo>
                      <a:pt x="484" y="0"/>
                    </a:lnTo>
                    <a:lnTo>
                      <a:pt x="484" y="625"/>
                    </a:lnTo>
                    <a:lnTo>
                      <a:pt x="482" y="625"/>
                    </a:lnTo>
                    <a:lnTo>
                      <a:pt x="480" y="625"/>
                    </a:lnTo>
                    <a:lnTo>
                      <a:pt x="474" y="627"/>
                    </a:lnTo>
                    <a:lnTo>
                      <a:pt x="469" y="627"/>
                    </a:lnTo>
                    <a:lnTo>
                      <a:pt x="465" y="627"/>
                    </a:lnTo>
                    <a:lnTo>
                      <a:pt x="462" y="629"/>
                    </a:lnTo>
                    <a:lnTo>
                      <a:pt x="456" y="629"/>
                    </a:lnTo>
                    <a:lnTo>
                      <a:pt x="452" y="629"/>
                    </a:lnTo>
                    <a:lnTo>
                      <a:pt x="447" y="629"/>
                    </a:lnTo>
                    <a:lnTo>
                      <a:pt x="443" y="631"/>
                    </a:lnTo>
                    <a:lnTo>
                      <a:pt x="437" y="631"/>
                    </a:lnTo>
                    <a:lnTo>
                      <a:pt x="432" y="632"/>
                    </a:lnTo>
                    <a:lnTo>
                      <a:pt x="426" y="631"/>
                    </a:lnTo>
                    <a:lnTo>
                      <a:pt x="420" y="631"/>
                    </a:lnTo>
                    <a:lnTo>
                      <a:pt x="416" y="631"/>
                    </a:lnTo>
                    <a:lnTo>
                      <a:pt x="409" y="631"/>
                    </a:lnTo>
                    <a:lnTo>
                      <a:pt x="401" y="631"/>
                    </a:lnTo>
                    <a:lnTo>
                      <a:pt x="394" y="629"/>
                    </a:lnTo>
                    <a:lnTo>
                      <a:pt x="388" y="629"/>
                    </a:lnTo>
                    <a:lnTo>
                      <a:pt x="381" y="629"/>
                    </a:lnTo>
                    <a:lnTo>
                      <a:pt x="373" y="627"/>
                    </a:lnTo>
                    <a:lnTo>
                      <a:pt x="366" y="625"/>
                    </a:lnTo>
                    <a:lnTo>
                      <a:pt x="358" y="625"/>
                    </a:lnTo>
                    <a:lnTo>
                      <a:pt x="353" y="624"/>
                    </a:lnTo>
                    <a:lnTo>
                      <a:pt x="345" y="621"/>
                    </a:lnTo>
                    <a:lnTo>
                      <a:pt x="338" y="620"/>
                    </a:lnTo>
                    <a:lnTo>
                      <a:pt x="330" y="617"/>
                    </a:lnTo>
                    <a:lnTo>
                      <a:pt x="324" y="616"/>
                    </a:lnTo>
                    <a:lnTo>
                      <a:pt x="316" y="613"/>
                    </a:lnTo>
                    <a:lnTo>
                      <a:pt x="309" y="609"/>
                    </a:lnTo>
                    <a:lnTo>
                      <a:pt x="301" y="606"/>
                    </a:lnTo>
                    <a:lnTo>
                      <a:pt x="294" y="603"/>
                    </a:lnTo>
                    <a:lnTo>
                      <a:pt x="287" y="598"/>
                    </a:lnTo>
                    <a:lnTo>
                      <a:pt x="281" y="594"/>
                    </a:lnTo>
                    <a:lnTo>
                      <a:pt x="274" y="590"/>
                    </a:lnTo>
                    <a:lnTo>
                      <a:pt x="268" y="586"/>
                    </a:lnTo>
                    <a:lnTo>
                      <a:pt x="262" y="579"/>
                    </a:lnTo>
                    <a:lnTo>
                      <a:pt x="255" y="575"/>
                    </a:lnTo>
                    <a:lnTo>
                      <a:pt x="248" y="568"/>
                    </a:lnTo>
                    <a:lnTo>
                      <a:pt x="244" y="561"/>
                    </a:lnTo>
                    <a:lnTo>
                      <a:pt x="237" y="556"/>
                    </a:lnTo>
                    <a:lnTo>
                      <a:pt x="232" y="549"/>
                    </a:lnTo>
                    <a:lnTo>
                      <a:pt x="226" y="541"/>
                    </a:lnTo>
                    <a:lnTo>
                      <a:pt x="223" y="533"/>
                    </a:lnTo>
                    <a:lnTo>
                      <a:pt x="218" y="524"/>
                    </a:lnTo>
                    <a:lnTo>
                      <a:pt x="214" y="515"/>
                    </a:lnTo>
                    <a:lnTo>
                      <a:pt x="208" y="505"/>
                    </a:lnTo>
                    <a:lnTo>
                      <a:pt x="206" y="496"/>
                    </a:lnTo>
                    <a:lnTo>
                      <a:pt x="202" y="485"/>
                    </a:lnTo>
                    <a:lnTo>
                      <a:pt x="199" y="475"/>
                    </a:lnTo>
                    <a:lnTo>
                      <a:pt x="198" y="465"/>
                    </a:lnTo>
                    <a:lnTo>
                      <a:pt x="193" y="452"/>
                    </a:lnTo>
                    <a:lnTo>
                      <a:pt x="192" y="440"/>
                    </a:lnTo>
                    <a:lnTo>
                      <a:pt x="191" y="428"/>
                    </a:lnTo>
                    <a:lnTo>
                      <a:pt x="191" y="413"/>
                    </a:lnTo>
                    <a:lnTo>
                      <a:pt x="191" y="401"/>
                    </a:lnTo>
                    <a:lnTo>
                      <a:pt x="191" y="384"/>
                    </a:lnTo>
                    <a:lnTo>
                      <a:pt x="191" y="369"/>
                    </a:lnTo>
                    <a:lnTo>
                      <a:pt x="192" y="354"/>
                    </a:lnTo>
                    <a:lnTo>
                      <a:pt x="193" y="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0" name="Freeform 85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2526" y="1680"/>
                <a:ext cx="237" cy="307"/>
              </a:xfrm>
              <a:custGeom>
                <a:avLst/>
                <a:gdLst>
                  <a:gd name="T0" fmla="*/ 0 w 484"/>
                  <a:gd name="T1" fmla="*/ 0 h 631"/>
                  <a:gd name="T2" fmla="*/ 0 w 484"/>
                  <a:gd name="T3" fmla="*/ 0 h 631"/>
                  <a:gd name="T4" fmla="*/ 0 w 484"/>
                  <a:gd name="T5" fmla="*/ 0 h 631"/>
                  <a:gd name="T6" fmla="*/ 0 w 484"/>
                  <a:gd name="T7" fmla="*/ 0 h 631"/>
                  <a:gd name="T8" fmla="*/ 0 w 484"/>
                  <a:gd name="T9" fmla="*/ 0 h 631"/>
                  <a:gd name="T10" fmla="*/ 0 w 484"/>
                  <a:gd name="T11" fmla="*/ 0 h 631"/>
                  <a:gd name="T12" fmla="*/ 0 w 484"/>
                  <a:gd name="T13" fmla="*/ 0 h 631"/>
                  <a:gd name="T14" fmla="*/ 0 w 484"/>
                  <a:gd name="T15" fmla="*/ 0 h 631"/>
                  <a:gd name="T16" fmla="*/ 0 w 484"/>
                  <a:gd name="T17" fmla="*/ 0 h 631"/>
                  <a:gd name="T18" fmla="*/ 0 w 484"/>
                  <a:gd name="T19" fmla="*/ 0 h 631"/>
                  <a:gd name="T20" fmla="*/ 0 w 484"/>
                  <a:gd name="T21" fmla="*/ 0 h 631"/>
                  <a:gd name="T22" fmla="*/ 0 w 484"/>
                  <a:gd name="T23" fmla="*/ 0 h 631"/>
                  <a:gd name="T24" fmla="*/ 0 w 484"/>
                  <a:gd name="T25" fmla="*/ 0 h 631"/>
                  <a:gd name="T26" fmla="*/ 0 w 484"/>
                  <a:gd name="T27" fmla="*/ 0 h 631"/>
                  <a:gd name="T28" fmla="*/ 0 w 484"/>
                  <a:gd name="T29" fmla="*/ 0 h 631"/>
                  <a:gd name="T30" fmla="*/ 0 w 484"/>
                  <a:gd name="T31" fmla="*/ 0 h 631"/>
                  <a:gd name="T32" fmla="*/ 0 w 484"/>
                  <a:gd name="T33" fmla="*/ 0 h 631"/>
                  <a:gd name="T34" fmla="*/ 0 w 484"/>
                  <a:gd name="T35" fmla="*/ 0 h 631"/>
                  <a:gd name="T36" fmla="*/ 0 w 484"/>
                  <a:gd name="T37" fmla="*/ 0 h 631"/>
                  <a:gd name="T38" fmla="*/ 0 w 484"/>
                  <a:gd name="T39" fmla="*/ 0 h 631"/>
                  <a:gd name="T40" fmla="*/ 0 w 484"/>
                  <a:gd name="T41" fmla="*/ 0 h 631"/>
                  <a:gd name="T42" fmla="*/ 0 w 484"/>
                  <a:gd name="T43" fmla="*/ 0 h 631"/>
                  <a:gd name="T44" fmla="*/ 0 w 484"/>
                  <a:gd name="T45" fmla="*/ 0 h 631"/>
                  <a:gd name="T46" fmla="*/ 0 w 484"/>
                  <a:gd name="T47" fmla="*/ 0 h 631"/>
                  <a:gd name="T48" fmla="*/ 0 w 484"/>
                  <a:gd name="T49" fmla="*/ 0 h 631"/>
                  <a:gd name="T50" fmla="*/ 0 w 484"/>
                  <a:gd name="T51" fmla="*/ 0 h 631"/>
                  <a:gd name="T52" fmla="*/ 0 w 484"/>
                  <a:gd name="T53" fmla="*/ 0 h 631"/>
                  <a:gd name="T54" fmla="*/ 0 w 484"/>
                  <a:gd name="T55" fmla="*/ 0 h 631"/>
                  <a:gd name="T56" fmla="*/ 0 w 484"/>
                  <a:gd name="T57" fmla="*/ 0 h 631"/>
                  <a:gd name="T58" fmla="*/ 0 w 484"/>
                  <a:gd name="T59" fmla="*/ 0 h 631"/>
                  <a:gd name="T60" fmla="*/ 0 w 484"/>
                  <a:gd name="T61" fmla="*/ 0 h 631"/>
                  <a:gd name="T62" fmla="*/ 0 w 484"/>
                  <a:gd name="T63" fmla="*/ 0 h 63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4"/>
                  <a:gd name="T97" fmla="*/ 0 h 631"/>
                  <a:gd name="T98" fmla="*/ 484 w 484"/>
                  <a:gd name="T99" fmla="*/ 631 h 63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4" h="631">
                    <a:moveTo>
                      <a:pt x="0" y="0"/>
                    </a:moveTo>
                    <a:lnTo>
                      <a:pt x="484" y="0"/>
                    </a:lnTo>
                    <a:lnTo>
                      <a:pt x="484" y="626"/>
                    </a:lnTo>
                    <a:lnTo>
                      <a:pt x="482" y="626"/>
                    </a:lnTo>
                    <a:lnTo>
                      <a:pt x="480" y="626"/>
                    </a:lnTo>
                    <a:lnTo>
                      <a:pt x="474" y="626"/>
                    </a:lnTo>
                    <a:lnTo>
                      <a:pt x="469" y="629"/>
                    </a:lnTo>
                    <a:lnTo>
                      <a:pt x="465" y="629"/>
                    </a:lnTo>
                    <a:lnTo>
                      <a:pt x="462" y="629"/>
                    </a:lnTo>
                    <a:lnTo>
                      <a:pt x="456" y="629"/>
                    </a:lnTo>
                    <a:lnTo>
                      <a:pt x="452" y="629"/>
                    </a:lnTo>
                    <a:lnTo>
                      <a:pt x="447" y="629"/>
                    </a:lnTo>
                    <a:lnTo>
                      <a:pt x="443" y="630"/>
                    </a:lnTo>
                    <a:lnTo>
                      <a:pt x="437" y="630"/>
                    </a:lnTo>
                    <a:lnTo>
                      <a:pt x="432" y="631"/>
                    </a:lnTo>
                    <a:lnTo>
                      <a:pt x="426" y="630"/>
                    </a:lnTo>
                    <a:lnTo>
                      <a:pt x="420" y="630"/>
                    </a:lnTo>
                    <a:lnTo>
                      <a:pt x="416" y="630"/>
                    </a:lnTo>
                    <a:lnTo>
                      <a:pt x="409" y="630"/>
                    </a:lnTo>
                    <a:lnTo>
                      <a:pt x="401" y="630"/>
                    </a:lnTo>
                    <a:lnTo>
                      <a:pt x="394" y="629"/>
                    </a:lnTo>
                    <a:lnTo>
                      <a:pt x="388" y="629"/>
                    </a:lnTo>
                    <a:lnTo>
                      <a:pt x="381" y="629"/>
                    </a:lnTo>
                    <a:lnTo>
                      <a:pt x="373" y="626"/>
                    </a:lnTo>
                    <a:lnTo>
                      <a:pt x="366" y="626"/>
                    </a:lnTo>
                    <a:lnTo>
                      <a:pt x="358" y="624"/>
                    </a:lnTo>
                    <a:lnTo>
                      <a:pt x="353" y="623"/>
                    </a:lnTo>
                    <a:lnTo>
                      <a:pt x="346" y="622"/>
                    </a:lnTo>
                    <a:lnTo>
                      <a:pt x="338" y="620"/>
                    </a:lnTo>
                    <a:lnTo>
                      <a:pt x="331" y="616"/>
                    </a:lnTo>
                    <a:lnTo>
                      <a:pt x="324" y="615"/>
                    </a:lnTo>
                    <a:lnTo>
                      <a:pt x="317" y="612"/>
                    </a:lnTo>
                    <a:lnTo>
                      <a:pt x="309" y="609"/>
                    </a:lnTo>
                    <a:lnTo>
                      <a:pt x="302" y="605"/>
                    </a:lnTo>
                    <a:lnTo>
                      <a:pt x="294" y="603"/>
                    </a:lnTo>
                    <a:lnTo>
                      <a:pt x="287" y="597"/>
                    </a:lnTo>
                    <a:lnTo>
                      <a:pt x="281" y="594"/>
                    </a:lnTo>
                    <a:lnTo>
                      <a:pt x="274" y="589"/>
                    </a:lnTo>
                    <a:lnTo>
                      <a:pt x="268" y="585"/>
                    </a:lnTo>
                    <a:lnTo>
                      <a:pt x="262" y="578"/>
                    </a:lnTo>
                    <a:lnTo>
                      <a:pt x="255" y="574"/>
                    </a:lnTo>
                    <a:lnTo>
                      <a:pt x="251" y="567"/>
                    </a:lnTo>
                    <a:lnTo>
                      <a:pt x="244" y="560"/>
                    </a:lnTo>
                    <a:lnTo>
                      <a:pt x="237" y="555"/>
                    </a:lnTo>
                    <a:lnTo>
                      <a:pt x="233" y="548"/>
                    </a:lnTo>
                    <a:lnTo>
                      <a:pt x="228" y="540"/>
                    </a:lnTo>
                    <a:lnTo>
                      <a:pt x="223" y="532"/>
                    </a:lnTo>
                    <a:lnTo>
                      <a:pt x="218" y="522"/>
                    </a:lnTo>
                    <a:lnTo>
                      <a:pt x="214" y="514"/>
                    </a:lnTo>
                    <a:lnTo>
                      <a:pt x="208" y="505"/>
                    </a:lnTo>
                    <a:lnTo>
                      <a:pt x="207" y="495"/>
                    </a:lnTo>
                    <a:lnTo>
                      <a:pt x="202" y="484"/>
                    </a:lnTo>
                    <a:lnTo>
                      <a:pt x="200" y="475"/>
                    </a:lnTo>
                    <a:lnTo>
                      <a:pt x="198" y="464"/>
                    </a:lnTo>
                    <a:lnTo>
                      <a:pt x="196" y="450"/>
                    </a:lnTo>
                    <a:lnTo>
                      <a:pt x="193" y="438"/>
                    </a:lnTo>
                    <a:lnTo>
                      <a:pt x="192" y="424"/>
                    </a:lnTo>
                    <a:lnTo>
                      <a:pt x="191" y="411"/>
                    </a:lnTo>
                    <a:lnTo>
                      <a:pt x="191" y="397"/>
                    </a:lnTo>
                    <a:lnTo>
                      <a:pt x="191" y="383"/>
                    </a:lnTo>
                    <a:lnTo>
                      <a:pt x="191" y="367"/>
                    </a:lnTo>
                    <a:lnTo>
                      <a:pt x="192" y="351"/>
                    </a:lnTo>
                    <a:lnTo>
                      <a:pt x="193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1" name="Freeform 86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3165" y="905"/>
                <a:ext cx="235" cy="307"/>
              </a:xfrm>
              <a:custGeom>
                <a:avLst/>
                <a:gdLst>
                  <a:gd name="T0" fmla="*/ 0 w 483"/>
                  <a:gd name="T1" fmla="*/ 0 h 629"/>
                  <a:gd name="T2" fmla="*/ 0 w 483"/>
                  <a:gd name="T3" fmla="*/ 0 h 629"/>
                  <a:gd name="T4" fmla="*/ 0 w 483"/>
                  <a:gd name="T5" fmla="*/ 0 h 629"/>
                  <a:gd name="T6" fmla="*/ 0 w 483"/>
                  <a:gd name="T7" fmla="*/ 0 h 629"/>
                  <a:gd name="T8" fmla="*/ 0 w 483"/>
                  <a:gd name="T9" fmla="*/ 0 h 629"/>
                  <a:gd name="T10" fmla="*/ 0 w 483"/>
                  <a:gd name="T11" fmla="*/ 0 h 629"/>
                  <a:gd name="T12" fmla="*/ 0 w 483"/>
                  <a:gd name="T13" fmla="*/ 0 h 629"/>
                  <a:gd name="T14" fmla="*/ 0 w 483"/>
                  <a:gd name="T15" fmla="*/ 0 h 629"/>
                  <a:gd name="T16" fmla="*/ 0 w 483"/>
                  <a:gd name="T17" fmla="*/ 0 h 629"/>
                  <a:gd name="T18" fmla="*/ 0 w 483"/>
                  <a:gd name="T19" fmla="*/ 0 h 629"/>
                  <a:gd name="T20" fmla="*/ 0 w 483"/>
                  <a:gd name="T21" fmla="*/ 0 h 629"/>
                  <a:gd name="T22" fmla="*/ 0 w 483"/>
                  <a:gd name="T23" fmla="*/ 0 h 629"/>
                  <a:gd name="T24" fmla="*/ 0 w 483"/>
                  <a:gd name="T25" fmla="*/ 0 h 629"/>
                  <a:gd name="T26" fmla="*/ 0 w 483"/>
                  <a:gd name="T27" fmla="*/ 0 h 629"/>
                  <a:gd name="T28" fmla="*/ 0 w 483"/>
                  <a:gd name="T29" fmla="*/ 0 h 629"/>
                  <a:gd name="T30" fmla="*/ 0 w 483"/>
                  <a:gd name="T31" fmla="*/ 0 h 629"/>
                  <a:gd name="T32" fmla="*/ 0 w 483"/>
                  <a:gd name="T33" fmla="*/ 0 h 629"/>
                  <a:gd name="T34" fmla="*/ 0 w 483"/>
                  <a:gd name="T35" fmla="*/ 0 h 629"/>
                  <a:gd name="T36" fmla="*/ 0 w 483"/>
                  <a:gd name="T37" fmla="*/ 0 h 629"/>
                  <a:gd name="T38" fmla="*/ 0 w 483"/>
                  <a:gd name="T39" fmla="*/ 0 h 629"/>
                  <a:gd name="T40" fmla="*/ 0 w 483"/>
                  <a:gd name="T41" fmla="*/ 0 h 629"/>
                  <a:gd name="T42" fmla="*/ 0 w 483"/>
                  <a:gd name="T43" fmla="*/ 0 h 629"/>
                  <a:gd name="T44" fmla="*/ 0 w 483"/>
                  <a:gd name="T45" fmla="*/ 0 h 629"/>
                  <a:gd name="T46" fmla="*/ 0 w 483"/>
                  <a:gd name="T47" fmla="*/ 0 h 629"/>
                  <a:gd name="T48" fmla="*/ 0 w 483"/>
                  <a:gd name="T49" fmla="*/ 0 h 629"/>
                  <a:gd name="T50" fmla="*/ 0 w 483"/>
                  <a:gd name="T51" fmla="*/ 0 h 629"/>
                  <a:gd name="T52" fmla="*/ 0 w 483"/>
                  <a:gd name="T53" fmla="*/ 0 h 629"/>
                  <a:gd name="T54" fmla="*/ 0 w 483"/>
                  <a:gd name="T55" fmla="*/ 0 h 629"/>
                  <a:gd name="T56" fmla="*/ 0 w 483"/>
                  <a:gd name="T57" fmla="*/ 0 h 629"/>
                  <a:gd name="T58" fmla="*/ 0 w 483"/>
                  <a:gd name="T59" fmla="*/ 0 h 629"/>
                  <a:gd name="T60" fmla="*/ 0 w 483"/>
                  <a:gd name="T61" fmla="*/ 0 h 629"/>
                  <a:gd name="T62" fmla="*/ 0 w 483"/>
                  <a:gd name="T63" fmla="*/ 0 h 62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3"/>
                  <a:gd name="T97" fmla="*/ 0 h 629"/>
                  <a:gd name="T98" fmla="*/ 483 w 483"/>
                  <a:gd name="T99" fmla="*/ 629 h 62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3" h="629">
                    <a:moveTo>
                      <a:pt x="483" y="0"/>
                    </a:moveTo>
                    <a:lnTo>
                      <a:pt x="0" y="0"/>
                    </a:lnTo>
                    <a:lnTo>
                      <a:pt x="0" y="625"/>
                    </a:lnTo>
                    <a:lnTo>
                      <a:pt x="4" y="625"/>
                    </a:lnTo>
                    <a:lnTo>
                      <a:pt x="6" y="625"/>
                    </a:lnTo>
                    <a:lnTo>
                      <a:pt x="13" y="626"/>
                    </a:lnTo>
                    <a:lnTo>
                      <a:pt x="16" y="626"/>
                    </a:lnTo>
                    <a:lnTo>
                      <a:pt x="20" y="626"/>
                    </a:lnTo>
                    <a:lnTo>
                      <a:pt x="24" y="626"/>
                    </a:lnTo>
                    <a:lnTo>
                      <a:pt x="28" y="626"/>
                    </a:lnTo>
                    <a:lnTo>
                      <a:pt x="34" y="626"/>
                    </a:lnTo>
                    <a:lnTo>
                      <a:pt x="38" y="627"/>
                    </a:lnTo>
                    <a:lnTo>
                      <a:pt x="44" y="627"/>
                    </a:lnTo>
                    <a:lnTo>
                      <a:pt x="50" y="629"/>
                    </a:lnTo>
                    <a:lnTo>
                      <a:pt x="55" y="627"/>
                    </a:lnTo>
                    <a:lnTo>
                      <a:pt x="62" y="627"/>
                    </a:lnTo>
                    <a:lnTo>
                      <a:pt x="66" y="627"/>
                    </a:lnTo>
                    <a:lnTo>
                      <a:pt x="73" y="627"/>
                    </a:lnTo>
                    <a:lnTo>
                      <a:pt x="80" y="627"/>
                    </a:lnTo>
                    <a:lnTo>
                      <a:pt x="87" y="626"/>
                    </a:lnTo>
                    <a:lnTo>
                      <a:pt x="92" y="626"/>
                    </a:lnTo>
                    <a:lnTo>
                      <a:pt x="100" y="626"/>
                    </a:lnTo>
                    <a:lnTo>
                      <a:pt x="107" y="625"/>
                    </a:lnTo>
                    <a:lnTo>
                      <a:pt x="114" y="625"/>
                    </a:lnTo>
                    <a:lnTo>
                      <a:pt x="121" y="623"/>
                    </a:lnTo>
                    <a:lnTo>
                      <a:pt x="129" y="620"/>
                    </a:lnTo>
                    <a:lnTo>
                      <a:pt x="136" y="619"/>
                    </a:lnTo>
                    <a:lnTo>
                      <a:pt x="144" y="618"/>
                    </a:lnTo>
                    <a:lnTo>
                      <a:pt x="152" y="615"/>
                    </a:lnTo>
                    <a:lnTo>
                      <a:pt x="158" y="614"/>
                    </a:lnTo>
                    <a:lnTo>
                      <a:pt x="164" y="610"/>
                    </a:lnTo>
                    <a:lnTo>
                      <a:pt x="173" y="607"/>
                    </a:lnTo>
                    <a:lnTo>
                      <a:pt x="179" y="604"/>
                    </a:lnTo>
                    <a:lnTo>
                      <a:pt x="188" y="600"/>
                    </a:lnTo>
                    <a:lnTo>
                      <a:pt x="193" y="596"/>
                    </a:lnTo>
                    <a:lnTo>
                      <a:pt x="200" y="592"/>
                    </a:lnTo>
                    <a:lnTo>
                      <a:pt x="208" y="588"/>
                    </a:lnTo>
                    <a:lnTo>
                      <a:pt x="215" y="582"/>
                    </a:lnTo>
                    <a:lnTo>
                      <a:pt x="219" y="577"/>
                    </a:lnTo>
                    <a:lnTo>
                      <a:pt x="226" y="571"/>
                    </a:lnTo>
                    <a:lnTo>
                      <a:pt x="231" y="565"/>
                    </a:lnTo>
                    <a:lnTo>
                      <a:pt x="238" y="559"/>
                    </a:lnTo>
                    <a:lnTo>
                      <a:pt x="243" y="552"/>
                    </a:lnTo>
                    <a:lnTo>
                      <a:pt x="249" y="546"/>
                    </a:lnTo>
                    <a:lnTo>
                      <a:pt x="254" y="537"/>
                    </a:lnTo>
                    <a:lnTo>
                      <a:pt x="261" y="531"/>
                    </a:lnTo>
                    <a:lnTo>
                      <a:pt x="264" y="520"/>
                    </a:lnTo>
                    <a:lnTo>
                      <a:pt x="268" y="513"/>
                    </a:lnTo>
                    <a:lnTo>
                      <a:pt x="272" y="503"/>
                    </a:lnTo>
                    <a:lnTo>
                      <a:pt x="276" y="494"/>
                    </a:lnTo>
                    <a:lnTo>
                      <a:pt x="277" y="482"/>
                    </a:lnTo>
                    <a:lnTo>
                      <a:pt x="282" y="472"/>
                    </a:lnTo>
                    <a:lnTo>
                      <a:pt x="284" y="461"/>
                    </a:lnTo>
                    <a:lnTo>
                      <a:pt x="288" y="450"/>
                    </a:lnTo>
                    <a:lnTo>
                      <a:pt x="288" y="435"/>
                    </a:lnTo>
                    <a:lnTo>
                      <a:pt x="291" y="423"/>
                    </a:lnTo>
                    <a:lnTo>
                      <a:pt x="291" y="408"/>
                    </a:lnTo>
                    <a:lnTo>
                      <a:pt x="291" y="396"/>
                    </a:lnTo>
                    <a:lnTo>
                      <a:pt x="291" y="381"/>
                    </a:lnTo>
                    <a:lnTo>
                      <a:pt x="291" y="366"/>
                    </a:lnTo>
                    <a:lnTo>
                      <a:pt x="290" y="351"/>
                    </a:lnTo>
                    <a:lnTo>
                      <a:pt x="290" y="33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2" name="Freeform 87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3165" y="1300"/>
                <a:ext cx="235" cy="307"/>
              </a:xfrm>
              <a:custGeom>
                <a:avLst/>
                <a:gdLst>
                  <a:gd name="T0" fmla="*/ 0 w 483"/>
                  <a:gd name="T1" fmla="*/ 0 h 630"/>
                  <a:gd name="T2" fmla="*/ 0 w 483"/>
                  <a:gd name="T3" fmla="*/ 0 h 630"/>
                  <a:gd name="T4" fmla="*/ 0 w 483"/>
                  <a:gd name="T5" fmla="*/ 0 h 630"/>
                  <a:gd name="T6" fmla="*/ 0 w 483"/>
                  <a:gd name="T7" fmla="*/ 0 h 630"/>
                  <a:gd name="T8" fmla="*/ 0 w 483"/>
                  <a:gd name="T9" fmla="*/ 0 h 630"/>
                  <a:gd name="T10" fmla="*/ 0 w 483"/>
                  <a:gd name="T11" fmla="*/ 0 h 630"/>
                  <a:gd name="T12" fmla="*/ 0 w 483"/>
                  <a:gd name="T13" fmla="*/ 0 h 630"/>
                  <a:gd name="T14" fmla="*/ 0 w 483"/>
                  <a:gd name="T15" fmla="*/ 0 h 630"/>
                  <a:gd name="T16" fmla="*/ 0 w 483"/>
                  <a:gd name="T17" fmla="*/ 0 h 630"/>
                  <a:gd name="T18" fmla="*/ 0 w 483"/>
                  <a:gd name="T19" fmla="*/ 0 h 630"/>
                  <a:gd name="T20" fmla="*/ 0 w 483"/>
                  <a:gd name="T21" fmla="*/ 0 h 630"/>
                  <a:gd name="T22" fmla="*/ 0 w 483"/>
                  <a:gd name="T23" fmla="*/ 0 h 630"/>
                  <a:gd name="T24" fmla="*/ 0 w 483"/>
                  <a:gd name="T25" fmla="*/ 0 h 630"/>
                  <a:gd name="T26" fmla="*/ 0 w 483"/>
                  <a:gd name="T27" fmla="*/ 0 h 630"/>
                  <a:gd name="T28" fmla="*/ 0 w 483"/>
                  <a:gd name="T29" fmla="*/ 0 h 630"/>
                  <a:gd name="T30" fmla="*/ 0 w 483"/>
                  <a:gd name="T31" fmla="*/ 0 h 630"/>
                  <a:gd name="T32" fmla="*/ 0 w 483"/>
                  <a:gd name="T33" fmla="*/ 0 h 630"/>
                  <a:gd name="T34" fmla="*/ 0 w 483"/>
                  <a:gd name="T35" fmla="*/ 0 h 630"/>
                  <a:gd name="T36" fmla="*/ 0 w 483"/>
                  <a:gd name="T37" fmla="*/ 0 h 630"/>
                  <a:gd name="T38" fmla="*/ 0 w 483"/>
                  <a:gd name="T39" fmla="*/ 0 h 630"/>
                  <a:gd name="T40" fmla="*/ 0 w 483"/>
                  <a:gd name="T41" fmla="*/ 0 h 630"/>
                  <a:gd name="T42" fmla="*/ 0 w 483"/>
                  <a:gd name="T43" fmla="*/ 0 h 630"/>
                  <a:gd name="T44" fmla="*/ 0 w 483"/>
                  <a:gd name="T45" fmla="*/ 0 h 630"/>
                  <a:gd name="T46" fmla="*/ 0 w 483"/>
                  <a:gd name="T47" fmla="*/ 0 h 630"/>
                  <a:gd name="T48" fmla="*/ 0 w 483"/>
                  <a:gd name="T49" fmla="*/ 0 h 630"/>
                  <a:gd name="T50" fmla="*/ 0 w 483"/>
                  <a:gd name="T51" fmla="*/ 0 h 630"/>
                  <a:gd name="T52" fmla="*/ 0 w 483"/>
                  <a:gd name="T53" fmla="*/ 0 h 630"/>
                  <a:gd name="T54" fmla="*/ 0 w 483"/>
                  <a:gd name="T55" fmla="*/ 0 h 630"/>
                  <a:gd name="T56" fmla="*/ 0 w 483"/>
                  <a:gd name="T57" fmla="*/ 0 h 630"/>
                  <a:gd name="T58" fmla="*/ 0 w 483"/>
                  <a:gd name="T59" fmla="*/ 0 h 630"/>
                  <a:gd name="T60" fmla="*/ 0 w 483"/>
                  <a:gd name="T61" fmla="*/ 0 h 630"/>
                  <a:gd name="T62" fmla="*/ 0 w 483"/>
                  <a:gd name="T63" fmla="*/ 0 h 6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3"/>
                  <a:gd name="T97" fmla="*/ 0 h 630"/>
                  <a:gd name="T98" fmla="*/ 483 w 483"/>
                  <a:gd name="T99" fmla="*/ 630 h 6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3" h="630">
                    <a:moveTo>
                      <a:pt x="483" y="0"/>
                    </a:moveTo>
                    <a:lnTo>
                      <a:pt x="0" y="0"/>
                    </a:lnTo>
                    <a:lnTo>
                      <a:pt x="0" y="624"/>
                    </a:lnTo>
                    <a:lnTo>
                      <a:pt x="4" y="624"/>
                    </a:lnTo>
                    <a:lnTo>
                      <a:pt x="6" y="624"/>
                    </a:lnTo>
                    <a:lnTo>
                      <a:pt x="13" y="626"/>
                    </a:lnTo>
                    <a:lnTo>
                      <a:pt x="16" y="626"/>
                    </a:lnTo>
                    <a:lnTo>
                      <a:pt x="20" y="629"/>
                    </a:lnTo>
                    <a:lnTo>
                      <a:pt x="24" y="629"/>
                    </a:lnTo>
                    <a:lnTo>
                      <a:pt x="28" y="629"/>
                    </a:lnTo>
                    <a:lnTo>
                      <a:pt x="34" y="629"/>
                    </a:lnTo>
                    <a:lnTo>
                      <a:pt x="38" y="629"/>
                    </a:lnTo>
                    <a:lnTo>
                      <a:pt x="44" y="630"/>
                    </a:lnTo>
                    <a:lnTo>
                      <a:pt x="50" y="630"/>
                    </a:lnTo>
                    <a:lnTo>
                      <a:pt x="55" y="630"/>
                    </a:lnTo>
                    <a:lnTo>
                      <a:pt x="62" y="630"/>
                    </a:lnTo>
                    <a:lnTo>
                      <a:pt x="66" y="630"/>
                    </a:lnTo>
                    <a:lnTo>
                      <a:pt x="73" y="630"/>
                    </a:lnTo>
                    <a:lnTo>
                      <a:pt x="80" y="629"/>
                    </a:lnTo>
                    <a:lnTo>
                      <a:pt x="87" y="629"/>
                    </a:lnTo>
                    <a:lnTo>
                      <a:pt x="92" y="629"/>
                    </a:lnTo>
                    <a:lnTo>
                      <a:pt x="100" y="629"/>
                    </a:lnTo>
                    <a:lnTo>
                      <a:pt x="107" y="626"/>
                    </a:lnTo>
                    <a:lnTo>
                      <a:pt x="114" y="624"/>
                    </a:lnTo>
                    <a:lnTo>
                      <a:pt x="121" y="623"/>
                    </a:lnTo>
                    <a:lnTo>
                      <a:pt x="129" y="622"/>
                    </a:lnTo>
                    <a:lnTo>
                      <a:pt x="136" y="620"/>
                    </a:lnTo>
                    <a:lnTo>
                      <a:pt x="144" y="618"/>
                    </a:lnTo>
                    <a:lnTo>
                      <a:pt x="152" y="616"/>
                    </a:lnTo>
                    <a:lnTo>
                      <a:pt x="158" y="614"/>
                    </a:lnTo>
                    <a:lnTo>
                      <a:pt x="164" y="611"/>
                    </a:lnTo>
                    <a:lnTo>
                      <a:pt x="173" y="607"/>
                    </a:lnTo>
                    <a:lnTo>
                      <a:pt x="179" y="604"/>
                    </a:lnTo>
                    <a:lnTo>
                      <a:pt x="188" y="601"/>
                    </a:lnTo>
                    <a:lnTo>
                      <a:pt x="193" y="596"/>
                    </a:lnTo>
                    <a:lnTo>
                      <a:pt x="200" y="593"/>
                    </a:lnTo>
                    <a:lnTo>
                      <a:pt x="208" y="588"/>
                    </a:lnTo>
                    <a:lnTo>
                      <a:pt x="215" y="584"/>
                    </a:lnTo>
                    <a:lnTo>
                      <a:pt x="219" y="578"/>
                    </a:lnTo>
                    <a:lnTo>
                      <a:pt x="226" y="571"/>
                    </a:lnTo>
                    <a:lnTo>
                      <a:pt x="231" y="566"/>
                    </a:lnTo>
                    <a:lnTo>
                      <a:pt x="238" y="559"/>
                    </a:lnTo>
                    <a:lnTo>
                      <a:pt x="243" y="552"/>
                    </a:lnTo>
                    <a:lnTo>
                      <a:pt x="249" y="547"/>
                    </a:lnTo>
                    <a:lnTo>
                      <a:pt x="254" y="539"/>
                    </a:lnTo>
                    <a:lnTo>
                      <a:pt x="261" y="532"/>
                    </a:lnTo>
                    <a:lnTo>
                      <a:pt x="264" y="522"/>
                    </a:lnTo>
                    <a:lnTo>
                      <a:pt x="268" y="513"/>
                    </a:lnTo>
                    <a:lnTo>
                      <a:pt x="272" y="503"/>
                    </a:lnTo>
                    <a:lnTo>
                      <a:pt x="276" y="494"/>
                    </a:lnTo>
                    <a:lnTo>
                      <a:pt x="277" y="484"/>
                    </a:lnTo>
                    <a:lnTo>
                      <a:pt x="282" y="473"/>
                    </a:lnTo>
                    <a:lnTo>
                      <a:pt x="284" y="461"/>
                    </a:lnTo>
                    <a:lnTo>
                      <a:pt x="288" y="450"/>
                    </a:lnTo>
                    <a:lnTo>
                      <a:pt x="288" y="438"/>
                    </a:lnTo>
                    <a:lnTo>
                      <a:pt x="291" y="424"/>
                    </a:lnTo>
                    <a:lnTo>
                      <a:pt x="291" y="411"/>
                    </a:lnTo>
                    <a:lnTo>
                      <a:pt x="291" y="397"/>
                    </a:lnTo>
                    <a:lnTo>
                      <a:pt x="291" y="382"/>
                    </a:lnTo>
                    <a:lnTo>
                      <a:pt x="291" y="367"/>
                    </a:lnTo>
                    <a:lnTo>
                      <a:pt x="290" y="351"/>
                    </a:lnTo>
                    <a:lnTo>
                      <a:pt x="290" y="336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Freeform 88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3157" y="1683"/>
                <a:ext cx="234" cy="309"/>
              </a:xfrm>
              <a:custGeom>
                <a:avLst/>
                <a:gdLst>
                  <a:gd name="T0" fmla="*/ 0 w 482"/>
                  <a:gd name="T1" fmla="*/ 0 h 632"/>
                  <a:gd name="T2" fmla="*/ 0 w 482"/>
                  <a:gd name="T3" fmla="*/ 0 h 632"/>
                  <a:gd name="T4" fmla="*/ 0 w 482"/>
                  <a:gd name="T5" fmla="*/ 0 h 632"/>
                  <a:gd name="T6" fmla="*/ 0 w 482"/>
                  <a:gd name="T7" fmla="*/ 0 h 632"/>
                  <a:gd name="T8" fmla="*/ 0 w 482"/>
                  <a:gd name="T9" fmla="*/ 0 h 632"/>
                  <a:gd name="T10" fmla="*/ 0 w 482"/>
                  <a:gd name="T11" fmla="*/ 0 h 632"/>
                  <a:gd name="T12" fmla="*/ 0 w 482"/>
                  <a:gd name="T13" fmla="*/ 0 h 632"/>
                  <a:gd name="T14" fmla="*/ 0 w 482"/>
                  <a:gd name="T15" fmla="*/ 0 h 632"/>
                  <a:gd name="T16" fmla="*/ 0 w 482"/>
                  <a:gd name="T17" fmla="*/ 0 h 632"/>
                  <a:gd name="T18" fmla="*/ 0 w 482"/>
                  <a:gd name="T19" fmla="*/ 0 h 632"/>
                  <a:gd name="T20" fmla="*/ 0 w 482"/>
                  <a:gd name="T21" fmla="*/ 0 h 632"/>
                  <a:gd name="T22" fmla="*/ 0 w 482"/>
                  <a:gd name="T23" fmla="*/ 0 h 632"/>
                  <a:gd name="T24" fmla="*/ 0 w 482"/>
                  <a:gd name="T25" fmla="*/ 0 h 632"/>
                  <a:gd name="T26" fmla="*/ 0 w 482"/>
                  <a:gd name="T27" fmla="*/ 0 h 632"/>
                  <a:gd name="T28" fmla="*/ 0 w 482"/>
                  <a:gd name="T29" fmla="*/ 0 h 632"/>
                  <a:gd name="T30" fmla="*/ 0 w 482"/>
                  <a:gd name="T31" fmla="*/ 0 h 632"/>
                  <a:gd name="T32" fmla="*/ 0 w 482"/>
                  <a:gd name="T33" fmla="*/ 0 h 632"/>
                  <a:gd name="T34" fmla="*/ 0 w 482"/>
                  <a:gd name="T35" fmla="*/ 0 h 632"/>
                  <a:gd name="T36" fmla="*/ 0 w 482"/>
                  <a:gd name="T37" fmla="*/ 0 h 632"/>
                  <a:gd name="T38" fmla="*/ 0 w 482"/>
                  <a:gd name="T39" fmla="*/ 0 h 632"/>
                  <a:gd name="T40" fmla="*/ 0 w 482"/>
                  <a:gd name="T41" fmla="*/ 0 h 632"/>
                  <a:gd name="T42" fmla="*/ 0 w 482"/>
                  <a:gd name="T43" fmla="*/ 0 h 632"/>
                  <a:gd name="T44" fmla="*/ 0 w 482"/>
                  <a:gd name="T45" fmla="*/ 0 h 632"/>
                  <a:gd name="T46" fmla="*/ 0 w 482"/>
                  <a:gd name="T47" fmla="*/ 0 h 632"/>
                  <a:gd name="T48" fmla="*/ 0 w 482"/>
                  <a:gd name="T49" fmla="*/ 0 h 632"/>
                  <a:gd name="T50" fmla="*/ 0 w 482"/>
                  <a:gd name="T51" fmla="*/ 0 h 632"/>
                  <a:gd name="T52" fmla="*/ 0 w 482"/>
                  <a:gd name="T53" fmla="*/ 0 h 632"/>
                  <a:gd name="T54" fmla="*/ 0 w 482"/>
                  <a:gd name="T55" fmla="*/ 0 h 632"/>
                  <a:gd name="T56" fmla="*/ 0 w 482"/>
                  <a:gd name="T57" fmla="*/ 0 h 632"/>
                  <a:gd name="T58" fmla="*/ 0 w 482"/>
                  <a:gd name="T59" fmla="*/ 0 h 632"/>
                  <a:gd name="T60" fmla="*/ 0 w 482"/>
                  <a:gd name="T61" fmla="*/ 0 h 632"/>
                  <a:gd name="T62" fmla="*/ 0 w 482"/>
                  <a:gd name="T63" fmla="*/ 0 h 6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2"/>
                  <a:gd name="T97" fmla="*/ 0 h 632"/>
                  <a:gd name="T98" fmla="*/ 482 w 482"/>
                  <a:gd name="T99" fmla="*/ 632 h 63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2" h="632">
                    <a:moveTo>
                      <a:pt x="482" y="0"/>
                    </a:moveTo>
                    <a:lnTo>
                      <a:pt x="0" y="0"/>
                    </a:lnTo>
                    <a:lnTo>
                      <a:pt x="0" y="627"/>
                    </a:lnTo>
                    <a:lnTo>
                      <a:pt x="4" y="627"/>
                    </a:lnTo>
                    <a:lnTo>
                      <a:pt x="7" y="627"/>
                    </a:lnTo>
                    <a:lnTo>
                      <a:pt x="14" y="628"/>
                    </a:lnTo>
                    <a:lnTo>
                      <a:pt x="17" y="628"/>
                    </a:lnTo>
                    <a:lnTo>
                      <a:pt x="21" y="628"/>
                    </a:lnTo>
                    <a:lnTo>
                      <a:pt x="25" y="628"/>
                    </a:lnTo>
                    <a:lnTo>
                      <a:pt x="30" y="629"/>
                    </a:lnTo>
                    <a:lnTo>
                      <a:pt x="34" y="629"/>
                    </a:lnTo>
                    <a:lnTo>
                      <a:pt x="40" y="629"/>
                    </a:lnTo>
                    <a:lnTo>
                      <a:pt x="44" y="632"/>
                    </a:lnTo>
                    <a:lnTo>
                      <a:pt x="51" y="632"/>
                    </a:lnTo>
                    <a:lnTo>
                      <a:pt x="55" y="632"/>
                    </a:lnTo>
                    <a:lnTo>
                      <a:pt x="61" y="632"/>
                    </a:lnTo>
                    <a:lnTo>
                      <a:pt x="68" y="632"/>
                    </a:lnTo>
                    <a:lnTo>
                      <a:pt x="74" y="632"/>
                    </a:lnTo>
                    <a:lnTo>
                      <a:pt x="79" y="629"/>
                    </a:lnTo>
                    <a:lnTo>
                      <a:pt x="87" y="629"/>
                    </a:lnTo>
                    <a:lnTo>
                      <a:pt x="94" y="628"/>
                    </a:lnTo>
                    <a:lnTo>
                      <a:pt x="100" y="628"/>
                    </a:lnTo>
                    <a:lnTo>
                      <a:pt x="106" y="628"/>
                    </a:lnTo>
                    <a:lnTo>
                      <a:pt x="115" y="627"/>
                    </a:lnTo>
                    <a:lnTo>
                      <a:pt x="120" y="625"/>
                    </a:lnTo>
                    <a:lnTo>
                      <a:pt x="128" y="624"/>
                    </a:lnTo>
                    <a:lnTo>
                      <a:pt x="135" y="623"/>
                    </a:lnTo>
                    <a:lnTo>
                      <a:pt x="143" y="620"/>
                    </a:lnTo>
                    <a:lnTo>
                      <a:pt x="151" y="617"/>
                    </a:lnTo>
                    <a:lnTo>
                      <a:pt x="160" y="616"/>
                    </a:lnTo>
                    <a:lnTo>
                      <a:pt x="165" y="613"/>
                    </a:lnTo>
                    <a:lnTo>
                      <a:pt x="172" y="609"/>
                    </a:lnTo>
                    <a:lnTo>
                      <a:pt x="179" y="606"/>
                    </a:lnTo>
                    <a:lnTo>
                      <a:pt x="187" y="603"/>
                    </a:lnTo>
                    <a:lnTo>
                      <a:pt x="192" y="598"/>
                    </a:lnTo>
                    <a:lnTo>
                      <a:pt x="199" y="595"/>
                    </a:lnTo>
                    <a:lnTo>
                      <a:pt x="206" y="590"/>
                    </a:lnTo>
                    <a:lnTo>
                      <a:pt x="214" y="586"/>
                    </a:lnTo>
                    <a:lnTo>
                      <a:pt x="220" y="579"/>
                    </a:lnTo>
                    <a:lnTo>
                      <a:pt x="226" y="574"/>
                    </a:lnTo>
                    <a:lnTo>
                      <a:pt x="232" y="568"/>
                    </a:lnTo>
                    <a:lnTo>
                      <a:pt x="237" y="561"/>
                    </a:lnTo>
                    <a:lnTo>
                      <a:pt x="243" y="554"/>
                    </a:lnTo>
                    <a:lnTo>
                      <a:pt x="248" y="549"/>
                    </a:lnTo>
                    <a:lnTo>
                      <a:pt x="254" y="541"/>
                    </a:lnTo>
                    <a:lnTo>
                      <a:pt x="258" y="533"/>
                    </a:lnTo>
                    <a:lnTo>
                      <a:pt x="263" y="525"/>
                    </a:lnTo>
                    <a:lnTo>
                      <a:pt x="269" y="515"/>
                    </a:lnTo>
                    <a:lnTo>
                      <a:pt x="271" y="505"/>
                    </a:lnTo>
                    <a:lnTo>
                      <a:pt x="275" y="496"/>
                    </a:lnTo>
                    <a:lnTo>
                      <a:pt x="278" y="486"/>
                    </a:lnTo>
                    <a:lnTo>
                      <a:pt x="281" y="475"/>
                    </a:lnTo>
                    <a:lnTo>
                      <a:pt x="284" y="463"/>
                    </a:lnTo>
                    <a:lnTo>
                      <a:pt x="285" y="451"/>
                    </a:lnTo>
                    <a:lnTo>
                      <a:pt x="288" y="440"/>
                    </a:lnTo>
                    <a:lnTo>
                      <a:pt x="289" y="426"/>
                    </a:lnTo>
                    <a:lnTo>
                      <a:pt x="290" y="413"/>
                    </a:lnTo>
                    <a:lnTo>
                      <a:pt x="290" y="398"/>
                    </a:lnTo>
                    <a:lnTo>
                      <a:pt x="290" y="384"/>
                    </a:lnTo>
                    <a:lnTo>
                      <a:pt x="290" y="369"/>
                    </a:lnTo>
                    <a:lnTo>
                      <a:pt x="289" y="353"/>
                    </a:lnTo>
                    <a:lnTo>
                      <a:pt x="289" y="338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4" name="Freeform 89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2875" y="1876"/>
                <a:ext cx="174" cy="376"/>
              </a:xfrm>
              <a:custGeom>
                <a:avLst/>
                <a:gdLst>
                  <a:gd name="T0" fmla="*/ 0 w 355"/>
                  <a:gd name="T1" fmla="*/ 0 h 769"/>
                  <a:gd name="T2" fmla="*/ 0 w 355"/>
                  <a:gd name="T3" fmla="*/ 0 h 769"/>
                  <a:gd name="T4" fmla="*/ 0 w 355"/>
                  <a:gd name="T5" fmla="*/ 0 h 769"/>
                  <a:gd name="T6" fmla="*/ 0 w 355"/>
                  <a:gd name="T7" fmla="*/ 0 h 769"/>
                  <a:gd name="T8" fmla="*/ 0 w 355"/>
                  <a:gd name="T9" fmla="*/ 0 h 769"/>
                  <a:gd name="T10" fmla="*/ 0 w 355"/>
                  <a:gd name="T11" fmla="*/ 0 h 7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"/>
                  <a:gd name="T19" fmla="*/ 0 h 769"/>
                  <a:gd name="T20" fmla="*/ 355 w 355"/>
                  <a:gd name="T21" fmla="*/ 769 h 7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" h="769">
                    <a:moveTo>
                      <a:pt x="0" y="769"/>
                    </a:moveTo>
                    <a:lnTo>
                      <a:pt x="355" y="769"/>
                    </a:lnTo>
                    <a:lnTo>
                      <a:pt x="355" y="0"/>
                    </a:lnTo>
                    <a:lnTo>
                      <a:pt x="0" y="0"/>
                    </a:lnTo>
                    <a:lnTo>
                      <a:pt x="0" y="76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5" name="Freeform 90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2919" y="833"/>
                <a:ext cx="259" cy="363"/>
              </a:xfrm>
              <a:custGeom>
                <a:avLst/>
                <a:gdLst>
                  <a:gd name="T0" fmla="*/ 0 w 529"/>
                  <a:gd name="T1" fmla="*/ 0 h 744"/>
                  <a:gd name="T2" fmla="*/ 0 w 529"/>
                  <a:gd name="T3" fmla="*/ 0 h 744"/>
                  <a:gd name="T4" fmla="*/ 0 w 529"/>
                  <a:gd name="T5" fmla="*/ 0 h 744"/>
                  <a:gd name="T6" fmla="*/ 0 w 529"/>
                  <a:gd name="T7" fmla="*/ 0 h 744"/>
                  <a:gd name="T8" fmla="*/ 0 w 529"/>
                  <a:gd name="T9" fmla="*/ 0 h 744"/>
                  <a:gd name="T10" fmla="*/ 0 w 529"/>
                  <a:gd name="T11" fmla="*/ 0 h 7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9"/>
                  <a:gd name="T19" fmla="*/ 0 h 744"/>
                  <a:gd name="T20" fmla="*/ 529 w 529"/>
                  <a:gd name="T21" fmla="*/ 744 h 7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9" h="744">
                    <a:moveTo>
                      <a:pt x="0" y="744"/>
                    </a:moveTo>
                    <a:lnTo>
                      <a:pt x="529" y="744"/>
                    </a:lnTo>
                    <a:lnTo>
                      <a:pt x="529" y="0"/>
                    </a:lnTo>
                    <a:lnTo>
                      <a:pt x="0" y="0"/>
                    </a:lnTo>
                    <a:lnTo>
                      <a:pt x="0" y="7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6" name="Freeform 91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2919" y="1660"/>
                <a:ext cx="259" cy="362"/>
              </a:xfrm>
              <a:custGeom>
                <a:avLst/>
                <a:gdLst>
                  <a:gd name="T0" fmla="*/ 0 w 531"/>
                  <a:gd name="T1" fmla="*/ 0 h 744"/>
                  <a:gd name="T2" fmla="*/ 0 w 531"/>
                  <a:gd name="T3" fmla="*/ 0 h 744"/>
                  <a:gd name="T4" fmla="*/ 0 w 531"/>
                  <a:gd name="T5" fmla="*/ 0 h 744"/>
                  <a:gd name="T6" fmla="*/ 0 w 531"/>
                  <a:gd name="T7" fmla="*/ 0 h 744"/>
                  <a:gd name="T8" fmla="*/ 0 w 531"/>
                  <a:gd name="T9" fmla="*/ 0 h 744"/>
                  <a:gd name="T10" fmla="*/ 0 w 531"/>
                  <a:gd name="T11" fmla="*/ 0 h 7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1"/>
                  <a:gd name="T19" fmla="*/ 0 h 744"/>
                  <a:gd name="T20" fmla="*/ 531 w 531"/>
                  <a:gd name="T21" fmla="*/ 744 h 7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1" h="744">
                    <a:moveTo>
                      <a:pt x="0" y="0"/>
                    </a:moveTo>
                    <a:lnTo>
                      <a:pt x="531" y="0"/>
                    </a:lnTo>
                    <a:lnTo>
                      <a:pt x="531" y="744"/>
                    </a:lnTo>
                    <a:lnTo>
                      <a:pt x="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7" name="Freeform 9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2924" y="1156"/>
                <a:ext cx="254" cy="527"/>
              </a:xfrm>
              <a:custGeom>
                <a:avLst/>
                <a:gdLst>
                  <a:gd name="T0" fmla="*/ 0 w 521"/>
                  <a:gd name="T1" fmla="*/ 0 h 1080"/>
                  <a:gd name="T2" fmla="*/ 0 w 521"/>
                  <a:gd name="T3" fmla="*/ 0 h 1080"/>
                  <a:gd name="T4" fmla="*/ 0 w 521"/>
                  <a:gd name="T5" fmla="*/ 0 h 1080"/>
                  <a:gd name="T6" fmla="*/ 0 w 521"/>
                  <a:gd name="T7" fmla="*/ 0 h 1080"/>
                  <a:gd name="T8" fmla="*/ 0 w 521"/>
                  <a:gd name="T9" fmla="*/ 0 h 1080"/>
                  <a:gd name="T10" fmla="*/ 0 w 521"/>
                  <a:gd name="T11" fmla="*/ 0 h 10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1"/>
                  <a:gd name="T19" fmla="*/ 0 h 1080"/>
                  <a:gd name="T20" fmla="*/ 521 w 521"/>
                  <a:gd name="T21" fmla="*/ 1080 h 10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1" h="1080">
                    <a:moveTo>
                      <a:pt x="0" y="1080"/>
                    </a:moveTo>
                    <a:lnTo>
                      <a:pt x="521" y="1080"/>
                    </a:lnTo>
                    <a:lnTo>
                      <a:pt x="521" y="0"/>
                    </a:lnTo>
                    <a:lnTo>
                      <a:pt x="0" y="0"/>
                    </a:lnTo>
                    <a:lnTo>
                      <a:pt x="0" y="108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Freeform 9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2792" y="760"/>
                <a:ext cx="345" cy="297"/>
              </a:xfrm>
              <a:custGeom>
                <a:avLst/>
                <a:gdLst>
                  <a:gd name="T0" fmla="*/ 0 w 707"/>
                  <a:gd name="T1" fmla="*/ 0 h 611"/>
                  <a:gd name="T2" fmla="*/ 0 w 707"/>
                  <a:gd name="T3" fmla="*/ 0 h 611"/>
                  <a:gd name="T4" fmla="*/ 0 w 707"/>
                  <a:gd name="T5" fmla="*/ 0 h 611"/>
                  <a:gd name="T6" fmla="*/ 0 w 707"/>
                  <a:gd name="T7" fmla="*/ 0 h 611"/>
                  <a:gd name="T8" fmla="*/ 0 w 707"/>
                  <a:gd name="T9" fmla="*/ 0 h 611"/>
                  <a:gd name="T10" fmla="*/ 0 w 707"/>
                  <a:gd name="T11" fmla="*/ 0 h 611"/>
                  <a:gd name="T12" fmla="*/ 0 w 707"/>
                  <a:gd name="T13" fmla="*/ 0 h 611"/>
                  <a:gd name="T14" fmla="*/ 0 w 707"/>
                  <a:gd name="T15" fmla="*/ 0 h 611"/>
                  <a:gd name="T16" fmla="*/ 0 w 707"/>
                  <a:gd name="T17" fmla="*/ 0 h 611"/>
                  <a:gd name="T18" fmla="*/ 0 w 707"/>
                  <a:gd name="T19" fmla="*/ 0 h 611"/>
                  <a:gd name="T20" fmla="*/ 0 w 707"/>
                  <a:gd name="T21" fmla="*/ 0 h 611"/>
                  <a:gd name="T22" fmla="*/ 0 w 707"/>
                  <a:gd name="T23" fmla="*/ 0 h 611"/>
                  <a:gd name="T24" fmla="*/ 0 w 707"/>
                  <a:gd name="T25" fmla="*/ 0 h 611"/>
                  <a:gd name="T26" fmla="*/ 0 w 707"/>
                  <a:gd name="T27" fmla="*/ 0 h 611"/>
                  <a:gd name="T28" fmla="*/ 0 w 707"/>
                  <a:gd name="T29" fmla="*/ 0 h 611"/>
                  <a:gd name="T30" fmla="*/ 0 w 707"/>
                  <a:gd name="T31" fmla="*/ 0 h 611"/>
                  <a:gd name="T32" fmla="*/ 0 w 707"/>
                  <a:gd name="T33" fmla="*/ 0 h 611"/>
                  <a:gd name="T34" fmla="*/ 0 w 707"/>
                  <a:gd name="T35" fmla="*/ 0 h 611"/>
                  <a:gd name="T36" fmla="*/ 0 w 707"/>
                  <a:gd name="T37" fmla="*/ 0 h 611"/>
                  <a:gd name="T38" fmla="*/ 0 w 707"/>
                  <a:gd name="T39" fmla="*/ 0 h 611"/>
                  <a:gd name="T40" fmla="*/ 0 w 707"/>
                  <a:gd name="T41" fmla="*/ 0 h 611"/>
                  <a:gd name="T42" fmla="*/ 0 w 707"/>
                  <a:gd name="T43" fmla="*/ 0 h 611"/>
                  <a:gd name="T44" fmla="*/ 0 w 707"/>
                  <a:gd name="T45" fmla="*/ 0 h 611"/>
                  <a:gd name="T46" fmla="*/ 0 w 707"/>
                  <a:gd name="T47" fmla="*/ 0 h 611"/>
                  <a:gd name="T48" fmla="*/ 0 w 707"/>
                  <a:gd name="T49" fmla="*/ 0 h 611"/>
                  <a:gd name="T50" fmla="*/ 0 w 707"/>
                  <a:gd name="T51" fmla="*/ 0 h 611"/>
                  <a:gd name="T52" fmla="*/ 0 w 707"/>
                  <a:gd name="T53" fmla="*/ 0 h 611"/>
                  <a:gd name="T54" fmla="*/ 0 w 707"/>
                  <a:gd name="T55" fmla="*/ 0 h 611"/>
                  <a:gd name="T56" fmla="*/ 0 w 707"/>
                  <a:gd name="T57" fmla="*/ 0 h 611"/>
                  <a:gd name="T58" fmla="*/ 0 w 707"/>
                  <a:gd name="T59" fmla="*/ 0 h 611"/>
                  <a:gd name="T60" fmla="*/ 0 w 707"/>
                  <a:gd name="T61" fmla="*/ 0 h 611"/>
                  <a:gd name="T62" fmla="*/ 0 w 707"/>
                  <a:gd name="T63" fmla="*/ 0 h 611"/>
                  <a:gd name="T64" fmla="*/ 0 w 707"/>
                  <a:gd name="T65" fmla="*/ 0 h 611"/>
                  <a:gd name="T66" fmla="*/ 0 w 707"/>
                  <a:gd name="T67" fmla="*/ 0 h 611"/>
                  <a:gd name="T68" fmla="*/ 0 w 707"/>
                  <a:gd name="T69" fmla="*/ 0 h 611"/>
                  <a:gd name="T70" fmla="*/ 0 w 707"/>
                  <a:gd name="T71" fmla="*/ 0 h 611"/>
                  <a:gd name="T72" fmla="*/ 0 w 707"/>
                  <a:gd name="T73" fmla="*/ 0 h 611"/>
                  <a:gd name="T74" fmla="*/ 0 w 707"/>
                  <a:gd name="T75" fmla="*/ 0 h 611"/>
                  <a:gd name="T76" fmla="*/ 0 w 707"/>
                  <a:gd name="T77" fmla="*/ 0 h 611"/>
                  <a:gd name="T78" fmla="*/ 0 w 707"/>
                  <a:gd name="T79" fmla="*/ 0 h 611"/>
                  <a:gd name="T80" fmla="*/ 0 w 707"/>
                  <a:gd name="T81" fmla="*/ 0 h 611"/>
                  <a:gd name="T82" fmla="*/ 0 w 707"/>
                  <a:gd name="T83" fmla="*/ 0 h 611"/>
                  <a:gd name="T84" fmla="*/ 0 w 707"/>
                  <a:gd name="T85" fmla="*/ 0 h 611"/>
                  <a:gd name="T86" fmla="*/ 0 w 707"/>
                  <a:gd name="T87" fmla="*/ 0 h 611"/>
                  <a:gd name="T88" fmla="*/ 0 w 707"/>
                  <a:gd name="T89" fmla="*/ 0 h 611"/>
                  <a:gd name="T90" fmla="*/ 0 w 707"/>
                  <a:gd name="T91" fmla="*/ 0 h 611"/>
                  <a:gd name="T92" fmla="*/ 0 w 707"/>
                  <a:gd name="T93" fmla="*/ 0 h 611"/>
                  <a:gd name="T94" fmla="*/ 0 w 707"/>
                  <a:gd name="T95" fmla="*/ 0 h 611"/>
                  <a:gd name="T96" fmla="*/ 0 w 707"/>
                  <a:gd name="T97" fmla="*/ 0 h 611"/>
                  <a:gd name="T98" fmla="*/ 0 w 707"/>
                  <a:gd name="T99" fmla="*/ 0 h 611"/>
                  <a:gd name="T100" fmla="*/ 0 w 707"/>
                  <a:gd name="T101" fmla="*/ 0 h 61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07"/>
                  <a:gd name="T154" fmla="*/ 0 h 611"/>
                  <a:gd name="T155" fmla="*/ 707 w 707"/>
                  <a:gd name="T156" fmla="*/ 611 h 61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07" h="611">
                    <a:moveTo>
                      <a:pt x="353" y="611"/>
                    </a:moveTo>
                    <a:lnTo>
                      <a:pt x="361" y="609"/>
                    </a:lnTo>
                    <a:lnTo>
                      <a:pt x="371" y="609"/>
                    </a:lnTo>
                    <a:lnTo>
                      <a:pt x="379" y="609"/>
                    </a:lnTo>
                    <a:lnTo>
                      <a:pt x="389" y="607"/>
                    </a:lnTo>
                    <a:lnTo>
                      <a:pt x="397" y="607"/>
                    </a:lnTo>
                    <a:lnTo>
                      <a:pt x="406" y="605"/>
                    </a:lnTo>
                    <a:lnTo>
                      <a:pt x="414" y="604"/>
                    </a:lnTo>
                    <a:lnTo>
                      <a:pt x="424" y="604"/>
                    </a:lnTo>
                    <a:lnTo>
                      <a:pt x="432" y="601"/>
                    </a:lnTo>
                    <a:lnTo>
                      <a:pt x="440" y="600"/>
                    </a:lnTo>
                    <a:lnTo>
                      <a:pt x="450" y="597"/>
                    </a:lnTo>
                    <a:lnTo>
                      <a:pt x="458" y="594"/>
                    </a:lnTo>
                    <a:lnTo>
                      <a:pt x="466" y="593"/>
                    </a:lnTo>
                    <a:lnTo>
                      <a:pt x="473" y="592"/>
                    </a:lnTo>
                    <a:lnTo>
                      <a:pt x="481" y="588"/>
                    </a:lnTo>
                    <a:lnTo>
                      <a:pt x="489" y="585"/>
                    </a:lnTo>
                    <a:lnTo>
                      <a:pt x="498" y="582"/>
                    </a:lnTo>
                    <a:lnTo>
                      <a:pt x="506" y="578"/>
                    </a:lnTo>
                    <a:lnTo>
                      <a:pt x="514" y="575"/>
                    </a:lnTo>
                    <a:lnTo>
                      <a:pt x="519" y="573"/>
                    </a:lnTo>
                    <a:lnTo>
                      <a:pt x="528" y="569"/>
                    </a:lnTo>
                    <a:lnTo>
                      <a:pt x="536" y="565"/>
                    </a:lnTo>
                    <a:lnTo>
                      <a:pt x="542" y="560"/>
                    </a:lnTo>
                    <a:lnTo>
                      <a:pt x="551" y="558"/>
                    </a:lnTo>
                    <a:lnTo>
                      <a:pt x="557" y="554"/>
                    </a:lnTo>
                    <a:lnTo>
                      <a:pt x="563" y="548"/>
                    </a:lnTo>
                    <a:lnTo>
                      <a:pt x="570" y="543"/>
                    </a:lnTo>
                    <a:lnTo>
                      <a:pt x="578" y="539"/>
                    </a:lnTo>
                    <a:lnTo>
                      <a:pt x="583" y="533"/>
                    </a:lnTo>
                    <a:lnTo>
                      <a:pt x="590" y="530"/>
                    </a:lnTo>
                    <a:lnTo>
                      <a:pt x="597" y="524"/>
                    </a:lnTo>
                    <a:lnTo>
                      <a:pt x="604" y="520"/>
                    </a:lnTo>
                    <a:lnTo>
                      <a:pt x="608" y="514"/>
                    </a:lnTo>
                    <a:lnTo>
                      <a:pt x="613" y="509"/>
                    </a:lnTo>
                    <a:lnTo>
                      <a:pt x="619" y="503"/>
                    </a:lnTo>
                    <a:lnTo>
                      <a:pt x="626" y="499"/>
                    </a:lnTo>
                    <a:lnTo>
                      <a:pt x="631" y="492"/>
                    </a:lnTo>
                    <a:lnTo>
                      <a:pt x="635" y="486"/>
                    </a:lnTo>
                    <a:lnTo>
                      <a:pt x="641" y="480"/>
                    </a:lnTo>
                    <a:lnTo>
                      <a:pt x="645" y="475"/>
                    </a:lnTo>
                    <a:lnTo>
                      <a:pt x="650" y="468"/>
                    </a:lnTo>
                    <a:lnTo>
                      <a:pt x="654" y="462"/>
                    </a:lnTo>
                    <a:lnTo>
                      <a:pt x="660" y="456"/>
                    </a:lnTo>
                    <a:lnTo>
                      <a:pt x="662" y="449"/>
                    </a:lnTo>
                    <a:lnTo>
                      <a:pt x="668" y="443"/>
                    </a:lnTo>
                    <a:lnTo>
                      <a:pt x="671" y="437"/>
                    </a:lnTo>
                    <a:lnTo>
                      <a:pt x="675" y="430"/>
                    </a:lnTo>
                    <a:lnTo>
                      <a:pt x="679" y="423"/>
                    </a:lnTo>
                    <a:lnTo>
                      <a:pt x="681" y="416"/>
                    </a:lnTo>
                    <a:lnTo>
                      <a:pt x="684" y="409"/>
                    </a:lnTo>
                    <a:lnTo>
                      <a:pt x="687" y="401"/>
                    </a:lnTo>
                    <a:lnTo>
                      <a:pt x="690" y="394"/>
                    </a:lnTo>
                    <a:lnTo>
                      <a:pt x="692" y="386"/>
                    </a:lnTo>
                    <a:lnTo>
                      <a:pt x="694" y="381"/>
                    </a:lnTo>
                    <a:lnTo>
                      <a:pt x="696" y="373"/>
                    </a:lnTo>
                    <a:lnTo>
                      <a:pt x="699" y="366"/>
                    </a:lnTo>
                    <a:lnTo>
                      <a:pt x="701" y="358"/>
                    </a:lnTo>
                    <a:lnTo>
                      <a:pt x="702" y="349"/>
                    </a:lnTo>
                    <a:lnTo>
                      <a:pt x="705" y="344"/>
                    </a:lnTo>
                    <a:lnTo>
                      <a:pt x="706" y="336"/>
                    </a:lnTo>
                    <a:lnTo>
                      <a:pt x="706" y="328"/>
                    </a:lnTo>
                    <a:lnTo>
                      <a:pt x="706" y="321"/>
                    </a:lnTo>
                    <a:lnTo>
                      <a:pt x="706" y="313"/>
                    </a:lnTo>
                    <a:lnTo>
                      <a:pt x="707" y="306"/>
                    </a:lnTo>
                    <a:lnTo>
                      <a:pt x="706" y="298"/>
                    </a:lnTo>
                    <a:lnTo>
                      <a:pt x="706" y="290"/>
                    </a:lnTo>
                    <a:lnTo>
                      <a:pt x="706" y="281"/>
                    </a:lnTo>
                    <a:lnTo>
                      <a:pt x="706" y="273"/>
                    </a:lnTo>
                    <a:lnTo>
                      <a:pt x="705" y="265"/>
                    </a:lnTo>
                    <a:lnTo>
                      <a:pt x="702" y="258"/>
                    </a:lnTo>
                    <a:lnTo>
                      <a:pt x="701" y="251"/>
                    </a:lnTo>
                    <a:lnTo>
                      <a:pt x="699" y="243"/>
                    </a:lnTo>
                    <a:lnTo>
                      <a:pt x="696" y="235"/>
                    </a:lnTo>
                    <a:lnTo>
                      <a:pt x="694" y="228"/>
                    </a:lnTo>
                    <a:lnTo>
                      <a:pt x="692" y="220"/>
                    </a:lnTo>
                    <a:lnTo>
                      <a:pt x="690" y="215"/>
                    </a:lnTo>
                    <a:lnTo>
                      <a:pt x="687" y="207"/>
                    </a:lnTo>
                    <a:lnTo>
                      <a:pt x="684" y="200"/>
                    </a:lnTo>
                    <a:lnTo>
                      <a:pt x="681" y="192"/>
                    </a:lnTo>
                    <a:lnTo>
                      <a:pt x="679" y="185"/>
                    </a:lnTo>
                    <a:lnTo>
                      <a:pt x="675" y="179"/>
                    </a:lnTo>
                    <a:lnTo>
                      <a:pt x="671" y="172"/>
                    </a:lnTo>
                    <a:lnTo>
                      <a:pt x="668" y="164"/>
                    </a:lnTo>
                    <a:lnTo>
                      <a:pt x="662" y="158"/>
                    </a:lnTo>
                    <a:lnTo>
                      <a:pt x="660" y="152"/>
                    </a:lnTo>
                    <a:lnTo>
                      <a:pt x="654" y="145"/>
                    </a:lnTo>
                    <a:lnTo>
                      <a:pt x="650" y="138"/>
                    </a:lnTo>
                    <a:lnTo>
                      <a:pt x="645" y="134"/>
                    </a:lnTo>
                    <a:lnTo>
                      <a:pt x="641" y="128"/>
                    </a:lnTo>
                    <a:lnTo>
                      <a:pt x="635" y="121"/>
                    </a:lnTo>
                    <a:lnTo>
                      <a:pt x="631" y="117"/>
                    </a:lnTo>
                    <a:lnTo>
                      <a:pt x="626" y="110"/>
                    </a:lnTo>
                    <a:lnTo>
                      <a:pt x="619" y="104"/>
                    </a:lnTo>
                    <a:lnTo>
                      <a:pt x="613" y="99"/>
                    </a:lnTo>
                    <a:lnTo>
                      <a:pt x="608" y="95"/>
                    </a:lnTo>
                    <a:lnTo>
                      <a:pt x="604" y="89"/>
                    </a:lnTo>
                    <a:lnTo>
                      <a:pt x="597" y="83"/>
                    </a:lnTo>
                    <a:lnTo>
                      <a:pt x="590" y="79"/>
                    </a:lnTo>
                    <a:lnTo>
                      <a:pt x="583" y="73"/>
                    </a:lnTo>
                    <a:lnTo>
                      <a:pt x="578" y="69"/>
                    </a:lnTo>
                    <a:lnTo>
                      <a:pt x="570" y="64"/>
                    </a:lnTo>
                    <a:lnTo>
                      <a:pt x="563" y="59"/>
                    </a:lnTo>
                    <a:lnTo>
                      <a:pt x="557" y="55"/>
                    </a:lnTo>
                    <a:lnTo>
                      <a:pt x="551" y="51"/>
                    </a:lnTo>
                    <a:lnTo>
                      <a:pt x="542" y="47"/>
                    </a:lnTo>
                    <a:lnTo>
                      <a:pt x="536" y="43"/>
                    </a:lnTo>
                    <a:lnTo>
                      <a:pt x="528" y="40"/>
                    </a:lnTo>
                    <a:lnTo>
                      <a:pt x="519" y="35"/>
                    </a:lnTo>
                    <a:lnTo>
                      <a:pt x="514" y="32"/>
                    </a:lnTo>
                    <a:lnTo>
                      <a:pt x="506" y="28"/>
                    </a:lnTo>
                    <a:lnTo>
                      <a:pt x="498" y="25"/>
                    </a:lnTo>
                    <a:lnTo>
                      <a:pt x="489" y="24"/>
                    </a:lnTo>
                    <a:lnTo>
                      <a:pt x="481" y="20"/>
                    </a:lnTo>
                    <a:lnTo>
                      <a:pt x="473" y="17"/>
                    </a:lnTo>
                    <a:lnTo>
                      <a:pt x="466" y="15"/>
                    </a:lnTo>
                    <a:lnTo>
                      <a:pt x="458" y="13"/>
                    </a:lnTo>
                    <a:lnTo>
                      <a:pt x="450" y="10"/>
                    </a:lnTo>
                    <a:lnTo>
                      <a:pt x="440" y="9"/>
                    </a:lnTo>
                    <a:lnTo>
                      <a:pt x="432" y="8"/>
                    </a:lnTo>
                    <a:lnTo>
                      <a:pt x="424" y="6"/>
                    </a:lnTo>
                    <a:lnTo>
                      <a:pt x="414" y="5"/>
                    </a:lnTo>
                    <a:lnTo>
                      <a:pt x="406" y="4"/>
                    </a:lnTo>
                    <a:lnTo>
                      <a:pt x="397" y="1"/>
                    </a:lnTo>
                    <a:lnTo>
                      <a:pt x="389" y="1"/>
                    </a:lnTo>
                    <a:lnTo>
                      <a:pt x="379" y="0"/>
                    </a:lnTo>
                    <a:lnTo>
                      <a:pt x="371" y="0"/>
                    </a:lnTo>
                    <a:lnTo>
                      <a:pt x="361" y="0"/>
                    </a:lnTo>
                    <a:lnTo>
                      <a:pt x="353" y="0"/>
                    </a:lnTo>
                    <a:lnTo>
                      <a:pt x="344" y="0"/>
                    </a:lnTo>
                    <a:lnTo>
                      <a:pt x="334" y="0"/>
                    </a:lnTo>
                    <a:lnTo>
                      <a:pt x="326" y="0"/>
                    </a:lnTo>
                    <a:lnTo>
                      <a:pt x="316" y="1"/>
                    </a:lnTo>
                    <a:lnTo>
                      <a:pt x="307" y="1"/>
                    </a:lnTo>
                    <a:lnTo>
                      <a:pt x="299" y="4"/>
                    </a:lnTo>
                    <a:lnTo>
                      <a:pt x="289" y="5"/>
                    </a:lnTo>
                    <a:lnTo>
                      <a:pt x="282" y="6"/>
                    </a:lnTo>
                    <a:lnTo>
                      <a:pt x="274" y="8"/>
                    </a:lnTo>
                    <a:lnTo>
                      <a:pt x="265" y="9"/>
                    </a:lnTo>
                    <a:lnTo>
                      <a:pt x="256" y="10"/>
                    </a:lnTo>
                    <a:lnTo>
                      <a:pt x="248" y="13"/>
                    </a:lnTo>
                    <a:lnTo>
                      <a:pt x="239" y="15"/>
                    </a:lnTo>
                    <a:lnTo>
                      <a:pt x="231" y="17"/>
                    </a:lnTo>
                    <a:lnTo>
                      <a:pt x="224" y="20"/>
                    </a:lnTo>
                    <a:lnTo>
                      <a:pt x="216" y="24"/>
                    </a:lnTo>
                    <a:lnTo>
                      <a:pt x="209" y="25"/>
                    </a:lnTo>
                    <a:lnTo>
                      <a:pt x="198" y="28"/>
                    </a:lnTo>
                    <a:lnTo>
                      <a:pt x="192" y="32"/>
                    </a:lnTo>
                    <a:lnTo>
                      <a:pt x="184" y="35"/>
                    </a:lnTo>
                    <a:lnTo>
                      <a:pt x="176" y="40"/>
                    </a:lnTo>
                    <a:lnTo>
                      <a:pt x="168" y="43"/>
                    </a:lnTo>
                    <a:lnTo>
                      <a:pt x="161" y="47"/>
                    </a:lnTo>
                    <a:lnTo>
                      <a:pt x="156" y="51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2" y="64"/>
                    </a:lnTo>
                    <a:lnTo>
                      <a:pt x="128" y="69"/>
                    </a:lnTo>
                    <a:lnTo>
                      <a:pt x="122" y="73"/>
                    </a:lnTo>
                    <a:lnTo>
                      <a:pt x="115" y="79"/>
                    </a:lnTo>
                    <a:lnTo>
                      <a:pt x="109" y="83"/>
                    </a:lnTo>
                    <a:lnTo>
                      <a:pt x="102" y="89"/>
                    </a:lnTo>
                    <a:lnTo>
                      <a:pt x="97" y="95"/>
                    </a:lnTo>
                    <a:lnTo>
                      <a:pt x="92" y="99"/>
                    </a:lnTo>
                    <a:lnTo>
                      <a:pt x="85" y="104"/>
                    </a:lnTo>
                    <a:lnTo>
                      <a:pt x="81" y="110"/>
                    </a:lnTo>
                    <a:lnTo>
                      <a:pt x="74" y="117"/>
                    </a:lnTo>
                    <a:lnTo>
                      <a:pt x="68" y="121"/>
                    </a:lnTo>
                    <a:lnTo>
                      <a:pt x="64" y="128"/>
                    </a:lnTo>
                    <a:lnTo>
                      <a:pt x="59" y="134"/>
                    </a:lnTo>
                    <a:lnTo>
                      <a:pt x="55" y="138"/>
                    </a:lnTo>
                    <a:lnTo>
                      <a:pt x="49" y="145"/>
                    </a:lnTo>
                    <a:lnTo>
                      <a:pt x="45" y="152"/>
                    </a:lnTo>
                    <a:lnTo>
                      <a:pt x="41" y="158"/>
                    </a:lnTo>
                    <a:lnTo>
                      <a:pt x="37" y="164"/>
                    </a:lnTo>
                    <a:lnTo>
                      <a:pt x="34" y="172"/>
                    </a:lnTo>
                    <a:lnTo>
                      <a:pt x="30" y="179"/>
                    </a:lnTo>
                    <a:lnTo>
                      <a:pt x="28" y="185"/>
                    </a:lnTo>
                    <a:lnTo>
                      <a:pt x="22" y="192"/>
                    </a:lnTo>
                    <a:lnTo>
                      <a:pt x="19" y="200"/>
                    </a:lnTo>
                    <a:lnTo>
                      <a:pt x="17" y="207"/>
                    </a:lnTo>
                    <a:lnTo>
                      <a:pt x="14" y="215"/>
                    </a:lnTo>
                    <a:lnTo>
                      <a:pt x="13" y="220"/>
                    </a:lnTo>
                    <a:lnTo>
                      <a:pt x="10" y="228"/>
                    </a:lnTo>
                    <a:lnTo>
                      <a:pt x="8" y="235"/>
                    </a:lnTo>
                    <a:lnTo>
                      <a:pt x="7" y="243"/>
                    </a:lnTo>
                    <a:lnTo>
                      <a:pt x="4" y="251"/>
                    </a:lnTo>
                    <a:lnTo>
                      <a:pt x="3" y="258"/>
                    </a:lnTo>
                    <a:lnTo>
                      <a:pt x="2" y="265"/>
                    </a:lnTo>
                    <a:lnTo>
                      <a:pt x="0" y="273"/>
                    </a:lnTo>
                    <a:lnTo>
                      <a:pt x="0" y="281"/>
                    </a:lnTo>
                    <a:lnTo>
                      <a:pt x="0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13"/>
                    </a:lnTo>
                    <a:lnTo>
                      <a:pt x="0" y="321"/>
                    </a:lnTo>
                    <a:lnTo>
                      <a:pt x="0" y="328"/>
                    </a:lnTo>
                    <a:lnTo>
                      <a:pt x="0" y="336"/>
                    </a:lnTo>
                    <a:lnTo>
                      <a:pt x="2" y="344"/>
                    </a:lnTo>
                    <a:lnTo>
                      <a:pt x="3" y="349"/>
                    </a:lnTo>
                    <a:lnTo>
                      <a:pt x="4" y="358"/>
                    </a:lnTo>
                    <a:lnTo>
                      <a:pt x="7" y="366"/>
                    </a:lnTo>
                    <a:lnTo>
                      <a:pt x="8" y="373"/>
                    </a:lnTo>
                    <a:lnTo>
                      <a:pt x="10" y="381"/>
                    </a:lnTo>
                    <a:lnTo>
                      <a:pt x="13" y="386"/>
                    </a:lnTo>
                    <a:lnTo>
                      <a:pt x="14" y="394"/>
                    </a:lnTo>
                    <a:lnTo>
                      <a:pt x="17" y="401"/>
                    </a:lnTo>
                    <a:lnTo>
                      <a:pt x="19" y="409"/>
                    </a:lnTo>
                    <a:lnTo>
                      <a:pt x="22" y="416"/>
                    </a:lnTo>
                    <a:lnTo>
                      <a:pt x="28" y="423"/>
                    </a:lnTo>
                    <a:lnTo>
                      <a:pt x="30" y="430"/>
                    </a:lnTo>
                    <a:lnTo>
                      <a:pt x="34" y="437"/>
                    </a:lnTo>
                    <a:lnTo>
                      <a:pt x="37" y="443"/>
                    </a:lnTo>
                    <a:lnTo>
                      <a:pt x="41" y="449"/>
                    </a:lnTo>
                    <a:lnTo>
                      <a:pt x="45" y="456"/>
                    </a:lnTo>
                    <a:lnTo>
                      <a:pt x="49" y="462"/>
                    </a:lnTo>
                    <a:lnTo>
                      <a:pt x="55" y="468"/>
                    </a:lnTo>
                    <a:lnTo>
                      <a:pt x="59" y="475"/>
                    </a:lnTo>
                    <a:lnTo>
                      <a:pt x="64" y="480"/>
                    </a:lnTo>
                    <a:lnTo>
                      <a:pt x="68" y="486"/>
                    </a:lnTo>
                    <a:lnTo>
                      <a:pt x="74" y="492"/>
                    </a:lnTo>
                    <a:lnTo>
                      <a:pt x="81" y="499"/>
                    </a:lnTo>
                    <a:lnTo>
                      <a:pt x="85" y="503"/>
                    </a:lnTo>
                    <a:lnTo>
                      <a:pt x="92" y="509"/>
                    </a:lnTo>
                    <a:lnTo>
                      <a:pt x="97" y="514"/>
                    </a:lnTo>
                    <a:lnTo>
                      <a:pt x="102" y="520"/>
                    </a:lnTo>
                    <a:lnTo>
                      <a:pt x="109" y="524"/>
                    </a:lnTo>
                    <a:lnTo>
                      <a:pt x="115" y="530"/>
                    </a:lnTo>
                    <a:lnTo>
                      <a:pt x="122" y="533"/>
                    </a:lnTo>
                    <a:lnTo>
                      <a:pt x="128" y="539"/>
                    </a:lnTo>
                    <a:lnTo>
                      <a:pt x="132" y="543"/>
                    </a:lnTo>
                    <a:lnTo>
                      <a:pt x="141" y="548"/>
                    </a:lnTo>
                    <a:lnTo>
                      <a:pt x="147" y="554"/>
                    </a:lnTo>
                    <a:lnTo>
                      <a:pt x="156" y="558"/>
                    </a:lnTo>
                    <a:lnTo>
                      <a:pt x="161" y="560"/>
                    </a:lnTo>
                    <a:lnTo>
                      <a:pt x="168" y="565"/>
                    </a:lnTo>
                    <a:lnTo>
                      <a:pt x="176" y="569"/>
                    </a:lnTo>
                    <a:lnTo>
                      <a:pt x="184" y="573"/>
                    </a:lnTo>
                    <a:lnTo>
                      <a:pt x="192" y="575"/>
                    </a:lnTo>
                    <a:lnTo>
                      <a:pt x="198" y="578"/>
                    </a:lnTo>
                    <a:lnTo>
                      <a:pt x="209" y="582"/>
                    </a:lnTo>
                    <a:lnTo>
                      <a:pt x="216" y="585"/>
                    </a:lnTo>
                    <a:lnTo>
                      <a:pt x="224" y="588"/>
                    </a:lnTo>
                    <a:lnTo>
                      <a:pt x="231" y="592"/>
                    </a:lnTo>
                    <a:lnTo>
                      <a:pt x="239" y="593"/>
                    </a:lnTo>
                    <a:lnTo>
                      <a:pt x="248" y="594"/>
                    </a:lnTo>
                    <a:lnTo>
                      <a:pt x="256" y="597"/>
                    </a:lnTo>
                    <a:lnTo>
                      <a:pt x="265" y="600"/>
                    </a:lnTo>
                    <a:lnTo>
                      <a:pt x="274" y="601"/>
                    </a:lnTo>
                    <a:lnTo>
                      <a:pt x="282" y="604"/>
                    </a:lnTo>
                    <a:lnTo>
                      <a:pt x="289" y="604"/>
                    </a:lnTo>
                    <a:lnTo>
                      <a:pt x="299" y="605"/>
                    </a:lnTo>
                    <a:lnTo>
                      <a:pt x="307" y="607"/>
                    </a:lnTo>
                    <a:lnTo>
                      <a:pt x="316" y="607"/>
                    </a:lnTo>
                    <a:lnTo>
                      <a:pt x="326" y="609"/>
                    </a:lnTo>
                    <a:lnTo>
                      <a:pt x="334" y="609"/>
                    </a:lnTo>
                    <a:lnTo>
                      <a:pt x="344" y="609"/>
                    </a:lnTo>
                    <a:lnTo>
                      <a:pt x="353" y="611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9" name="Freeform 9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2736" y="833"/>
                <a:ext cx="223" cy="1182"/>
              </a:xfrm>
              <a:custGeom>
                <a:avLst/>
                <a:gdLst>
                  <a:gd name="T0" fmla="*/ 0 w 456"/>
                  <a:gd name="T1" fmla="*/ 311914 h 712"/>
                  <a:gd name="T2" fmla="*/ 0 w 456"/>
                  <a:gd name="T3" fmla="*/ 311914 h 712"/>
                  <a:gd name="T4" fmla="*/ 0 w 456"/>
                  <a:gd name="T5" fmla="*/ 0 h 712"/>
                  <a:gd name="T6" fmla="*/ 0 w 456"/>
                  <a:gd name="T7" fmla="*/ 0 h 712"/>
                  <a:gd name="T8" fmla="*/ 0 w 456"/>
                  <a:gd name="T9" fmla="*/ 311914 h 712"/>
                  <a:gd name="T10" fmla="*/ 0 w 456"/>
                  <a:gd name="T11" fmla="*/ 311914 h 7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6"/>
                  <a:gd name="T19" fmla="*/ 0 h 712"/>
                  <a:gd name="T20" fmla="*/ 456 w 456"/>
                  <a:gd name="T21" fmla="*/ 712 h 7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6" h="712">
                    <a:moveTo>
                      <a:pt x="0" y="712"/>
                    </a:moveTo>
                    <a:lnTo>
                      <a:pt x="456" y="712"/>
                    </a:lnTo>
                    <a:lnTo>
                      <a:pt x="456" y="0"/>
                    </a:lnTo>
                    <a:lnTo>
                      <a:pt x="0" y="0"/>
                    </a:lnTo>
                    <a:lnTo>
                      <a:pt x="0" y="71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5" name="Oval 95"/>
            <p:cNvSpPr>
              <a:spLocks noChangeAspect="1" noChangeArrowheads="1"/>
            </p:cNvSpPr>
            <p:nvPr/>
          </p:nvSpPr>
          <p:spPr bwMode="gray">
            <a:xfrm>
              <a:off x="4776" y="1452"/>
              <a:ext cx="287" cy="287"/>
            </a:xfrm>
            <a:prstGeom prst="ellipse">
              <a:avLst/>
            </a:prstGeom>
            <a:solidFill>
              <a:srgbClr val="DCC05A"/>
            </a:solidFill>
            <a:ln w="9525" algn="ctr">
              <a:solidFill>
                <a:schemeClr val="bg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6" name="Oval 96"/>
            <p:cNvSpPr>
              <a:spLocks noChangeAspect="1" noChangeArrowheads="1"/>
            </p:cNvSpPr>
            <p:nvPr/>
          </p:nvSpPr>
          <p:spPr bwMode="gray">
            <a:xfrm>
              <a:off x="4776" y="1069"/>
              <a:ext cx="287" cy="286"/>
            </a:xfrm>
            <a:prstGeom prst="ellipse">
              <a:avLst/>
            </a:prstGeom>
            <a:solidFill>
              <a:srgbClr val="C41300"/>
            </a:solidFill>
            <a:ln w="9525" algn="ctr">
              <a:solidFill>
                <a:schemeClr val="bg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7" name="Oval 97"/>
            <p:cNvSpPr>
              <a:spLocks noChangeAspect="1" noChangeArrowheads="1"/>
            </p:cNvSpPr>
            <p:nvPr/>
          </p:nvSpPr>
          <p:spPr bwMode="gray">
            <a:xfrm>
              <a:off x="4776" y="1826"/>
              <a:ext cx="287" cy="287"/>
            </a:xfrm>
            <a:prstGeom prst="ellipse">
              <a:avLst/>
            </a:prstGeom>
            <a:solidFill>
              <a:srgbClr val="06C245"/>
            </a:solidFill>
            <a:ln w="9525" algn="ctr">
              <a:solidFill>
                <a:schemeClr val="bg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80" name="Rectangle 3"/>
          <p:cNvSpPr>
            <a:spLocks noChangeArrowheads="1"/>
          </p:cNvSpPr>
          <p:nvPr/>
        </p:nvSpPr>
        <p:spPr bwMode="gray">
          <a:xfrm>
            <a:off x="5532967" y="763059"/>
            <a:ext cx="4113212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007167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sz="1600" b="1" smtClean="0">
                <a:latin typeface="+mn-lt"/>
              </a:rPr>
              <a:t>Header</a:t>
            </a:r>
            <a:endParaRPr lang="en-US" sz="1600" b="1" dirty="0">
              <a:latin typeface="+mn-lt"/>
            </a:endParaRPr>
          </a:p>
        </p:txBody>
      </p:sp>
      <p:sp>
        <p:nvSpPr>
          <p:cNvPr id="181" name="AutoShape 4"/>
          <p:cNvSpPr>
            <a:spLocks noChangeArrowheads="1"/>
          </p:cNvSpPr>
          <p:nvPr/>
        </p:nvSpPr>
        <p:spPr bwMode="gray">
          <a:xfrm rot="5400000">
            <a:off x="3997148" y="3659982"/>
            <a:ext cx="3505200" cy="2667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gray">
          <a:xfrm>
            <a:off x="6063580" y="2011760"/>
            <a:ext cx="3299970" cy="530225"/>
          </a:xfrm>
          <a:prstGeom prst="rect">
            <a:avLst/>
          </a:prstGeom>
          <a:solidFill>
            <a:srgbClr val="007167"/>
          </a:solidFill>
          <a:ln w="9525" algn="ctr">
            <a:solidFill>
              <a:schemeClr val="tx2"/>
            </a:solidFill>
            <a:miter lim="800000"/>
            <a:headEnd type="none" w="lg" len="lg"/>
            <a:tailEnd type="none" w="lg" len="lg"/>
          </a:ln>
        </p:spPr>
        <p:txBody>
          <a:bodyPr tIns="91440" bIns="91440" anchor="ctr"/>
          <a:lstStyle/>
          <a:p>
            <a:pPr algn="ctr"/>
            <a:r>
              <a:rPr lang="en-US" sz="1600" b="1" smtClean="0">
                <a:solidFill>
                  <a:srgbClr val="FFFFFF"/>
                </a:solidFill>
                <a:latin typeface="+mn-lt"/>
              </a:rPr>
              <a:t>Header</a:t>
            </a:r>
            <a:endParaRPr lang="en-US" sz="1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3" name="Rectangle 8"/>
          <p:cNvSpPr>
            <a:spLocks noChangeArrowheads="1"/>
          </p:cNvSpPr>
          <p:nvPr/>
        </p:nvSpPr>
        <p:spPr bwMode="gray">
          <a:xfrm>
            <a:off x="6063580" y="2541985"/>
            <a:ext cx="3299970" cy="10072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tIns="91440" bIns="91440" anchorCtr="0"/>
          <a:lstStyle/>
          <a:p>
            <a:pPr algn="l"/>
            <a:r>
              <a:rPr lang="en-US" sz="1400" b="1" smtClean="0">
                <a:solidFill>
                  <a:srgbClr val="000000"/>
                </a:solidFill>
                <a:latin typeface="+mn-lt"/>
              </a:rPr>
              <a:t>Text</a:t>
            </a:r>
          </a:p>
          <a:p>
            <a:pPr marL="285750" lvl="1" indent="-17145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400" smtClean="0">
                <a:solidFill>
                  <a:srgbClr val="000000"/>
                </a:solidFill>
                <a:latin typeface="+mn-lt"/>
              </a:rPr>
              <a:t>Text</a:t>
            </a:r>
          </a:p>
          <a:p>
            <a:pPr marL="571500" lvl="2" indent="-171450" algn="l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–"/>
            </a:pPr>
            <a:r>
              <a:rPr lang="en-US" sz="1400" smtClean="0">
                <a:solidFill>
                  <a:srgbClr val="000000"/>
                </a:solidFill>
                <a:latin typeface="+mn-lt"/>
              </a:rPr>
              <a:t>Text</a:t>
            </a:r>
            <a:endParaRPr lang="en-US" sz="1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4" name="Rectangle 2"/>
          <p:cNvSpPr>
            <a:spLocks noChangeArrowheads="1"/>
          </p:cNvSpPr>
          <p:nvPr/>
        </p:nvSpPr>
        <p:spPr bwMode="gray">
          <a:xfrm>
            <a:off x="6063581" y="3633788"/>
            <a:ext cx="946820" cy="1225550"/>
          </a:xfrm>
          <a:prstGeom prst="rect">
            <a:avLst/>
          </a:prstGeom>
          <a:solidFill>
            <a:srgbClr val="007167"/>
          </a:solidFill>
          <a:ln w="9525" algn="ctr">
            <a:solidFill>
              <a:srgbClr val="007167"/>
            </a:solidFill>
            <a:miter lim="800000"/>
            <a:headEnd type="none" w="lg" len="lg"/>
            <a:tailEnd type="none" w="lg" len="lg"/>
          </a:ln>
        </p:spPr>
        <p:txBody>
          <a:bodyPr tIns="91440" bIns="9144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</a:rPr>
              <a:t>Header</a:t>
            </a:r>
            <a:endParaRPr lang="en-US" sz="1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gray">
          <a:xfrm>
            <a:off x="7085195" y="3633788"/>
            <a:ext cx="1544198" cy="1225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tIns="91440" bIns="91440" anchorCtr="0"/>
          <a:lstStyle/>
          <a:p>
            <a:pPr algn="l"/>
            <a:r>
              <a:rPr lang="en-US" sz="1400" b="1" smtClean="0">
                <a:solidFill>
                  <a:srgbClr val="000000"/>
                </a:solidFill>
                <a:latin typeface="+mn-lt"/>
              </a:rPr>
              <a:t>Text</a:t>
            </a:r>
          </a:p>
          <a:p>
            <a:pPr marL="285750" lvl="1" indent="-171450" algn="l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sz="1400" smtClean="0">
                <a:solidFill>
                  <a:srgbClr val="000000"/>
                </a:solidFill>
                <a:latin typeface="+mn-lt"/>
              </a:rPr>
              <a:t>Text</a:t>
            </a:r>
          </a:p>
          <a:p>
            <a:pPr marL="571500" lvl="2" indent="-171450" algn="l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–"/>
            </a:pPr>
            <a:r>
              <a:rPr lang="en-US" sz="1400" smtClean="0">
                <a:solidFill>
                  <a:srgbClr val="000000"/>
                </a:solidFill>
                <a:latin typeface="+mn-lt"/>
              </a:rPr>
              <a:t>Text</a:t>
            </a:r>
            <a:endParaRPr lang="en-US" sz="14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84130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2000" b="1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213432679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475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六大面向及發展趨勢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66800"/>
            <a:ext cx="60579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772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2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2" y="629796"/>
            <a:ext cx="6442613" cy="203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28712" y="2695575"/>
            <a:ext cx="2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+mj-ea"/>
                <a:ea typeface="+mj-ea"/>
              </a:rPr>
              <a:t>相同的</a:t>
            </a:r>
            <a:r>
              <a:rPr lang="zh-TW" altLang="en-US" dirty="0" smtClean="0">
                <a:latin typeface="+mj-ea"/>
                <a:ea typeface="+mj-ea"/>
              </a:rPr>
              <a:t>事</a:t>
            </a:r>
            <a:r>
              <a:rPr lang="zh-TW" altLang="en-US" dirty="0">
                <a:latin typeface="+mj-ea"/>
                <a:ea typeface="+mj-ea"/>
              </a:rPr>
              <a:t>，做得更快更有效率</a:t>
            </a:r>
            <a:endParaRPr lang="zh-TW" altLang="en-US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4424" y="3249513"/>
            <a:ext cx="230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latin typeface="+mj-ea"/>
                <a:ea typeface="+mj-ea"/>
              </a:rPr>
              <a:t>提供客製化商品及服務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04898" y="3709690"/>
            <a:ext cx="230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latin typeface="+mj-ea"/>
                <a:ea typeface="+mj-ea"/>
              </a:rPr>
              <a:t>金融業中普及</a:t>
            </a:r>
            <a:r>
              <a:rPr lang="zh-TW" altLang="en-US" dirty="0">
                <a:latin typeface="+mj-ea"/>
                <a:ea typeface="+mj-ea"/>
              </a:rPr>
              <a:t>存在</a:t>
            </a:r>
            <a:endParaRPr lang="zh-TW" altLang="en-US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8712" y="4080570"/>
            <a:ext cx="230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+mj-ea"/>
                <a:ea typeface="+mj-ea"/>
              </a:rPr>
              <a:t>更智能</a:t>
            </a:r>
            <a:r>
              <a:rPr lang="zh-TW" altLang="en-US" dirty="0" smtClean="0">
                <a:latin typeface="+mj-ea"/>
                <a:ea typeface="+mj-ea"/>
              </a:rPr>
              <a:t>的決策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04912" y="4540747"/>
            <a:ext cx="230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latin typeface="+mj-ea"/>
                <a:ea typeface="+mj-ea"/>
              </a:rPr>
              <a:t>創新價值觀點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30" y="0"/>
            <a:ext cx="132778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1" y="1228297"/>
            <a:ext cx="9281241" cy="49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59558" y="272955"/>
            <a:ext cx="43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latin typeface="+mj-ea"/>
                <a:ea typeface="+mj-ea"/>
              </a:rPr>
              <a:t>AI</a:t>
            </a:r>
            <a:r>
              <a:rPr lang="zh-TW" altLang="en-US" sz="1800" dirty="0" smtClean="0">
                <a:latin typeface="+mj-ea"/>
                <a:ea typeface="+mj-ea"/>
              </a:rPr>
              <a:t>正在改變金融服務</a:t>
            </a:r>
            <a:r>
              <a:rPr lang="en-US" altLang="zh-TW" sz="1800" dirty="0" smtClean="0">
                <a:latin typeface="+mj-ea"/>
                <a:ea typeface="+mj-ea"/>
              </a:rPr>
              <a:t>…</a:t>
            </a:r>
            <a:endParaRPr lang="zh-TW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4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" y="1160058"/>
            <a:ext cx="9581190" cy="515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09433" y="27295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latin typeface="+mj-ea"/>
                <a:ea typeface="+mj-ea"/>
              </a:rPr>
              <a:t>AI</a:t>
            </a:r>
            <a:r>
              <a:rPr lang="zh-TW" altLang="en-US" sz="1800" dirty="0">
                <a:latin typeface="+mj-ea"/>
                <a:ea typeface="+mj-ea"/>
              </a:rPr>
              <a:t>目前</a:t>
            </a:r>
            <a:r>
              <a:rPr lang="zh-TW" altLang="en-US" sz="1800" dirty="0" smtClean="0">
                <a:latin typeface="+mj-ea"/>
                <a:ea typeface="+mj-ea"/>
              </a:rPr>
              <a:t>影響金融服務的方式 </a:t>
            </a:r>
            <a:r>
              <a:rPr lang="en-US" altLang="zh-TW" sz="1800" dirty="0" smtClean="0">
                <a:latin typeface="+mj-ea"/>
                <a:ea typeface="+mj-ea"/>
              </a:rPr>
              <a:t>Key Findings</a:t>
            </a:r>
            <a:endParaRPr lang="zh-TW" altLang="en-US" sz="1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7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1223" y="490184"/>
            <a:ext cx="8963554" cy="505227"/>
          </a:xfrm>
        </p:spPr>
        <p:txBody>
          <a:bodyPr/>
          <a:lstStyle/>
          <a:p>
            <a:r>
              <a:rPr lang="en-US" altLang="zh-TW" dirty="0" smtClean="0"/>
              <a:t>Key </a:t>
            </a:r>
            <a:r>
              <a:rPr lang="en-US" altLang="zh-TW" dirty="0"/>
              <a:t>Finding| Finding 1: From cost </a:t>
            </a:r>
            <a:r>
              <a:rPr lang="en-US" altLang="zh-TW" dirty="0" err="1" smtClean="0"/>
              <a:t>centre</a:t>
            </a:r>
            <a:r>
              <a:rPr lang="en-US" altLang="zh-TW" dirty="0" smtClean="0"/>
              <a:t> </a:t>
            </a:r>
            <a:r>
              <a:rPr lang="en-US" altLang="zh-TW" dirty="0"/>
              <a:t>to profit </a:t>
            </a:r>
            <a:r>
              <a:rPr lang="en-US" altLang="zh-TW" dirty="0" err="1" smtClean="0"/>
              <a:t>centre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-Software as a Service(SaaS)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94054" y="1066800"/>
            <a:ext cx="8963555" cy="5056189"/>
          </a:xfrm>
        </p:spPr>
        <p:txBody>
          <a:bodyPr/>
          <a:lstStyle/>
          <a:p>
            <a:r>
              <a:rPr lang="zh-TW" altLang="en-US" b="0" dirty="0"/>
              <a:t>提供已經產品化的軟體</a:t>
            </a:r>
            <a:r>
              <a:rPr lang="zh-TW" altLang="en-US" b="0" dirty="0" smtClean="0"/>
              <a:t>服務，</a:t>
            </a:r>
            <a:r>
              <a:rPr lang="zh-TW" altLang="en-US" b="0" dirty="0"/>
              <a:t>使用者不再需要負擔自己的開發成本，只需要向廠商訂購該服務，就可以替企業省下大筆的資金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企業需要一項服務，不需要自己買機器、聘員工，他可以直接購買提供這項服務的</a:t>
            </a:r>
            <a:r>
              <a:rPr lang="en-US" altLang="zh-TW" b="0" dirty="0"/>
              <a:t>SaaS</a:t>
            </a:r>
            <a:r>
              <a:rPr lang="zh-TW" altLang="en-US" b="0" dirty="0" smtClean="0"/>
              <a:t>軟體</a:t>
            </a:r>
            <a:endParaRPr lang="en-US" altLang="zh-TW" b="0" dirty="0" smtClean="0"/>
          </a:p>
          <a:p>
            <a:r>
              <a:rPr lang="zh-TW" altLang="en-US" b="0" dirty="0"/>
              <a:t>傳統上採購軟體是為了獲得使用授權，而</a:t>
            </a:r>
            <a:r>
              <a:rPr lang="en-US" altLang="zh-TW" b="0" dirty="0"/>
              <a:t>SaaS</a:t>
            </a:r>
            <a:r>
              <a:rPr lang="zh-TW" altLang="en-US" b="0" dirty="0"/>
              <a:t>模式則是以訂閱的方式取得使用授權，因此初期就不需投入軟體採購成本，只需要依照使用量、使用人數，按月付費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對企業用戶而言，</a:t>
            </a:r>
            <a:r>
              <a:rPr lang="en-US" altLang="zh-TW" b="0" dirty="0"/>
              <a:t>SaaS</a:t>
            </a:r>
            <a:r>
              <a:rPr lang="zh-TW" altLang="en-US" b="0" dirty="0"/>
              <a:t>模式更大的好處在於維護，企業不須理會其背後硬體設備的維護，也不須面臨軟體版本更新帶來部署的問題，</a:t>
            </a:r>
            <a:r>
              <a:rPr lang="en-US" altLang="zh-TW" b="0" dirty="0"/>
              <a:t>SaaS</a:t>
            </a:r>
            <a:r>
              <a:rPr lang="zh-TW" altLang="en-US" b="0" dirty="0"/>
              <a:t>服務供應商一更新軟體，使用者連線使用即可獲得新功能，而傳統上的軟體更新，則必須依賴</a:t>
            </a:r>
            <a:r>
              <a:rPr lang="en-US" altLang="zh-TW" b="0" dirty="0"/>
              <a:t>IT</a:t>
            </a:r>
            <a:r>
              <a:rPr lang="zh-TW" altLang="en-US" b="0" dirty="0"/>
              <a:t>人員到每臺電腦逐一部署，甚至還得解決衍生的相容性問題。</a:t>
            </a:r>
            <a:endParaRPr lang="en-US" altLang="zh-TW" b="0" dirty="0" smtClean="0"/>
          </a:p>
          <a:p>
            <a:r>
              <a:rPr lang="en-US" altLang="zh-TW" b="0" dirty="0" smtClean="0"/>
              <a:t>EX: Gmail</a:t>
            </a:r>
            <a:r>
              <a:rPr lang="zh-TW" altLang="en-US" b="0" dirty="0" smtClean="0"/>
              <a:t>、</a:t>
            </a:r>
            <a:endParaRPr lang="en-US" altLang="zh-TW" b="0" dirty="0" smtClean="0"/>
          </a:p>
          <a:p>
            <a:r>
              <a:rPr lang="zh-TW" altLang="en-US" b="0" dirty="0"/>
              <a:t>新的應用</a:t>
            </a:r>
            <a:r>
              <a:rPr lang="zh-TW" altLang="en-US" b="0" dirty="0" smtClean="0"/>
              <a:t>技術移轉至雲端及微型服務架構</a:t>
            </a:r>
            <a:endParaRPr lang="en-US" altLang="zh-TW" b="0" dirty="0" smtClean="0"/>
          </a:p>
          <a:p>
            <a:r>
              <a:rPr lang="zh-TW" altLang="en-US" b="0" dirty="0" smtClean="0"/>
              <a:t>良好的產品發展伴隨著正向資料循環</a:t>
            </a:r>
            <a:endParaRPr lang="en-US" altLang="zh-TW" b="0" dirty="0" smtClean="0"/>
          </a:p>
          <a:p>
            <a:endParaRPr lang="en-US" altLang="zh-TW" b="0" dirty="0"/>
          </a:p>
          <a:p>
            <a:endParaRPr lang="en-US" altLang="zh-TW" b="0" dirty="0" smtClean="0"/>
          </a:p>
          <a:p>
            <a:endParaRPr lang="en-US" altLang="zh-TW" b="0" dirty="0"/>
          </a:p>
          <a:p>
            <a:r>
              <a:rPr lang="zh-TW" altLang="en-US" dirty="0"/>
              <a:t>“智能銀行雲”面向中小銀行輸出全方位、一站式的金融科技服務。該版塊中包含了</a:t>
            </a:r>
            <a:r>
              <a:rPr lang="en-US" altLang="zh-TW" dirty="0"/>
              <a:t>F2C</a:t>
            </a:r>
            <a:r>
              <a:rPr lang="zh-TW" altLang="en-US" dirty="0"/>
              <a:t>互聯網零售銀行服務模塊，</a:t>
            </a:r>
            <a:r>
              <a:rPr lang="en-US" altLang="zh-TW" dirty="0"/>
              <a:t>F2B</a:t>
            </a:r>
            <a:r>
              <a:rPr lang="zh-TW" altLang="en-US" dirty="0"/>
              <a:t>中小企業金融服務模塊和</a:t>
            </a:r>
            <a:r>
              <a:rPr lang="en-US" altLang="zh-TW" dirty="0"/>
              <a:t>F2F</a:t>
            </a:r>
            <a:r>
              <a:rPr lang="zh-TW" altLang="en-US" dirty="0"/>
              <a:t>同業資産交易服務模塊，每個模塊下均可提供包括銷售、産品、服務、風控和運營五方面的解決方案，可提供定制化的互聯網零售銀行搭建及運營服務，一站式的中小企業金融服務平台以及産品豐富、安全可靠的資産交易服務平台。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93" y="3349958"/>
            <a:ext cx="2638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18" y="3430920"/>
            <a:ext cx="24955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5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1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LG_JYSMUaa6h5N6zfF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uXn2WZK0WFEXjpObtH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u_2PhjvU2kwBneEsIpt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VjTwF8kEGmz6IExJXE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oLEix9i0uaS7Ha3wv.q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savmpHHkmAGmUZTJrP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MdCf2fAkWGvYGKlJIY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0II9YoHk6EGqzCF48Mk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vzEmXb_UWCsgVk03at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yKNsqjQ0e3jorewFtA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QVax4kz0ya2EqPlyGwF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uCld8_Uq1khQX_b_jf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xf4SoqMkWppM_gvC6W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_zIdnU8xkqcKcEjlHTU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AF82v9YE6vKaCwWGtI0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.dQ1XBSmUSUg1hhh75S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NAlxN9pkWJj03YnEz8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_rO9e_3cEqFNMpmlXwi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AF82v9YE6vKaCwWGtI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.dQ1XBSmUSUg1hhh75S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T4tMEq2E2pSxTZ.koTDg"/>
</p:tagLst>
</file>

<file path=ppt/theme/theme1.xml><?xml version="1.0" encoding="utf-8"?>
<a:theme xmlns:a="http://schemas.openxmlformats.org/drawingml/2006/main" name="blank">
  <a:themeElements>
    <a:clrScheme name="Letter Blank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FFFFFF"/>
      </a:accent3>
      <a:accent4>
        <a:srgbClr val="000000"/>
      </a:accent4>
      <a:accent5>
        <a:srgbClr val="EEEEEE"/>
      </a:accent5>
      <a:accent6>
        <a:srgbClr val="AAC9B0"/>
      </a:accent6>
      <a:hlink>
        <a:srgbClr val="5BAD82"/>
      </a:hlink>
      <a:folHlink>
        <a:srgbClr val="8EC6A1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889000" rtl="0" eaLnBrk="1" fontAlgn="base" latinLnBrk="0" hangingPunct="1">
          <a:defRPr kumimoji="0" sz="1400" b="0" i="0" u="none" strike="noStrike" cap="none" normalizeH="0" baseline="0" dirty="0" smtClean="0">
            <a:solidFill>
              <a:schemeClr val="tx1"/>
            </a:solidFill>
            <a:effectLst/>
            <a:latin typeface="+mn-lt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ctr" defTabSz="8890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n-lt"/>
            <a:cs typeface="+mn-cs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Letter 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3">
        <a:dk1>
          <a:srgbClr val="000000"/>
        </a:dk1>
        <a:lt1>
          <a:srgbClr val="FFFFFF"/>
        </a:lt1>
        <a:dk2>
          <a:srgbClr val="345782"/>
        </a:dk2>
        <a:lt2>
          <a:srgbClr val="808080"/>
        </a:lt2>
        <a:accent1>
          <a:srgbClr val="E2E2E2"/>
        </a:accent1>
        <a:accent2>
          <a:srgbClr val="C5DCD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B2C7CA"/>
        </a:accent6>
        <a:hlink>
          <a:srgbClr val="5D8BA7"/>
        </a:hlink>
        <a:folHlink>
          <a:srgbClr val="9CBD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xsi="http://www.w3.org/2001/XMLSchema-instance" xmlns:p="http://schemas.microsoft.com/office/2006/metadata/properties">
  <documentManagement>
    <Description0 xmlns="614f71a7-1ffd-4a5b-b04c-721b42e4b93f" xsi:nil="true"/>
    <Software xmlns="614f71a7-1ffd-4a5b-b04c-721b42e4b93f" xsi:nil="true"/>
    <Product xmlns="614f71a7-1ffd-4a5b-b04c-721b42e4b9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FC59CFA4602A49AC3BDAF1F5DD4AD1" ma:contentTypeVersion="7" ma:contentTypeDescription="Create a new document." ma:contentTypeScope="" ma:versionID="c65ba08bd50aaf5ec69a5d563d9d7160">
  <xsd:schema xmlns:xsd="http://www.w3.org/2001/XMLSchema" xmlns:p="http://schemas.microsoft.com/office/2006/metadata/properties" xmlns:ns2="614f71a7-1ffd-4a5b-b04c-721b42e4b93f" targetNamespace="http://schemas.microsoft.com/office/2006/metadata/properties" ma:root="true" ma:fieldsID="8a3eb56de8cb87a095342ef8a3972c2e" ns2:_="">
    <xsd:import namespace="614f71a7-1ffd-4a5b-b04c-721b42e4b93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Software" minOccurs="0"/>
                <xsd:element ref="ns2:Produ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14f71a7-1ffd-4a5b-b04c-721b42e4b93f" elementFormDefault="qualified">
    <xsd:import namespace="http://schemas.microsoft.com/office/2006/documentManagement/types"/>
    <xsd:element name="Description0" ma:index="8" nillable="true" ma:displayName="Description" ma:hidden="true" ma:internalName="Description0" ma:readOnly="false">
      <xsd:simpleType>
        <xsd:restriction base="dms:Note"/>
      </xsd:simpleType>
    </xsd:element>
    <xsd:element name="Software" ma:index="9" nillable="true" ma:displayName="Software" ma:hidden="true" ma:internalName="Software" ma:readOnly="false">
      <xsd:simpleType>
        <xsd:restriction base="dms:Text">
          <xsd:maxLength value="10"/>
        </xsd:restriction>
      </xsd:simpleType>
    </xsd:element>
    <xsd:element name="Product" ma:index="10" nillable="true" ma:displayName="Product" ma:hidden="true" ma:internalName="Product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D00EDC-9529-46D3-865F-ED9D69FE8672}">
  <ds:schemaRefs>
    <ds:schemaRef ds:uri="http://schemas.microsoft.com/office/2006/metadata/properties"/>
    <ds:schemaRef ds:uri="614f71a7-1ffd-4a5b-b04c-721b42e4b93f"/>
  </ds:schemaRefs>
</ds:datastoreItem>
</file>

<file path=customXml/itemProps2.xml><?xml version="1.0" encoding="utf-8"?>
<ds:datastoreItem xmlns:ds="http://schemas.openxmlformats.org/officeDocument/2006/customXml" ds:itemID="{B8FFBFC6-7931-4C64-B4E0-D54B44BCD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f71a7-1ffd-4a5b-b04c-721b42e4b93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6D49868-F72B-4C92-A9AD-DDB4759328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1549</Words>
  <Application>Microsoft Office PowerPoint</Application>
  <PresentationFormat>A4 紙張 (210x297 公釐)</PresentationFormat>
  <Paragraphs>186</Paragraphs>
  <Slides>22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blank</vt:lpstr>
      <vt:lpstr>think-cell Slide</vt:lpstr>
      <vt:lpstr>PowerPoint 簡報</vt:lpstr>
      <vt:lpstr>Agenda</vt:lpstr>
      <vt:lpstr>Main title in sentence case, 24pt, bold Sub-title in sentence case, 16pt, unbold</vt:lpstr>
      <vt:lpstr>Agenda</vt:lpstr>
      <vt:lpstr>AI六大面向及發展趨勢</vt:lpstr>
      <vt:lpstr>PowerPoint 簡報</vt:lpstr>
      <vt:lpstr>PowerPoint 簡報</vt:lpstr>
      <vt:lpstr>PowerPoint 簡報</vt:lpstr>
      <vt:lpstr>Key Finding| Finding 1: From cost centre to profit centre -Software as a Service(SaaS)</vt:lpstr>
      <vt:lpstr>PowerPoint 簡報</vt:lpstr>
      <vt:lpstr>機會</vt:lpstr>
      <vt:lpstr>挑戰</vt:lpstr>
      <vt:lpstr>Societal implications</vt:lpstr>
      <vt:lpstr>Sector explorations | Overview</vt:lpstr>
      <vt:lpstr>Deposits and lending | Strategies summary</vt:lpstr>
      <vt:lpstr>Deposits and lending | Strategy A：Focus retail banking on improving customer outcomes</vt:lpstr>
      <vt:lpstr>Deposits and lending | Strategy B: Increase the efficiency and scale of retail lending </vt:lpstr>
      <vt:lpstr>Deposits and lending | Strategy C: Offer automated working-capital solutions for commercial clients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2013-06-10T02:38:07Z</dcterms:created>
  <dcterms:modified xsi:type="dcterms:W3CDTF">2019-06-28T09:39:54Z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ChinaTrust</vt:lpwstr>
  </property>
  <property fmtid="{D5CDD505-2E9C-101B-9397-08002B2CF9AE}" pid="3" name="Template Name">
    <vt:lpwstr>A4</vt:lpwstr>
  </property>
  <property fmtid="{D5CDD505-2E9C-101B-9397-08002B2CF9AE}" pid="4" name="ContentTypeId">
    <vt:lpwstr>0x01010077FC59CFA4602A49AC3BDAF1F5DD4AD1</vt:lpwstr>
  </property>
  <property fmtid="{D5CDD505-2E9C-101B-9397-08002B2CF9AE}" pid="5" name="Order">
    <vt:r8>157600</vt:r8>
  </property>
</Properties>
</file>