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3"/>
  </p:sldMasterIdLst>
  <p:notesMasterIdLst>
    <p:notesMasterId r:id="rId5"/>
  </p:notesMasterIdLst>
  <p:sldIdLst>
    <p:sldId id="284" r:id="rId4"/>
    <p:sldId id="277" r:id="rId6"/>
    <p:sldId id="276" r:id="rId7"/>
    <p:sldId id="265" r:id="rId8"/>
    <p:sldId id="285" r:id="rId9"/>
    <p:sldId id="269" r:id="rId10"/>
    <p:sldId id="287" r:id="rId11"/>
    <p:sldId id="311" r:id="rId12"/>
    <p:sldId id="312" r:id="rId13"/>
    <p:sldId id="314" r:id="rId14"/>
    <p:sldId id="336" r:id="rId15"/>
    <p:sldId id="337" r:id="rId16"/>
    <p:sldId id="338" r:id="rId17"/>
    <p:sldId id="339" r:id="rId18"/>
    <p:sldId id="313" r:id="rId19"/>
    <p:sldId id="340" r:id="rId20"/>
    <p:sldId id="341" r:id="rId21"/>
    <p:sldId id="363" r:id="rId22"/>
    <p:sldId id="364" r:id="rId23"/>
    <p:sldId id="28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9" autoAdjust="0"/>
    <p:restoredTop sz="94660"/>
  </p:normalViewPr>
  <p:slideViewPr>
    <p:cSldViewPr snapToGrid="0">
      <p:cViewPr>
        <p:scale>
          <a:sx n="66" d="100"/>
          <a:sy n="66" d="100"/>
        </p:scale>
        <p:origin x="-2064" y="-1008"/>
      </p:cViewPr>
      <p:guideLst>
        <p:guide orient="horz" pos="20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4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D205FE63-E0D7-466C-8313-899A8CEABEC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5667603-CC4D-4E7E-B388-11232194225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包图简圆体" panose="02010601030101010101" pitchFamily="2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7603-CC4D-4E7E-B388-112321942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5619668" y="6356350"/>
            <a:ext cx="952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43362" y="661738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512084" y="2139928"/>
            <a:ext cx="1728000" cy="1728000"/>
          </a:xfrm>
          <a:custGeom>
            <a:avLst/>
            <a:gdLst>
              <a:gd name="connsiteX0" fmla="*/ 864000 w 1728000"/>
              <a:gd name="connsiteY0" fmla="*/ 0 h 1728000"/>
              <a:gd name="connsiteX1" fmla="*/ 1728000 w 1728000"/>
              <a:gd name="connsiteY1" fmla="*/ 864000 h 1728000"/>
              <a:gd name="connsiteX2" fmla="*/ 864000 w 1728000"/>
              <a:gd name="connsiteY2" fmla="*/ 1728000 h 1728000"/>
              <a:gd name="connsiteX3" fmla="*/ 0 w 1728000"/>
              <a:gd name="connsiteY3" fmla="*/ 864000 h 1728000"/>
              <a:gd name="connsiteX4" fmla="*/ 864000 w 1728000"/>
              <a:gd name="connsiteY4" fmla="*/ 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000" h="1728000">
                <a:moveTo>
                  <a:pt x="864000" y="0"/>
                </a:moveTo>
                <a:cubicBezTo>
                  <a:pt x="1341174" y="0"/>
                  <a:pt x="1728000" y="386826"/>
                  <a:pt x="1728000" y="864000"/>
                </a:cubicBezTo>
                <a:cubicBezTo>
                  <a:pt x="1728000" y="1341174"/>
                  <a:pt x="1341174" y="1728000"/>
                  <a:pt x="864000" y="1728000"/>
                </a:cubicBezTo>
                <a:cubicBezTo>
                  <a:pt x="386826" y="1728000"/>
                  <a:pt x="0" y="1341174"/>
                  <a:pt x="0" y="864000"/>
                </a:cubicBezTo>
                <a:cubicBezTo>
                  <a:pt x="0" y="386826"/>
                  <a:pt x="386826" y="0"/>
                  <a:pt x="864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3974465" y="2139932"/>
            <a:ext cx="1728000" cy="1728000"/>
          </a:xfrm>
          <a:custGeom>
            <a:avLst/>
            <a:gdLst>
              <a:gd name="connsiteX0" fmla="*/ 864000 w 1728000"/>
              <a:gd name="connsiteY0" fmla="*/ 0 h 1728000"/>
              <a:gd name="connsiteX1" fmla="*/ 1728000 w 1728000"/>
              <a:gd name="connsiteY1" fmla="*/ 864000 h 1728000"/>
              <a:gd name="connsiteX2" fmla="*/ 864000 w 1728000"/>
              <a:gd name="connsiteY2" fmla="*/ 1728000 h 1728000"/>
              <a:gd name="connsiteX3" fmla="*/ 0 w 1728000"/>
              <a:gd name="connsiteY3" fmla="*/ 864000 h 1728000"/>
              <a:gd name="connsiteX4" fmla="*/ 864000 w 1728000"/>
              <a:gd name="connsiteY4" fmla="*/ 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000" h="1728000">
                <a:moveTo>
                  <a:pt x="864000" y="0"/>
                </a:moveTo>
                <a:cubicBezTo>
                  <a:pt x="1341174" y="0"/>
                  <a:pt x="1728000" y="386826"/>
                  <a:pt x="1728000" y="864000"/>
                </a:cubicBezTo>
                <a:cubicBezTo>
                  <a:pt x="1728000" y="1341174"/>
                  <a:pt x="1341174" y="1728000"/>
                  <a:pt x="864000" y="1728000"/>
                </a:cubicBezTo>
                <a:cubicBezTo>
                  <a:pt x="386826" y="1728000"/>
                  <a:pt x="0" y="1341174"/>
                  <a:pt x="0" y="864000"/>
                </a:cubicBezTo>
                <a:cubicBezTo>
                  <a:pt x="0" y="386826"/>
                  <a:pt x="386826" y="0"/>
                  <a:pt x="864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436842" y="2145108"/>
            <a:ext cx="1728000" cy="1728000"/>
          </a:xfrm>
          <a:custGeom>
            <a:avLst/>
            <a:gdLst>
              <a:gd name="connsiteX0" fmla="*/ 864000 w 1728000"/>
              <a:gd name="connsiteY0" fmla="*/ 0 h 1728000"/>
              <a:gd name="connsiteX1" fmla="*/ 1728000 w 1728000"/>
              <a:gd name="connsiteY1" fmla="*/ 864000 h 1728000"/>
              <a:gd name="connsiteX2" fmla="*/ 864000 w 1728000"/>
              <a:gd name="connsiteY2" fmla="*/ 1728000 h 1728000"/>
              <a:gd name="connsiteX3" fmla="*/ 0 w 1728000"/>
              <a:gd name="connsiteY3" fmla="*/ 864000 h 1728000"/>
              <a:gd name="connsiteX4" fmla="*/ 864000 w 1728000"/>
              <a:gd name="connsiteY4" fmla="*/ 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000" h="1728000">
                <a:moveTo>
                  <a:pt x="864000" y="0"/>
                </a:moveTo>
                <a:cubicBezTo>
                  <a:pt x="1341174" y="0"/>
                  <a:pt x="1728000" y="386826"/>
                  <a:pt x="1728000" y="864000"/>
                </a:cubicBezTo>
                <a:cubicBezTo>
                  <a:pt x="1728000" y="1341174"/>
                  <a:pt x="1341174" y="1728000"/>
                  <a:pt x="864000" y="1728000"/>
                </a:cubicBezTo>
                <a:cubicBezTo>
                  <a:pt x="386826" y="1728000"/>
                  <a:pt x="0" y="1341174"/>
                  <a:pt x="0" y="864000"/>
                </a:cubicBezTo>
                <a:cubicBezTo>
                  <a:pt x="0" y="386826"/>
                  <a:pt x="386826" y="0"/>
                  <a:pt x="864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99220" y="2145105"/>
            <a:ext cx="1728000" cy="1728000"/>
          </a:xfrm>
          <a:custGeom>
            <a:avLst/>
            <a:gdLst>
              <a:gd name="connsiteX0" fmla="*/ 864000 w 1728000"/>
              <a:gd name="connsiteY0" fmla="*/ 0 h 1728000"/>
              <a:gd name="connsiteX1" fmla="*/ 1728000 w 1728000"/>
              <a:gd name="connsiteY1" fmla="*/ 864000 h 1728000"/>
              <a:gd name="connsiteX2" fmla="*/ 864000 w 1728000"/>
              <a:gd name="connsiteY2" fmla="*/ 1728000 h 1728000"/>
              <a:gd name="connsiteX3" fmla="*/ 0 w 1728000"/>
              <a:gd name="connsiteY3" fmla="*/ 864000 h 1728000"/>
              <a:gd name="connsiteX4" fmla="*/ 864000 w 1728000"/>
              <a:gd name="connsiteY4" fmla="*/ 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000" h="1728000">
                <a:moveTo>
                  <a:pt x="864000" y="0"/>
                </a:moveTo>
                <a:cubicBezTo>
                  <a:pt x="1341174" y="0"/>
                  <a:pt x="1728000" y="386826"/>
                  <a:pt x="1728000" y="864000"/>
                </a:cubicBezTo>
                <a:cubicBezTo>
                  <a:pt x="1728000" y="1341174"/>
                  <a:pt x="1341174" y="1728000"/>
                  <a:pt x="864000" y="1728000"/>
                </a:cubicBezTo>
                <a:cubicBezTo>
                  <a:pt x="386826" y="1728000"/>
                  <a:pt x="0" y="1341174"/>
                  <a:pt x="0" y="864000"/>
                </a:cubicBezTo>
                <a:cubicBezTo>
                  <a:pt x="0" y="386826"/>
                  <a:pt x="386826" y="0"/>
                  <a:pt x="864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783605" y="1810319"/>
            <a:ext cx="4479242" cy="3749221"/>
          </a:xfrm>
          <a:custGeom>
            <a:avLst/>
            <a:gdLst>
              <a:gd name="connsiteX0" fmla="*/ 3305491 w 4479242"/>
              <a:gd name="connsiteY0" fmla="*/ 2418114 h 3749221"/>
              <a:gd name="connsiteX1" fmla="*/ 4479242 w 4479242"/>
              <a:gd name="connsiteY1" fmla="*/ 2418114 h 3749221"/>
              <a:gd name="connsiteX2" fmla="*/ 4479242 w 4479242"/>
              <a:gd name="connsiteY2" fmla="*/ 3192852 h 3749221"/>
              <a:gd name="connsiteX3" fmla="*/ 3305491 w 4479242"/>
              <a:gd name="connsiteY3" fmla="*/ 3192852 h 3749221"/>
              <a:gd name="connsiteX4" fmla="*/ 1206857 w 4479242"/>
              <a:gd name="connsiteY4" fmla="*/ 2399149 h 3749221"/>
              <a:gd name="connsiteX5" fmla="*/ 3217304 w 4479242"/>
              <a:gd name="connsiteY5" fmla="*/ 2399149 h 3749221"/>
              <a:gd name="connsiteX6" fmla="*/ 3217304 w 4479242"/>
              <a:gd name="connsiteY6" fmla="*/ 3749221 h 3749221"/>
              <a:gd name="connsiteX7" fmla="*/ 1206857 w 4479242"/>
              <a:gd name="connsiteY7" fmla="*/ 3749221 h 3749221"/>
              <a:gd name="connsiteX8" fmla="*/ 0 w 4479242"/>
              <a:gd name="connsiteY8" fmla="*/ 0 h 3749221"/>
              <a:gd name="connsiteX9" fmla="*/ 3219566 w 4479242"/>
              <a:gd name="connsiteY9" fmla="*/ 0 h 3749221"/>
              <a:gd name="connsiteX10" fmla="*/ 3219566 w 4479242"/>
              <a:gd name="connsiteY10" fmla="*/ 2321738 h 3749221"/>
              <a:gd name="connsiteX11" fmla="*/ 0 w 4479242"/>
              <a:gd name="connsiteY11" fmla="*/ 2321738 h 374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9242" h="3749221">
                <a:moveTo>
                  <a:pt x="3305491" y="2418114"/>
                </a:moveTo>
                <a:lnTo>
                  <a:pt x="4479242" y="2418114"/>
                </a:lnTo>
                <a:lnTo>
                  <a:pt x="4479242" y="3192852"/>
                </a:lnTo>
                <a:lnTo>
                  <a:pt x="3305491" y="3192852"/>
                </a:lnTo>
                <a:close/>
                <a:moveTo>
                  <a:pt x="1206857" y="2399149"/>
                </a:moveTo>
                <a:lnTo>
                  <a:pt x="3217304" y="2399149"/>
                </a:lnTo>
                <a:lnTo>
                  <a:pt x="3217304" y="3749221"/>
                </a:lnTo>
                <a:lnTo>
                  <a:pt x="1206857" y="3749221"/>
                </a:lnTo>
                <a:close/>
                <a:moveTo>
                  <a:pt x="0" y="0"/>
                </a:moveTo>
                <a:lnTo>
                  <a:pt x="3219566" y="0"/>
                </a:lnTo>
                <a:lnTo>
                  <a:pt x="3219566" y="2321738"/>
                </a:lnTo>
                <a:lnTo>
                  <a:pt x="0" y="23217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1436686" y="2056891"/>
            <a:ext cx="2941179" cy="1986472"/>
          </a:xfrm>
          <a:custGeom>
            <a:avLst/>
            <a:gdLst>
              <a:gd name="connsiteX0" fmla="*/ 0 w 2941179"/>
              <a:gd name="connsiteY0" fmla="*/ 0 h 1986472"/>
              <a:gd name="connsiteX1" fmla="*/ 2941179 w 2941179"/>
              <a:gd name="connsiteY1" fmla="*/ 0 h 1986472"/>
              <a:gd name="connsiteX2" fmla="*/ 2941179 w 2941179"/>
              <a:gd name="connsiteY2" fmla="*/ 1986472 h 1986472"/>
              <a:gd name="connsiteX3" fmla="*/ 0 w 2941179"/>
              <a:gd name="connsiteY3" fmla="*/ 1986472 h 1986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179" h="1986472">
                <a:moveTo>
                  <a:pt x="0" y="0"/>
                </a:moveTo>
                <a:lnTo>
                  <a:pt x="2941179" y="0"/>
                </a:lnTo>
                <a:lnTo>
                  <a:pt x="2941179" y="1986472"/>
                </a:lnTo>
                <a:lnTo>
                  <a:pt x="0" y="19864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624616" y="2056891"/>
            <a:ext cx="2941179" cy="1986472"/>
          </a:xfrm>
          <a:custGeom>
            <a:avLst/>
            <a:gdLst>
              <a:gd name="connsiteX0" fmla="*/ 0 w 2941179"/>
              <a:gd name="connsiteY0" fmla="*/ 0 h 1986472"/>
              <a:gd name="connsiteX1" fmla="*/ 2941179 w 2941179"/>
              <a:gd name="connsiteY1" fmla="*/ 0 h 1986472"/>
              <a:gd name="connsiteX2" fmla="*/ 2941179 w 2941179"/>
              <a:gd name="connsiteY2" fmla="*/ 1986472 h 1986472"/>
              <a:gd name="connsiteX3" fmla="*/ 0 w 2941179"/>
              <a:gd name="connsiteY3" fmla="*/ 1986472 h 1986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179" h="1986472">
                <a:moveTo>
                  <a:pt x="0" y="0"/>
                </a:moveTo>
                <a:lnTo>
                  <a:pt x="2941179" y="0"/>
                </a:lnTo>
                <a:lnTo>
                  <a:pt x="2941179" y="1986472"/>
                </a:lnTo>
                <a:lnTo>
                  <a:pt x="0" y="19864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7812547" y="2055983"/>
            <a:ext cx="2941179" cy="1987380"/>
          </a:xfrm>
          <a:custGeom>
            <a:avLst/>
            <a:gdLst>
              <a:gd name="connsiteX0" fmla="*/ 0 w 2941179"/>
              <a:gd name="connsiteY0" fmla="*/ 0 h 1987380"/>
              <a:gd name="connsiteX1" fmla="*/ 2941179 w 2941179"/>
              <a:gd name="connsiteY1" fmla="*/ 0 h 1987380"/>
              <a:gd name="connsiteX2" fmla="*/ 2941179 w 2941179"/>
              <a:gd name="connsiteY2" fmla="*/ 1987380 h 1987380"/>
              <a:gd name="connsiteX3" fmla="*/ 0 w 2941179"/>
              <a:gd name="connsiteY3" fmla="*/ 1987380 h 19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179" h="1987380">
                <a:moveTo>
                  <a:pt x="0" y="0"/>
                </a:moveTo>
                <a:lnTo>
                  <a:pt x="2941179" y="0"/>
                </a:lnTo>
                <a:lnTo>
                  <a:pt x="2941179" y="1987380"/>
                </a:lnTo>
                <a:lnTo>
                  <a:pt x="0" y="19873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50902" y="2140173"/>
            <a:ext cx="4383572" cy="3279328"/>
          </a:xfrm>
          <a:custGeom>
            <a:avLst/>
            <a:gdLst>
              <a:gd name="connsiteX0" fmla="*/ 684108 w 4383572"/>
              <a:gd name="connsiteY0" fmla="*/ 2776135 h 3279328"/>
              <a:gd name="connsiteX1" fmla="*/ 4383572 w 4383572"/>
              <a:gd name="connsiteY1" fmla="*/ 2776135 h 3279328"/>
              <a:gd name="connsiteX2" fmla="*/ 4257774 w 4383572"/>
              <a:gd name="connsiteY2" fmla="*/ 3279328 h 3279328"/>
              <a:gd name="connsiteX3" fmla="*/ 558310 w 4383572"/>
              <a:gd name="connsiteY3" fmla="*/ 3279328 h 3279328"/>
              <a:gd name="connsiteX4" fmla="*/ 125798 w 4383572"/>
              <a:gd name="connsiteY4" fmla="*/ 2220909 h 3279328"/>
              <a:gd name="connsiteX5" fmla="*/ 3825262 w 4383572"/>
              <a:gd name="connsiteY5" fmla="*/ 2220909 h 3279328"/>
              <a:gd name="connsiteX6" fmla="*/ 3699464 w 4383572"/>
              <a:gd name="connsiteY6" fmla="*/ 2724102 h 3279328"/>
              <a:gd name="connsiteX7" fmla="*/ 0 w 4383572"/>
              <a:gd name="connsiteY7" fmla="*/ 2724102 h 3279328"/>
              <a:gd name="connsiteX8" fmla="*/ 684108 w 4383572"/>
              <a:gd name="connsiteY8" fmla="*/ 1665682 h 3279328"/>
              <a:gd name="connsiteX9" fmla="*/ 4383572 w 4383572"/>
              <a:gd name="connsiteY9" fmla="*/ 1665682 h 3279328"/>
              <a:gd name="connsiteX10" fmla="*/ 4257774 w 4383572"/>
              <a:gd name="connsiteY10" fmla="*/ 2168875 h 3279328"/>
              <a:gd name="connsiteX11" fmla="*/ 558310 w 4383572"/>
              <a:gd name="connsiteY11" fmla="*/ 2168875 h 3279328"/>
              <a:gd name="connsiteX12" fmla="*/ 125798 w 4383572"/>
              <a:gd name="connsiteY12" fmla="*/ 1110454 h 3279328"/>
              <a:gd name="connsiteX13" fmla="*/ 3825262 w 4383572"/>
              <a:gd name="connsiteY13" fmla="*/ 1110454 h 3279328"/>
              <a:gd name="connsiteX14" fmla="*/ 3699464 w 4383572"/>
              <a:gd name="connsiteY14" fmla="*/ 1613647 h 3279328"/>
              <a:gd name="connsiteX15" fmla="*/ 0 w 4383572"/>
              <a:gd name="connsiteY15" fmla="*/ 1613647 h 3279328"/>
              <a:gd name="connsiteX16" fmla="*/ 684108 w 4383572"/>
              <a:gd name="connsiteY16" fmla="*/ 555227 h 3279328"/>
              <a:gd name="connsiteX17" fmla="*/ 4383572 w 4383572"/>
              <a:gd name="connsiteY17" fmla="*/ 555227 h 3279328"/>
              <a:gd name="connsiteX18" fmla="*/ 4257774 w 4383572"/>
              <a:gd name="connsiteY18" fmla="*/ 1058420 h 3279328"/>
              <a:gd name="connsiteX19" fmla="*/ 558310 w 4383572"/>
              <a:gd name="connsiteY19" fmla="*/ 1058420 h 3279328"/>
              <a:gd name="connsiteX20" fmla="*/ 125798 w 4383572"/>
              <a:gd name="connsiteY20" fmla="*/ 0 h 3279328"/>
              <a:gd name="connsiteX21" fmla="*/ 3825262 w 4383572"/>
              <a:gd name="connsiteY21" fmla="*/ 0 h 3279328"/>
              <a:gd name="connsiteX22" fmla="*/ 3699464 w 4383572"/>
              <a:gd name="connsiteY22" fmla="*/ 503193 h 3279328"/>
              <a:gd name="connsiteX23" fmla="*/ 0 w 4383572"/>
              <a:gd name="connsiteY23" fmla="*/ 503193 h 3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83572" h="3279328">
                <a:moveTo>
                  <a:pt x="684108" y="2776135"/>
                </a:moveTo>
                <a:lnTo>
                  <a:pt x="4383572" y="2776135"/>
                </a:lnTo>
                <a:lnTo>
                  <a:pt x="4257774" y="3279328"/>
                </a:lnTo>
                <a:lnTo>
                  <a:pt x="558310" y="3279328"/>
                </a:lnTo>
                <a:close/>
                <a:moveTo>
                  <a:pt x="125798" y="2220909"/>
                </a:moveTo>
                <a:lnTo>
                  <a:pt x="3825262" y="2220909"/>
                </a:lnTo>
                <a:lnTo>
                  <a:pt x="3699464" y="2724102"/>
                </a:lnTo>
                <a:lnTo>
                  <a:pt x="0" y="2724102"/>
                </a:lnTo>
                <a:close/>
                <a:moveTo>
                  <a:pt x="684108" y="1665682"/>
                </a:moveTo>
                <a:lnTo>
                  <a:pt x="4383572" y="1665682"/>
                </a:lnTo>
                <a:lnTo>
                  <a:pt x="4257774" y="2168875"/>
                </a:lnTo>
                <a:lnTo>
                  <a:pt x="558310" y="2168875"/>
                </a:lnTo>
                <a:close/>
                <a:moveTo>
                  <a:pt x="125798" y="1110454"/>
                </a:moveTo>
                <a:lnTo>
                  <a:pt x="3825262" y="1110454"/>
                </a:lnTo>
                <a:lnTo>
                  <a:pt x="3699464" y="1613647"/>
                </a:lnTo>
                <a:lnTo>
                  <a:pt x="0" y="1613647"/>
                </a:lnTo>
                <a:close/>
                <a:moveTo>
                  <a:pt x="684108" y="555227"/>
                </a:moveTo>
                <a:lnTo>
                  <a:pt x="4383572" y="555227"/>
                </a:lnTo>
                <a:lnTo>
                  <a:pt x="4257774" y="1058420"/>
                </a:lnTo>
                <a:lnTo>
                  <a:pt x="558310" y="1058420"/>
                </a:lnTo>
                <a:close/>
                <a:moveTo>
                  <a:pt x="125798" y="0"/>
                </a:moveTo>
                <a:lnTo>
                  <a:pt x="3825262" y="0"/>
                </a:lnTo>
                <a:lnTo>
                  <a:pt x="3699464" y="503193"/>
                </a:lnTo>
                <a:lnTo>
                  <a:pt x="0" y="503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168047" y="2219327"/>
            <a:ext cx="1424866" cy="1122271"/>
          </a:xfrm>
          <a:custGeom>
            <a:avLst/>
            <a:gdLst>
              <a:gd name="connsiteX0" fmla="*/ 873890 w 1424866"/>
              <a:gd name="connsiteY0" fmla="*/ 1467 h 1122271"/>
              <a:gd name="connsiteX1" fmla="*/ 1424866 w 1424866"/>
              <a:gd name="connsiteY1" fmla="*/ 77135 h 1122271"/>
              <a:gd name="connsiteX2" fmla="*/ 1148601 w 1424866"/>
              <a:gd name="connsiteY2" fmla="*/ 1100526 h 1122271"/>
              <a:gd name="connsiteX3" fmla="*/ 692314 w 1424866"/>
              <a:gd name="connsiteY3" fmla="*/ 1122271 h 1122271"/>
              <a:gd name="connsiteX4" fmla="*/ 0 w 1424866"/>
              <a:gd name="connsiteY4" fmla="*/ 319163 h 1122271"/>
              <a:gd name="connsiteX5" fmla="*/ 873890 w 1424866"/>
              <a:gd name="connsiteY5" fmla="*/ 1467 h 112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866" h="1122271">
                <a:moveTo>
                  <a:pt x="873890" y="1467"/>
                </a:moveTo>
                <a:cubicBezTo>
                  <a:pt x="1059599" y="-6602"/>
                  <a:pt x="1246486" y="18617"/>
                  <a:pt x="1424866" y="77135"/>
                </a:cubicBezTo>
                <a:cubicBezTo>
                  <a:pt x="1391553" y="431835"/>
                  <a:pt x="1298475" y="777915"/>
                  <a:pt x="1148601" y="1100526"/>
                </a:cubicBezTo>
                <a:cubicBezTo>
                  <a:pt x="1003211" y="1033067"/>
                  <a:pt x="832096" y="1040241"/>
                  <a:pt x="692314" y="1122271"/>
                </a:cubicBezTo>
                <a:cubicBezTo>
                  <a:pt x="487555" y="833305"/>
                  <a:pt x="255750" y="564528"/>
                  <a:pt x="0" y="319163"/>
                </a:cubicBezTo>
                <a:cubicBezTo>
                  <a:pt x="258133" y="120833"/>
                  <a:pt x="564375" y="14917"/>
                  <a:pt x="873890" y="146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595499" y="3777572"/>
            <a:ext cx="1220733" cy="1407787"/>
          </a:xfrm>
          <a:custGeom>
            <a:avLst/>
            <a:gdLst>
              <a:gd name="connsiteX0" fmla="*/ 1023212 w 1220733"/>
              <a:gd name="connsiteY0" fmla="*/ 0 h 1407787"/>
              <a:gd name="connsiteX1" fmla="*/ 1165857 w 1220733"/>
              <a:gd name="connsiteY1" fmla="*/ 336696 h 1407787"/>
              <a:gd name="connsiteX2" fmla="*/ 1220733 w 1220733"/>
              <a:gd name="connsiteY2" fmla="*/ 383231 h 1407787"/>
              <a:gd name="connsiteX3" fmla="*/ 1035645 w 1220733"/>
              <a:gd name="connsiteY3" fmla="*/ 887753 h 1407787"/>
              <a:gd name="connsiteX4" fmla="*/ 899782 w 1220733"/>
              <a:gd name="connsiteY4" fmla="*/ 1407787 h 1407787"/>
              <a:gd name="connsiteX5" fmla="*/ 419966 w 1220733"/>
              <a:gd name="connsiteY5" fmla="*/ 1082041 h 1407787"/>
              <a:gd name="connsiteX6" fmla="*/ 146036 w 1220733"/>
              <a:gd name="connsiteY6" fmla="*/ 708065 h 1407787"/>
              <a:gd name="connsiteX7" fmla="*/ 0 w 1220733"/>
              <a:gd name="connsiteY7" fmla="*/ 241084 h 1407787"/>
              <a:gd name="connsiteX8" fmla="*/ 499370 w 1220733"/>
              <a:gd name="connsiteY8" fmla="*/ 76777 h 1407787"/>
              <a:gd name="connsiteX9" fmla="*/ 1023212 w 1220733"/>
              <a:gd name="connsiteY9" fmla="*/ 0 h 140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733" h="1407787">
                <a:moveTo>
                  <a:pt x="1023212" y="0"/>
                </a:moveTo>
                <a:cubicBezTo>
                  <a:pt x="1025416" y="122269"/>
                  <a:pt x="1072776" y="243625"/>
                  <a:pt x="1165857" y="336696"/>
                </a:cubicBezTo>
                <a:cubicBezTo>
                  <a:pt x="1183094" y="353967"/>
                  <a:pt x="1201688" y="369088"/>
                  <a:pt x="1220733" y="383231"/>
                </a:cubicBezTo>
                <a:cubicBezTo>
                  <a:pt x="1150937" y="548451"/>
                  <a:pt x="1089165" y="716798"/>
                  <a:pt x="1035645" y="887753"/>
                </a:cubicBezTo>
                <a:cubicBezTo>
                  <a:pt x="982125" y="1058708"/>
                  <a:pt x="936743" y="1232205"/>
                  <a:pt x="899782" y="1407787"/>
                </a:cubicBezTo>
                <a:cubicBezTo>
                  <a:pt x="725545" y="1332510"/>
                  <a:pt x="562272" y="1224253"/>
                  <a:pt x="419966" y="1082041"/>
                </a:cubicBezTo>
                <a:cubicBezTo>
                  <a:pt x="307048" y="969222"/>
                  <a:pt x="215267" y="843108"/>
                  <a:pt x="146036" y="708065"/>
                </a:cubicBezTo>
                <a:cubicBezTo>
                  <a:pt x="70305" y="560443"/>
                  <a:pt x="21589" y="402327"/>
                  <a:pt x="0" y="241084"/>
                </a:cubicBezTo>
                <a:cubicBezTo>
                  <a:pt x="161691" y="171933"/>
                  <a:pt x="328750" y="117055"/>
                  <a:pt x="499370" y="76777"/>
                </a:cubicBezTo>
                <a:cubicBezTo>
                  <a:pt x="671121" y="36172"/>
                  <a:pt x="846375" y="10493"/>
                  <a:pt x="10232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6377454" y="3630367"/>
            <a:ext cx="1278417" cy="1331279"/>
          </a:xfrm>
          <a:custGeom>
            <a:avLst/>
            <a:gdLst>
              <a:gd name="connsiteX0" fmla="*/ 1272143 w 1278417"/>
              <a:gd name="connsiteY0" fmla="*/ 0 h 1331279"/>
              <a:gd name="connsiteX1" fmla="*/ 1278417 w 1278417"/>
              <a:gd name="connsiteY1" fmla="*/ 135908 h 1331279"/>
              <a:gd name="connsiteX2" fmla="*/ 825505 w 1278417"/>
              <a:gd name="connsiteY2" fmla="*/ 1229702 h 1331279"/>
              <a:gd name="connsiteX3" fmla="*/ 713520 w 1278417"/>
              <a:gd name="connsiteY3" fmla="*/ 1331279 h 1331279"/>
              <a:gd name="connsiteX4" fmla="*/ 0 w 1278417"/>
              <a:gd name="connsiteY4" fmla="*/ 549055 h 1331279"/>
              <a:gd name="connsiteX5" fmla="*/ 80319 w 1278417"/>
              <a:gd name="connsiteY5" fmla="*/ 484152 h 1331279"/>
              <a:gd name="connsiteX6" fmla="*/ 223734 w 1278417"/>
              <a:gd name="connsiteY6" fmla="*/ 150516 h 1331279"/>
              <a:gd name="connsiteX7" fmla="*/ 1272143 w 1278417"/>
              <a:gd name="connsiteY7" fmla="*/ 0 h 13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8417" h="1331279">
                <a:moveTo>
                  <a:pt x="1272143" y="0"/>
                </a:moveTo>
                <a:cubicBezTo>
                  <a:pt x="1276109" y="45241"/>
                  <a:pt x="1278417" y="90544"/>
                  <a:pt x="1278417" y="135908"/>
                </a:cubicBezTo>
                <a:cubicBezTo>
                  <a:pt x="1278417" y="531797"/>
                  <a:pt x="1127427" y="927685"/>
                  <a:pt x="825505" y="1229702"/>
                </a:cubicBezTo>
                <a:cubicBezTo>
                  <a:pt x="789459" y="1265759"/>
                  <a:pt x="752111" y="1299536"/>
                  <a:pt x="713520" y="1331279"/>
                </a:cubicBezTo>
                <a:cubicBezTo>
                  <a:pt x="432788" y="1112717"/>
                  <a:pt x="191239" y="848421"/>
                  <a:pt x="0" y="549055"/>
                </a:cubicBezTo>
                <a:cubicBezTo>
                  <a:pt x="28411" y="530625"/>
                  <a:pt x="55401" y="509053"/>
                  <a:pt x="80319" y="484152"/>
                </a:cubicBezTo>
                <a:cubicBezTo>
                  <a:pt x="172713" y="391698"/>
                  <a:pt x="220182" y="271630"/>
                  <a:pt x="223734" y="150516"/>
                </a:cubicBezTo>
                <a:cubicBezTo>
                  <a:pt x="577149" y="133689"/>
                  <a:pt x="928079" y="83209"/>
                  <a:pt x="12721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185468" y="1905368"/>
            <a:ext cx="1319022" cy="1319024"/>
          </a:xfrm>
          <a:custGeom>
            <a:avLst/>
            <a:gdLst>
              <a:gd name="connsiteX0" fmla="*/ 659511 w 1319022"/>
              <a:gd name="connsiteY0" fmla="*/ 0 h 1319024"/>
              <a:gd name="connsiteX1" fmla="*/ 1319022 w 1319022"/>
              <a:gd name="connsiteY1" fmla="*/ 659512 h 1319024"/>
              <a:gd name="connsiteX2" fmla="*/ 659511 w 1319022"/>
              <a:gd name="connsiteY2" fmla="*/ 1319024 h 1319024"/>
              <a:gd name="connsiteX3" fmla="*/ 0 w 1319022"/>
              <a:gd name="connsiteY3" fmla="*/ 659512 h 1319024"/>
              <a:gd name="connsiteX4" fmla="*/ 659511 w 1319022"/>
              <a:gd name="connsiteY4" fmla="*/ 0 h 131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022" h="1319024">
                <a:moveTo>
                  <a:pt x="659511" y="0"/>
                </a:moveTo>
                <a:cubicBezTo>
                  <a:pt x="1023749" y="0"/>
                  <a:pt x="1319022" y="295274"/>
                  <a:pt x="1319022" y="659512"/>
                </a:cubicBezTo>
                <a:cubicBezTo>
                  <a:pt x="1319022" y="1023750"/>
                  <a:pt x="1023749" y="1319024"/>
                  <a:pt x="659511" y="1319024"/>
                </a:cubicBezTo>
                <a:cubicBezTo>
                  <a:pt x="295273" y="1319024"/>
                  <a:pt x="0" y="1023750"/>
                  <a:pt x="0" y="659512"/>
                </a:cubicBezTo>
                <a:cubicBezTo>
                  <a:pt x="0" y="295274"/>
                  <a:pt x="295273" y="0"/>
                  <a:pt x="659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1185468" y="4446386"/>
            <a:ext cx="1319022" cy="1319024"/>
          </a:xfrm>
          <a:custGeom>
            <a:avLst/>
            <a:gdLst>
              <a:gd name="connsiteX0" fmla="*/ 659511 w 1319022"/>
              <a:gd name="connsiteY0" fmla="*/ 0 h 1319024"/>
              <a:gd name="connsiteX1" fmla="*/ 1319022 w 1319022"/>
              <a:gd name="connsiteY1" fmla="*/ 659512 h 1319024"/>
              <a:gd name="connsiteX2" fmla="*/ 659511 w 1319022"/>
              <a:gd name="connsiteY2" fmla="*/ 1319024 h 1319024"/>
              <a:gd name="connsiteX3" fmla="*/ 0 w 1319022"/>
              <a:gd name="connsiteY3" fmla="*/ 659512 h 1319024"/>
              <a:gd name="connsiteX4" fmla="*/ 659511 w 1319022"/>
              <a:gd name="connsiteY4" fmla="*/ 0 h 131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022" h="1319024">
                <a:moveTo>
                  <a:pt x="659511" y="0"/>
                </a:moveTo>
                <a:cubicBezTo>
                  <a:pt x="1023749" y="0"/>
                  <a:pt x="1319022" y="295274"/>
                  <a:pt x="1319022" y="659512"/>
                </a:cubicBezTo>
                <a:cubicBezTo>
                  <a:pt x="1319022" y="1023750"/>
                  <a:pt x="1023749" y="1319024"/>
                  <a:pt x="659511" y="1319024"/>
                </a:cubicBezTo>
                <a:cubicBezTo>
                  <a:pt x="295273" y="1319024"/>
                  <a:pt x="0" y="1023750"/>
                  <a:pt x="0" y="659512"/>
                </a:cubicBezTo>
                <a:cubicBezTo>
                  <a:pt x="0" y="295274"/>
                  <a:pt x="295273" y="0"/>
                  <a:pt x="659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279321" y="1905368"/>
            <a:ext cx="1319022" cy="1319024"/>
          </a:xfrm>
          <a:custGeom>
            <a:avLst/>
            <a:gdLst>
              <a:gd name="connsiteX0" fmla="*/ 659511 w 1319022"/>
              <a:gd name="connsiteY0" fmla="*/ 0 h 1319024"/>
              <a:gd name="connsiteX1" fmla="*/ 1319022 w 1319022"/>
              <a:gd name="connsiteY1" fmla="*/ 659512 h 1319024"/>
              <a:gd name="connsiteX2" fmla="*/ 659511 w 1319022"/>
              <a:gd name="connsiteY2" fmla="*/ 1319024 h 1319024"/>
              <a:gd name="connsiteX3" fmla="*/ 0 w 1319022"/>
              <a:gd name="connsiteY3" fmla="*/ 659512 h 1319024"/>
              <a:gd name="connsiteX4" fmla="*/ 659511 w 1319022"/>
              <a:gd name="connsiteY4" fmla="*/ 0 h 131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022" h="1319024">
                <a:moveTo>
                  <a:pt x="659511" y="0"/>
                </a:moveTo>
                <a:cubicBezTo>
                  <a:pt x="1023749" y="0"/>
                  <a:pt x="1319022" y="295274"/>
                  <a:pt x="1319022" y="659512"/>
                </a:cubicBezTo>
                <a:cubicBezTo>
                  <a:pt x="1319022" y="1023750"/>
                  <a:pt x="1023749" y="1319024"/>
                  <a:pt x="659511" y="1319024"/>
                </a:cubicBezTo>
                <a:cubicBezTo>
                  <a:pt x="295273" y="1319024"/>
                  <a:pt x="0" y="1023750"/>
                  <a:pt x="0" y="659512"/>
                </a:cubicBezTo>
                <a:cubicBezTo>
                  <a:pt x="0" y="295274"/>
                  <a:pt x="295273" y="0"/>
                  <a:pt x="659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279321" y="4446386"/>
            <a:ext cx="1319022" cy="1319024"/>
          </a:xfrm>
          <a:custGeom>
            <a:avLst/>
            <a:gdLst>
              <a:gd name="connsiteX0" fmla="*/ 659511 w 1319022"/>
              <a:gd name="connsiteY0" fmla="*/ 0 h 1319024"/>
              <a:gd name="connsiteX1" fmla="*/ 1319022 w 1319022"/>
              <a:gd name="connsiteY1" fmla="*/ 659512 h 1319024"/>
              <a:gd name="connsiteX2" fmla="*/ 659511 w 1319022"/>
              <a:gd name="connsiteY2" fmla="*/ 1319024 h 1319024"/>
              <a:gd name="connsiteX3" fmla="*/ 0 w 1319022"/>
              <a:gd name="connsiteY3" fmla="*/ 659512 h 1319024"/>
              <a:gd name="connsiteX4" fmla="*/ 659511 w 1319022"/>
              <a:gd name="connsiteY4" fmla="*/ 0 h 131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022" h="1319024">
                <a:moveTo>
                  <a:pt x="659511" y="0"/>
                </a:moveTo>
                <a:cubicBezTo>
                  <a:pt x="1023749" y="0"/>
                  <a:pt x="1319022" y="295274"/>
                  <a:pt x="1319022" y="659512"/>
                </a:cubicBezTo>
                <a:cubicBezTo>
                  <a:pt x="1319022" y="1023750"/>
                  <a:pt x="1023749" y="1319024"/>
                  <a:pt x="659511" y="1319024"/>
                </a:cubicBezTo>
                <a:cubicBezTo>
                  <a:pt x="295273" y="1319024"/>
                  <a:pt x="0" y="1023750"/>
                  <a:pt x="0" y="659512"/>
                </a:cubicBezTo>
                <a:cubicBezTo>
                  <a:pt x="0" y="295274"/>
                  <a:pt x="295273" y="0"/>
                  <a:pt x="659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69B80D54-490B-40A1-B881-655F5D6D9F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84F2-6795-4B2C-94A9-E689C6BD88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6515100"/>
            <a:ext cx="56196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6572332" y="6515100"/>
            <a:ext cx="56196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5619668" y="6356350"/>
            <a:ext cx="952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6EBB4EB7-59F5-46E3-8EC8-7F802E47989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40816" y="3346881"/>
            <a:ext cx="8407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3000">
                      <a:srgbClr val="737373"/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IO</a:t>
            </a:r>
            <a:r>
              <a:rPr lang="zh-CN" altLang="en-US" sz="7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3000">
                      <a:srgbClr val="737373"/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8900000" scaled="1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模型简单入门</a:t>
            </a:r>
            <a:endParaRPr lang="zh-CN" altLang="en-US" sz="7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3000">
                    <a:srgbClr val="737373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597531" y="5678733"/>
            <a:ext cx="4730816" cy="489356"/>
            <a:chOff x="3597531" y="5678733"/>
            <a:chExt cx="4730816" cy="489356"/>
          </a:xfrm>
        </p:grpSpPr>
        <p:sp>
          <p:nvSpPr>
            <p:cNvPr id="31" name="矩形 30"/>
            <p:cNvSpPr/>
            <p:nvPr/>
          </p:nvSpPr>
          <p:spPr>
            <a:xfrm rot="19800000">
              <a:off x="3597531" y="5798889"/>
              <a:ext cx="514294" cy="369200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8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9800000">
              <a:off x="6066133" y="5798889"/>
              <a:ext cx="514294" cy="369200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8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04187" y="5697834"/>
              <a:ext cx="185665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分享人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：不想写</a:t>
              </a:r>
              <a:endPara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864427" y="5678733"/>
              <a:ext cx="376756" cy="376756"/>
            </a:xfrm>
            <a:prstGeom prst="ellipse">
              <a:avLst/>
            </a:prstGeom>
            <a:gradFill flip="none" rotWithShape="0">
              <a:gsLst>
                <a:gs pos="0">
                  <a:srgbClr val="DFDFDD"/>
                </a:gs>
                <a:gs pos="100000">
                  <a:srgbClr val="F9F9F9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144000" rIns="0" bIns="0" rtlCol="0" anchor="ctr"/>
            <a:lstStyle/>
            <a:p>
              <a:pPr algn="ctr"/>
              <a:endParaRPr lang="zh-CN" altLang="en-US" sz="8000" kern="0" dirty="0">
                <a:solidFill>
                  <a:srgbClr val="575757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14"/>
            <p:cNvSpPr/>
            <p:nvPr/>
          </p:nvSpPr>
          <p:spPr>
            <a:xfrm>
              <a:off x="3966030" y="577129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73857" y="5697834"/>
              <a:ext cx="165449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部   门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：研发部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34096" y="5678733"/>
              <a:ext cx="376756" cy="376756"/>
            </a:xfrm>
            <a:prstGeom prst="ellipse">
              <a:avLst/>
            </a:pr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14"/>
            <p:cNvSpPr/>
            <p:nvPr/>
          </p:nvSpPr>
          <p:spPr>
            <a:xfrm>
              <a:off x="6435699" y="577129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等腰三角形 1"/>
          <p:cNvSpPr/>
          <p:nvPr/>
        </p:nvSpPr>
        <p:spPr>
          <a:xfrm>
            <a:off x="1940816" y="1202320"/>
            <a:ext cx="2140683" cy="150723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0800000">
            <a:off x="3970627" y="1225444"/>
            <a:ext cx="2140683" cy="15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6060839" y="1211788"/>
            <a:ext cx="2140683" cy="150723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5" name="等腰三角形 54"/>
          <p:cNvSpPr/>
          <p:nvPr/>
        </p:nvSpPr>
        <p:spPr>
          <a:xfrm rot="10800000">
            <a:off x="8090650" y="1234912"/>
            <a:ext cx="2140683" cy="15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6" name="等腰三角形 55"/>
          <p:cNvSpPr/>
          <p:nvPr/>
        </p:nvSpPr>
        <p:spPr>
          <a:xfrm>
            <a:off x="442595" y="3300289"/>
            <a:ext cx="578387" cy="41402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56"/>
          <p:cNvSpPr/>
          <p:nvPr/>
        </p:nvSpPr>
        <p:spPr>
          <a:xfrm rot="10800000">
            <a:off x="11569686" y="430691"/>
            <a:ext cx="578386" cy="4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0383" y="1349731"/>
            <a:ext cx="1009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2</a:t>
            </a:r>
            <a:endParaRPr lang="zh-CN" altLang="en-US" sz="8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671066" y="1047076"/>
            <a:ext cx="1009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</a:t>
            </a:r>
            <a:endParaRPr lang="zh-CN" altLang="en-US" sz="8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14432" y="1380754"/>
            <a:ext cx="100929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2</a:t>
            </a:r>
            <a:endParaRPr lang="zh-CN" altLang="en-US" sz="8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775603" y="1064847"/>
            <a:ext cx="100929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203066" y="342900"/>
            <a:ext cx="381444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同步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非阻塞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IO(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NIO)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0630" y="1097915"/>
            <a:ext cx="7190740" cy="5086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971416" y="342900"/>
            <a:ext cx="227774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多路复用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1353185"/>
            <a:ext cx="8007985" cy="48939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790305" y="1492250"/>
            <a:ext cx="2973705" cy="9759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在单个线程里同时监控多个套接字，通过 select 或poll 轮询所负责的所有 socket，当某个socket有数据到达了，就通知用户进程。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90305" y="2721610"/>
            <a:ext cx="2973070" cy="20821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不过利用了新的 select 系统调用，由内核来负责本来是请求进程该做的轮询操作。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非阻塞 IO 还多了一个系统调用开销，不过因为可以支持多路 IO，才算提高了效率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进程先是阻塞在 select/poll 上，再是阻塞在读操作的第二个阶段上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790305" y="5035550"/>
            <a:ext cx="2973070" cy="1119463"/>
            <a:chOff x="5354322" y="1967781"/>
            <a:chExt cx="3958620" cy="1119700"/>
          </a:xfrm>
        </p:grpSpPr>
        <p:sp>
          <p:nvSpPr>
            <p:cNvPr id="22" name="矩形 21"/>
            <p:cNvSpPr/>
            <p:nvPr/>
          </p:nvSpPr>
          <p:spPr>
            <a:xfrm>
              <a:off x="5354322" y="2332306"/>
              <a:ext cx="3958620" cy="7551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系统内核提供了函数（select/poll,epoll）它们能够同时监控多个fd，当内核数据就绪后，会告知应用进程。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54322" y="1967781"/>
              <a:ext cx="2809875" cy="4236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核心思路</a:t>
              </a:r>
              <a:endParaRPr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55560" y="2392680"/>
            <a:ext cx="4523105" cy="9759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调用 select，都需要把 fd 集合从用户态拷贝到内核态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调用 select 都需要在内核遍历传递进来的所有 fd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select 支持的文件描述符数量太小了，Linux默认是1024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 poll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解决了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select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连接数限制问题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48021" y="342834"/>
            <a:ext cx="4324984" cy="800987"/>
            <a:chOff x="3948021" y="342834"/>
            <a:chExt cx="4324984" cy="800987"/>
          </a:xfrm>
        </p:grpSpPr>
        <p:sp>
          <p:nvSpPr>
            <p:cNvPr id="5" name="文本框 4"/>
            <p:cNvSpPr txBox="1"/>
            <p:nvPr/>
          </p:nvSpPr>
          <p:spPr>
            <a:xfrm>
              <a:off x="4971665" y="342834"/>
              <a:ext cx="2277745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多路复用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48021" y="842196"/>
              <a:ext cx="4324984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select/poll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方法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340485"/>
            <a:ext cx="6724650" cy="4714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23200" y="1526540"/>
            <a:ext cx="4159885" cy="23031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epoll_create用来创建一个epoll文件描述符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epoll_ctl用来添加/修改/删除需要侦听的文件描述符及其事件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epoll_wait/epoll_pwait接收发生在被侦听的描述符上的，用户感兴趣的IO事件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一旦基于某个fd就绪时，内核会采用回调机制，迅速激活这个fd，当进程调用epoll_wait()时便得到通知。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epoll文件描述符用完后，直接用close关闭即可，非常方便。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48021" y="342834"/>
            <a:ext cx="4324984" cy="800987"/>
            <a:chOff x="3948021" y="342834"/>
            <a:chExt cx="4324984" cy="800987"/>
          </a:xfrm>
        </p:grpSpPr>
        <p:sp>
          <p:nvSpPr>
            <p:cNvPr id="5" name="文本框 4"/>
            <p:cNvSpPr txBox="1"/>
            <p:nvPr/>
          </p:nvSpPr>
          <p:spPr>
            <a:xfrm>
              <a:off x="4971665" y="342834"/>
              <a:ext cx="2277745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多路复用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48021" y="842196"/>
              <a:ext cx="4324984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epoll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方法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526540"/>
            <a:ext cx="7321550" cy="444690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823200" y="3829685"/>
            <a:ext cx="2973070" cy="897848"/>
            <a:chOff x="5354322" y="1967781"/>
            <a:chExt cx="3958620" cy="898038"/>
          </a:xfrm>
        </p:grpSpPr>
        <p:sp>
          <p:nvSpPr>
            <p:cNvPr id="22" name="矩形 21"/>
            <p:cNvSpPr/>
            <p:nvPr/>
          </p:nvSpPr>
          <p:spPr>
            <a:xfrm>
              <a:off x="5354322" y="2332306"/>
              <a:ext cx="3958620" cy="5335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这里去掉了遍历文件描述符的操作，而是采用监听事件回调的机制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54322" y="1967781"/>
              <a:ext cx="2809875" cy="4236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epoll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亮点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823200" y="5379720"/>
            <a:ext cx="3606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相比于</a:t>
            </a:r>
            <a:r>
              <a:rPr lang="en-US" altLang="zh-CN"/>
              <a:t>select/poll</a:t>
            </a:r>
            <a:r>
              <a:rPr lang="zh-CN" altLang="en-US"/>
              <a:t>，有什么优点</a:t>
            </a:r>
            <a:r>
              <a:rPr lang="zh-CN" altLang="en-US"/>
              <a:t>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48021" y="342834"/>
            <a:ext cx="4324984" cy="800987"/>
            <a:chOff x="3948021" y="342834"/>
            <a:chExt cx="4324984" cy="800987"/>
          </a:xfrm>
        </p:grpSpPr>
        <p:sp>
          <p:nvSpPr>
            <p:cNvPr id="5" name="文本框 4"/>
            <p:cNvSpPr txBox="1"/>
            <p:nvPr/>
          </p:nvSpPr>
          <p:spPr>
            <a:xfrm>
              <a:off x="4971665" y="342834"/>
              <a:ext cx="2277745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多路复用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48021" y="842196"/>
              <a:ext cx="4324984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小结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1382395"/>
            <a:ext cx="11714480" cy="4093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971415" y="342900"/>
            <a:ext cx="227774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信号驱动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70950" y="2967990"/>
            <a:ext cx="2746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最大的区别就在于，在 IO 执行的数据准备阶段，不需要轮询。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1448435"/>
            <a:ext cx="7607935" cy="4664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377815" y="342900"/>
            <a:ext cx="146494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异步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0300" y="1878330"/>
            <a:ext cx="2746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异步 IO 真正实现了 IO 全流程的非阻塞。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" y="1226185"/>
            <a:ext cx="7717155" cy="483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50300" y="3884930"/>
            <a:ext cx="2746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与 SIGIO 相比，一个是发送信号告诉用户进程数据准备完毕，一个是 IO执行完毕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01553" y="3008745"/>
            <a:ext cx="474789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Netty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模型应用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 rot="10800000">
            <a:off x="701390" y="2454400"/>
            <a:ext cx="4916455" cy="3584590"/>
            <a:chOff x="6732426" y="1160192"/>
            <a:chExt cx="4916455" cy="3584590"/>
          </a:xfrm>
        </p:grpSpPr>
        <p:sp>
          <p:nvSpPr>
            <p:cNvPr id="11" name="矩形 10"/>
            <p:cNvSpPr/>
            <p:nvPr/>
          </p:nvSpPr>
          <p:spPr>
            <a:xfrm rot="19800000">
              <a:off x="9195310" y="1160192"/>
              <a:ext cx="2453571" cy="3184521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3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6732426" y="1651000"/>
              <a:ext cx="4155184" cy="30937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98039" y="2519071"/>
            <a:ext cx="21128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80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832350" y="342900"/>
            <a:ext cx="25558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Reactor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995045"/>
            <a:ext cx="10076180" cy="3220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64865" y="4479290"/>
            <a:ext cx="54622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Reactor：负责响应IO事件，当检测到一个新的事件，将其发送给相应的Handler去处理；新的事件包含连接建立就绪、读就绪、写就绪等。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 lang="zh-CN" altLang="en-US"/>
              <a:t>Handler:将自身（handler）与事件绑定，负责事件的处理，完成channel的读入，完成处理业务逻辑后，负责将结果写出channel。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832350" y="342900"/>
            <a:ext cx="25558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Reactor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926465"/>
            <a:ext cx="5234305" cy="35045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3195" y="4541520"/>
            <a:ext cx="61614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 sz="1600">
                <a:latin typeface="+mn-ea"/>
                <a:cs typeface="+mn-ea"/>
              </a:rPr>
              <a:t>Reactor</a:t>
            </a:r>
            <a:r>
              <a:rPr lang="zh-CN" altLang="en-US" sz="1600">
                <a:latin typeface="+mn-ea"/>
                <a:cs typeface="+mn-ea"/>
              </a:rPr>
              <a:t>通过</a:t>
            </a:r>
            <a:r>
              <a:rPr lang="en-US" altLang="zh-CN" sz="1600">
                <a:latin typeface="+mn-ea"/>
                <a:cs typeface="+mn-ea"/>
              </a:rPr>
              <a:t>select</a:t>
            </a:r>
            <a:r>
              <a:rPr lang="zh-CN" altLang="en-US" sz="1600">
                <a:latin typeface="+mn-ea"/>
                <a:cs typeface="+mn-ea"/>
              </a:rPr>
              <a:t>监听客户端的</a:t>
            </a:r>
            <a:r>
              <a:rPr lang="en-US" altLang="zh-CN" sz="1600">
                <a:latin typeface="+mn-ea"/>
                <a:cs typeface="+mn-ea"/>
              </a:rPr>
              <a:t>accept</a:t>
            </a:r>
            <a:r>
              <a:rPr lang="zh-CN" altLang="en-US" sz="1600">
                <a:latin typeface="+mn-ea"/>
                <a:cs typeface="+mn-ea"/>
              </a:rPr>
              <a:t>事件</a:t>
            </a:r>
            <a:endParaRPr lang="en-US" altLang="zh-CN" sz="1600">
              <a:latin typeface="+mn-ea"/>
              <a:cs typeface="+mn-ea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latin typeface="+mn-ea"/>
                <a:cs typeface="+mn-ea"/>
              </a:rPr>
              <a:t>接收</a:t>
            </a:r>
            <a:r>
              <a:rPr lang="en-US" altLang="zh-CN" sz="1600">
                <a:latin typeface="+mn-ea"/>
                <a:cs typeface="+mn-ea"/>
              </a:rPr>
              <a:t>accept</a:t>
            </a:r>
            <a:r>
              <a:rPr lang="zh-CN" altLang="en-US" sz="1600">
                <a:latin typeface="+mn-ea"/>
                <a:cs typeface="+mn-ea"/>
              </a:rPr>
              <a:t>事件，通过</a:t>
            </a:r>
            <a:r>
              <a:rPr lang="en-US" altLang="zh-CN" sz="1600">
                <a:latin typeface="+mn-ea"/>
                <a:cs typeface="+mn-ea"/>
              </a:rPr>
              <a:t>dispatch</a:t>
            </a:r>
            <a:r>
              <a:rPr lang="zh-CN" altLang="en-US" sz="1600">
                <a:latin typeface="+mn-ea"/>
                <a:cs typeface="+mn-ea"/>
              </a:rPr>
              <a:t>分发到对应的</a:t>
            </a:r>
            <a:r>
              <a:rPr lang="en-US" altLang="zh-CN" sz="1600">
                <a:latin typeface="+mn-ea"/>
                <a:cs typeface="+mn-ea"/>
              </a:rPr>
              <a:t>acceptor</a:t>
            </a:r>
            <a:endParaRPr lang="en-US" altLang="zh-CN" sz="1600">
              <a:latin typeface="+mn-ea"/>
              <a:cs typeface="+mn-ea"/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latin typeface="+mn-ea"/>
                <a:cs typeface="+mn-ea"/>
              </a:rPr>
              <a:t>acceptor</a:t>
            </a:r>
            <a:r>
              <a:rPr lang="zh-CN" altLang="en-US" sz="1600">
                <a:latin typeface="+mn-ea"/>
                <a:cs typeface="+mn-ea"/>
              </a:rPr>
              <a:t>通过</a:t>
            </a:r>
            <a:r>
              <a:rPr lang="en-US" altLang="zh-CN" sz="1600">
                <a:latin typeface="+mn-ea"/>
                <a:cs typeface="+mn-ea"/>
              </a:rPr>
              <a:t>accept()</a:t>
            </a:r>
            <a:r>
              <a:rPr lang="zh-CN" altLang="en-US" sz="1600">
                <a:latin typeface="+mn-ea"/>
                <a:cs typeface="+mn-ea"/>
              </a:rPr>
              <a:t>获取客户端连接，再将连接和对应的</a:t>
            </a:r>
            <a:r>
              <a:rPr lang="en-US" altLang="zh-CN" sz="1600">
                <a:latin typeface="+mn-ea"/>
                <a:cs typeface="+mn-ea"/>
              </a:rPr>
              <a:t>Read</a:t>
            </a:r>
            <a:r>
              <a:rPr lang="zh-CN" altLang="en-US" sz="1600">
                <a:latin typeface="+mn-ea"/>
                <a:cs typeface="+mn-ea"/>
              </a:rPr>
              <a:t>事件注册到</a:t>
            </a:r>
            <a:r>
              <a:rPr lang="en-US" altLang="zh-CN" sz="1600">
                <a:latin typeface="+mn-ea"/>
                <a:cs typeface="+mn-ea"/>
              </a:rPr>
              <a:t>Reactor</a:t>
            </a:r>
            <a:endParaRPr lang="en-US" altLang="zh-CN" sz="1600">
              <a:latin typeface="+mn-ea"/>
              <a:cs typeface="+mn-ea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latin typeface="+mn-ea"/>
                <a:cs typeface="+mn-ea"/>
              </a:rPr>
              <a:t>当</a:t>
            </a:r>
            <a:r>
              <a:rPr lang="en-US" altLang="zh-CN" sz="1600">
                <a:latin typeface="+mn-ea"/>
                <a:cs typeface="+mn-ea"/>
              </a:rPr>
              <a:t>Reactor</a:t>
            </a:r>
            <a:r>
              <a:rPr lang="zh-CN" altLang="en-US" sz="1600">
                <a:latin typeface="+mn-ea"/>
                <a:cs typeface="+mn-ea"/>
              </a:rPr>
              <a:t>监听到读写事件，会分发给对应的</a:t>
            </a:r>
            <a:r>
              <a:rPr lang="en-US" altLang="zh-CN" sz="1600">
                <a:latin typeface="+mn-ea"/>
                <a:cs typeface="+mn-ea"/>
              </a:rPr>
              <a:t>Handler</a:t>
            </a:r>
            <a:r>
              <a:rPr lang="zh-CN" altLang="en-US" sz="1600">
                <a:latin typeface="+mn-ea"/>
                <a:cs typeface="+mn-ea"/>
              </a:rPr>
              <a:t>处理</a:t>
            </a:r>
            <a:endParaRPr lang="zh-CN" altLang="en-US" sz="1600">
              <a:latin typeface="+mn-ea"/>
              <a:cs typeface="+mn-ea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latin typeface="+mn-ea"/>
                <a:cs typeface="+mn-ea"/>
              </a:rPr>
              <a:t>当处理完就绪并注册的</a:t>
            </a:r>
            <a:r>
              <a:rPr lang="en-US" altLang="zh-CN" sz="1600">
                <a:latin typeface="+mn-ea"/>
                <a:cs typeface="+mn-ea"/>
              </a:rPr>
              <a:t>IO</a:t>
            </a:r>
            <a:r>
              <a:rPr lang="zh-CN" altLang="en-US" sz="1600">
                <a:latin typeface="+mn-ea"/>
                <a:cs typeface="+mn-ea"/>
              </a:rPr>
              <a:t>事件后，</a:t>
            </a:r>
            <a:r>
              <a:rPr lang="en-US" altLang="zh-CN" sz="1600">
                <a:latin typeface="+mn-ea"/>
                <a:cs typeface="+mn-ea"/>
              </a:rPr>
              <a:t>Reactor</a:t>
            </a:r>
            <a:r>
              <a:rPr lang="zh-CN" altLang="en-US" sz="1600">
                <a:latin typeface="+mn-ea"/>
                <a:cs typeface="+mn-ea"/>
              </a:rPr>
              <a:t>线程又会再次阻塞等待</a:t>
            </a:r>
            <a:endParaRPr lang="zh-CN" altLang="en-US" sz="1600"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20" y="926465"/>
            <a:ext cx="3923030" cy="3765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5" y="2268855"/>
            <a:ext cx="4025900" cy="41935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1098191" y="4665613"/>
            <a:ext cx="1197581" cy="1001178"/>
            <a:chOff x="1098191" y="1278776"/>
            <a:chExt cx="1197581" cy="1001178"/>
          </a:xfrm>
        </p:grpSpPr>
        <p:sp>
          <p:nvSpPr>
            <p:cNvPr id="61" name="矩形 60"/>
            <p:cNvSpPr/>
            <p:nvPr/>
          </p:nvSpPr>
          <p:spPr>
            <a:xfrm rot="19800000">
              <a:off x="1098191" y="1572380"/>
              <a:ext cx="958579" cy="707574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1279606" y="1278776"/>
              <a:ext cx="1016166" cy="71547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84345" y="2413185"/>
            <a:ext cx="1197581" cy="1001178"/>
            <a:chOff x="1098191" y="1278776"/>
            <a:chExt cx="1197581" cy="1001178"/>
          </a:xfrm>
        </p:grpSpPr>
        <p:sp>
          <p:nvSpPr>
            <p:cNvPr id="58" name="矩形 57"/>
            <p:cNvSpPr/>
            <p:nvPr/>
          </p:nvSpPr>
          <p:spPr>
            <a:xfrm rot="19800000">
              <a:off x="1098191" y="1572380"/>
              <a:ext cx="958579" cy="707574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1279606" y="1278776"/>
              <a:ext cx="1016166" cy="71547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52892" y="3493588"/>
            <a:ext cx="1197581" cy="1001178"/>
            <a:chOff x="1098191" y="1278776"/>
            <a:chExt cx="1197581" cy="1001178"/>
          </a:xfrm>
        </p:grpSpPr>
        <p:sp>
          <p:nvSpPr>
            <p:cNvPr id="47" name="矩形 46"/>
            <p:cNvSpPr/>
            <p:nvPr/>
          </p:nvSpPr>
          <p:spPr>
            <a:xfrm rot="19800000">
              <a:off x="1098191" y="1572380"/>
              <a:ext cx="958579" cy="707574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>
              <a:off x="1279606" y="1278776"/>
              <a:ext cx="1016166" cy="71547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98191" y="1278776"/>
            <a:ext cx="1197581" cy="1001178"/>
            <a:chOff x="1098191" y="1278776"/>
            <a:chExt cx="1197581" cy="1001178"/>
          </a:xfrm>
        </p:grpSpPr>
        <p:sp>
          <p:nvSpPr>
            <p:cNvPr id="38" name="矩形 37"/>
            <p:cNvSpPr/>
            <p:nvPr/>
          </p:nvSpPr>
          <p:spPr>
            <a:xfrm rot="19800000">
              <a:off x="1098191" y="1572380"/>
              <a:ext cx="958579" cy="707574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1279606" y="1278776"/>
              <a:ext cx="1016166" cy="71547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4642" y="1651000"/>
            <a:ext cx="5732968" cy="4237846"/>
            <a:chOff x="5154642" y="1651000"/>
            <a:chExt cx="5732968" cy="4237846"/>
          </a:xfrm>
        </p:grpSpPr>
        <p:sp>
          <p:nvSpPr>
            <p:cNvPr id="34" name="矩形 33"/>
            <p:cNvSpPr/>
            <p:nvPr/>
          </p:nvSpPr>
          <p:spPr>
            <a:xfrm rot="19800000">
              <a:off x="5154642" y="2965893"/>
              <a:ext cx="4795933" cy="2922953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3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6732426" y="1651000"/>
              <a:ext cx="4155184" cy="30937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7905" y="1405890"/>
            <a:ext cx="17538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是什么？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7905" y="2515870"/>
            <a:ext cx="26682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的交互过程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87905" y="3632200"/>
            <a:ext cx="17538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五种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87905" y="4742180"/>
            <a:ext cx="2570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Netty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的模型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31910" y="3640234"/>
            <a:ext cx="2667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CONTENT</a:t>
            </a:r>
            <a:endParaRPr kumimoji="0" lang="zh-CN" altLang="en-US" sz="4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59111" y="2746925"/>
            <a:ext cx="181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noProof="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kumimoji="0" lang="zh-CN" altLang="en-US" sz="54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24315" y="136373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i="1" dirty="0">
                <a:gradFill>
                  <a:gsLst>
                    <a:gs pos="0">
                      <a:srgbClr val="575757"/>
                    </a:gs>
                    <a:gs pos="53000">
                      <a:srgbClr val="737373"/>
                    </a:gs>
                    <a:gs pos="100000">
                      <a:srgbClr val="7E7E7E"/>
                    </a:gs>
                  </a:gsLst>
                  <a:lin ang="18900000" scaled="1"/>
                </a:gradFill>
                <a:cs typeface="+mn-ea"/>
                <a:sym typeface="+mn-lt"/>
              </a:rPr>
              <a:t>1</a:t>
            </a:r>
            <a:endParaRPr lang="zh-CN" altLang="en-US" sz="3600" i="1" dirty="0">
              <a:gradFill>
                <a:gsLst>
                  <a:gs pos="0">
                    <a:srgbClr val="575757"/>
                  </a:gs>
                  <a:gs pos="53000">
                    <a:srgbClr val="737373"/>
                  </a:gs>
                  <a:gs pos="100000">
                    <a:srgbClr val="7E7E7E"/>
                  </a:gs>
                </a:gsLst>
                <a:lin ang="18900000" scaled="1"/>
              </a:gra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524315" y="249278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i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3600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24315" y="3621841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i="1" dirty="0">
                <a:gradFill>
                  <a:gsLst>
                    <a:gs pos="0">
                      <a:srgbClr val="575757"/>
                    </a:gs>
                    <a:gs pos="53000">
                      <a:srgbClr val="737373"/>
                    </a:gs>
                    <a:gs pos="100000">
                      <a:srgbClr val="7E7E7E"/>
                    </a:gs>
                  </a:gsLst>
                  <a:lin ang="18900000" scaled="1"/>
                </a:gradFill>
                <a:cs typeface="+mn-ea"/>
                <a:sym typeface="+mn-lt"/>
              </a:rPr>
              <a:t>3</a:t>
            </a:r>
            <a:endParaRPr lang="zh-CN" altLang="en-US" sz="3600" i="1" dirty="0">
              <a:gradFill>
                <a:gsLst>
                  <a:gs pos="0">
                    <a:srgbClr val="575757"/>
                  </a:gs>
                  <a:gs pos="53000">
                    <a:srgbClr val="737373"/>
                  </a:gs>
                  <a:gs pos="100000">
                    <a:srgbClr val="7E7E7E"/>
                  </a:gs>
                </a:gsLst>
                <a:lin ang="18900000" scaled="1"/>
              </a:gra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24315" y="475089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i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3600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597531" y="5678733"/>
            <a:ext cx="4730816" cy="489356"/>
            <a:chOff x="3597531" y="5678733"/>
            <a:chExt cx="4730816" cy="489356"/>
          </a:xfrm>
        </p:grpSpPr>
        <p:sp>
          <p:nvSpPr>
            <p:cNvPr id="31" name="矩形 30"/>
            <p:cNvSpPr/>
            <p:nvPr/>
          </p:nvSpPr>
          <p:spPr>
            <a:xfrm rot="19800000">
              <a:off x="3597531" y="5798889"/>
              <a:ext cx="514294" cy="369200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8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9800000">
              <a:off x="6066133" y="5798889"/>
              <a:ext cx="514294" cy="369200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84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04187" y="5697834"/>
              <a:ext cx="185665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汇报人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：不想说</a:t>
              </a:r>
              <a:endPara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864427" y="5678733"/>
              <a:ext cx="376756" cy="376756"/>
            </a:xfrm>
            <a:prstGeom prst="ellipse">
              <a:avLst/>
            </a:prstGeom>
            <a:gradFill flip="none" rotWithShape="0">
              <a:gsLst>
                <a:gs pos="0">
                  <a:srgbClr val="DFDFDD"/>
                </a:gs>
                <a:gs pos="100000">
                  <a:srgbClr val="F9F9F9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144000" rIns="0" bIns="0" rtlCol="0" anchor="ctr"/>
            <a:lstStyle/>
            <a:p>
              <a:pPr algn="ctr"/>
              <a:endParaRPr lang="zh-CN" altLang="en-US" sz="8000" kern="0" dirty="0">
                <a:solidFill>
                  <a:srgbClr val="575757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14"/>
            <p:cNvSpPr/>
            <p:nvPr/>
          </p:nvSpPr>
          <p:spPr>
            <a:xfrm>
              <a:off x="3966030" y="577129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73857" y="5697834"/>
              <a:ext cx="165449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部   门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：研发部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34096" y="5678733"/>
              <a:ext cx="376756" cy="376756"/>
            </a:xfrm>
            <a:prstGeom prst="ellipse">
              <a:avLst/>
            </a:prstGeom>
            <a:gradFill flip="none" rotWithShape="1">
              <a:gsLst>
                <a:gs pos="0">
                  <a:srgbClr val="575757"/>
                </a:gs>
                <a:gs pos="53000">
                  <a:srgbClr val="737373"/>
                </a:gs>
                <a:gs pos="100000">
                  <a:srgbClr val="7E7E7E"/>
                </a:gs>
              </a:gsLst>
              <a:lin ang="18900000" scaled="1"/>
              <a:tileRect/>
            </a:gra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8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14"/>
            <p:cNvSpPr/>
            <p:nvPr/>
          </p:nvSpPr>
          <p:spPr>
            <a:xfrm>
              <a:off x="6435699" y="577129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等腰三角形 1"/>
          <p:cNvSpPr/>
          <p:nvPr/>
        </p:nvSpPr>
        <p:spPr>
          <a:xfrm>
            <a:off x="1940816" y="2090216"/>
            <a:ext cx="2140683" cy="150723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0800000">
            <a:off x="3970627" y="2113340"/>
            <a:ext cx="2140683" cy="15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6060839" y="2099684"/>
            <a:ext cx="2140683" cy="150723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5" name="等腰三角形 54"/>
          <p:cNvSpPr/>
          <p:nvPr/>
        </p:nvSpPr>
        <p:spPr>
          <a:xfrm rot="10800000">
            <a:off x="8090650" y="2122808"/>
            <a:ext cx="2140683" cy="15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6" name="等腰三角形 55"/>
          <p:cNvSpPr/>
          <p:nvPr/>
        </p:nvSpPr>
        <p:spPr>
          <a:xfrm>
            <a:off x="442595" y="3300289"/>
            <a:ext cx="578387" cy="41402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7" name="等腰三角形 56"/>
          <p:cNvSpPr/>
          <p:nvPr/>
        </p:nvSpPr>
        <p:spPr>
          <a:xfrm rot="10800000">
            <a:off x="11569686" y="430691"/>
            <a:ext cx="578386" cy="4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7615" y="2462911"/>
            <a:ext cx="10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</a:t>
            </a:r>
            <a:endParaRPr lang="zh-CN" altLang="en-US" sz="7200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67426" y="2052296"/>
            <a:ext cx="10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</a:t>
            </a:r>
            <a:endParaRPr lang="zh-CN" altLang="en-US" sz="7200" dirty="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69612" y="2462911"/>
            <a:ext cx="10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观</a:t>
            </a:r>
            <a:endParaRPr lang="zh-CN" altLang="en-US" sz="7200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99423" y="2052296"/>
            <a:ext cx="10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看</a:t>
            </a:r>
            <a:endParaRPr lang="zh-CN" altLang="en-US" sz="7200" dirty="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5" name="等腰三角形 34"/>
          <p:cNvSpPr/>
          <p:nvPr/>
        </p:nvSpPr>
        <p:spPr>
          <a:xfrm rot="7994363">
            <a:off x="3353580" y="-63462"/>
            <a:ext cx="578386" cy="40723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18064" y="3025890"/>
            <a:ext cx="277812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IO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是什么？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238993" y="1671838"/>
            <a:ext cx="5732968" cy="4237846"/>
            <a:chOff x="5154642" y="1651000"/>
            <a:chExt cx="5732968" cy="4237846"/>
          </a:xfrm>
        </p:grpSpPr>
        <p:sp>
          <p:nvSpPr>
            <p:cNvPr id="11" name="矩形 10"/>
            <p:cNvSpPr/>
            <p:nvPr/>
          </p:nvSpPr>
          <p:spPr>
            <a:xfrm rot="19800000">
              <a:off x="5154642" y="2965893"/>
              <a:ext cx="4795933" cy="2922953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3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6732426" y="1651000"/>
              <a:ext cx="4155184" cy="3093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386646" y="2602583"/>
            <a:ext cx="21128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80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393565" y="34290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冯诺依曼体系结构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1648004727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1043940"/>
            <a:ext cx="9805670" cy="5194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59998" y="3003665"/>
            <a:ext cx="277812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IO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交互过程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 rot="10800000">
            <a:off x="589997" y="2454400"/>
            <a:ext cx="4916455" cy="3584590"/>
            <a:chOff x="6732426" y="1160192"/>
            <a:chExt cx="4916455" cy="3584590"/>
          </a:xfrm>
        </p:grpSpPr>
        <p:sp>
          <p:nvSpPr>
            <p:cNvPr id="11" name="矩形 10"/>
            <p:cNvSpPr/>
            <p:nvPr/>
          </p:nvSpPr>
          <p:spPr>
            <a:xfrm rot="19800000">
              <a:off x="9195310" y="1160192"/>
              <a:ext cx="2453571" cy="3184521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3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6732426" y="1651000"/>
              <a:ext cx="4155184" cy="30937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386646" y="2519071"/>
            <a:ext cx="21128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80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9800000">
            <a:off x="0" y="1580149"/>
            <a:ext cx="5800572" cy="5004685"/>
          </a:xfrm>
          <a:custGeom>
            <a:avLst/>
            <a:gdLst>
              <a:gd name="connsiteX0" fmla="*/ 2753234 w 5134418"/>
              <a:gd name="connsiteY0" fmla="*/ 0 h 4429933"/>
              <a:gd name="connsiteX1" fmla="*/ 2753234 w 5134418"/>
              <a:gd name="connsiteY1" fmla="*/ 2316954 h 4429933"/>
              <a:gd name="connsiteX2" fmla="*/ 4773409 w 5134418"/>
              <a:gd name="connsiteY2" fmla="*/ 2316954 h 4429933"/>
              <a:gd name="connsiteX3" fmla="*/ 4773409 w 5134418"/>
              <a:gd name="connsiteY3" fmla="*/ 2829674 h 4429933"/>
              <a:gd name="connsiteX4" fmla="*/ 5134418 w 5134418"/>
              <a:gd name="connsiteY4" fmla="*/ 2829674 h 4429933"/>
              <a:gd name="connsiteX5" fmla="*/ 5134418 w 5134418"/>
              <a:gd name="connsiteY5" fmla="*/ 3744074 h 4429933"/>
              <a:gd name="connsiteX6" fmla="*/ 4738437 w 5134418"/>
              <a:gd name="connsiteY6" fmla="*/ 3744074 h 4429933"/>
              <a:gd name="connsiteX7" fmla="*/ 4738437 w 5134418"/>
              <a:gd name="connsiteY7" fmla="*/ 4429933 h 4429933"/>
              <a:gd name="connsiteX8" fmla="*/ 9788 w 5134418"/>
              <a:gd name="connsiteY8" fmla="*/ 4429933 h 4429933"/>
              <a:gd name="connsiteX9" fmla="*/ 9788 w 5134418"/>
              <a:gd name="connsiteY9" fmla="*/ 3515533 h 4429933"/>
              <a:gd name="connsiteX10" fmla="*/ 19430 w 5134418"/>
              <a:gd name="connsiteY10" fmla="*/ 3515533 h 4429933"/>
              <a:gd name="connsiteX11" fmla="*/ 19430 w 5134418"/>
              <a:gd name="connsiteY11" fmla="*/ 3231354 h 4429933"/>
              <a:gd name="connsiteX12" fmla="*/ 0 w 5134418"/>
              <a:gd name="connsiteY12" fmla="*/ 3231354 h 4429933"/>
              <a:gd name="connsiteX13" fmla="*/ 0 w 5134418"/>
              <a:gd name="connsiteY13" fmla="*/ 2316954 h 4429933"/>
              <a:gd name="connsiteX14" fmla="*/ 6444 w 5134418"/>
              <a:gd name="connsiteY14" fmla="*/ 2316954 h 4429933"/>
              <a:gd name="connsiteX15" fmla="*/ 6444 w 5134418"/>
              <a:gd name="connsiteY15" fmla="*/ 0 h 442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34418" h="4429933">
                <a:moveTo>
                  <a:pt x="2753234" y="0"/>
                </a:moveTo>
                <a:lnTo>
                  <a:pt x="2753234" y="2316954"/>
                </a:lnTo>
                <a:lnTo>
                  <a:pt x="4773409" y="2316954"/>
                </a:lnTo>
                <a:lnTo>
                  <a:pt x="4773409" y="2829674"/>
                </a:lnTo>
                <a:lnTo>
                  <a:pt x="5134418" y="2829674"/>
                </a:lnTo>
                <a:lnTo>
                  <a:pt x="5134418" y="3744074"/>
                </a:lnTo>
                <a:lnTo>
                  <a:pt x="4738437" y="3744074"/>
                </a:lnTo>
                <a:lnTo>
                  <a:pt x="4738437" y="4429933"/>
                </a:lnTo>
                <a:lnTo>
                  <a:pt x="9788" y="4429933"/>
                </a:lnTo>
                <a:lnTo>
                  <a:pt x="9788" y="3515533"/>
                </a:lnTo>
                <a:lnTo>
                  <a:pt x="19430" y="3515533"/>
                </a:lnTo>
                <a:lnTo>
                  <a:pt x="19430" y="3231354"/>
                </a:lnTo>
                <a:lnTo>
                  <a:pt x="0" y="3231354"/>
                </a:lnTo>
                <a:lnTo>
                  <a:pt x="0" y="2316954"/>
                </a:lnTo>
                <a:lnTo>
                  <a:pt x="6444" y="2316954"/>
                </a:lnTo>
                <a:lnTo>
                  <a:pt x="644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50000"/>
                  <a:lumOff val="50000"/>
                </a:schemeClr>
              </a:gs>
              <a:gs pos="68000">
                <a:schemeClr val="bg1">
                  <a:lumMod val="95000"/>
                  <a:alpha val="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648863" y="1622521"/>
            <a:ext cx="3958620" cy="676945"/>
            <a:chOff x="5354322" y="1967781"/>
            <a:chExt cx="3958620" cy="676945"/>
          </a:xfrm>
        </p:grpSpPr>
        <p:sp>
          <p:nvSpPr>
            <p:cNvPr id="16" name="矩形 15"/>
            <p:cNvSpPr/>
            <p:nvPr/>
          </p:nvSpPr>
          <p:spPr>
            <a:xfrm>
              <a:off x="5354322" y="2332306"/>
              <a:ext cx="3958620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内存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、磁盘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和网络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三类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354323" y="1967781"/>
              <a:ext cx="2084387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的分类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648863" y="2817626"/>
            <a:ext cx="3958620" cy="897890"/>
            <a:chOff x="5354322" y="1967781"/>
            <a:chExt cx="3958620" cy="897925"/>
          </a:xfrm>
        </p:grpSpPr>
        <p:sp>
          <p:nvSpPr>
            <p:cNvPr id="19" name="矩形 18"/>
            <p:cNvSpPr/>
            <p:nvPr/>
          </p:nvSpPr>
          <p:spPr>
            <a:xfrm>
              <a:off x="5354322" y="2332306"/>
              <a:ext cx="3958620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1. IO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调用：应用进程向系统内核发起调用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2. IO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执行：系统内核完成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操作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54322" y="1967781"/>
              <a:ext cx="2809875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应用程序发起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操作：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48863" y="4233676"/>
            <a:ext cx="3958620" cy="897820"/>
            <a:chOff x="5354322" y="1967781"/>
            <a:chExt cx="3958620" cy="898080"/>
          </a:xfrm>
        </p:grpSpPr>
        <p:sp>
          <p:nvSpPr>
            <p:cNvPr id="22" name="矩形 21"/>
            <p:cNvSpPr/>
            <p:nvPr/>
          </p:nvSpPr>
          <p:spPr>
            <a:xfrm>
              <a:off x="5354322" y="2332306"/>
              <a:ext cx="3958620" cy="5335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准备数据阶段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拷贝数据阶段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54322" y="1967781"/>
              <a:ext cx="2809875" cy="4236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系统内核执行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操作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971415" y="342900"/>
            <a:ext cx="227774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交互过程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 descr="5370349e140812e59b4cade12d3b3a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1622425"/>
            <a:ext cx="6858000" cy="3511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21760" y="5723255"/>
            <a:ext cx="523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那这样的一个</a:t>
            </a:r>
            <a:r>
              <a:rPr lang="en-US" altLang="zh-CN"/>
              <a:t>IO</a:t>
            </a:r>
            <a:r>
              <a:rPr lang="zh-CN" altLang="en-US"/>
              <a:t>交互过程，有什么可以优化的点</a:t>
            </a:r>
            <a:r>
              <a:rPr lang="zh-CN" altLang="en-US"/>
              <a:t>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18064" y="3025890"/>
            <a:ext cx="277812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五种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IO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模型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238993" y="1613464"/>
            <a:ext cx="5732968" cy="4237846"/>
            <a:chOff x="5154642" y="1651000"/>
            <a:chExt cx="5732968" cy="4237846"/>
          </a:xfrm>
        </p:grpSpPr>
        <p:sp>
          <p:nvSpPr>
            <p:cNvPr id="11" name="矩形 10"/>
            <p:cNvSpPr/>
            <p:nvPr/>
          </p:nvSpPr>
          <p:spPr>
            <a:xfrm rot="19800000">
              <a:off x="5154642" y="2965893"/>
              <a:ext cx="4795933" cy="2922953"/>
            </a:xfrm>
            <a:prstGeom prst="rect">
              <a:avLst/>
            </a:prstGeom>
            <a:gradFill flip="none" rotWithShape="0">
              <a:gsLst>
                <a:gs pos="0">
                  <a:schemeClr val="tx1">
                    <a:lumMod val="50000"/>
                    <a:lumOff val="50000"/>
                  </a:schemeClr>
                </a:gs>
                <a:gs pos="63000">
                  <a:schemeClr val="bg1">
                    <a:lumMod val="95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6732426" y="1651000"/>
              <a:ext cx="4155184" cy="3093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386646" y="2544209"/>
            <a:ext cx="21128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80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948021" y="342834"/>
            <a:ext cx="4324984" cy="800987"/>
            <a:chOff x="3948021" y="342834"/>
            <a:chExt cx="4324984" cy="800987"/>
          </a:xfrm>
        </p:grpSpPr>
        <p:sp>
          <p:nvSpPr>
            <p:cNvPr id="36" name="文本框 35"/>
            <p:cNvSpPr txBox="1"/>
            <p:nvPr/>
          </p:nvSpPr>
          <p:spPr>
            <a:xfrm>
              <a:off x="4971656" y="342834"/>
              <a:ext cx="2277745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五种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IO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类型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948021" y="842196"/>
              <a:ext cx="4324984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概念说明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6890" y="1314450"/>
            <a:ext cx="7715250" cy="383857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32748" y="2204851"/>
            <a:ext cx="3958620" cy="897911"/>
            <a:chOff x="5354322" y="1967781"/>
            <a:chExt cx="3958620" cy="897946"/>
          </a:xfrm>
        </p:grpSpPr>
        <p:sp>
          <p:nvSpPr>
            <p:cNvPr id="19" name="矩形 18"/>
            <p:cNvSpPr/>
            <p:nvPr/>
          </p:nvSpPr>
          <p:spPr>
            <a:xfrm>
              <a:off x="5354322" y="2332306"/>
              <a:ext cx="3958620" cy="5334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阻塞，就在这里待命不动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非阻塞，可以继续处理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54322" y="1967781"/>
              <a:ext cx="3695065" cy="4235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阻塞、非阻塞 是 线程处理模式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2748" y="3620901"/>
            <a:ext cx="3958620" cy="897819"/>
            <a:chOff x="5354322" y="1967781"/>
            <a:chExt cx="3958620" cy="898079"/>
          </a:xfrm>
        </p:grpSpPr>
        <p:sp>
          <p:nvSpPr>
            <p:cNvPr id="22" name="矩形 21"/>
            <p:cNvSpPr/>
            <p:nvPr/>
          </p:nvSpPr>
          <p:spPr>
            <a:xfrm>
              <a:off x="5354322" y="2332306"/>
              <a:ext cx="3958620" cy="53355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同步，先等待，处理完后再给我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异步，该干嘛干嘛，处理完，直接给我结果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54322" y="1967781"/>
              <a:ext cx="2809875" cy="4236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同步、异步 是 通信模式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439603" y="342900"/>
            <a:ext cx="33413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同步阻塞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IO(BIO)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B4EB7-59F5-46E3-8EC8-7F802E47989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117600"/>
            <a:ext cx="10134600" cy="5238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tags/tag1.xml><?xml version="1.0" encoding="utf-8"?>
<p:tagLst xmlns:p="http://schemas.openxmlformats.org/presentationml/2006/main">
  <p:tag name="ISLIDE.DIAGRAM" val="dd3ea5f3-7b7c-4da4-a83a-eea34d9427f5"/>
</p:tagLst>
</file>

<file path=ppt/tags/tag10.xml><?xml version="1.0" encoding="utf-8"?>
<p:tagLst xmlns:p="http://schemas.openxmlformats.org/presentationml/2006/main">
  <p:tag name="ISLIDE.DIAGRAM" val="dd3ea5f3-7b7c-4da4-a83a-eea34d9427f5"/>
</p:tagLst>
</file>

<file path=ppt/tags/tag11.xml><?xml version="1.0" encoding="utf-8"?>
<p:tagLst xmlns:p="http://schemas.openxmlformats.org/presentationml/2006/main">
  <p:tag name="ISLIDE.DIAGRAM" val="dd3ea5f3-7b7c-4da4-a83a-eea34d9427f5"/>
</p:tagLst>
</file>

<file path=ppt/tags/tag12.xml><?xml version="1.0" encoding="utf-8"?>
<p:tagLst xmlns:p="http://schemas.openxmlformats.org/presentationml/2006/main">
  <p:tag name="ISLIDE.DIAGRAM" val="dd3ea5f3-7b7c-4da4-a83a-eea34d9427f5"/>
</p:tagLst>
</file>

<file path=ppt/tags/tag13.xml><?xml version="1.0" encoding="utf-8"?>
<p:tagLst xmlns:p="http://schemas.openxmlformats.org/presentationml/2006/main">
  <p:tag name="ISLIDE.DIAGRAM" val="dd3ea5f3-7b7c-4da4-a83a-eea34d9427f5"/>
</p:tagLst>
</file>

<file path=ppt/tags/tag14.xml><?xml version="1.0" encoding="utf-8"?>
<p:tagLst xmlns:p="http://schemas.openxmlformats.org/presentationml/2006/main">
  <p:tag name="ISPRING_PRESENTATION_TITLE" val="PowerPoint 演示文稿"/>
</p:tagLst>
</file>

<file path=ppt/tags/tag2.xml><?xml version="1.0" encoding="utf-8"?>
<p:tagLst xmlns:p="http://schemas.openxmlformats.org/presentationml/2006/main">
  <p:tag name="ISLIDE.DIAGRAM" val="7a29f087-4f81-49a2-ab36-fe2f7b8d6580"/>
</p:tagLst>
</file>

<file path=ppt/tags/tag3.xml><?xml version="1.0" encoding="utf-8"?>
<p:tagLst xmlns:p="http://schemas.openxmlformats.org/presentationml/2006/main">
  <p:tag name="ISLIDE.DIAGRAM" val="dd3ea5f3-7b7c-4da4-a83a-eea34d9427f5"/>
</p:tagLst>
</file>

<file path=ppt/tags/tag4.xml><?xml version="1.0" encoding="utf-8"?>
<p:tagLst xmlns:p="http://schemas.openxmlformats.org/presentationml/2006/main">
  <p:tag name="ISLIDE.DIAGRAM" val="dd3ea5f3-7b7c-4da4-a83a-eea34d9427f5"/>
</p:tagLst>
</file>

<file path=ppt/tags/tag5.xml><?xml version="1.0" encoding="utf-8"?>
<p:tagLst xmlns:p="http://schemas.openxmlformats.org/presentationml/2006/main">
  <p:tag name="ISLIDE.DIAGRAM" val="dd3ea5f3-7b7c-4da4-a83a-eea34d9427f5"/>
</p:tagLst>
</file>

<file path=ppt/tags/tag6.xml><?xml version="1.0" encoding="utf-8"?>
<p:tagLst xmlns:p="http://schemas.openxmlformats.org/presentationml/2006/main">
  <p:tag name="ISLIDE.DIAGRAM" val="dd3ea5f3-7b7c-4da4-a83a-eea34d9427f5"/>
</p:tagLst>
</file>

<file path=ppt/tags/tag7.xml><?xml version="1.0" encoding="utf-8"?>
<p:tagLst xmlns:p="http://schemas.openxmlformats.org/presentationml/2006/main">
  <p:tag name="ISLIDE.DIAGRAM" val="dd3ea5f3-7b7c-4da4-a83a-eea34d9427f5"/>
</p:tagLst>
</file>

<file path=ppt/tags/tag8.xml><?xml version="1.0" encoding="utf-8"?>
<p:tagLst xmlns:p="http://schemas.openxmlformats.org/presentationml/2006/main">
  <p:tag name="ISLIDE.DIAGRAM" val="dd3ea5f3-7b7c-4da4-a83a-eea34d9427f5"/>
</p:tagLst>
</file>

<file path=ppt/tags/tag9.xml><?xml version="1.0" encoding="utf-8"?>
<p:tagLst xmlns:p="http://schemas.openxmlformats.org/presentationml/2006/main">
  <p:tag name="ISLIDE.DIAGRAM" val="dd3ea5f3-7b7c-4da4-a83a-eea34d9427f5"/>
</p:tagLst>
</file>

<file path=ppt/theme/theme1.xml><?xml version="1.0" encoding="utf-8"?>
<a:theme xmlns:a="http://schemas.openxmlformats.org/drawingml/2006/main" name="第一PPT，www.1ppt.com">
  <a:themeElements>
    <a:clrScheme name="自定义 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FFFFFF"/>
      </a:accent2>
      <a:accent3>
        <a:srgbClr val="0070C0"/>
      </a:accent3>
      <a:accent4>
        <a:srgbClr val="FFFFFF"/>
      </a:accent4>
      <a:accent5>
        <a:srgbClr val="0070C0"/>
      </a:accent5>
      <a:accent6>
        <a:srgbClr val="FFFFFF"/>
      </a:accent6>
      <a:hlink>
        <a:srgbClr val="0563C1"/>
      </a:hlink>
      <a:folHlink>
        <a:srgbClr val="954F72"/>
      </a:folHlink>
    </a:clrScheme>
    <a:fontScheme name="tnyf0yk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1513</Words>
  <Application>WPS 演示</Application>
  <PresentationFormat>自定义</PresentationFormat>
  <Paragraphs>195</Paragraphs>
  <Slides>20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包图简圆体</vt:lpstr>
      <vt:lpstr>方正细谭黑简体</vt:lpstr>
      <vt:lpstr>黑体</vt:lpstr>
      <vt:lpstr>Agency FB</vt:lpstr>
      <vt:lpstr>Yu Gothic UI</vt:lpstr>
      <vt:lpstr>微软雅黑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商务汇报</dc:title>
  <dc:creator>第一PPT</dc:creator>
  <cp:keywords>www.1ppt.com</cp:keywords>
  <dc:description>www.1ppt.com</dc:description>
  <cp:lastModifiedBy>Administrator</cp:lastModifiedBy>
  <cp:revision>121</cp:revision>
  <dcterms:created xsi:type="dcterms:W3CDTF">2017-08-19T05:15:00Z</dcterms:created>
  <dcterms:modified xsi:type="dcterms:W3CDTF">2022-03-28T03:58:19Z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