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15" r:id="rId4"/>
    <p:sldId id="280" r:id="rId5"/>
    <p:sldId id="297" r:id="rId6"/>
    <p:sldId id="334" r:id="rId7"/>
    <p:sldId id="337" r:id="rId8"/>
    <p:sldId id="335" r:id="rId9"/>
    <p:sldId id="336" r:id="rId10"/>
    <p:sldId id="338" r:id="rId11"/>
    <p:sldId id="339" r:id="rId12"/>
    <p:sldId id="333" r:id="rId13"/>
    <p:sldId id="340" r:id="rId14"/>
    <p:sldId id="341" r:id="rId15"/>
    <p:sldId id="360" r:id="rId16"/>
    <p:sldId id="342" r:id="rId17"/>
    <p:sldId id="343" r:id="rId18"/>
    <p:sldId id="344" r:id="rId19"/>
    <p:sldId id="345" r:id="rId20"/>
    <p:sldId id="361" r:id="rId21"/>
    <p:sldId id="346" r:id="rId22"/>
    <p:sldId id="347" r:id="rId23"/>
    <p:sldId id="348" r:id="rId24"/>
    <p:sldId id="369" r:id="rId25"/>
    <p:sldId id="375" r:id="rId26"/>
    <p:sldId id="381" r:id="rId27"/>
    <p:sldId id="394" r:id="rId28"/>
    <p:sldId id="362" r:id="rId29"/>
    <p:sldId id="370" r:id="rId30"/>
    <p:sldId id="376" r:id="rId31"/>
    <p:sldId id="382" r:id="rId32"/>
    <p:sldId id="393" r:id="rId33"/>
    <p:sldId id="395" r:id="rId34"/>
    <p:sldId id="363" r:id="rId35"/>
    <p:sldId id="371" r:id="rId36"/>
    <p:sldId id="383" r:id="rId37"/>
    <p:sldId id="384" r:id="rId38"/>
    <p:sldId id="392" r:id="rId39"/>
    <p:sldId id="364" r:id="rId40"/>
    <p:sldId id="372" r:id="rId41"/>
    <p:sldId id="377" r:id="rId42"/>
    <p:sldId id="385" r:id="rId43"/>
    <p:sldId id="391" r:id="rId44"/>
    <p:sldId id="366" r:id="rId45"/>
    <p:sldId id="373" r:id="rId46"/>
    <p:sldId id="386" r:id="rId47"/>
    <p:sldId id="397" r:id="rId48"/>
    <p:sldId id="367" r:id="rId49"/>
    <p:sldId id="374" r:id="rId50"/>
    <p:sldId id="379" r:id="rId51"/>
    <p:sldId id="387" r:id="rId52"/>
    <p:sldId id="389" r:id="rId53"/>
    <p:sldId id="368" r:id="rId54"/>
    <p:sldId id="396" r:id="rId55"/>
  </p:sldIdLst>
  <p:sldSz cx="12192000" cy="6858000"/>
  <p:notesSz cx="6858000" cy="9144000"/>
  <p:embeddedFontLst>
    <p:embeddedFont>
      <p:font typeface="넥슨Lv2고딕 Light" panose="00000300000000000000" pitchFamily="2" charset="-127"/>
      <p:regular r:id="rId57"/>
    </p:embeddedFont>
    <p:embeddedFont>
      <p:font typeface="넥슨Lv2고딕 OTF Bold" panose="00000800000000000000" pitchFamily="50" charset="-127"/>
      <p:bold r:id="rId58"/>
    </p:embeddedFont>
    <p:embeddedFont>
      <p:font typeface="넥슨Lv2고딕 OTF Medium" panose="00000600000000000000" pitchFamily="50" charset="-127"/>
      <p:regular r:id="rId59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591CF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18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86EB4-47C4-4B2A-8852-08F0627AA37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FC23-80C5-4D9D-A447-48D9FDCEA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FC23-80C5-4D9D-A447-48D9FDCEA0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3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33288-E93A-4943-BAE4-77432946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0D7954-9E03-4026-B7DA-B51661E7E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F681F-DB8B-4A44-936B-DB8A4462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EF50-02C9-421B-B7C6-27FCD448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AFA64-B698-49B5-8412-D028CCD7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3E2DE-F13C-4EE6-BA99-A17988B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CA713-6375-4C06-8C1D-2FC8601B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506CA-4354-4747-9083-5DB81060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B9A13-41C7-46B9-BA7F-CF130DF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9E0A1-52DA-4646-BEDB-9A6AA33E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98C67-16C3-4317-9854-EBB7FB34F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5E5469-6BE6-4A00-B3AE-416042B36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7E53A-734F-42DE-B0DE-67F375B4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7F427-8C05-4554-9556-42E2EED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84FC6-E5BC-4B62-BF4C-DA21CBD5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26141-0571-4822-A1AC-E434FBDA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A8FB-865F-46F7-82C1-B7F18B8F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14C2E-AF2F-4C63-9F4D-0E7555AE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20B47-A38E-4C17-AAFE-0258802A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CD790-4D5A-4D41-B5B1-A1136980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E180-65AA-4F81-8884-202C1488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AB946-05B0-4A4D-9588-48328D05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300ED-123F-4050-B2E1-1DB3FD9A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ED0A5-010A-4560-9BE3-63500448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B6418-BC62-4497-8B13-F4ADC65E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5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520C-DCE8-4293-88BF-3903C0ED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F83D3-434A-4CD4-BF93-C4110979C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1EE95-A23C-4E16-8EC6-004690B9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21EB7-E75A-416C-B35F-BB2C179F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F6032-F0B4-49C4-B85A-04FE8BC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F67F1-BBC4-4862-9A16-7CD54C04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2F3CC-05DF-45B0-A016-F5A8A4AE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516B4-ED7A-4313-B361-A84EA074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AD24C-9233-49EE-B2F1-B2C491110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2EB298-C993-46C6-8A46-DEB0583EE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90764B-481A-41E9-8A4E-4B24DCEC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BDFEAF-197F-42AC-A132-DDB59791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CD74E0-9FC1-452F-B712-8D5B1E8B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1468ED-9DF0-4B05-AF46-36B10A85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F67F7-FD63-4391-AC60-CE373FFE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AC6EB9-A902-445C-BCC0-B3BC4EBE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9521A1-CDA4-4848-AF76-ABB22C0E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564656-359C-412D-8D79-8DBB8FD1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1D258A-5356-473F-BA64-F15F3714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27C2C-50B7-42BC-90F2-32EE3066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B96B8-F7BE-4C43-BE47-E89438CB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4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04029-4DB9-4331-B440-144D7A1D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2B5C6-DFED-4900-A997-8D1CA96C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298549-407E-4E79-A950-CF025A8C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75827-98F1-46FC-93CD-2901C2F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DA44B-2950-4D9F-A5F9-B7DF4CCA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3B726-18F6-4703-8B8A-AB773E04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8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7CFB6-00D2-4898-8A6A-2266C379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83499E-4C48-4839-A96F-88B4D6425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5FA16-F2B1-4BF5-B336-7A252064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39EA7-EE55-4B73-ABCA-CF4A61AB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472A4-BEC8-468C-B832-459D169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2C887-6EAE-4F1A-B145-3CE93C7A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1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046668-386A-4B8A-B26B-38F2B4A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AAE0-4D0B-4FF2-BB9E-DA43BA73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5A352-3543-4496-960F-93C4895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A32A-B705-46AD-ABB6-5AA953FDC10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DF24D-E291-4A83-BBDD-35DB0FB97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66003-E1BD-423D-BA91-DD0964FD5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B9A7-AADE-4B22-8E4F-D9A438D2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4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BD52E-29D8-4F25-975C-50A78F0CFAE2}"/>
              </a:ext>
            </a:extLst>
          </p:cNvPr>
          <p:cNvSpPr txBox="1"/>
          <p:nvPr/>
        </p:nvSpPr>
        <p:spPr>
          <a:xfrm>
            <a:off x="3361267" y="2353733"/>
            <a:ext cx="546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4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차 시험 과제 제출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0EEAE-0F1E-487A-A202-40BA2C8A13A4}"/>
              </a:ext>
            </a:extLst>
          </p:cNvPr>
          <p:cNvSpPr txBox="1"/>
          <p:nvPr/>
        </p:nvSpPr>
        <p:spPr>
          <a:xfrm>
            <a:off x="3361267" y="3800082"/>
            <a:ext cx="54694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풀스택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 자바 웹개발자 강의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  <a:p>
            <a:pPr algn="ctr"/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방미소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Bold" panose="00000800000000000000" pitchFamily="50" charset="-127"/>
              <a:ea typeface="넥슨Lv2고딕 OTF Bold" panose="00000800000000000000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C83CC79-86A1-4F41-B526-A45C31AF8757}"/>
              </a:ext>
            </a:extLst>
          </p:cNvPr>
          <p:cNvSpPr/>
          <p:nvPr/>
        </p:nvSpPr>
        <p:spPr>
          <a:xfrm rot="10800000">
            <a:off x="5168900" y="0"/>
            <a:ext cx="1854200" cy="83099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① 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458F30-19C9-4767-A889-89493E05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63" y="262705"/>
            <a:ext cx="3563938" cy="7278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EB22D-52FD-4C7F-92B4-6EEFA648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7" y="1681162"/>
            <a:ext cx="3552825" cy="3495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A3F635-2884-417A-8970-0DAB37B65100}"/>
              </a:ext>
            </a:extLst>
          </p:cNvPr>
          <p:cNvSpPr txBox="1"/>
          <p:nvPr/>
        </p:nvSpPr>
        <p:spPr>
          <a:xfrm>
            <a:off x="446087" y="1246473"/>
            <a:ext cx="338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색상 변수 지정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C88E2A-711A-494E-B9A9-B5CDA1BBB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84" y="1499263"/>
            <a:ext cx="2953770" cy="5176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CBBAE9-37D2-4FA9-9E61-5CA638045331}"/>
              </a:ext>
            </a:extLst>
          </p:cNvPr>
          <p:cNvSpPr txBox="1"/>
          <p:nvPr/>
        </p:nvSpPr>
        <p:spPr>
          <a:xfrm>
            <a:off x="4648200" y="1104312"/>
            <a:ext cx="338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기본 페이지 레이아웃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E1E4B7-8D6D-4443-91FC-53BF5506E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699" y="1681162"/>
            <a:ext cx="3053995" cy="4195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0A3FE0-E0ED-4DA5-9921-59565566D76A}"/>
              </a:ext>
            </a:extLst>
          </p:cNvPr>
          <p:cNvSpPr txBox="1"/>
          <p:nvPr/>
        </p:nvSpPr>
        <p:spPr>
          <a:xfrm>
            <a:off x="8259762" y="1233185"/>
            <a:ext cx="338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숨김 글자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(h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), flexbox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전용 코드</a:t>
            </a:r>
          </a:p>
        </p:txBody>
      </p:sp>
    </p:spTree>
    <p:extLst>
      <p:ext uri="{BB962C8B-B14F-4D97-AF65-F5344CB8AC3E}">
        <p14:creationId xmlns:p14="http://schemas.microsoft.com/office/powerpoint/2010/main" val="7247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① 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458F30-19C9-4767-A889-89493E05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63" y="262705"/>
            <a:ext cx="3563938" cy="7278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5632AD-B4EF-471D-8EFB-A809941C1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89"/>
          <a:stretch/>
        </p:blipFill>
        <p:spPr>
          <a:xfrm>
            <a:off x="958391" y="1358606"/>
            <a:ext cx="3137817" cy="4533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0DDEE3-AEB1-4D83-94B6-53F47CF04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81"/>
          <a:stretch/>
        </p:blipFill>
        <p:spPr>
          <a:xfrm>
            <a:off x="7592555" y="3593806"/>
            <a:ext cx="3137817" cy="2298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5DC004-9C82-4527-9DD1-1E5BC757CAAD}"/>
              </a:ext>
            </a:extLst>
          </p:cNvPr>
          <p:cNvSpPr txBox="1"/>
          <p:nvPr/>
        </p:nvSpPr>
        <p:spPr>
          <a:xfrm>
            <a:off x="4151312" y="1358606"/>
            <a:ext cx="3386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박스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select,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버튼 등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주요 요소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CSS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설정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박스와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select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의 경우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focus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 테두리가 녹색으로 변함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065E2-6D30-465D-958B-F118F4E7610E}"/>
              </a:ext>
            </a:extLst>
          </p:cNvPr>
          <p:cNvSpPr txBox="1"/>
          <p:nvPr/>
        </p:nvSpPr>
        <p:spPr>
          <a:xfrm>
            <a:off x="7592555" y="2971806"/>
            <a:ext cx="3386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박스 안에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메일 어드레스를 넣은 부분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61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50CB7-A858-47D7-ABC0-CBAD413D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2" y="1841500"/>
            <a:ext cx="3843338" cy="1399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947A28-ABC9-48BF-BD72-FC4467A5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052" y="1841500"/>
            <a:ext cx="3900491" cy="1399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065330-8CBC-4AB1-9A38-C44561002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17" y="1841501"/>
            <a:ext cx="3649391" cy="1399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7867B-E7DD-4620-9511-C768F226BB5E}"/>
              </a:ext>
            </a:extLst>
          </p:cNvPr>
          <p:cNvSpPr txBox="1"/>
          <p:nvPr/>
        </p:nvSpPr>
        <p:spPr>
          <a:xfrm>
            <a:off x="263792" y="1282700"/>
            <a:ext cx="331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실제 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구동 모양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BD33E-3B76-48CC-90CC-6878247BB7C3}"/>
              </a:ext>
            </a:extLst>
          </p:cNvPr>
          <p:cNvSpPr txBox="1"/>
          <p:nvPr/>
        </p:nvSpPr>
        <p:spPr>
          <a:xfrm>
            <a:off x="1040483" y="3484817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값이 없을 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A6B709-C8EC-49AC-9738-53BCA7A96618}"/>
              </a:ext>
            </a:extLst>
          </p:cNvPr>
          <p:cNvSpPr txBox="1"/>
          <p:nvPr/>
        </p:nvSpPr>
        <p:spPr>
          <a:xfrm>
            <a:off x="5009762" y="3484817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글자 수 위반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FCDC9-AAF7-44D1-AE3C-4090E8DE76ED}"/>
              </a:ext>
            </a:extLst>
          </p:cNvPr>
          <p:cNvSpPr txBox="1"/>
          <p:nvPr/>
        </p:nvSpPr>
        <p:spPr>
          <a:xfrm>
            <a:off x="9017274" y="3484817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양식에 맞을 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9CC2B5F-38EF-4A68-9C13-9F3E62246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053" y="4252403"/>
            <a:ext cx="3900490" cy="14553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C3677E-35E0-45DE-8347-6BC1C1A73905}"/>
              </a:ext>
            </a:extLst>
          </p:cNvPr>
          <p:cNvSpPr txBox="1"/>
          <p:nvPr/>
        </p:nvSpPr>
        <p:spPr>
          <a:xfrm>
            <a:off x="5009762" y="5707712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/>
              <a:t>문자 종류 위반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837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비밀번호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859368" y="4205929"/>
            <a:ext cx="6141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label</a:t>
            </a:r>
          </a:p>
          <a:p>
            <a:r>
              <a:rPr lang="en-US" altLang="ko-KR" dirty="0"/>
              <a:t>                                                                           input …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유효성 검사 결과에 따라 메시지가 출력될 곳을 </a:t>
            </a:r>
            <a:r>
              <a:rPr lang="en-US" altLang="ko-KR" dirty="0"/>
              <a:t>span </a:t>
            </a:r>
            <a:r>
              <a:rPr lang="ko-KR" altLang="en-US" dirty="0"/>
              <a:t>태그로 작성</a:t>
            </a:r>
            <a:endParaRPr lang="en-US" altLang="ko-KR" dirty="0"/>
          </a:p>
          <a:p>
            <a:r>
              <a:rPr lang="en-US" altLang="ko-KR" dirty="0"/>
              <a:t>(span.pw-check-msg)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8165570" y="2568833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557CA-735E-4F69-9F67-E5FFA2A4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70" y="378938"/>
            <a:ext cx="3695700" cy="7299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AE2CF3-EC64-4623-847B-E5D97398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68" y="2120606"/>
            <a:ext cx="6334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9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923090" y="2642735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RegexHelper.js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238471" y="3134602"/>
            <a:ext cx="462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정규표현식에 따라 에러 체크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영어 대소문자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숫자로만 구성할 수 있도록 작성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1BE411-B6A1-4B3A-A4D2-C788268A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70" y="378938"/>
            <a:ext cx="3695700" cy="7299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56F69A-2E9A-463A-A3B3-91D3E46B49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9"/>
          <a:stretch/>
        </p:blipFill>
        <p:spPr>
          <a:xfrm>
            <a:off x="879148" y="2524125"/>
            <a:ext cx="5759878" cy="1581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886FD5-A81A-449D-BF42-9421674C5D6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비밀번호</a:t>
            </a:r>
          </a:p>
        </p:txBody>
      </p:sp>
    </p:spTree>
    <p:extLst>
      <p:ext uri="{BB962C8B-B14F-4D97-AF65-F5344CB8AC3E}">
        <p14:creationId xmlns:p14="http://schemas.microsoft.com/office/powerpoint/2010/main" val="381056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923090" y="2642735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formValueChecker.js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238471" y="3134602"/>
            <a:ext cx="462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비밀번호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입력값에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따라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박스 우측의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icon, msg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 변화가 발생하도록 작성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msg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의 경우 빈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span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태그에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innerHTML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특정 조건에서만 출력되도록 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1BE411-B6A1-4B3A-A4D2-C788268A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70" y="378938"/>
            <a:ext cx="3695700" cy="729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22466D-024A-480D-A449-44EFF35F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99" y="926279"/>
            <a:ext cx="5672699" cy="539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023AD6-7C0C-4590-A529-D9537E5C67EF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비밀번호</a:t>
            </a:r>
          </a:p>
        </p:txBody>
      </p:sp>
    </p:spTree>
    <p:extLst>
      <p:ext uri="{BB962C8B-B14F-4D97-AF65-F5344CB8AC3E}">
        <p14:creationId xmlns:p14="http://schemas.microsoft.com/office/powerpoint/2010/main" val="89883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F635-2884-417A-8970-0DAB37B65100}"/>
              </a:ext>
            </a:extLst>
          </p:cNvPr>
          <p:cNvSpPr txBox="1"/>
          <p:nvPr/>
        </p:nvSpPr>
        <p:spPr>
          <a:xfrm>
            <a:off x="6096000" y="2151727"/>
            <a:ext cx="46143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우측 아이콘이 들어갈 수 있도록 만들어준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span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태그에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position: absolute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지정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아이콘 이미지는 네이버 소스 이미지 사용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통해 비밀번호가 오류일 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알맞게 입력되었을 때 아이콘이 다르게 표기되도록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클래스를 따로 작성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해당 클래스를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토글하며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조절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B71369-4457-4118-B116-C42BCA0B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70" y="378938"/>
            <a:ext cx="3695700" cy="729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AF4A50-4976-425C-873A-9CA2C90D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5" y="1326227"/>
            <a:ext cx="3381375" cy="4857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D269E9-90E5-4C95-BF4F-EA7AE8292B16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비밀번호</a:t>
            </a:r>
          </a:p>
        </p:txBody>
      </p:sp>
    </p:spTree>
    <p:extLst>
      <p:ext uri="{BB962C8B-B14F-4D97-AF65-F5344CB8AC3E}">
        <p14:creationId xmlns:p14="http://schemas.microsoft.com/office/powerpoint/2010/main" val="104295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7867B-E7DD-4620-9511-C768F226BB5E}"/>
              </a:ext>
            </a:extLst>
          </p:cNvPr>
          <p:cNvSpPr txBox="1"/>
          <p:nvPr/>
        </p:nvSpPr>
        <p:spPr>
          <a:xfrm>
            <a:off x="263792" y="1282700"/>
            <a:ext cx="331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실제 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구동 모양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9C5C1E3-508B-4C4C-B068-EA01500B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70" y="378938"/>
            <a:ext cx="3695700" cy="729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9CC53B-CE15-4A9A-8A3F-1B357867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3" y="1890713"/>
            <a:ext cx="3418810" cy="18684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5AE7DF-ABA9-439B-8509-3D97F845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141" y="1890713"/>
            <a:ext cx="3117718" cy="22254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F65C397-36E8-4AF9-BC0B-8E437F344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113" y="1682810"/>
            <a:ext cx="3878260" cy="81563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575300-1EEA-4601-BA5A-280060A8E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9113" y="2789869"/>
            <a:ext cx="3849687" cy="8624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07F241-015F-48DE-89AC-8DAB2B96FD94}"/>
              </a:ext>
            </a:extLst>
          </p:cNvPr>
          <p:cNvSpPr txBox="1"/>
          <p:nvPr/>
        </p:nvSpPr>
        <p:spPr>
          <a:xfrm>
            <a:off x="1186730" y="3961828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값이 없을 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CED8AE-F792-4971-8A3C-BDFE0F0EB12D}"/>
              </a:ext>
            </a:extLst>
          </p:cNvPr>
          <p:cNvSpPr txBox="1"/>
          <p:nvPr/>
        </p:nvSpPr>
        <p:spPr>
          <a:xfrm>
            <a:off x="4644831" y="4361894"/>
            <a:ext cx="2902338" cy="88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입력 문자 수가 적거나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지정되지 않은 문자 사용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4A4B5F-3EE1-4C4D-9C08-21BB0DCF9EB4}"/>
              </a:ext>
            </a:extLst>
          </p:cNvPr>
          <p:cNvSpPr txBox="1"/>
          <p:nvPr/>
        </p:nvSpPr>
        <p:spPr>
          <a:xfrm>
            <a:off x="8612787" y="3888607"/>
            <a:ext cx="2902338" cy="213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 err="1"/>
              <a:t>경고창</a:t>
            </a:r>
            <a:r>
              <a:rPr lang="ko-KR" altLang="en-US" sz="1800" dirty="0"/>
              <a:t> 확인 클릭 후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적색 아이콘 </a:t>
            </a:r>
            <a:r>
              <a:rPr lang="en-US" altLang="ko-KR" sz="1800" dirty="0"/>
              <a:t>/ </a:t>
            </a:r>
            <a:r>
              <a:rPr lang="ko-KR" altLang="en-US" sz="1800" dirty="0"/>
              <a:t>메시지 출력</a:t>
            </a:r>
            <a:endParaRPr lang="en-US" altLang="ko-KR" sz="1800" dirty="0"/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올바르게 입력 시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녹색 아이콘 </a:t>
            </a:r>
            <a:r>
              <a:rPr lang="en-US" altLang="ko-KR" sz="1800" dirty="0"/>
              <a:t>/ </a:t>
            </a:r>
            <a:r>
              <a:rPr lang="ko-KR" altLang="en-US" sz="1800" dirty="0"/>
              <a:t>메시지 출력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E1EB8-8BFC-4CA7-BE4F-4A4FCF455C56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② 비밀번호</a:t>
            </a:r>
          </a:p>
        </p:txBody>
      </p:sp>
    </p:spTree>
    <p:extLst>
      <p:ext uri="{BB962C8B-B14F-4D97-AF65-F5344CB8AC3E}">
        <p14:creationId xmlns:p14="http://schemas.microsoft.com/office/powerpoint/2010/main" val="55744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③ 비밀번호 재확인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1019175" y="4269429"/>
            <a:ext cx="6141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label</a:t>
            </a:r>
          </a:p>
          <a:p>
            <a:r>
              <a:rPr lang="en-US" altLang="ko-KR" dirty="0"/>
              <a:t>                                                                           input …</a:t>
            </a:r>
          </a:p>
          <a:p>
            <a:endParaRPr lang="en-US" altLang="ko-KR" dirty="0"/>
          </a:p>
          <a:p>
            <a:r>
              <a:rPr lang="ko-KR" altLang="en-US" dirty="0"/>
              <a:t>아이콘 자리를 빈 </a:t>
            </a:r>
            <a:r>
              <a:rPr lang="en-US" altLang="ko-KR" dirty="0"/>
              <a:t>span </a:t>
            </a:r>
            <a:r>
              <a:rPr lang="ko-KR" altLang="en-US" dirty="0"/>
              <a:t>태그로 작성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7784570" y="2698689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9B98D4-1774-4D7C-96EA-5F1F77E3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51087"/>
            <a:ext cx="5076825" cy="149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7EFF49-B5BF-4209-8EAF-9BDAE5A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0" y="400040"/>
            <a:ext cx="3568701" cy="7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1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917698" y="2877392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RegexHelper.js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233079" y="3369259"/>
            <a:ext cx="462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이전에 입력한 패스워드와 일치하는지 내용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FC891-B21F-4A5D-927C-1910C6ADD04A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③ 비밀번호 재확인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AD3537-1616-4FD5-B8C2-A66649B2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92" y="1557337"/>
            <a:ext cx="53816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71ADA-4866-4621-849F-0B56B018F7E5}"/>
              </a:ext>
            </a:extLst>
          </p:cNvPr>
          <p:cNvSpPr txBox="1"/>
          <p:nvPr/>
        </p:nvSpPr>
        <p:spPr>
          <a:xfrm>
            <a:off x="3361267" y="1509183"/>
            <a:ext cx="546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0F12A-EAC0-4105-BF7D-E05E4CFF027C}"/>
              </a:ext>
            </a:extLst>
          </p:cNvPr>
          <p:cNvSpPr txBox="1"/>
          <p:nvPr/>
        </p:nvSpPr>
        <p:spPr>
          <a:xfrm>
            <a:off x="3058582" y="3018365"/>
            <a:ext cx="607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레이아웃 정의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514350" indent="-514350" algn="ctr">
              <a:buAutoNum type="arabicPeriod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구현 결과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514350" indent="-514350" algn="ctr">
              <a:buAutoNum type="arabicPeriod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구현 결과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1~10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19892CEA-B35E-4664-9127-0ADE58C8AFA4}"/>
              </a:ext>
            </a:extLst>
          </p:cNvPr>
          <p:cNvSpPr/>
          <p:nvPr/>
        </p:nvSpPr>
        <p:spPr>
          <a:xfrm rot="10800000">
            <a:off x="5168900" y="0"/>
            <a:ext cx="1854200" cy="83099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34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923090" y="2642735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formValueChecker.js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238471" y="3134602"/>
            <a:ext cx="4622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유효성 검사 종료 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비밀번호가 일치하면 아이콘이 변경되도록 작성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수정하여 일치하지 않게 되면 아이콘도 회색으로 돌아옴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1BE411-B6A1-4B3A-A4D2-C788268A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70" y="378938"/>
            <a:ext cx="3695700" cy="7299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E7EDB4-A535-4894-A284-FF9776EA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09" y="1601494"/>
            <a:ext cx="5667375" cy="3865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6A9081-35C5-4714-ACB2-BEB7798DC168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③ 비밀번호 재확인</a:t>
            </a:r>
          </a:p>
        </p:txBody>
      </p:sp>
    </p:spTree>
    <p:extLst>
      <p:ext uri="{BB962C8B-B14F-4D97-AF65-F5344CB8AC3E}">
        <p14:creationId xmlns:p14="http://schemas.microsoft.com/office/powerpoint/2010/main" val="342767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32D76-52D7-43FB-AFBE-765BEFCBF794}"/>
              </a:ext>
            </a:extLst>
          </p:cNvPr>
          <p:cNvSpPr txBox="1"/>
          <p:nvPr/>
        </p:nvSpPr>
        <p:spPr>
          <a:xfrm>
            <a:off x="6240462" y="4134283"/>
            <a:ext cx="4681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빈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span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태그에 백그라운드 이미지로 아이콘을 넣어두고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correct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 유무에 따라 서식이 변경되도록 작성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/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4FE65F-BB0E-4AFC-A7E4-24F6EEDD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729787"/>
            <a:ext cx="4197774" cy="37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3FB26A-EF79-4776-B341-F1E88F8FF562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③ 비밀번호 재확인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B885D-B66D-4FE7-A7DA-1CD169613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75" y="1015412"/>
            <a:ext cx="2381250" cy="1428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F8BA78-FF32-4BC6-A8AE-8916452E1BDE}"/>
              </a:ext>
            </a:extLst>
          </p:cNvPr>
          <p:cNvSpPr txBox="1"/>
          <p:nvPr/>
        </p:nvSpPr>
        <p:spPr>
          <a:xfrm>
            <a:off x="8652668" y="405825"/>
            <a:ext cx="2786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사용한 백그라운드 이미지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네이버 소재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00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7867B-E7DD-4620-9511-C768F226BB5E}"/>
              </a:ext>
            </a:extLst>
          </p:cNvPr>
          <p:cNvSpPr txBox="1"/>
          <p:nvPr/>
        </p:nvSpPr>
        <p:spPr>
          <a:xfrm>
            <a:off x="263792" y="1282700"/>
            <a:ext cx="331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실제 구동 내용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BD33E-3B76-48CC-90CC-6878247BB7C3}"/>
              </a:ext>
            </a:extLst>
          </p:cNvPr>
          <p:cNvSpPr txBox="1"/>
          <p:nvPr/>
        </p:nvSpPr>
        <p:spPr>
          <a:xfrm>
            <a:off x="1424658" y="3970781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값이 없을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A486A-FFD0-469B-B417-C96D2F094B25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③ 비밀번호 재확인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D5AD83-FCE7-4988-B137-354DB835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93" y="2592249"/>
            <a:ext cx="3512607" cy="1314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F64653-76A2-4BE3-8704-AC166716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79" y="2592249"/>
            <a:ext cx="3788275" cy="13669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9E7204-BA9C-4095-9DC3-EFE570FA2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33" y="2553194"/>
            <a:ext cx="3313113" cy="1445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D6CB0D-E0F4-41B1-A3EF-46E964930861}"/>
              </a:ext>
            </a:extLst>
          </p:cNvPr>
          <p:cNvSpPr txBox="1"/>
          <p:nvPr/>
        </p:nvSpPr>
        <p:spPr>
          <a:xfrm>
            <a:off x="5215079" y="3970781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/>
              <a:t>비밀번호 불일치</a:t>
            </a:r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0AACC-BA62-4213-B3BD-50B631B0354F}"/>
              </a:ext>
            </a:extLst>
          </p:cNvPr>
          <p:cNvSpPr txBox="1"/>
          <p:nvPr/>
        </p:nvSpPr>
        <p:spPr>
          <a:xfrm>
            <a:off x="8905751" y="3970781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비밀번호 일치</a:t>
            </a:r>
          </a:p>
        </p:txBody>
      </p:sp>
    </p:spTree>
    <p:extLst>
      <p:ext uri="{BB962C8B-B14F-4D97-AF65-F5344CB8AC3E}">
        <p14:creationId xmlns:p14="http://schemas.microsoft.com/office/powerpoint/2010/main" val="395133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④ 이름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1012824" y="4282129"/>
            <a:ext cx="631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label</a:t>
            </a:r>
          </a:p>
          <a:p>
            <a:r>
              <a:rPr lang="en-US" altLang="ko-KR" dirty="0"/>
              <a:t>                                                                           input …</a:t>
            </a:r>
          </a:p>
          <a:p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label</a:t>
            </a:r>
            <a:r>
              <a:rPr lang="ko-KR" altLang="en-US" dirty="0"/>
              <a:t>은 </a:t>
            </a:r>
            <a:r>
              <a:rPr lang="en-US" altLang="ko-KR" dirty="0"/>
              <a:t>input, select</a:t>
            </a:r>
            <a:r>
              <a:rPr lang="ko-KR" altLang="en-US" dirty="0"/>
              <a:t>와 연결되어 </a:t>
            </a:r>
            <a:r>
              <a:rPr lang="en-US" altLang="ko-KR" dirty="0"/>
              <a:t>label </a:t>
            </a:r>
            <a:r>
              <a:rPr lang="ko-KR" altLang="en-US" dirty="0"/>
              <a:t>클릭 시 해당 </a:t>
            </a:r>
            <a:r>
              <a:rPr lang="en-US" altLang="ko-KR" dirty="0"/>
              <a:t>input, select</a:t>
            </a:r>
            <a:r>
              <a:rPr lang="ko-KR" altLang="en-US" dirty="0"/>
              <a:t>에 포커스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7797270" y="2568833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12C48C-450A-41BD-81F9-FF82D9B1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50" y="392962"/>
            <a:ext cx="3723758" cy="727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B426F4-01E1-4257-B0FE-D900527F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5" y="2282531"/>
            <a:ext cx="55911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78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712381" y="3028890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RegexHelper.js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027762" y="3520757"/>
            <a:ext cx="462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정규표현식에 따라 에러 체크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453C4-F8C5-4064-83F3-0FA32D0D9828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④ 이름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34011-6039-4229-8498-0993AE5C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566987"/>
            <a:ext cx="4791075" cy="1724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2BEF0-215B-484A-BBD0-7F71F67A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50" y="392962"/>
            <a:ext cx="3723758" cy="72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9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7430560" y="2642735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formValueChecker.js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745941" y="3134602"/>
            <a:ext cx="444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유효성 검사에 따라 오류처리 구문 작성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4BBBA-A8F7-4936-BAB1-AAFFF6C07614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④ 이름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B1321C-1571-4079-B68B-963C68DC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004452"/>
            <a:ext cx="6678613" cy="2849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DC14FA-B7DE-4783-A888-5A8E72BF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50" y="392962"/>
            <a:ext cx="3723758" cy="72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41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C7FB0-C02A-4201-B0E8-6B9AB14A2061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④ 이름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062AE-6486-44EE-8DBD-C4751A1C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468144"/>
            <a:ext cx="3571875" cy="4314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A93AE1-0FE0-4C11-81D7-674A82DE9C9B}"/>
              </a:ext>
            </a:extLst>
          </p:cNvPr>
          <p:cNvSpPr txBox="1"/>
          <p:nvPr/>
        </p:nvSpPr>
        <p:spPr>
          <a:xfrm>
            <a:off x="6529387" y="3134602"/>
            <a:ext cx="444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다른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박스와 유사하게 작성됨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2B9FE7-0E67-4C90-A8CC-25B7A9BF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50" y="392962"/>
            <a:ext cx="3723758" cy="72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9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7867B-E7DD-4620-9511-C768F226BB5E}"/>
              </a:ext>
            </a:extLst>
          </p:cNvPr>
          <p:cNvSpPr txBox="1"/>
          <p:nvPr/>
        </p:nvSpPr>
        <p:spPr>
          <a:xfrm>
            <a:off x="263792" y="1282700"/>
            <a:ext cx="331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실제 구동 내용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BD33E-3B76-48CC-90CC-6878247BB7C3}"/>
              </a:ext>
            </a:extLst>
          </p:cNvPr>
          <p:cNvSpPr txBox="1"/>
          <p:nvPr/>
        </p:nvSpPr>
        <p:spPr>
          <a:xfrm>
            <a:off x="1091423" y="4005517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값이 없을 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F66696-7016-4265-8F6E-5D449CD8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7" y="2286000"/>
            <a:ext cx="3729067" cy="14768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9FD351-C4C2-4AA9-8BB3-89C5306A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89" y="2286000"/>
            <a:ext cx="3624456" cy="14768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91F530-E8C3-47A0-935F-91D83D33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287" y="2924175"/>
            <a:ext cx="3033713" cy="652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741F2-E18B-4A1F-B23A-7B586BDCB501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④ 이름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33C2B-46A7-4E50-AD1E-DF91C427C513}"/>
              </a:ext>
            </a:extLst>
          </p:cNvPr>
          <p:cNvSpPr txBox="1"/>
          <p:nvPr/>
        </p:nvSpPr>
        <p:spPr>
          <a:xfrm>
            <a:off x="4508500" y="4005517"/>
            <a:ext cx="3175000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/>
              <a:t>잘못된 값을 입력했을 때</a:t>
            </a:r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59213-D993-4F22-9CB0-4B515E6A79B4}"/>
              </a:ext>
            </a:extLst>
          </p:cNvPr>
          <p:cNvSpPr txBox="1"/>
          <p:nvPr/>
        </p:nvSpPr>
        <p:spPr>
          <a:xfrm>
            <a:off x="8953905" y="4005517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/>
              <a:t>정상 입력 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0920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⑤ 생년월일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1240368" y="4334117"/>
            <a:ext cx="6141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label</a:t>
            </a:r>
          </a:p>
          <a:p>
            <a:r>
              <a:rPr lang="en-US" altLang="ko-KR" dirty="0"/>
              <a:t>                                                                           input …</a:t>
            </a:r>
          </a:p>
          <a:p>
            <a:endParaRPr lang="en-US" altLang="ko-KR" dirty="0"/>
          </a:p>
          <a:p>
            <a:r>
              <a:rPr lang="en-US" altLang="ko-KR" dirty="0" err="1"/>
              <a:t>maxlength</a:t>
            </a:r>
            <a:r>
              <a:rPr lang="en-US" altLang="ko-KR" dirty="0"/>
              <a:t> </a:t>
            </a:r>
            <a:r>
              <a:rPr lang="ko-KR" altLang="en-US" dirty="0"/>
              <a:t>속성으로 최대 글자 수를 </a:t>
            </a:r>
            <a:r>
              <a:rPr lang="en-US" altLang="ko-KR" dirty="0"/>
              <a:t>4</a:t>
            </a:r>
            <a:r>
              <a:rPr lang="ko-KR" altLang="en-US" dirty="0"/>
              <a:t>글자 </a:t>
            </a:r>
            <a:r>
              <a:rPr lang="en-US" altLang="ko-KR" dirty="0"/>
              <a:t>/ 2</a:t>
            </a:r>
            <a:r>
              <a:rPr lang="ko-KR" altLang="en-US" dirty="0"/>
              <a:t>글자 제한함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1155170" y="1593556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292FEF-08CA-49D6-AB4E-18C988EF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164419"/>
            <a:ext cx="8543925" cy="1676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CCB062-AE27-40F6-925F-24523CF5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80" y="285423"/>
            <a:ext cx="3563938" cy="7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56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712381" y="3028890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RegexHelper.js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027762" y="3520757"/>
            <a:ext cx="462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정규표현식에 따라 에러 체크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날짜는 임의로 숫자에 대해 체크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9DA83-2E7B-4E47-ADB5-96C38552C2D4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⑤ 생년월일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A9D27A-EBDC-4D58-B65F-3289B7E9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49" y="2519362"/>
            <a:ext cx="4762500" cy="1819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A7AACF-4B4E-4EA7-92AC-7469A433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80" y="285423"/>
            <a:ext cx="3563938" cy="7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9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레이아웃 정의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전체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3D01FA-9A5C-4483-8D69-936F50CBBEE2}"/>
              </a:ext>
            </a:extLst>
          </p:cNvPr>
          <p:cNvGrpSpPr/>
          <p:nvPr/>
        </p:nvGrpSpPr>
        <p:grpSpPr>
          <a:xfrm>
            <a:off x="2032545" y="1746668"/>
            <a:ext cx="4268772" cy="891563"/>
            <a:chOff x="5560195" y="1621214"/>
            <a:chExt cx="4268772" cy="89156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B9D3B06-F649-4DDB-B4EB-0B81613C8CE8}"/>
                </a:ext>
              </a:extLst>
            </p:cNvPr>
            <p:cNvSpPr/>
            <p:nvPr/>
          </p:nvSpPr>
          <p:spPr>
            <a:xfrm>
              <a:off x="5560195" y="1684845"/>
              <a:ext cx="270038" cy="272849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F9091C-BD3F-492F-83C6-DAC46220D57A}"/>
                </a:ext>
              </a:extLst>
            </p:cNvPr>
            <p:cNvSpPr txBox="1"/>
            <p:nvPr/>
          </p:nvSpPr>
          <p:spPr>
            <a:xfrm>
              <a:off x="5928193" y="1621214"/>
              <a:ext cx="1275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헤더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3BEE0-E0A3-43AE-8798-34267050A463}"/>
                </a:ext>
              </a:extLst>
            </p:cNvPr>
            <p:cNvSpPr txBox="1"/>
            <p:nvPr/>
          </p:nvSpPr>
          <p:spPr>
            <a:xfrm>
              <a:off x="5688833" y="2124657"/>
              <a:ext cx="4140134" cy="388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타이틀 위치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00AEDCB-B190-4BEB-A21A-3C1F18FEAFE1}"/>
              </a:ext>
            </a:extLst>
          </p:cNvPr>
          <p:cNvGrpSpPr/>
          <p:nvPr/>
        </p:nvGrpSpPr>
        <p:grpSpPr>
          <a:xfrm>
            <a:off x="2032545" y="5029000"/>
            <a:ext cx="4268772" cy="891563"/>
            <a:chOff x="5560195" y="4773045"/>
            <a:chExt cx="4268772" cy="89156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5A05CBB-3983-4ECD-9458-6F1FF1CEFA5A}"/>
                </a:ext>
              </a:extLst>
            </p:cNvPr>
            <p:cNvSpPr/>
            <p:nvPr/>
          </p:nvSpPr>
          <p:spPr>
            <a:xfrm>
              <a:off x="5560195" y="4836676"/>
              <a:ext cx="270038" cy="272849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F7690C-8433-4193-86BB-766A5AB826F7}"/>
                </a:ext>
              </a:extLst>
            </p:cNvPr>
            <p:cNvSpPr txBox="1"/>
            <p:nvPr/>
          </p:nvSpPr>
          <p:spPr>
            <a:xfrm>
              <a:off x="5928193" y="4773045"/>
              <a:ext cx="1275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푸터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1C7D5D-433A-4434-B5C8-BCF47EAA59ED}"/>
                </a:ext>
              </a:extLst>
            </p:cNvPr>
            <p:cNvSpPr txBox="1"/>
            <p:nvPr/>
          </p:nvSpPr>
          <p:spPr>
            <a:xfrm>
              <a:off x="5688833" y="5276488"/>
              <a:ext cx="4140134" cy="388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기타 링크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로고 등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E0E0508-D797-4862-87BD-74BCB99EDFC9}"/>
              </a:ext>
            </a:extLst>
          </p:cNvPr>
          <p:cNvGrpSpPr/>
          <p:nvPr/>
        </p:nvGrpSpPr>
        <p:grpSpPr>
          <a:xfrm>
            <a:off x="2032545" y="3387834"/>
            <a:ext cx="3373598" cy="891563"/>
            <a:chOff x="5560195" y="3175303"/>
            <a:chExt cx="3373598" cy="89156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4DE2FFE-F66B-4187-85B4-161950ABFEDA}"/>
                </a:ext>
              </a:extLst>
            </p:cNvPr>
            <p:cNvSpPr/>
            <p:nvPr/>
          </p:nvSpPr>
          <p:spPr>
            <a:xfrm>
              <a:off x="5560195" y="3238934"/>
              <a:ext cx="270038" cy="272849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6A6C6F-265D-4ADE-899E-2D0EB07E2DA5}"/>
                </a:ext>
              </a:extLst>
            </p:cNvPr>
            <p:cNvSpPr txBox="1"/>
            <p:nvPr/>
          </p:nvSpPr>
          <p:spPr>
            <a:xfrm>
              <a:off x="5928193" y="3175303"/>
              <a:ext cx="1275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메인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FA6089-05FD-4CE2-8166-6E456823D4F2}"/>
                </a:ext>
              </a:extLst>
            </p:cNvPr>
            <p:cNvSpPr txBox="1"/>
            <p:nvPr/>
          </p:nvSpPr>
          <p:spPr>
            <a:xfrm>
              <a:off x="5688832" y="3678746"/>
              <a:ext cx="3244961" cy="388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회원가입 폼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A6DEDCB-D1AA-482E-A819-A4572F98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59" y="528851"/>
            <a:ext cx="3765477" cy="610109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A4096E-E7BC-4E11-BAB6-32F9A3745B7E}"/>
              </a:ext>
            </a:extLst>
          </p:cNvPr>
          <p:cNvSpPr/>
          <p:nvPr/>
        </p:nvSpPr>
        <p:spPr>
          <a:xfrm>
            <a:off x="6785859" y="550342"/>
            <a:ext cx="3765477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CB82E82-5A31-411E-9795-9429107D4A82}"/>
              </a:ext>
            </a:extLst>
          </p:cNvPr>
          <p:cNvSpPr/>
          <p:nvPr/>
        </p:nvSpPr>
        <p:spPr>
          <a:xfrm>
            <a:off x="6785859" y="1068956"/>
            <a:ext cx="3765477" cy="5179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47CF99-D72F-4807-B25F-4A6398F9A15E}"/>
              </a:ext>
            </a:extLst>
          </p:cNvPr>
          <p:cNvSpPr/>
          <p:nvPr/>
        </p:nvSpPr>
        <p:spPr>
          <a:xfrm>
            <a:off x="6785859" y="6249336"/>
            <a:ext cx="3765477" cy="3665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002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497881" y="2642735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formValueChecker.js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6813262" y="3134602"/>
            <a:ext cx="462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입력값이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숫자인지 검사하고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</a:t>
            </a:r>
          </a:p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입력값을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계산했을 때 일정 나이보다 어릴 경우 별도의 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보호자 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 표시되도록 작성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E72F1-E916-4CBD-9F7D-9AB49611A429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⑤ 생년월일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0F708-CC96-44FA-84FD-F1D29BFD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9" y="824913"/>
            <a:ext cx="4655567" cy="5473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C93F9-B4F2-47EA-8B46-901CBD1740E6}"/>
              </a:ext>
            </a:extLst>
          </p:cNvPr>
          <p:cNvSpPr txBox="1"/>
          <p:nvPr/>
        </p:nvSpPr>
        <p:spPr>
          <a:xfrm>
            <a:off x="6813262" y="4760202"/>
            <a:ext cx="462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만 나이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계산식 참고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: https://hianna.tistory.com/410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4D5255-B06C-43B7-939C-003D38F3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80" y="285423"/>
            <a:ext cx="3563938" cy="7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6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D8B3A-14E0-40AF-8F92-F84ECD4835DD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⑤ 생년월일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7C02E-B26C-4F2F-B6C3-8FE9C2BE5686}"/>
              </a:ext>
            </a:extLst>
          </p:cNvPr>
          <p:cNvSpPr txBox="1"/>
          <p:nvPr/>
        </p:nvSpPr>
        <p:spPr>
          <a:xfrm>
            <a:off x="6460330" y="3090446"/>
            <a:ext cx="338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다른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영역과 동일하게 작성됨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426B7A-82CD-4FCD-AF76-55A767CD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89"/>
          <a:stretch/>
        </p:blipFill>
        <p:spPr>
          <a:xfrm>
            <a:off x="1570829" y="1219027"/>
            <a:ext cx="3386139" cy="48927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948AD1-2412-4C4A-9024-A5338DB05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80" y="285423"/>
            <a:ext cx="3563938" cy="7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36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7867B-E7DD-4620-9511-C768F226BB5E}"/>
              </a:ext>
            </a:extLst>
          </p:cNvPr>
          <p:cNvSpPr txBox="1"/>
          <p:nvPr/>
        </p:nvSpPr>
        <p:spPr>
          <a:xfrm>
            <a:off x="263792" y="1282700"/>
            <a:ext cx="331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실제 구동 내용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BD33E-3B76-48CC-90CC-6878247BB7C3}"/>
              </a:ext>
            </a:extLst>
          </p:cNvPr>
          <p:cNvSpPr txBox="1"/>
          <p:nvPr/>
        </p:nvSpPr>
        <p:spPr>
          <a:xfrm>
            <a:off x="1389666" y="3124201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/>
              <a:t>년도 </a:t>
            </a:r>
            <a:r>
              <a:rPr lang="ko-KR" altLang="en-US" sz="1800" dirty="0" err="1"/>
              <a:t>미입력</a:t>
            </a:r>
            <a:r>
              <a:rPr lang="ko-KR" altLang="en-US" sz="1800" dirty="0"/>
              <a:t> 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44734-DD7E-47EE-8C46-A0E6B6CD3FC6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⑤ 생년월일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C730B-7EEB-4988-B852-30372016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1773655"/>
            <a:ext cx="3834211" cy="1223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1160B6-5DA4-4921-9EB5-21254D004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0" y="3848102"/>
            <a:ext cx="3912728" cy="11515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B59723-27FD-46FE-8ADD-A3D43B6C9431}"/>
              </a:ext>
            </a:extLst>
          </p:cNvPr>
          <p:cNvSpPr txBox="1"/>
          <p:nvPr/>
        </p:nvSpPr>
        <p:spPr>
          <a:xfrm>
            <a:off x="1389666" y="5132672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/>
              <a:t>날짜 </a:t>
            </a:r>
            <a:r>
              <a:rPr lang="ko-KR" altLang="en-US" sz="1800" dirty="0" err="1"/>
              <a:t>미입력</a:t>
            </a:r>
            <a:r>
              <a:rPr lang="ko-KR" altLang="en-US" sz="1800" dirty="0"/>
              <a:t>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DB83C7-219A-4A83-9FF0-EC86648D1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956" y="990600"/>
            <a:ext cx="3460245" cy="538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3E8071-9323-452C-A7D5-56930378C0D4}"/>
              </a:ext>
            </a:extLst>
          </p:cNvPr>
          <p:cNvSpPr txBox="1"/>
          <p:nvPr/>
        </p:nvSpPr>
        <p:spPr>
          <a:xfrm>
            <a:off x="5721760" y="2293204"/>
            <a:ext cx="2172476" cy="130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만 </a:t>
            </a:r>
            <a:r>
              <a:rPr lang="en-US" altLang="ko-KR" sz="1800" dirty="0"/>
              <a:t>14</a:t>
            </a:r>
            <a:r>
              <a:rPr lang="ko-KR" altLang="en-US" sz="1800" dirty="0"/>
              <a:t>세 미만 나이로 입력했을 경우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하단 숨겨진 폼이 열림</a:t>
            </a:r>
            <a:endParaRPr lang="en-US" altLang="ko-KR" sz="1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24B012-C163-4BD0-943F-4E4EE4808A46}"/>
              </a:ext>
            </a:extLst>
          </p:cNvPr>
          <p:cNvSpPr/>
          <p:nvPr/>
        </p:nvSpPr>
        <p:spPr>
          <a:xfrm>
            <a:off x="8172956" y="2786462"/>
            <a:ext cx="3460245" cy="3588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54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44734-DD7E-47EE-8C46-A0E6B6CD3FC6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⑤ 생년월일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DB83C7-219A-4A83-9FF0-EC86648D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56" y="990600"/>
            <a:ext cx="3460245" cy="53848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24B012-C163-4BD0-943F-4E4EE4808A46}"/>
              </a:ext>
            </a:extLst>
          </p:cNvPr>
          <p:cNvSpPr/>
          <p:nvPr/>
        </p:nvSpPr>
        <p:spPr>
          <a:xfrm>
            <a:off x="1568956" y="2786462"/>
            <a:ext cx="3460245" cy="3588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22D05F-7CF7-47F5-9642-360C23AB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17" y="751770"/>
            <a:ext cx="4134356" cy="2816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FB11-9CA2-4D25-B27A-471B928AE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317" y="3640966"/>
            <a:ext cx="2914650" cy="800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411BBE-0BAA-43C5-947D-77D05DE53A95}"/>
              </a:ext>
            </a:extLst>
          </p:cNvPr>
          <p:cNvSpPr txBox="1"/>
          <p:nvPr/>
        </p:nvSpPr>
        <p:spPr>
          <a:xfrm>
            <a:off x="5890684" y="279205"/>
            <a:ext cx="3434940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en-US" altLang="ko-KR" sz="1800" dirty="0"/>
              <a:t>Hide </a:t>
            </a:r>
            <a:r>
              <a:rPr lang="ko-KR" altLang="en-US" sz="1800" dirty="0"/>
              <a:t>클래스 </a:t>
            </a:r>
            <a:r>
              <a:rPr lang="ko-KR" altLang="en-US" sz="1800" dirty="0" err="1"/>
              <a:t>토글링하여</a:t>
            </a:r>
            <a:r>
              <a:rPr lang="ko-KR" altLang="en-US" sz="1800" dirty="0"/>
              <a:t> 작동</a:t>
            </a:r>
            <a:endParaRPr lang="en-US" altLang="ko-KR" sz="1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179BF31-226B-4BAE-98EC-81BEE131E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316" y="5139096"/>
            <a:ext cx="5509683" cy="12213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20B950-24FD-4865-859F-D9929E3ED1FE}"/>
              </a:ext>
            </a:extLst>
          </p:cNvPr>
          <p:cNvSpPr txBox="1"/>
          <p:nvPr/>
        </p:nvSpPr>
        <p:spPr>
          <a:xfrm>
            <a:off x="6301316" y="4661391"/>
            <a:ext cx="3434940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>
              <a:buNone/>
            </a:pPr>
            <a:r>
              <a:rPr lang="ko-KR" altLang="en-US" sz="1800" dirty="0"/>
              <a:t>약관 체크박스 </a:t>
            </a:r>
            <a:r>
              <a:rPr lang="en-US" altLang="ko-KR" sz="1800" dirty="0"/>
              <a:t>(</a:t>
            </a:r>
            <a:r>
              <a:rPr lang="ko-KR" altLang="en-US" sz="1800" dirty="0"/>
              <a:t>모두 체크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1306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⑥ 성별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762000" y="4496708"/>
            <a:ext cx="614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label</a:t>
            </a:r>
          </a:p>
          <a:p>
            <a:r>
              <a:rPr lang="en-US" altLang="ko-KR" dirty="0"/>
              <a:t>				select…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8165570" y="2732752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7198A-30E0-4D6F-8412-71B45F95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23038"/>
            <a:ext cx="6829425" cy="201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82E626-A60A-46FF-B82B-4A89B01C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80" y="323521"/>
            <a:ext cx="3563938" cy="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9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7027338" y="2937133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RegexHelper.js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342719" y="3429000"/>
            <a:ext cx="462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Select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설정되므로 값 유무만 판별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2F9E0-1B84-4AB1-A871-77FD28ECBF22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⑥ 성별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D60274-D2ED-498D-A8E9-3D741E52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80" y="323521"/>
            <a:ext cx="3563938" cy="682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A68845-B2A0-4AE6-9693-0F26FBD1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90725"/>
            <a:ext cx="5676900" cy="24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32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7027338" y="2642735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formValueChecker.js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342719" y="3134602"/>
            <a:ext cx="462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값이 제대로 선택되었는지 체크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4939B3-8C48-49A8-99FD-26B6D1DB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98" y="1900237"/>
            <a:ext cx="5238750" cy="3057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6AA83-55E1-4B95-B12D-914DBE61782E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⑥ 성별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B938EF-988C-424F-B0DD-EC365B32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80" y="323521"/>
            <a:ext cx="3563938" cy="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7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F635-2884-417A-8970-0DAB37B65100}"/>
              </a:ext>
            </a:extLst>
          </p:cNvPr>
          <p:cNvSpPr txBox="1"/>
          <p:nvPr/>
        </p:nvSpPr>
        <p:spPr>
          <a:xfrm>
            <a:off x="1290636" y="1243269"/>
            <a:ext cx="338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select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기본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1BE9F-6255-4DE4-A03F-29AA21052799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⑥ 성별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A251A7-5C6D-4EB2-88C9-D4EC4D839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51"/>
          <a:stretch/>
        </p:blipFill>
        <p:spPr>
          <a:xfrm>
            <a:off x="1266825" y="1581823"/>
            <a:ext cx="3409950" cy="42626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EF34DF-001D-4FAD-BA13-DDD4E76C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2852737"/>
            <a:ext cx="3543300" cy="1152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E6F352-42C4-4C08-9672-C1022B22A9EF}"/>
              </a:ext>
            </a:extLst>
          </p:cNvPr>
          <p:cNvSpPr txBox="1"/>
          <p:nvPr/>
        </p:nvSpPr>
        <p:spPr>
          <a:xfrm>
            <a:off x="7067550" y="2373569"/>
            <a:ext cx="338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우측 화살표는 배경 이미지로 삽입함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E3894D-2826-49C6-827B-313B09ACF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580" y="323521"/>
            <a:ext cx="3563938" cy="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8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7867B-E7DD-4620-9511-C768F226BB5E}"/>
              </a:ext>
            </a:extLst>
          </p:cNvPr>
          <p:cNvSpPr txBox="1"/>
          <p:nvPr/>
        </p:nvSpPr>
        <p:spPr>
          <a:xfrm>
            <a:off x="263792" y="1282700"/>
            <a:ext cx="331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실제 구동 내용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BD33E-3B76-48CC-90CC-6878247BB7C3}"/>
              </a:ext>
            </a:extLst>
          </p:cNvPr>
          <p:cNvSpPr txBox="1"/>
          <p:nvPr/>
        </p:nvSpPr>
        <p:spPr>
          <a:xfrm>
            <a:off x="2126721" y="3484817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/>
              <a:t>정상 화면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BEB6B-215F-47E1-8EEB-4BF0833327C7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⑥ 성별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136D59-9FAC-4681-92DB-198F4201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80" y="323521"/>
            <a:ext cx="3563938" cy="682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D462C1-8288-422A-B014-64CEA3E7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59" y="2381250"/>
            <a:ext cx="4572000" cy="971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7D80A5-D9D7-442D-8421-F41BD17BD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117" y="2137850"/>
            <a:ext cx="4724400" cy="1819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25A6E3-E140-4215-AC5B-029CEA688889}"/>
              </a:ext>
            </a:extLst>
          </p:cNvPr>
          <p:cNvSpPr txBox="1"/>
          <p:nvPr/>
        </p:nvSpPr>
        <p:spPr>
          <a:xfrm>
            <a:off x="7325906" y="3957382"/>
            <a:ext cx="2926821" cy="88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다시 성별</a:t>
            </a:r>
            <a:r>
              <a:rPr lang="en-US" altLang="ko-KR" sz="1800" dirty="0"/>
              <a:t>(value = 0) </a:t>
            </a:r>
            <a:r>
              <a:rPr lang="ko-KR" altLang="en-US" sz="1800" dirty="0"/>
              <a:t>선택 시 오류 메시지 팝업</a:t>
            </a:r>
          </a:p>
        </p:txBody>
      </p:sp>
    </p:spTree>
    <p:extLst>
      <p:ext uri="{BB962C8B-B14F-4D97-AF65-F5344CB8AC3E}">
        <p14:creationId xmlns:p14="http://schemas.microsoft.com/office/powerpoint/2010/main" val="3987870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⑦ 이메일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762000" y="3857536"/>
            <a:ext cx="6141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label</a:t>
            </a:r>
          </a:p>
          <a:p>
            <a:r>
              <a:rPr lang="en-US" altLang="ko-KR" dirty="0"/>
              <a:t>                                                                           input …</a:t>
            </a:r>
          </a:p>
          <a:p>
            <a:endParaRPr lang="en-US" altLang="ko-KR" dirty="0"/>
          </a:p>
          <a:p>
            <a:r>
              <a:rPr lang="ko-KR" altLang="en-US" dirty="0"/>
              <a:t>따로 서식을 넣을 문자를 </a:t>
            </a:r>
            <a:r>
              <a:rPr lang="en-US" altLang="ko-KR" dirty="0"/>
              <a:t>span</a:t>
            </a:r>
            <a:r>
              <a:rPr lang="ko-KR" altLang="en-US" dirty="0"/>
              <a:t>으로 분리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8165570" y="2768887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E945BD-D816-425F-80A5-0EA7B26B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11730"/>
            <a:ext cx="6705600" cy="1114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AABCDE-3D1A-4E3E-90E0-6CBF3F9A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313998"/>
            <a:ext cx="4053418" cy="7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9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레이아웃 정의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기능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667FD3-5C1D-4779-8530-E0874CB248FB}"/>
              </a:ext>
            </a:extLst>
          </p:cNvPr>
          <p:cNvSpPr/>
          <p:nvPr/>
        </p:nvSpPr>
        <p:spPr>
          <a:xfrm>
            <a:off x="6504402" y="1365321"/>
            <a:ext cx="270038" cy="272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0545C-CF8D-4BDD-A7F5-AA850EC8547D}"/>
              </a:ext>
            </a:extLst>
          </p:cNvPr>
          <p:cNvSpPr txBox="1"/>
          <p:nvPr/>
        </p:nvSpPr>
        <p:spPr>
          <a:xfrm>
            <a:off x="6872399" y="1301690"/>
            <a:ext cx="198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주요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F36BF-678E-4B47-8702-8A1FE57B7C88}"/>
              </a:ext>
            </a:extLst>
          </p:cNvPr>
          <p:cNvSpPr txBox="1"/>
          <p:nvPr/>
        </p:nvSpPr>
        <p:spPr>
          <a:xfrm>
            <a:off x="6872400" y="2446766"/>
            <a:ext cx="41401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값에 대한 유효성 검사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	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숫자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영문자 등 문자 종류에 제한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	&gt; 5~20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 내외 등 문자 개수에 제한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	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값의 일치여부 확인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세부 디테일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	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만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14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 미만 사용자의 경우 보호자 동의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	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창이 따로 디스플레이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	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약관 체크박스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B9CE22-A307-47CD-AA20-C0D4FA8E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98" y="760323"/>
            <a:ext cx="317497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7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762000" y="1730046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RegexHelper.js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8128001" y="3135005"/>
            <a:ext cx="3936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정규표현식에 따라 에러 체크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FD5AC4-74AB-48C2-A1BC-67AAFDB6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39895"/>
            <a:ext cx="7048500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657EF-36EE-4562-8B7E-7716F2083837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⑦ 이메일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4280B6-91B1-4137-ABA0-3B9DE3AE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313998"/>
            <a:ext cx="4053418" cy="7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7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923090" y="2642735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formValueChecker.js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238471" y="3134602"/>
            <a:ext cx="462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필수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입력값이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아니므로 빈칸일 때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경고창이 뜨지 않도록 작성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EB1B2-AB67-49E1-9117-82FCB815A64F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⑦ 이메일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7AE83-EE1D-4099-8544-25810DF6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4462"/>
            <a:ext cx="5895975" cy="402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F20362-54EC-4B93-BA3B-1564B592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313998"/>
            <a:ext cx="4053418" cy="7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84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F635-2884-417A-8970-0DAB37B65100}"/>
              </a:ext>
            </a:extLst>
          </p:cNvPr>
          <p:cNvSpPr txBox="1"/>
          <p:nvPr/>
        </p:nvSpPr>
        <p:spPr>
          <a:xfrm>
            <a:off x="6460330" y="3090446"/>
            <a:ext cx="338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다른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영역과 동일하게 작성됨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87373-5B89-4466-986E-EE359218A99C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⑦ 이메일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A4C847-F2C4-442B-BE3A-DE9CB691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0" y="313998"/>
            <a:ext cx="4053418" cy="7969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3DDAC-E402-44AC-AC3F-1A4B08C81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89"/>
          <a:stretch/>
        </p:blipFill>
        <p:spPr>
          <a:xfrm>
            <a:off x="1570829" y="1219027"/>
            <a:ext cx="3386139" cy="48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07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7867B-E7DD-4620-9511-C768F226BB5E}"/>
              </a:ext>
            </a:extLst>
          </p:cNvPr>
          <p:cNvSpPr txBox="1"/>
          <p:nvPr/>
        </p:nvSpPr>
        <p:spPr>
          <a:xfrm>
            <a:off x="263792" y="1282700"/>
            <a:ext cx="331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실제 구동 내용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BD33E-3B76-48CC-90CC-6878247BB7C3}"/>
              </a:ext>
            </a:extLst>
          </p:cNvPr>
          <p:cNvSpPr txBox="1"/>
          <p:nvPr/>
        </p:nvSpPr>
        <p:spPr>
          <a:xfrm>
            <a:off x="573354" y="2545981"/>
            <a:ext cx="2698484" cy="88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빈칸인 채로 </a:t>
            </a: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blur </a:t>
            </a:r>
            <a:r>
              <a:rPr lang="ko-KR" altLang="en-US" sz="1800" dirty="0"/>
              <a:t>해도 </a:t>
            </a:r>
            <a:r>
              <a:rPr lang="ko-KR" altLang="en-US" sz="1800" dirty="0" err="1"/>
              <a:t>오류창</a:t>
            </a:r>
            <a:r>
              <a:rPr lang="ko-KR" altLang="en-US" sz="1800" dirty="0"/>
              <a:t> 팝업 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C3F1B-269E-4958-811D-41A96B53E068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⑦ 이메일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7C787-7980-4937-AFE2-E05C4A5B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8" y="1884560"/>
            <a:ext cx="3317608" cy="695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930550-7BB0-4955-A3DD-9B936E95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41" y="1884560"/>
            <a:ext cx="4291318" cy="13025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37A42A-DB78-41D6-AD86-17DB3CEF1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44" y="3670849"/>
            <a:ext cx="4276845" cy="1215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CB0CF0-A5E2-4A8B-9230-CF7B11D9F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911" y="1884560"/>
            <a:ext cx="3545946" cy="759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343253-8ED6-4A91-80E8-0DE6E056FA95}"/>
              </a:ext>
            </a:extLst>
          </p:cNvPr>
          <p:cNvSpPr txBox="1"/>
          <p:nvPr/>
        </p:nvSpPr>
        <p:spPr>
          <a:xfrm>
            <a:off x="4102932" y="5134016"/>
            <a:ext cx="402506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/>
              <a:t>유효성 검사 식에 위반할 경우 </a:t>
            </a:r>
            <a:r>
              <a:rPr lang="ko-KR" altLang="en-US" sz="1800" dirty="0" err="1"/>
              <a:t>오류창</a:t>
            </a:r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F1AFC-11FC-4139-955F-D13E15E54D4F}"/>
              </a:ext>
            </a:extLst>
          </p:cNvPr>
          <p:cNvSpPr txBox="1"/>
          <p:nvPr/>
        </p:nvSpPr>
        <p:spPr>
          <a:xfrm>
            <a:off x="8636000" y="2580514"/>
            <a:ext cx="3086932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정상 입력 시</a:t>
            </a:r>
          </a:p>
        </p:txBody>
      </p:sp>
    </p:spTree>
    <p:extLst>
      <p:ext uri="{BB962C8B-B14F-4D97-AF65-F5344CB8AC3E}">
        <p14:creationId xmlns:p14="http://schemas.microsoft.com/office/powerpoint/2010/main" val="3286797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⑧ 휴대전화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715962" y="4063502"/>
            <a:ext cx="6141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label</a:t>
            </a:r>
          </a:p>
          <a:p>
            <a:r>
              <a:rPr lang="en-US" altLang="ko-KR" dirty="0"/>
              <a:t>                                                                           select …</a:t>
            </a:r>
          </a:p>
          <a:p>
            <a:endParaRPr lang="en-US" altLang="ko-KR" dirty="0"/>
          </a:p>
          <a:p>
            <a:r>
              <a:rPr lang="ko-KR" altLang="en-US" dirty="0"/>
              <a:t>휴대전화 부분은 하나의 </a:t>
            </a:r>
            <a:r>
              <a:rPr lang="en-US" altLang="ko-KR" dirty="0"/>
              <a:t>form-item</a:t>
            </a:r>
            <a:r>
              <a:rPr lang="ko-KR" altLang="en-US" dirty="0"/>
              <a:t>안에 작성됨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7962370" y="2667706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1BE1BF-8F7B-4F83-BCB3-E2FAE93B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2" y="2110392"/>
            <a:ext cx="6696075" cy="1714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002901-0440-4EA2-9576-36886627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70" y="342572"/>
            <a:ext cx="3684059" cy="6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2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7694082" y="2686892"/>
            <a:ext cx="386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RegexHelper.js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694082" y="3178759"/>
            <a:ext cx="4176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select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구조상 반드시 하나의 값을 선택하게 되므로 별도의 검사식을 작성하지 않았으나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값의 존재 유무는 해당 코드로 확인 가능함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EBE21-EB95-42AF-B59E-D2C84BA9CFBC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⑧ 휴대전화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A07387-AEE3-45C1-A284-41898DF8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70" y="342572"/>
            <a:ext cx="3684059" cy="6691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0A89FD-CE4E-46CB-986F-903291310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" y="1952625"/>
            <a:ext cx="656431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9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EFEE2-E4B6-4D80-9502-375E60F7A81F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⑧ 휴대전화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4E4F7-1044-491D-83C1-0FC153A1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3334583" cy="5269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39D37-9C69-4E79-9F34-E74A477090B0}"/>
              </a:ext>
            </a:extLst>
          </p:cNvPr>
          <p:cNvSpPr txBox="1"/>
          <p:nvPr/>
        </p:nvSpPr>
        <p:spPr>
          <a:xfrm>
            <a:off x="6197600" y="3259723"/>
            <a:ext cx="40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다른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select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부분과 동일하게 작성됨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04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7867B-E7DD-4620-9511-C768F226BB5E}"/>
              </a:ext>
            </a:extLst>
          </p:cNvPr>
          <p:cNvSpPr txBox="1"/>
          <p:nvPr/>
        </p:nvSpPr>
        <p:spPr>
          <a:xfrm>
            <a:off x="263792" y="1282700"/>
            <a:ext cx="331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실제 구동 내용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5DDC4B-89BD-4E49-AA31-FDD442CD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208600"/>
            <a:ext cx="4800600" cy="1800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C48E66-30A9-49B0-B77D-F8E2B530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25" y="2208600"/>
            <a:ext cx="4781550" cy="1104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6797BF-FD96-471B-B86E-FC9CCADA6315}"/>
              </a:ext>
            </a:extLst>
          </p:cNvPr>
          <p:cNvSpPr txBox="1"/>
          <p:nvPr/>
        </p:nvSpPr>
        <p:spPr>
          <a:xfrm>
            <a:off x="1557603" y="4196061"/>
            <a:ext cx="40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드롭다운 정상적으로 작동함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11E0F-472D-45DB-8EE2-1BAC523F2E92}"/>
              </a:ext>
            </a:extLst>
          </p:cNvPr>
          <p:cNvSpPr txBox="1"/>
          <p:nvPr/>
        </p:nvSpPr>
        <p:spPr>
          <a:xfrm>
            <a:off x="6878903" y="3544501"/>
            <a:ext cx="40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 선택 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848C0D-953B-40EC-82A5-045FD3319BFA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⑧ 휴대전화 </a:t>
            </a:r>
          </a:p>
        </p:txBody>
      </p:sp>
    </p:spTree>
    <p:extLst>
      <p:ext uri="{BB962C8B-B14F-4D97-AF65-F5344CB8AC3E}">
        <p14:creationId xmlns:p14="http://schemas.microsoft.com/office/powerpoint/2010/main" val="3739468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⑨ 전화번호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입력창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762000" y="3549393"/>
            <a:ext cx="6141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input</a:t>
            </a:r>
          </a:p>
          <a:p>
            <a:r>
              <a:rPr lang="en-US" altLang="ko-KR" dirty="0"/>
              <a:t>                                                                           button …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button </a:t>
            </a:r>
            <a:r>
              <a:rPr lang="ko-KR" altLang="en-US" dirty="0"/>
              <a:t>병렬 배치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8101740" y="2732315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0978C-45E0-459E-B9B5-3293A69B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6133"/>
            <a:ext cx="6629400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AFC6AC-31E1-49C5-8F16-CD6D4220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740" y="233691"/>
            <a:ext cx="386377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94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5C003-D00C-4E74-8A74-78AD0790D613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⑨ 전화번호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입력창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5CF1F-0261-4DCB-B172-3D1923290EF2}"/>
              </a:ext>
            </a:extLst>
          </p:cNvPr>
          <p:cNvSpPr txBox="1"/>
          <p:nvPr/>
        </p:nvSpPr>
        <p:spPr>
          <a:xfrm>
            <a:off x="7108198" y="3042492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RegexHelper.js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C67D6-310F-4A21-9126-B73ED6A3CF8D}"/>
              </a:ext>
            </a:extLst>
          </p:cNvPr>
          <p:cNvSpPr txBox="1"/>
          <p:nvPr/>
        </p:nvSpPr>
        <p:spPr>
          <a:xfrm>
            <a:off x="7423579" y="3534359"/>
            <a:ext cx="462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정규표현식에 따라 에러 체크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E64C94-9A32-4E95-8290-01894F7D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7" y="2081212"/>
            <a:ext cx="5143500" cy="2695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A3A8C2-C730-4BC4-B05E-CA0308B1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740" y="233691"/>
            <a:ext cx="386377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1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2.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구현 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0EA2AC-9851-4523-B460-958D8925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2" y="914400"/>
            <a:ext cx="3247501" cy="5633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151557-42A7-4116-BD34-A42211DD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62" y="914400"/>
            <a:ext cx="2222561" cy="563371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BF688E-A907-49A3-AEDD-037EA8D85C72}"/>
              </a:ext>
            </a:extLst>
          </p:cNvPr>
          <p:cNvGrpSpPr/>
          <p:nvPr/>
        </p:nvGrpSpPr>
        <p:grpSpPr>
          <a:xfrm>
            <a:off x="7225826" y="1831229"/>
            <a:ext cx="4268772" cy="3800051"/>
            <a:chOff x="5560195" y="1621214"/>
            <a:chExt cx="4268772" cy="38000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02B098-6B6B-4AB7-8004-B1EC5FBFEE81}"/>
                </a:ext>
              </a:extLst>
            </p:cNvPr>
            <p:cNvSpPr/>
            <p:nvPr/>
          </p:nvSpPr>
          <p:spPr>
            <a:xfrm>
              <a:off x="5560195" y="1684845"/>
              <a:ext cx="270038" cy="272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BD595C-FC20-4546-91BB-89988C70C0B7}"/>
                </a:ext>
              </a:extLst>
            </p:cNvPr>
            <p:cNvSpPr txBox="1"/>
            <p:nvPr/>
          </p:nvSpPr>
          <p:spPr>
            <a:xfrm>
              <a:off x="5928193" y="1621214"/>
              <a:ext cx="1275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OTF Medium" panose="00000600000000000000" pitchFamily="50" charset="-127"/>
                  <a:ea typeface="넥슨Lv2고딕 OTF Medium" panose="00000600000000000000" pitchFamily="50" charset="-127"/>
                </a:rPr>
                <a:t>구현 내용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D161F2-AEE6-434F-B92B-3B98E19E4AEB}"/>
                </a:ext>
              </a:extLst>
            </p:cNvPr>
            <p:cNvSpPr txBox="1"/>
            <p:nvPr/>
          </p:nvSpPr>
          <p:spPr>
            <a:xfrm>
              <a:off x="5688833" y="2124657"/>
              <a:ext cx="4140134" cy="3296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각 영역별 유효성 검사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일정 연령대 이하 추가 파트 디스플레이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약관 체크박스 외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HTML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문서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1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CSS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문서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2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개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(SCSS /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resetCSS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JS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문서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3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Error Exception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Regex Helper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form Value Checker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506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923090" y="2642735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formValueChecker.js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F02EB-C4C0-450D-B17D-FD78388F5A97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⑨ 전화번호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입력창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FE541-99B3-4E18-B95A-CC0019B6751E}"/>
              </a:ext>
            </a:extLst>
          </p:cNvPr>
          <p:cNvSpPr txBox="1"/>
          <p:nvPr/>
        </p:nvSpPr>
        <p:spPr>
          <a:xfrm>
            <a:off x="6923091" y="3428999"/>
            <a:ext cx="462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정상적인 값이지만 숫자 중간에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‘-’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들어가 있는 경우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‘-’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제외하고 창에 출력되도록 작성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8EBDB5-1AC7-4724-A867-B3B3D5E8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740" y="233691"/>
            <a:ext cx="3863778" cy="5232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1CABBA-4932-4177-BA47-151AF17D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1581150"/>
            <a:ext cx="61055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1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F635-2884-417A-8970-0DAB37B65100}"/>
              </a:ext>
            </a:extLst>
          </p:cNvPr>
          <p:cNvSpPr txBox="1"/>
          <p:nvPr/>
        </p:nvSpPr>
        <p:spPr>
          <a:xfrm>
            <a:off x="6286500" y="3314281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다른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input, button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부분과 동일하게 작성됨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4A209-772C-4802-8EC4-90442DB81089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⑨ 전화번호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입력창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1D6E2-B34E-455A-9D72-C2AFF94C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34831"/>
            <a:ext cx="3933825" cy="3981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42A982-A926-45CC-9B1E-25A97F6D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740" y="233691"/>
            <a:ext cx="386377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5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7867B-E7DD-4620-9511-C768F226BB5E}"/>
              </a:ext>
            </a:extLst>
          </p:cNvPr>
          <p:cNvSpPr txBox="1"/>
          <p:nvPr/>
        </p:nvSpPr>
        <p:spPr>
          <a:xfrm>
            <a:off x="263792" y="1282700"/>
            <a:ext cx="331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실제 구동 내용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BD33E-3B76-48CC-90CC-6878247BB7C3}"/>
              </a:ext>
            </a:extLst>
          </p:cNvPr>
          <p:cNvSpPr txBox="1"/>
          <p:nvPr/>
        </p:nvSpPr>
        <p:spPr>
          <a:xfrm>
            <a:off x="1374800" y="3819555"/>
            <a:ext cx="2172476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값이 없을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AA67C-57A3-4BDA-9576-90EA31B861EC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⑨ 전화번호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입력창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4D30DE-7C9A-47DD-B65F-D147845C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40" y="2098038"/>
            <a:ext cx="3778197" cy="17215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C02051-59CC-41AA-8CD5-A9E7867E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009" y="2098038"/>
            <a:ext cx="3610615" cy="1630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8F64F-9D6D-4814-8E8C-A040E8B10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96" y="2098038"/>
            <a:ext cx="3625850" cy="1173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8F3145-0C18-480E-B176-74F57D9CB078}"/>
              </a:ext>
            </a:extLst>
          </p:cNvPr>
          <p:cNvSpPr txBox="1"/>
          <p:nvPr/>
        </p:nvSpPr>
        <p:spPr>
          <a:xfrm>
            <a:off x="5009762" y="3728147"/>
            <a:ext cx="2172476" cy="88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잘못된 값을 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입력했을 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7D9C2-8210-4CD3-8DB0-C07E4859026F}"/>
              </a:ext>
            </a:extLst>
          </p:cNvPr>
          <p:cNvSpPr txBox="1"/>
          <p:nvPr/>
        </p:nvSpPr>
        <p:spPr>
          <a:xfrm>
            <a:off x="8979183" y="3271107"/>
            <a:ext cx="2172476" cy="88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Tx/>
              <a:buChar char="-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정상 작동 시</a:t>
            </a: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(‘-’ </a:t>
            </a:r>
            <a:r>
              <a:rPr lang="ko-KR" altLang="en-US" sz="1800" dirty="0"/>
              <a:t>삭제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534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⑩ 인증번호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입력창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612506" y="3476261"/>
            <a:ext cx="614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label</a:t>
            </a:r>
          </a:p>
          <a:p>
            <a:r>
              <a:rPr lang="en-US" altLang="ko-KR" dirty="0"/>
              <a:t>                                                                           input 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7929952" y="2779656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F2A43E-7B2D-4226-B93D-67114550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" y="2998791"/>
            <a:ext cx="678180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9E2F63-E76A-4573-AD03-2FD54FC8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306" y="233690"/>
            <a:ext cx="4571212" cy="617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0CB9D-776D-4574-AA67-1A7EC7E51B49}"/>
              </a:ext>
            </a:extLst>
          </p:cNvPr>
          <p:cNvSpPr txBox="1"/>
          <p:nvPr/>
        </p:nvSpPr>
        <p:spPr>
          <a:xfrm>
            <a:off x="7929952" y="3476261"/>
            <a:ext cx="379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disabled</a:t>
            </a:r>
            <a:r>
              <a:rPr lang="ko-KR" altLang="en-US" dirty="0"/>
              <a:t>로 설정되었으며 별도의 </a:t>
            </a:r>
            <a:r>
              <a:rPr lang="en-US" altLang="ko-KR" dirty="0"/>
              <a:t>JS </a:t>
            </a:r>
            <a:r>
              <a:rPr lang="ko-KR" altLang="en-US" dirty="0"/>
              <a:t>코드는 작성되지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3746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⑩ 인증번호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입력창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9E2F63-E76A-4573-AD03-2FD54FC8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06" y="233690"/>
            <a:ext cx="4571212" cy="61721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D3F06B-89DE-431C-A35F-ED8715A7639C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3AD89-D53E-4B3B-8A8B-53EDAD93AE5E}"/>
              </a:ext>
            </a:extLst>
          </p:cNvPr>
          <p:cNvSpPr txBox="1"/>
          <p:nvPr/>
        </p:nvSpPr>
        <p:spPr>
          <a:xfrm>
            <a:off x="6286500" y="3314281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다른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input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과 동일하게 작성됨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FC034F-D525-4BAF-BF99-312DDCCF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634831"/>
            <a:ext cx="39338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9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① 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1DFAA8-6878-40D9-949A-C1269E5F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2" y="1548819"/>
            <a:ext cx="7359803" cy="324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458F30-19C9-4767-A889-89493E051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863" y="262705"/>
            <a:ext cx="3563938" cy="727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479C05-94A0-4598-B445-588E3D5BFC6F}"/>
              </a:ext>
            </a:extLst>
          </p:cNvPr>
          <p:cNvSpPr txBox="1"/>
          <p:nvPr/>
        </p:nvSpPr>
        <p:spPr>
          <a:xfrm>
            <a:off x="462492" y="4980629"/>
            <a:ext cx="6141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defRPr>
            </a:lvl1pPr>
          </a:lstStyle>
          <a:p>
            <a:r>
              <a:rPr lang="en-US" altLang="ko-KR" dirty="0"/>
              <a:t>form &gt; </a:t>
            </a:r>
            <a:r>
              <a:rPr lang="en-US" altLang="ko-KR" dirty="0" err="1"/>
              <a:t>div.form</a:t>
            </a:r>
            <a:r>
              <a:rPr lang="en-US" altLang="ko-KR" dirty="0"/>
              <a:t>-group &gt; </a:t>
            </a:r>
            <a:r>
              <a:rPr lang="en-US" altLang="ko-KR" dirty="0" err="1"/>
              <a:t>div.form</a:t>
            </a:r>
            <a:r>
              <a:rPr lang="en-US" altLang="ko-KR" dirty="0"/>
              <a:t>-item &gt; label</a:t>
            </a:r>
          </a:p>
          <a:p>
            <a:r>
              <a:rPr lang="en-US" altLang="ko-KR" dirty="0"/>
              <a:t>                                                                           input …</a:t>
            </a:r>
          </a:p>
          <a:p>
            <a:endParaRPr lang="en-US" altLang="ko-KR" dirty="0"/>
          </a:p>
          <a:p>
            <a:r>
              <a:rPr lang="ko-KR" altLang="en-US" dirty="0"/>
              <a:t>일부 자주 사용하는 </a:t>
            </a:r>
            <a:r>
              <a:rPr lang="en-US" altLang="ko-KR" dirty="0"/>
              <a:t>CSS </a:t>
            </a:r>
            <a:r>
              <a:rPr lang="ko-KR" altLang="en-US" dirty="0"/>
              <a:t>기능은 </a:t>
            </a:r>
            <a:r>
              <a:rPr lang="en-US" altLang="ko-KR" dirty="0"/>
              <a:t>HTML </a:t>
            </a:r>
            <a:r>
              <a:rPr lang="ko-KR" altLang="en-US" dirty="0"/>
              <a:t>문서에 클래스로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r>
              <a:rPr lang="en-US" altLang="ko-KR" dirty="0"/>
              <a:t>(ex: blind-txt -&gt; </a:t>
            </a:r>
            <a:r>
              <a:rPr lang="ko-KR" altLang="en-US" dirty="0"/>
              <a:t>리더기에 읽히기 위해 제목을 숨겨둔 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4EF68-A1FD-4EDE-999C-AEF8AB582874}"/>
              </a:ext>
            </a:extLst>
          </p:cNvPr>
          <p:cNvSpPr txBox="1"/>
          <p:nvPr/>
        </p:nvSpPr>
        <p:spPr>
          <a:xfrm>
            <a:off x="8165570" y="2568833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기본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DOM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구조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HTML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코드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10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① 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458F30-19C9-4767-A889-89493E05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63" y="262705"/>
            <a:ext cx="3563938" cy="727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B7CBE-F44D-470D-B607-BF736A3B7C68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50941E-5831-4A60-8340-FF5A705B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533525"/>
            <a:ext cx="5114925" cy="3790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13E9D-C8D3-4285-94F5-8CE8B29E4638}"/>
              </a:ext>
            </a:extLst>
          </p:cNvPr>
          <p:cNvSpPr txBox="1"/>
          <p:nvPr/>
        </p:nvSpPr>
        <p:spPr>
          <a:xfrm>
            <a:off x="6588125" y="2937133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ErrorException.js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0F8AC-1331-4C0F-99A4-37B8F73CCDCA}"/>
              </a:ext>
            </a:extLst>
          </p:cNvPr>
          <p:cNvSpPr txBox="1"/>
          <p:nvPr/>
        </p:nvSpPr>
        <p:spPr>
          <a:xfrm>
            <a:off x="6903506" y="3429000"/>
            <a:ext cx="462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error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원하는 형태로 반환할 기본 클래스 생성 </a:t>
            </a:r>
          </a:p>
        </p:txBody>
      </p:sp>
    </p:spTree>
    <p:extLst>
      <p:ext uri="{BB962C8B-B14F-4D97-AF65-F5344CB8AC3E}">
        <p14:creationId xmlns:p14="http://schemas.microsoft.com/office/powerpoint/2010/main" val="41572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① 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458F30-19C9-4767-A889-89493E05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63" y="262705"/>
            <a:ext cx="3563938" cy="727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E049F1-B624-4579-8332-38BF17BF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1" y="1106873"/>
            <a:ext cx="5776041" cy="518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E14E94-65EE-445E-A93F-242BCC13D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56" y="1106874"/>
            <a:ext cx="5197045" cy="4065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7B2FBB-F5B3-4CDF-8065-B0B97A4BF5F9}"/>
              </a:ext>
            </a:extLst>
          </p:cNvPr>
          <p:cNvSpPr txBox="1"/>
          <p:nvPr/>
        </p:nvSpPr>
        <p:spPr>
          <a:xfrm>
            <a:off x="6712381" y="5430092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RegexHelper.js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F2F6-C867-44BE-9989-F6A652DE9852}"/>
              </a:ext>
            </a:extLst>
          </p:cNvPr>
          <p:cNvSpPr txBox="1"/>
          <p:nvPr/>
        </p:nvSpPr>
        <p:spPr>
          <a:xfrm>
            <a:off x="7027762" y="5921959"/>
            <a:ext cx="462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정규표현식에 따라 에러 체크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59638-D875-49D9-AB46-95C9F7BDBEA2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30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9DFF3-28F8-479F-95BE-7169B9F27320}"/>
              </a:ext>
            </a:extLst>
          </p:cNvPr>
          <p:cNvSpPr txBox="1"/>
          <p:nvPr/>
        </p:nvSpPr>
        <p:spPr>
          <a:xfrm>
            <a:off x="226482" y="233690"/>
            <a:ext cx="607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3.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파트별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구현내용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① 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9810F-1691-42BF-83DB-1A1BCBC19668}"/>
              </a:ext>
            </a:extLst>
          </p:cNvPr>
          <p:cNvSpPr/>
          <p:nvPr/>
        </p:nvSpPr>
        <p:spPr>
          <a:xfrm>
            <a:off x="0" y="0"/>
            <a:ext cx="889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458F30-19C9-4767-A889-89493E05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63" y="262705"/>
            <a:ext cx="3563938" cy="727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DEDD93-0C37-43F3-9481-743B7394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411692"/>
            <a:ext cx="6672697" cy="412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2A27F9-226F-4A88-9BC1-6CD423CBCFC3}"/>
              </a:ext>
            </a:extLst>
          </p:cNvPr>
          <p:cNvSpPr txBox="1"/>
          <p:nvPr/>
        </p:nvSpPr>
        <p:spPr>
          <a:xfrm>
            <a:off x="7520520" y="3028890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formValueChecker.js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36359-2B49-4240-BD88-F5A8D38A650C}"/>
              </a:ext>
            </a:extLst>
          </p:cNvPr>
          <p:cNvSpPr txBox="1"/>
          <p:nvPr/>
        </p:nvSpPr>
        <p:spPr>
          <a:xfrm>
            <a:off x="7835901" y="3520757"/>
            <a:ext cx="4102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blur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 활용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값의 유무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값의 길이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및 문자 등 유효성 검사 실행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모든 유효성 검사를 통과하면 축하 메시지 출력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38FC0-6422-48A6-B557-E05620493EA1}"/>
              </a:ext>
            </a:extLst>
          </p:cNvPr>
          <p:cNvSpPr/>
          <p:nvPr/>
        </p:nvSpPr>
        <p:spPr>
          <a:xfrm>
            <a:off x="0" y="6494203"/>
            <a:ext cx="1524000" cy="363797"/>
          </a:xfrm>
          <a:prstGeom prst="rect">
            <a:avLst/>
          </a:prstGeom>
          <a:solidFill>
            <a:srgbClr val="C59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0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1411</Words>
  <Application>Microsoft Office PowerPoint</Application>
  <PresentationFormat>와이드스크린</PresentationFormat>
  <Paragraphs>315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맑은 고딕</vt:lpstr>
      <vt:lpstr>넥슨Lv2고딕 Light</vt:lpstr>
      <vt:lpstr>Arial</vt:lpstr>
      <vt:lpstr>넥슨Lv2고딕 OTF Bold</vt:lpstr>
      <vt:lpstr>넥슨Lv2고딕 OTF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15055</dc:creator>
  <cp:lastModifiedBy>15055</cp:lastModifiedBy>
  <cp:revision>68</cp:revision>
  <dcterms:created xsi:type="dcterms:W3CDTF">2022-03-14T11:48:53Z</dcterms:created>
  <dcterms:modified xsi:type="dcterms:W3CDTF">2022-03-29T13:23:18Z</dcterms:modified>
</cp:coreProperties>
</file>