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14B7-E9A5-440F-A60A-BABD2710143E}"/>
              </a:ext>
            </a:extLst>
          </p:cNvPr>
          <p:cNvSpPr>
            <a:spLocks noGrp="1"/>
          </p:cNvSpPr>
          <p:nvPr>
            <p:ph type="ctrTitle"/>
          </p:nvPr>
        </p:nvSpPr>
        <p:spPr>
          <a:xfrm>
            <a:off x="3169328" y="266329"/>
            <a:ext cx="9102571" cy="1837679"/>
          </a:xfrm>
        </p:spPr>
        <p:txBody>
          <a:bodyPr>
            <a:normAutofit fontScale="90000"/>
          </a:bodyPr>
          <a:lstStyle/>
          <a:p>
            <a:r>
              <a:rPr lang="en-IN" b="0" i="0" u="sng" dirty="0">
                <a:solidFill>
                  <a:srgbClr val="202124"/>
                </a:solidFill>
                <a:effectLst/>
                <a:latin typeface="Baskerville Old Face" panose="02020602080505020303" pitchFamily="18" charset="0"/>
              </a:rPr>
              <a:t>Industry Problem-2</a:t>
            </a:r>
            <a:r>
              <a:rPr lang="en-IN" u="sng" dirty="0">
                <a:solidFill>
                  <a:srgbClr val="202124"/>
                </a:solidFill>
                <a:latin typeface="Baskerville Old Face" panose="02020602080505020303" pitchFamily="18" charset="0"/>
              </a:rPr>
              <a:t> </a:t>
            </a:r>
            <a:br>
              <a:rPr lang="en-IN" b="0" i="0" dirty="0">
                <a:solidFill>
                  <a:srgbClr val="202124"/>
                </a:solidFill>
                <a:effectLst/>
                <a:latin typeface="Baskerville Old Face" panose="02020602080505020303" pitchFamily="18" charset="0"/>
              </a:rPr>
            </a:br>
            <a:r>
              <a:rPr lang="en-IN" sz="3600" b="0" i="0" u="sng" dirty="0">
                <a:solidFill>
                  <a:srgbClr val="222222"/>
                </a:solidFill>
                <a:effectLst/>
                <a:latin typeface="Baskerville Old Face" panose="02020602080505020303" pitchFamily="18" charset="0"/>
              </a:rPr>
              <a:t>RFC reading</a:t>
            </a:r>
            <a:r>
              <a:rPr lang="en-IN" sz="3600" b="0" i="0" dirty="0">
                <a:solidFill>
                  <a:srgbClr val="222222"/>
                </a:solidFill>
                <a:effectLst/>
                <a:latin typeface="Baskerville Old Face" panose="02020602080505020303" pitchFamily="18" charset="0"/>
              </a:rPr>
              <a:t> :</a:t>
            </a:r>
            <a:br>
              <a:rPr lang="en-IN" b="0" i="0" dirty="0">
                <a:solidFill>
                  <a:srgbClr val="222222"/>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91187F37-EB66-4A8D-99BC-D2B3BE5C2BD9}"/>
              </a:ext>
            </a:extLst>
          </p:cNvPr>
          <p:cNvSpPr>
            <a:spLocks noGrp="1"/>
          </p:cNvSpPr>
          <p:nvPr>
            <p:ph type="subTitle" idx="1"/>
          </p:nvPr>
        </p:nvSpPr>
        <p:spPr>
          <a:xfrm>
            <a:off x="2560004" y="1668926"/>
            <a:ext cx="8791575" cy="728045"/>
          </a:xfrm>
        </p:spPr>
        <p:txBody>
          <a:bodyPr>
            <a:normAutofit/>
          </a:bodyPr>
          <a:lstStyle/>
          <a:p>
            <a:r>
              <a:rPr lang="en-IN" sz="3600" u="sng" dirty="0">
                <a:solidFill>
                  <a:srgbClr val="222222"/>
                </a:solidFill>
                <a:latin typeface="Algerian" panose="04020705040A02060702" pitchFamily="82" charset="0"/>
              </a:rPr>
              <a:t>RFC  786 – USER DATAGRAM PROTOCOL</a:t>
            </a:r>
            <a:endParaRPr lang="en-IN" sz="3600" u="sng" dirty="0">
              <a:latin typeface="Algerian" panose="04020705040A02060702" pitchFamily="82" charset="0"/>
            </a:endParaRPr>
          </a:p>
        </p:txBody>
      </p:sp>
      <p:graphicFrame>
        <p:nvGraphicFramePr>
          <p:cNvPr id="8" name="Table 8">
            <a:extLst>
              <a:ext uri="{FF2B5EF4-FFF2-40B4-BE49-F238E27FC236}">
                <a16:creationId xmlns:a16="http://schemas.microsoft.com/office/drawing/2014/main" id="{1C666D48-847A-459D-BCC0-1C55030ACBB3}"/>
              </a:ext>
            </a:extLst>
          </p:cNvPr>
          <p:cNvGraphicFramePr>
            <a:graphicFrameLocks noGrp="1"/>
          </p:cNvGraphicFramePr>
          <p:nvPr>
            <p:extLst>
              <p:ext uri="{D42A27DB-BD31-4B8C-83A1-F6EECF244321}">
                <p14:modId xmlns:p14="http://schemas.microsoft.com/office/powerpoint/2010/main" val="869272185"/>
              </p:ext>
            </p:extLst>
          </p:nvPr>
        </p:nvGraphicFramePr>
        <p:xfrm>
          <a:off x="2182921" y="2796466"/>
          <a:ext cx="8128000" cy="20726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841308313"/>
                    </a:ext>
                  </a:extLst>
                </a:gridCol>
              </a:tblGrid>
              <a:tr h="2030324">
                <a:tc>
                  <a:txBody>
                    <a:bodyPr/>
                    <a:lstStyle/>
                    <a:p>
                      <a:r>
                        <a:rPr lang="en-IN" sz="2800" dirty="0">
                          <a:solidFill>
                            <a:schemeClr val="accent5">
                              <a:lumMod val="50000"/>
                            </a:schemeClr>
                          </a:solidFill>
                          <a:latin typeface="Century" panose="02040604050505020304" pitchFamily="18" charset="0"/>
                        </a:rPr>
                        <a:t>NAME : LIKHITH R</a:t>
                      </a:r>
                    </a:p>
                    <a:p>
                      <a:r>
                        <a:rPr lang="en-IN" sz="2800" dirty="0">
                          <a:solidFill>
                            <a:schemeClr val="accent5">
                              <a:lumMod val="50000"/>
                            </a:schemeClr>
                          </a:solidFill>
                          <a:latin typeface="Century" panose="02040604050505020304" pitchFamily="18" charset="0"/>
                        </a:rPr>
                        <a:t>SRN : PES1UG20CS659</a:t>
                      </a:r>
                    </a:p>
                    <a:p>
                      <a:r>
                        <a:rPr lang="en-IN" sz="2800" dirty="0">
                          <a:solidFill>
                            <a:schemeClr val="accent5">
                              <a:lumMod val="50000"/>
                            </a:schemeClr>
                          </a:solidFill>
                          <a:latin typeface="Century" panose="02040604050505020304" pitchFamily="18" charset="0"/>
                        </a:rPr>
                        <a:t>SECTION : K</a:t>
                      </a:r>
                    </a:p>
                    <a:p>
                      <a:r>
                        <a:rPr lang="en-IN" sz="2800" dirty="0">
                          <a:solidFill>
                            <a:schemeClr val="accent5">
                              <a:lumMod val="50000"/>
                            </a:schemeClr>
                          </a:solidFill>
                          <a:latin typeface="Century" panose="02040604050505020304" pitchFamily="18" charset="0"/>
                        </a:rPr>
                        <a:t>DATE : 29-04-2022</a:t>
                      </a:r>
                    </a:p>
                    <a:p>
                      <a:endParaRPr lang="en-IN" dirty="0"/>
                    </a:p>
                  </a:txBody>
                  <a:tcPr/>
                </a:tc>
                <a:extLst>
                  <a:ext uri="{0D108BD9-81ED-4DB2-BD59-A6C34878D82A}">
                    <a16:rowId xmlns:a16="http://schemas.microsoft.com/office/drawing/2014/main" val="4195412445"/>
                  </a:ext>
                </a:extLst>
              </a:tr>
            </a:tbl>
          </a:graphicData>
        </a:graphic>
      </p:graphicFrame>
    </p:spTree>
    <p:extLst>
      <p:ext uri="{BB962C8B-B14F-4D97-AF65-F5344CB8AC3E}">
        <p14:creationId xmlns:p14="http://schemas.microsoft.com/office/powerpoint/2010/main" val="40764240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F0D7-04A1-4B10-B2B2-4E642ED13249}"/>
              </a:ext>
            </a:extLst>
          </p:cNvPr>
          <p:cNvSpPr>
            <a:spLocks noGrp="1"/>
          </p:cNvSpPr>
          <p:nvPr>
            <p:ph type="title"/>
          </p:nvPr>
        </p:nvSpPr>
        <p:spPr>
          <a:xfrm>
            <a:off x="1141413" y="618518"/>
            <a:ext cx="9905998" cy="659866"/>
          </a:xfrm>
        </p:spPr>
        <p:txBody>
          <a:bodyPr>
            <a:normAutofit fontScale="90000"/>
          </a:bodyPr>
          <a:lstStyle/>
          <a:p>
            <a:r>
              <a:rPr lang="en-IN" u="sng" dirty="0">
                <a:solidFill>
                  <a:schemeClr val="bg2">
                    <a:lumMod val="50000"/>
                  </a:schemeClr>
                </a:solidFill>
                <a:latin typeface="Algerian" panose="04020705040A02060702" pitchFamily="82" charset="0"/>
              </a:rPr>
              <a:t>Introduction</a:t>
            </a:r>
            <a:r>
              <a:rPr lang="en-IN" dirty="0">
                <a:solidFill>
                  <a:schemeClr val="bg2">
                    <a:lumMod val="50000"/>
                  </a:schemeClr>
                </a:solidFill>
                <a:latin typeface="Algerian" panose="04020705040A02060702" pitchFamily="82" charset="0"/>
              </a:rPr>
              <a:t> :</a:t>
            </a:r>
            <a:br>
              <a:rPr lang="en-IN" dirty="0">
                <a:solidFill>
                  <a:schemeClr val="bg2">
                    <a:lumMod val="50000"/>
                  </a:schemeClr>
                </a:solidFill>
                <a:latin typeface="Algerian" panose="04020705040A02060702" pitchFamily="82" charset="0"/>
              </a:rPr>
            </a:br>
            <a:endParaRPr lang="en-IN" dirty="0">
              <a:solidFill>
                <a:schemeClr val="bg2">
                  <a:lumMod val="50000"/>
                </a:schemeClr>
              </a:solidFill>
              <a:latin typeface="Algerian" panose="04020705040A02060702" pitchFamily="82" charset="0"/>
            </a:endParaRPr>
          </a:p>
        </p:txBody>
      </p:sp>
      <p:graphicFrame>
        <p:nvGraphicFramePr>
          <p:cNvPr id="3" name="Table 3">
            <a:extLst>
              <a:ext uri="{FF2B5EF4-FFF2-40B4-BE49-F238E27FC236}">
                <a16:creationId xmlns:a16="http://schemas.microsoft.com/office/drawing/2014/main" id="{9330D8D9-8901-45D1-BB17-23A80DCABBE1}"/>
              </a:ext>
            </a:extLst>
          </p:cNvPr>
          <p:cNvGraphicFramePr>
            <a:graphicFrameLocks noGrp="1"/>
          </p:cNvGraphicFramePr>
          <p:nvPr>
            <p:extLst>
              <p:ext uri="{D42A27DB-BD31-4B8C-83A1-F6EECF244321}">
                <p14:modId xmlns:p14="http://schemas.microsoft.com/office/powerpoint/2010/main" val="3227600841"/>
              </p:ext>
            </p:extLst>
          </p:nvPr>
        </p:nvGraphicFramePr>
        <p:xfrm>
          <a:off x="1525974" y="1500326"/>
          <a:ext cx="8128000" cy="4483224"/>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713697016"/>
                    </a:ext>
                  </a:extLst>
                </a:gridCol>
              </a:tblGrid>
              <a:tr h="4483224">
                <a:tc>
                  <a:txBody>
                    <a:bodyPr/>
                    <a:lstStyle/>
                    <a:p>
                      <a:pPr marL="285750" indent="-285750">
                        <a:buFont typeface="Wingdings" panose="05000000000000000000" pitchFamily="2" charset="2"/>
                        <a:buChar char="ü"/>
                      </a:pPr>
                      <a:r>
                        <a:rPr lang="en-IN" sz="1800" kern="1200" dirty="0">
                          <a:solidFill>
                            <a:schemeClr val="bg2">
                              <a:lumMod val="50000"/>
                            </a:schemeClr>
                          </a:solidFill>
                          <a:effectLst/>
                          <a:latin typeface="+mn-lt"/>
                          <a:ea typeface="+mn-ea"/>
                          <a:cs typeface="+mn-cs"/>
                        </a:rPr>
                        <a:t>This User Datagram  Protocol  (UDP)  is  defined  to  make  available  a datagram   mode  of  packet-switched   computer   communication  in  the environment  of  an  interconnected  set  of  computer  networks. </a:t>
                      </a:r>
                    </a:p>
                    <a:p>
                      <a:pPr marL="285750" indent="-285750">
                        <a:buFont typeface="Wingdings" panose="05000000000000000000" pitchFamily="2" charset="2"/>
                        <a:buChar char="ü"/>
                      </a:pPr>
                      <a:r>
                        <a:rPr lang="en-IN" sz="1800" kern="1200" dirty="0">
                          <a:solidFill>
                            <a:schemeClr val="bg2">
                              <a:lumMod val="50000"/>
                            </a:schemeClr>
                          </a:solidFill>
                          <a:effectLst/>
                          <a:latin typeface="+mn-lt"/>
                          <a:ea typeface="+mn-ea"/>
                          <a:cs typeface="+mn-cs"/>
                        </a:rPr>
                        <a:t>This protocol  assumes  that the Internet  Protocol  (IP) is used as the underlying protocol.</a:t>
                      </a:r>
                    </a:p>
                    <a:p>
                      <a:br>
                        <a:rPr lang="en-IN" sz="1800" kern="1200" dirty="0">
                          <a:solidFill>
                            <a:schemeClr val="bg2">
                              <a:lumMod val="50000"/>
                            </a:schemeClr>
                          </a:solidFill>
                          <a:effectLst/>
                          <a:latin typeface="+mn-lt"/>
                          <a:ea typeface="+mn-ea"/>
                          <a:cs typeface="+mn-cs"/>
                        </a:rPr>
                      </a:br>
                      <a:r>
                        <a:rPr lang="en-IN" sz="1800" kern="1200" dirty="0">
                          <a:solidFill>
                            <a:schemeClr val="bg2">
                              <a:lumMod val="50000"/>
                            </a:schemeClr>
                          </a:solidFill>
                          <a:effectLst/>
                          <a:latin typeface="+mn-lt"/>
                          <a:ea typeface="+mn-ea"/>
                          <a:cs typeface="+mn-cs"/>
                        </a:rPr>
                        <a:t>This protocol  provides  a procedure  for application  programs  to send messages  to other programs  with a minimum  of protocol mechanism.  The protocol  is transaction oriented, and delivery and duplicate protection are not guaranteed.  Applications requiring ordered reliable delivery of streams of data should use the Transmission Control Protocol</a:t>
                      </a:r>
                      <a:r>
                        <a:rPr lang="en-IN" dirty="0">
                          <a:solidFill>
                            <a:schemeClr val="bg2">
                              <a:lumMod val="50000"/>
                            </a:schemeClr>
                          </a:solidFill>
                          <a:effectLst/>
                        </a:rPr>
                        <a:t> </a:t>
                      </a:r>
                      <a:r>
                        <a:rPr lang="en-IN" sz="1800" kern="1200" dirty="0">
                          <a:solidFill>
                            <a:schemeClr val="bg2">
                              <a:lumMod val="50000"/>
                            </a:schemeClr>
                          </a:solidFill>
                          <a:effectLst/>
                          <a:latin typeface="+mn-lt"/>
                          <a:ea typeface="+mn-ea"/>
                          <a:cs typeface="+mn-cs"/>
                        </a:rPr>
                        <a:t> (TCP).</a:t>
                      </a:r>
                    </a:p>
                    <a:p>
                      <a:endParaRPr lang="en-IN" sz="1800" kern="1200" dirty="0">
                        <a:solidFill>
                          <a:schemeClr val="bg2">
                            <a:lumMod val="50000"/>
                          </a:schemeClr>
                        </a:solidFill>
                        <a:effectLst/>
                        <a:latin typeface="+mn-lt"/>
                        <a:ea typeface="+mn-ea"/>
                        <a:cs typeface="+mn-cs"/>
                      </a:endParaRPr>
                    </a:p>
                    <a:p>
                      <a:endParaRPr lang="en-IN" dirty="0"/>
                    </a:p>
                  </a:txBody>
                  <a:tcPr/>
                </a:tc>
                <a:extLst>
                  <a:ext uri="{0D108BD9-81ED-4DB2-BD59-A6C34878D82A}">
                    <a16:rowId xmlns:a16="http://schemas.microsoft.com/office/drawing/2014/main" val="2043180065"/>
                  </a:ext>
                </a:extLst>
              </a:tr>
            </a:tbl>
          </a:graphicData>
        </a:graphic>
      </p:graphicFrame>
    </p:spTree>
    <p:extLst>
      <p:ext uri="{BB962C8B-B14F-4D97-AF65-F5344CB8AC3E}">
        <p14:creationId xmlns:p14="http://schemas.microsoft.com/office/powerpoint/2010/main" val="2968500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CA7D-0F19-41E2-B234-57BD90A9A51F}"/>
              </a:ext>
            </a:extLst>
          </p:cNvPr>
          <p:cNvSpPr>
            <a:spLocks noGrp="1"/>
          </p:cNvSpPr>
          <p:nvPr>
            <p:ph type="title"/>
          </p:nvPr>
        </p:nvSpPr>
        <p:spPr>
          <a:xfrm>
            <a:off x="1274578" y="479394"/>
            <a:ext cx="9905998" cy="834501"/>
          </a:xfrm>
        </p:spPr>
        <p:txBody>
          <a:bodyPr/>
          <a:lstStyle/>
          <a:p>
            <a:r>
              <a:rPr lang="en-IN" u="sng" dirty="0">
                <a:solidFill>
                  <a:schemeClr val="bg2">
                    <a:lumMod val="50000"/>
                  </a:schemeClr>
                </a:solidFill>
                <a:latin typeface="Algerian" panose="04020705040A02060702" pitchFamily="82" charset="0"/>
              </a:rPr>
              <a:t>PURPOSE</a:t>
            </a:r>
            <a:r>
              <a:rPr lang="en-IN" dirty="0">
                <a:solidFill>
                  <a:schemeClr val="bg2">
                    <a:lumMod val="50000"/>
                  </a:schemeClr>
                </a:solidFill>
              </a:rPr>
              <a:t> :</a:t>
            </a:r>
          </a:p>
        </p:txBody>
      </p:sp>
      <p:graphicFrame>
        <p:nvGraphicFramePr>
          <p:cNvPr id="3" name="Table 3">
            <a:extLst>
              <a:ext uri="{FF2B5EF4-FFF2-40B4-BE49-F238E27FC236}">
                <a16:creationId xmlns:a16="http://schemas.microsoft.com/office/drawing/2014/main" id="{D3D4F7DF-AD70-4627-93AF-75D9B42FAF72}"/>
              </a:ext>
            </a:extLst>
          </p:cNvPr>
          <p:cNvGraphicFramePr>
            <a:graphicFrameLocks noGrp="1"/>
          </p:cNvGraphicFramePr>
          <p:nvPr>
            <p:extLst>
              <p:ext uri="{D42A27DB-BD31-4B8C-83A1-F6EECF244321}">
                <p14:modId xmlns:p14="http://schemas.microsoft.com/office/powerpoint/2010/main" val="1694192463"/>
              </p:ext>
            </p:extLst>
          </p:nvPr>
        </p:nvGraphicFramePr>
        <p:xfrm>
          <a:off x="1497778" y="1539759"/>
          <a:ext cx="8128000" cy="3387348"/>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905305419"/>
                    </a:ext>
                  </a:extLst>
                </a:gridCol>
              </a:tblGrid>
              <a:tr h="3387348">
                <a:tc>
                  <a:txBody>
                    <a:bodyPr/>
                    <a:lstStyle/>
                    <a:p>
                      <a:pPr marL="342900" indent="-342900">
                        <a:buFont typeface="Wingdings" panose="05000000000000000000" pitchFamily="2" charset="2"/>
                        <a:buChar char="§"/>
                      </a:pPr>
                      <a:r>
                        <a:rPr lang="en-US" sz="2000" b="0" i="0" kern="1200" dirty="0">
                          <a:solidFill>
                            <a:schemeClr val="bg2">
                              <a:lumMod val="50000"/>
                            </a:schemeClr>
                          </a:solidFill>
                          <a:effectLst/>
                          <a:latin typeface="+mn-lt"/>
                          <a:ea typeface="+mn-ea"/>
                          <a:cs typeface="+mn-cs"/>
                        </a:rPr>
                        <a:t>RFC 786 </a:t>
                      </a:r>
                      <a:r>
                        <a:rPr lang="en-US" sz="2000" b="1" i="0" kern="1200" dirty="0">
                          <a:solidFill>
                            <a:schemeClr val="bg2">
                              <a:lumMod val="50000"/>
                            </a:schemeClr>
                          </a:solidFill>
                          <a:effectLst/>
                          <a:latin typeface="+mn-lt"/>
                          <a:ea typeface="+mn-ea"/>
                          <a:cs typeface="+mn-cs"/>
                        </a:rPr>
                        <a:t>describes the basic UDP datagram: a source and destination port, length, and checksum</a:t>
                      </a:r>
                      <a:r>
                        <a:rPr lang="en-US" sz="2000" b="0" i="0" kern="1200" dirty="0">
                          <a:solidFill>
                            <a:schemeClr val="bg2">
                              <a:lumMod val="50000"/>
                            </a:schemeClr>
                          </a:solidFill>
                          <a:effectLst/>
                          <a:latin typeface="+mn-lt"/>
                          <a:ea typeface="+mn-ea"/>
                          <a:cs typeface="+mn-cs"/>
                        </a:rPr>
                        <a:t>. When IP delivers a UDP datagram, the host checks the port number and delivers the data to the corresponding application.</a:t>
                      </a:r>
                    </a:p>
                    <a:p>
                      <a:pPr marL="342900" indent="-342900">
                        <a:buFont typeface="Wingdings" panose="05000000000000000000" pitchFamily="2" charset="2"/>
                        <a:buChar char="§"/>
                      </a:pPr>
                      <a:r>
                        <a:rPr lang="en-US" sz="1800" b="0" i="0" kern="1200" dirty="0">
                          <a:solidFill>
                            <a:schemeClr val="bg2">
                              <a:lumMod val="50000"/>
                            </a:schemeClr>
                          </a:solidFill>
                          <a:effectLst/>
                          <a:latin typeface="+mn-lt"/>
                          <a:ea typeface="+mn-ea"/>
                          <a:cs typeface="+mn-cs"/>
                        </a:rPr>
                        <a:t>This protocol </a:t>
                      </a:r>
                      <a:r>
                        <a:rPr lang="en-US" sz="1800" b="1" i="0" kern="1200" dirty="0">
                          <a:solidFill>
                            <a:schemeClr val="bg2">
                              <a:lumMod val="50000"/>
                            </a:schemeClr>
                          </a:solidFill>
                          <a:effectLst/>
                          <a:latin typeface="+mn-lt"/>
                          <a:ea typeface="+mn-ea"/>
                          <a:cs typeface="+mn-cs"/>
                        </a:rPr>
                        <a:t>provides a procedure for application programs to send messages to other programs with a minimum of protocol mechanism</a:t>
                      </a:r>
                      <a:r>
                        <a:rPr lang="en-US" sz="1800" b="0" i="0" kern="1200" dirty="0">
                          <a:solidFill>
                            <a:schemeClr val="bg2">
                              <a:lumMod val="50000"/>
                            </a:schemeClr>
                          </a:solidFill>
                          <a:effectLst/>
                          <a:latin typeface="+mn-lt"/>
                          <a:ea typeface="+mn-ea"/>
                          <a:cs typeface="+mn-cs"/>
                        </a:rPr>
                        <a:t>. The protocol is transaction oriented, and delivery and duplicate protection are not guaranteed.</a:t>
                      </a:r>
                      <a:endParaRPr lang="en-US" sz="2000" b="0" i="0" kern="1200" dirty="0">
                        <a:solidFill>
                          <a:schemeClr val="bg2">
                            <a:lumMod val="50000"/>
                          </a:schemeClr>
                        </a:solidFill>
                        <a:effectLst/>
                        <a:latin typeface="+mn-lt"/>
                        <a:ea typeface="+mn-ea"/>
                        <a:cs typeface="+mn-cs"/>
                      </a:endParaRPr>
                    </a:p>
                    <a:p>
                      <a:pPr marL="342900" indent="-342900">
                        <a:buFont typeface="Wingdings" panose="05000000000000000000" pitchFamily="2" charset="2"/>
                        <a:buChar char="§"/>
                      </a:pPr>
                      <a:r>
                        <a:rPr lang="en-US" sz="1800" b="0" i="0" kern="1200" dirty="0">
                          <a:solidFill>
                            <a:schemeClr val="bg2">
                              <a:lumMod val="75000"/>
                            </a:schemeClr>
                          </a:solidFill>
                          <a:effectLst/>
                          <a:latin typeface="+mn-lt"/>
                          <a:ea typeface="+mn-ea"/>
                          <a:cs typeface="+mn-cs"/>
                        </a:rPr>
                        <a:t>User Datagram Protocol (UDP) is a communications protocol that is primarily used </a:t>
                      </a:r>
                      <a:r>
                        <a:rPr lang="en-US" sz="1800" b="1" i="0" kern="1200" dirty="0">
                          <a:solidFill>
                            <a:schemeClr val="bg2">
                              <a:lumMod val="75000"/>
                            </a:schemeClr>
                          </a:solidFill>
                          <a:effectLst/>
                          <a:latin typeface="+mn-lt"/>
                          <a:ea typeface="+mn-ea"/>
                          <a:cs typeface="+mn-cs"/>
                        </a:rPr>
                        <a:t>to establish low-latency and loss-tolerating connections between applications on the internet</a:t>
                      </a:r>
                      <a:r>
                        <a:rPr lang="en-US" sz="1800" b="0" i="0" kern="1200" dirty="0">
                          <a:solidFill>
                            <a:schemeClr val="bg2">
                              <a:lumMod val="75000"/>
                            </a:schemeClr>
                          </a:solidFill>
                          <a:effectLst/>
                          <a:latin typeface="+mn-lt"/>
                          <a:ea typeface="+mn-ea"/>
                          <a:cs typeface="+mn-cs"/>
                        </a:rPr>
                        <a:t>. UDP speeds up transmissions by enabling the transfer of data before an agreement is provided by the receiving party.</a:t>
                      </a:r>
                      <a:endParaRPr lang="en-IN" sz="2000" dirty="0">
                        <a:solidFill>
                          <a:schemeClr val="bg2">
                            <a:lumMod val="75000"/>
                          </a:schemeClr>
                        </a:solidFill>
                      </a:endParaRPr>
                    </a:p>
                  </a:txBody>
                  <a:tcPr/>
                </a:tc>
                <a:extLst>
                  <a:ext uri="{0D108BD9-81ED-4DB2-BD59-A6C34878D82A}">
                    <a16:rowId xmlns:a16="http://schemas.microsoft.com/office/drawing/2014/main" val="631512775"/>
                  </a:ext>
                </a:extLst>
              </a:tr>
            </a:tbl>
          </a:graphicData>
        </a:graphic>
      </p:graphicFrame>
    </p:spTree>
    <p:extLst>
      <p:ext uri="{BB962C8B-B14F-4D97-AF65-F5344CB8AC3E}">
        <p14:creationId xmlns:p14="http://schemas.microsoft.com/office/powerpoint/2010/main" val="1832708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62A7-77A8-4A49-9693-FEBC6AAA2D46}"/>
              </a:ext>
            </a:extLst>
          </p:cNvPr>
          <p:cNvSpPr>
            <a:spLocks noGrp="1"/>
          </p:cNvSpPr>
          <p:nvPr>
            <p:ph type="title"/>
          </p:nvPr>
        </p:nvSpPr>
        <p:spPr>
          <a:xfrm>
            <a:off x="1143001" y="603683"/>
            <a:ext cx="9905998" cy="585925"/>
          </a:xfrm>
        </p:spPr>
        <p:txBody>
          <a:bodyPr>
            <a:normAutofit/>
          </a:bodyPr>
          <a:lstStyle/>
          <a:p>
            <a:r>
              <a:rPr lang="en-IN" u="sng" dirty="0">
                <a:solidFill>
                  <a:schemeClr val="bg2">
                    <a:lumMod val="75000"/>
                  </a:schemeClr>
                </a:solidFill>
                <a:latin typeface="Algerian" panose="04020705040A02060702" pitchFamily="82" charset="0"/>
              </a:rPr>
              <a:t>Message format</a:t>
            </a:r>
            <a:r>
              <a:rPr lang="en-IN" dirty="0">
                <a:solidFill>
                  <a:schemeClr val="bg2">
                    <a:lumMod val="75000"/>
                  </a:schemeClr>
                </a:solidFill>
                <a:latin typeface="Algerian" panose="04020705040A02060702" pitchFamily="82" charset="0"/>
              </a:rPr>
              <a:t> :</a:t>
            </a:r>
          </a:p>
        </p:txBody>
      </p:sp>
      <p:graphicFrame>
        <p:nvGraphicFramePr>
          <p:cNvPr id="3" name="Table 3">
            <a:extLst>
              <a:ext uri="{FF2B5EF4-FFF2-40B4-BE49-F238E27FC236}">
                <a16:creationId xmlns:a16="http://schemas.microsoft.com/office/drawing/2014/main" id="{E97AC137-4510-454B-8601-1FB86602BD24}"/>
              </a:ext>
            </a:extLst>
          </p:cNvPr>
          <p:cNvGraphicFramePr>
            <a:graphicFrameLocks noGrp="1"/>
          </p:cNvGraphicFramePr>
          <p:nvPr>
            <p:extLst>
              <p:ext uri="{D42A27DB-BD31-4B8C-83A1-F6EECF244321}">
                <p14:modId xmlns:p14="http://schemas.microsoft.com/office/powerpoint/2010/main" val="3794467447"/>
              </p:ext>
            </p:extLst>
          </p:nvPr>
        </p:nvGraphicFramePr>
        <p:xfrm>
          <a:off x="1321119" y="5280660"/>
          <a:ext cx="477201" cy="506656"/>
        </p:xfrm>
        <a:graphic>
          <a:graphicData uri="http://schemas.openxmlformats.org/drawingml/2006/table">
            <a:tbl>
              <a:tblPr firstRow="1" bandRow="1">
                <a:tableStyleId>{2D5ABB26-0587-4C30-8999-92F81FD0307C}</a:tableStyleId>
              </a:tblPr>
              <a:tblGrid>
                <a:gridCol w="477201">
                  <a:extLst>
                    <a:ext uri="{9D8B030D-6E8A-4147-A177-3AD203B41FA5}">
                      <a16:colId xmlns:a16="http://schemas.microsoft.com/office/drawing/2014/main" val="1553777833"/>
                    </a:ext>
                  </a:extLst>
                </a:gridCol>
              </a:tblGrid>
              <a:tr h="506656">
                <a:tc>
                  <a:txBody>
                    <a:bodyPr/>
                    <a:lstStyle/>
                    <a:p>
                      <a:endParaRPr lang="en-IN" dirty="0">
                        <a:solidFill>
                          <a:schemeClr val="bg2">
                            <a:lumMod val="50000"/>
                          </a:schemeClr>
                        </a:solidFill>
                      </a:endParaRPr>
                    </a:p>
                  </a:txBody>
                  <a:tcPr/>
                </a:tc>
                <a:extLst>
                  <a:ext uri="{0D108BD9-81ED-4DB2-BD59-A6C34878D82A}">
                    <a16:rowId xmlns:a16="http://schemas.microsoft.com/office/drawing/2014/main" val="1310406034"/>
                  </a:ext>
                </a:extLst>
              </a:tr>
            </a:tbl>
          </a:graphicData>
        </a:graphic>
      </p:graphicFrame>
      <p:graphicFrame>
        <p:nvGraphicFramePr>
          <p:cNvPr id="4" name="Table 4">
            <a:extLst>
              <a:ext uri="{FF2B5EF4-FFF2-40B4-BE49-F238E27FC236}">
                <a16:creationId xmlns:a16="http://schemas.microsoft.com/office/drawing/2014/main" id="{E0ADFDD0-FC85-40A3-93D9-1B7D67894283}"/>
              </a:ext>
            </a:extLst>
          </p:cNvPr>
          <p:cNvGraphicFramePr>
            <a:graphicFrameLocks noGrp="1"/>
          </p:cNvGraphicFramePr>
          <p:nvPr>
            <p:extLst>
              <p:ext uri="{D42A27DB-BD31-4B8C-83A1-F6EECF244321}">
                <p14:modId xmlns:p14="http://schemas.microsoft.com/office/powerpoint/2010/main" val="3084556617"/>
              </p:ext>
            </p:extLst>
          </p:nvPr>
        </p:nvGraphicFramePr>
        <p:xfrm>
          <a:off x="1221716" y="2990406"/>
          <a:ext cx="8128000" cy="26136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612943416"/>
                    </a:ext>
                  </a:extLst>
                </a:gridCol>
              </a:tblGrid>
              <a:tr h="2613660">
                <a:tc>
                  <a:txBody>
                    <a:bodyPr/>
                    <a:lstStyle/>
                    <a:p>
                      <a:r>
                        <a:rPr lang="en-US" sz="1800" b="0" i="0" kern="1200" dirty="0">
                          <a:solidFill>
                            <a:schemeClr val="bg2">
                              <a:lumMod val="50000"/>
                            </a:schemeClr>
                          </a:solidFill>
                          <a:effectLst/>
                          <a:latin typeface="+mn-lt"/>
                          <a:ea typeface="+mn-ea"/>
                          <a:cs typeface="+mn-cs"/>
                        </a:rPr>
                        <a:t>Following is a brief description of each field:</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Source Port</a:t>
                      </a:r>
                      <a:r>
                        <a:rPr lang="en-US" sz="1800" b="0" i="0" kern="1200" dirty="0">
                          <a:solidFill>
                            <a:schemeClr val="bg2">
                              <a:lumMod val="50000"/>
                            </a:schemeClr>
                          </a:solidFill>
                          <a:effectLst/>
                          <a:latin typeface="+mn-lt"/>
                          <a:ea typeface="+mn-ea"/>
                          <a:cs typeface="+mn-cs"/>
                        </a:rPr>
                        <a:t> This is the port number of the application that is originating the user data.</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Destination Port</a:t>
                      </a:r>
                      <a:r>
                        <a:rPr lang="en-US" sz="1800" b="0" i="0" kern="1200" dirty="0">
                          <a:solidFill>
                            <a:schemeClr val="bg2">
                              <a:lumMod val="50000"/>
                            </a:schemeClr>
                          </a:solidFill>
                          <a:effectLst/>
                          <a:latin typeface="+mn-lt"/>
                          <a:ea typeface="+mn-ea"/>
                          <a:cs typeface="+mn-cs"/>
                        </a:rPr>
                        <a:t> This is the port number pertaining to the destination application.</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Length</a:t>
                      </a:r>
                      <a:r>
                        <a:rPr lang="en-US" sz="1800" b="0" i="0" kern="1200" dirty="0">
                          <a:solidFill>
                            <a:schemeClr val="bg2">
                              <a:lumMod val="50000"/>
                            </a:schemeClr>
                          </a:solidFill>
                          <a:effectLst/>
                          <a:latin typeface="+mn-lt"/>
                          <a:ea typeface="+mn-ea"/>
                          <a:cs typeface="+mn-cs"/>
                        </a:rPr>
                        <a:t> This field describes the total length of the UDP datagram, including both data and header </a:t>
                      </a:r>
                      <a:r>
                        <a:rPr lang="en-US" sz="1800" b="0" i="0" u="none" strike="noStrike" kern="1200" dirty="0">
                          <a:solidFill>
                            <a:schemeClr val="bg2">
                              <a:lumMod val="50000"/>
                            </a:schemeClr>
                          </a:solidFill>
                          <a:effectLst/>
                          <a:latin typeface="+mn-lt"/>
                          <a:ea typeface="+mn-ea"/>
                          <a:cs typeface="+mn-cs"/>
                          <a:hlinkClick r:id="rId2">
                            <a:extLst>
                              <a:ext uri="{A12FA001-AC4F-418D-AE19-62706E023703}">
                                <ahyp:hlinkClr xmlns:ahyp="http://schemas.microsoft.com/office/drawing/2018/hyperlinkcolor" val="tx"/>
                              </a:ext>
                            </a:extLst>
                          </a:hlinkClick>
                        </a:rPr>
                        <a:t>Information</a:t>
                      </a:r>
                      <a:r>
                        <a:rPr lang="en-US" sz="1800" b="0" i="0" kern="1200" dirty="0">
                          <a:solidFill>
                            <a:schemeClr val="bg2">
                              <a:lumMod val="50000"/>
                            </a:schemeClr>
                          </a:solidFill>
                          <a:effectLst/>
                          <a:latin typeface="+mn-lt"/>
                          <a:ea typeface="+mn-ea"/>
                          <a:cs typeface="+mn-cs"/>
                        </a:rPr>
                        <a:t>.</a:t>
                      </a:r>
                    </a:p>
                    <a:p>
                      <a:pPr marL="285750" indent="-285750">
                        <a:buFont typeface="Wingdings" panose="05000000000000000000" pitchFamily="2" charset="2"/>
                        <a:buChar char="Ø"/>
                      </a:pPr>
                      <a:r>
                        <a:rPr lang="en-US" sz="1800" b="1" i="0" kern="1200" dirty="0">
                          <a:solidFill>
                            <a:schemeClr val="bg2">
                              <a:lumMod val="50000"/>
                            </a:schemeClr>
                          </a:solidFill>
                          <a:effectLst/>
                          <a:latin typeface="+mn-lt"/>
                          <a:ea typeface="+mn-ea"/>
                          <a:cs typeface="+mn-cs"/>
                        </a:rPr>
                        <a:t>UDP Checksum</a:t>
                      </a:r>
                      <a:r>
                        <a:rPr lang="en-US" sz="1800" b="0" i="0" kern="1200" dirty="0">
                          <a:solidFill>
                            <a:schemeClr val="bg2">
                              <a:lumMod val="50000"/>
                            </a:schemeClr>
                          </a:solidFill>
                          <a:effectLst/>
                          <a:latin typeface="+mn-lt"/>
                          <a:ea typeface="+mn-ea"/>
                          <a:cs typeface="+mn-cs"/>
                        </a:rPr>
                        <a:t> Integrity checking is optional under UDP. If turned on, both ends of the communications channel use this field for data integrity checks.</a:t>
                      </a:r>
                    </a:p>
                    <a:p>
                      <a:endParaRPr lang="en-IN" dirty="0"/>
                    </a:p>
                  </a:txBody>
                  <a:tcPr/>
                </a:tc>
                <a:extLst>
                  <a:ext uri="{0D108BD9-81ED-4DB2-BD59-A6C34878D82A}">
                    <a16:rowId xmlns:a16="http://schemas.microsoft.com/office/drawing/2014/main" val="3716528642"/>
                  </a:ext>
                </a:extLst>
              </a:tr>
            </a:tbl>
          </a:graphicData>
        </a:graphic>
      </p:graphicFrame>
      <p:pic>
        <p:nvPicPr>
          <p:cNvPr id="8" name="Picture 7">
            <a:extLst>
              <a:ext uri="{FF2B5EF4-FFF2-40B4-BE49-F238E27FC236}">
                <a16:creationId xmlns:a16="http://schemas.microsoft.com/office/drawing/2014/main" id="{DC1AEE08-1A49-4504-BB53-68035FD60999}"/>
              </a:ext>
            </a:extLst>
          </p:cNvPr>
          <p:cNvPicPr>
            <a:picLocks noChangeAspect="1"/>
          </p:cNvPicPr>
          <p:nvPr/>
        </p:nvPicPr>
        <p:blipFill>
          <a:blip r:embed="rId3"/>
          <a:stretch>
            <a:fillRect/>
          </a:stretch>
        </p:blipFill>
        <p:spPr>
          <a:xfrm>
            <a:off x="2768919" y="1303242"/>
            <a:ext cx="3939539" cy="1573530"/>
          </a:xfrm>
          <a:prstGeom prst="rect">
            <a:avLst/>
          </a:prstGeom>
        </p:spPr>
      </p:pic>
    </p:spTree>
    <p:extLst>
      <p:ext uri="{BB962C8B-B14F-4D97-AF65-F5344CB8AC3E}">
        <p14:creationId xmlns:p14="http://schemas.microsoft.com/office/powerpoint/2010/main" val="2805354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D4AD-9E2C-42AE-BCDC-4B4842645C14}"/>
              </a:ext>
            </a:extLst>
          </p:cNvPr>
          <p:cNvSpPr>
            <a:spLocks noGrp="1"/>
          </p:cNvSpPr>
          <p:nvPr>
            <p:ph type="title"/>
          </p:nvPr>
        </p:nvSpPr>
        <p:spPr>
          <a:xfrm>
            <a:off x="1143001" y="568170"/>
            <a:ext cx="9905998" cy="612559"/>
          </a:xfrm>
        </p:spPr>
        <p:txBody>
          <a:bodyPr>
            <a:normAutofit fontScale="90000"/>
          </a:bodyPr>
          <a:lstStyle/>
          <a:p>
            <a:r>
              <a:rPr lang="en-IN" u="sng" dirty="0" err="1">
                <a:solidFill>
                  <a:schemeClr val="bg2">
                    <a:lumMod val="75000"/>
                  </a:schemeClr>
                </a:solidFill>
                <a:latin typeface="Algerian" panose="04020705040A02060702" pitchFamily="82" charset="0"/>
              </a:rPr>
              <a:t>Udp</a:t>
            </a:r>
            <a:r>
              <a:rPr lang="en-IN" u="sng" dirty="0">
                <a:solidFill>
                  <a:schemeClr val="bg2">
                    <a:lumMod val="75000"/>
                  </a:schemeClr>
                </a:solidFill>
                <a:latin typeface="Algerian" panose="04020705040A02060702" pitchFamily="82" charset="0"/>
              </a:rPr>
              <a:t> usage</a:t>
            </a:r>
            <a:r>
              <a:rPr lang="en-IN" dirty="0">
                <a:solidFill>
                  <a:schemeClr val="bg2">
                    <a:lumMod val="75000"/>
                  </a:schemeClr>
                </a:solidFill>
                <a:latin typeface="Algerian" panose="04020705040A02060702" pitchFamily="82" charset="0"/>
              </a:rPr>
              <a:t> :</a:t>
            </a:r>
            <a:br>
              <a:rPr lang="en-IN" dirty="0">
                <a:solidFill>
                  <a:schemeClr val="bg2">
                    <a:lumMod val="75000"/>
                  </a:schemeClr>
                </a:solidFill>
                <a:latin typeface="Algerian" panose="04020705040A02060702" pitchFamily="82" charset="0"/>
              </a:rPr>
            </a:br>
            <a:endParaRPr lang="en-IN" dirty="0">
              <a:solidFill>
                <a:schemeClr val="bg2">
                  <a:lumMod val="75000"/>
                </a:schemeClr>
              </a:solidFill>
              <a:latin typeface="Algerian" panose="04020705040A02060702" pitchFamily="82" charset="0"/>
            </a:endParaRPr>
          </a:p>
        </p:txBody>
      </p:sp>
      <p:graphicFrame>
        <p:nvGraphicFramePr>
          <p:cNvPr id="3" name="Table 3">
            <a:extLst>
              <a:ext uri="{FF2B5EF4-FFF2-40B4-BE49-F238E27FC236}">
                <a16:creationId xmlns:a16="http://schemas.microsoft.com/office/drawing/2014/main" id="{8ED5DC70-A281-49C4-BAC2-5C76F72E40FC}"/>
              </a:ext>
            </a:extLst>
          </p:cNvPr>
          <p:cNvGraphicFramePr>
            <a:graphicFrameLocks noGrp="1"/>
          </p:cNvGraphicFramePr>
          <p:nvPr>
            <p:extLst>
              <p:ext uri="{D42A27DB-BD31-4B8C-83A1-F6EECF244321}">
                <p14:modId xmlns:p14="http://schemas.microsoft.com/office/powerpoint/2010/main" val="2862271188"/>
              </p:ext>
            </p:extLst>
          </p:nvPr>
        </p:nvGraphicFramePr>
        <p:xfrm>
          <a:off x="1433495" y="1198483"/>
          <a:ext cx="4750540" cy="4480560"/>
        </p:xfrm>
        <a:graphic>
          <a:graphicData uri="http://schemas.openxmlformats.org/drawingml/2006/table">
            <a:tbl>
              <a:tblPr firstRow="1" bandRow="1">
                <a:tableStyleId>{2D5ABB26-0587-4C30-8999-92F81FD0307C}</a:tableStyleId>
              </a:tblPr>
              <a:tblGrid>
                <a:gridCol w="4750540">
                  <a:extLst>
                    <a:ext uri="{9D8B030D-6E8A-4147-A177-3AD203B41FA5}">
                      <a16:colId xmlns:a16="http://schemas.microsoft.com/office/drawing/2014/main" val="3110784094"/>
                    </a:ext>
                  </a:extLst>
                </a:gridCol>
              </a:tblGrid>
              <a:tr h="3595456">
                <a:tc>
                  <a:txBody>
                    <a:bodyPr/>
                    <a:lstStyle/>
                    <a:p>
                      <a:r>
                        <a:rPr lang="en-IN" dirty="0">
                          <a:solidFill>
                            <a:schemeClr val="bg2">
                              <a:lumMod val="50000"/>
                            </a:schemeClr>
                          </a:solidFill>
                        </a:rPr>
                        <a:t> </a:t>
                      </a:r>
                      <a:r>
                        <a:rPr lang="en-IN" u="sng" dirty="0">
                          <a:solidFill>
                            <a:schemeClr val="bg2">
                              <a:lumMod val="50000"/>
                            </a:schemeClr>
                          </a:solidFill>
                        </a:rPr>
                        <a:t>UDP: User Datagram Protocol [RFC 768]</a:t>
                      </a:r>
                      <a:endParaRPr lang="en-IN" dirty="0">
                        <a:solidFill>
                          <a:schemeClr val="bg2">
                            <a:lumMod val="50000"/>
                          </a:schemeClr>
                        </a:solidFill>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800" b="0" i="0" kern="1200" dirty="0">
                          <a:solidFill>
                            <a:schemeClr val="bg2">
                              <a:lumMod val="50000"/>
                            </a:schemeClr>
                          </a:solidFill>
                          <a:effectLst/>
                          <a:latin typeface="+mn-lt"/>
                          <a:ea typeface="+mn-ea"/>
                          <a:cs typeface="+mn-cs"/>
                        </a:rPr>
                        <a:t>This protocol </a:t>
                      </a:r>
                      <a:r>
                        <a:rPr lang="en-US" sz="1800" b="1" i="0" kern="1200" dirty="0">
                          <a:solidFill>
                            <a:schemeClr val="bg2">
                              <a:lumMod val="50000"/>
                            </a:schemeClr>
                          </a:solidFill>
                          <a:effectLst/>
                          <a:latin typeface="+mn-lt"/>
                          <a:ea typeface="+mn-ea"/>
                          <a:cs typeface="+mn-cs"/>
                        </a:rPr>
                        <a:t>provides a procedure for application programs to send messages to other programs with a minimum of protocol mechanism</a:t>
                      </a:r>
                      <a:r>
                        <a:rPr lang="en-US" sz="1800" b="0" i="0" kern="1200" dirty="0">
                          <a:solidFill>
                            <a:schemeClr val="bg2">
                              <a:lumMod val="50000"/>
                            </a:schemeClr>
                          </a:solidFill>
                          <a:effectLst/>
                          <a:latin typeface="+mn-lt"/>
                          <a:ea typeface="+mn-ea"/>
                          <a:cs typeface="+mn-cs"/>
                        </a:rPr>
                        <a:t>. The protocol is transaction oriented, and delivery and duplicate protection are not guaranteed. </a:t>
                      </a: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800" b="0" i="0" kern="1200" dirty="0">
                          <a:solidFill>
                            <a:schemeClr val="bg2">
                              <a:lumMod val="50000"/>
                            </a:schemeClr>
                          </a:solidFill>
                          <a:effectLst/>
                          <a:latin typeface="+mn-lt"/>
                          <a:ea typeface="+mn-ea"/>
                          <a:cs typeface="+mn-cs"/>
                        </a:rPr>
                        <a:t>The IP would verify certain fields for consistency and compute the internet header checksum. The major uses of this protocol is </a:t>
                      </a:r>
                      <a:r>
                        <a:rPr lang="en-US" sz="1800" b="1" i="0" kern="1200" dirty="0">
                          <a:solidFill>
                            <a:schemeClr val="bg2">
                              <a:lumMod val="50000"/>
                            </a:schemeClr>
                          </a:solidFill>
                          <a:effectLst/>
                          <a:latin typeface="+mn-lt"/>
                          <a:ea typeface="+mn-ea"/>
                          <a:cs typeface="+mn-cs"/>
                        </a:rPr>
                        <a:t>the Internet Name Server [3], and the Trivial File Transfer</a:t>
                      </a:r>
                      <a:r>
                        <a:rPr lang="en-US" sz="1800" b="0" i="0" kern="1200" dirty="0">
                          <a:solidFill>
                            <a:schemeClr val="bg2">
                              <a:lumMod val="50000"/>
                            </a:schemeClr>
                          </a:solidFill>
                          <a:effectLst/>
                          <a:latin typeface="+mn-lt"/>
                          <a:ea typeface="+mn-ea"/>
                          <a:cs typeface="+mn-cs"/>
                        </a:rPr>
                        <a:t> [4]. This is protocol 17 (21 octal) when used in the Internet Protocol.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dirty="0">
                          <a:solidFill>
                            <a:schemeClr val="bg2">
                              <a:lumMod val="50000"/>
                            </a:schemeClr>
                          </a:solidFill>
                        </a:rPr>
                        <a:t>→ UDP use:</a:t>
                      </a:r>
                    </a:p>
                    <a:p>
                      <a:pPr marL="400050" indent="-400050">
                        <a:buFont typeface="+mj-lt"/>
                        <a:buAutoNum type="romanLcPeriod"/>
                      </a:pPr>
                      <a:r>
                        <a:rPr lang="en-IN" dirty="0">
                          <a:solidFill>
                            <a:schemeClr val="bg2">
                              <a:lumMod val="50000"/>
                            </a:schemeClr>
                          </a:solidFill>
                        </a:rPr>
                        <a:t> "best effort" service,</a:t>
                      </a:r>
                    </a:p>
                    <a:p>
                      <a:pPr marL="400050" indent="-400050">
                        <a:buFont typeface="+mj-lt"/>
                        <a:buAutoNum type="romanLcPeriod"/>
                      </a:pPr>
                      <a:r>
                        <a:rPr lang="en-IN" dirty="0">
                          <a:solidFill>
                            <a:schemeClr val="bg2">
                              <a:lumMod val="50000"/>
                            </a:schemeClr>
                          </a:solidFill>
                        </a:rPr>
                        <a:t>"no frills," "bare bones“ </a:t>
                      </a:r>
                    </a:p>
                  </a:txBody>
                  <a:tcPr/>
                </a:tc>
                <a:extLst>
                  <a:ext uri="{0D108BD9-81ED-4DB2-BD59-A6C34878D82A}">
                    <a16:rowId xmlns:a16="http://schemas.microsoft.com/office/drawing/2014/main" val="3574484787"/>
                  </a:ext>
                </a:extLst>
              </a:tr>
            </a:tbl>
          </a:graphicData>
        </a:graphic>
      </p:graphicFrame>
    </p:spTree>
    <p:extLst>
      <p:ext uri="{BB962C8B-B14F-4D97-AF65-F5344CB8AC3E}">
        <p14:creationId xmlns:p14="http://schemas.microsoft.com/office/powerpoint/2010/main" val="4114440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E2DA-71E7-409C-A7DB-1B832038478C}"/>
              </a:ext>
            </a:extLst>
          </p:cNvPr>
          <p:cNvSpPr>
            <a:spLocks noGrp="1"/>
          </p:cNvSpPr>
          <p:nvPr>
            <p:ph type="title"/>
          </p:nvPr>
        </p:nvSpPr>
        <p:spPr>
          <a:xfrm>
            <a:off x="1141413" y="618518"/>
            <a:ext cx="9905998" cy="631162"/>
          </a:xfrm>
        </p:spPr>
        <p:txBody>
          <a:bodyPr>
            <a:noAutofit/>
          </a:bodyPr>
          <a:lstStyle/>
          <a:p>
            <a:r>
              <a:rPr lang="en-US" sz="2800" b="0" i="0" u="sng" cap="none" dirty="0">
                <a:solidFill>
                  <a:srgbClr val="202124"/>
                </a:solidFill>
                <a:effectLst/>
                <a:latin typeface="Algerian" panose="04020705040A02060702" pitchFamily="82" charset="0"/>
              </a:rPr>
              <a:t>UDP PROTOCOL RFC 768 USES</a:t>
            </a:r>
            <a:r>
              <a:rPr lang="en-US" sz="2800" b="0" i="0" cap="none" dirty="0">
                <a:solidFill>
                  <a:srgbClr val="202124"/>
                </a:solidFill>
                <a:effectLst/>
                <a:latin typeface="Algerian" panose="04020705040A02060702" pitchFamily="82" charset="0"/>
              </a:rPr>
              <a:t> :</a:t>
            </a:r>
            <a:br>
              <a:rPr lang="en-US" sz="2000" b="0" i="0" cap="none" dirty="0">
                <a:solidFill>
                  <a:srgbClr val="202124"/>
                </a:solidFill>
                <a:effectLst/>
                <a:latin typeface="arial" panose="020B0604020202020204" pitchFamily="34" charset="0"/>
              </a:rPr>
            </a:br>
            <a:endParaRPr lang="en-IN" sz="2000" cap="none" dirty="0"/>
          </a:p>
        </p:txBody>
      </p:sp>
      <p:graphicFrame>
        <p:nvGraphicFramePr>
          <p:cNvPr id="3" name="Table 3">
            <a:extLst>
              <a:ext uri="{FF2B5EF4-FFF2-40B4-BE49-F238E27FC236}">
                <a16:creationId xmlns:a16="http://schemas.microsoft.com/office/drawing/2014/main" id="{67815889-46D4-4C35-95C7-CD1BA0F39F64}"/>
              </a:ext>
            </a:extLst>
          </p:cNvPr>
          <p:cNvGraphicFramePr>
            <a:graphicFrameLocks noGrp="1"/>
          </p:cNvGraphicFramePr>
          <p:nvPr>
            <p:extLst>
              <p:ext uri="{D42A27DB-BD31-4B8C-83A1-F6EECF244321}">
                <p14:modId xmlns:p14="http://schemas.microsoft.com/office/powerpoint/2010/main" val="3695536166"/>
              </p:ext>
            </p:extLst>
          </p:nvPr>
        </p:nvGraphicFramePr>
        <p:xfrm>
          <a:off x="1526013" y="1249680"/>
          <a:ext cx="8128000" cy="45110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724025390"/>
                    </a:ext>
                  </a:extLst>
                </a:gridCol>
              </a:tblGrid>
              <a:tr h="4378763">
                <a:tc>
                  <a:txBody>
                    <a:bodyPr/>
                    <a:lstStyle/>
                    <a:p>
                      <a:pPr marL="285750" indent="-285750">
                        <a:buFont typeface="Wingdings" panose="05000000000000000000" pitchFamily="2" charset="2"/>
                        <a:buChar char="v"/>
                      </a:pPr>
                      <a:r>
                        <a:rPr lang="en-US" sz="1400" b="0" i="0" cap="none" dirty="0">
                          <a:solidFill>
                            <a:srgbClr val="202124"/>
                          </a:solidFill>
                          <a:effectLst/>
                          <a:latin typeface="arial" panose="020B0604020202020204" pitchFamily="34" charset="0"/>
                        </a:rPr>
                        <a:t>UDP is A simple message-oriented transport layer protocol that is documented in </a:t>
                      </a:r>
                      <a:r>
                        <a:rPr lang="en-US" sz="1400" b="1" i="0" cap="none" dirty="0">
                          <a:solidFill>
                            <a:srgbClr val="202124"/>
                          </a:solidFill>
                          <a:effectLst/>
                          <a:latin typeface="arial" panose="020B0604020202020204" pitchFamily="34" charset="0"/>
                        </a:rPr>
                        <a:t>RFC 768</a:t>
                      </a:r>
                      <a:r>
                        <a:rPr lang="en-US" sz="1400" b="0" i="0" cap="none" dirty="0">
                          <a:solidFill>
                            <a:srgbClr val="202124"/>
                          </a:solidFill>
                          <a:effectLst/>
                          <a:latin typeface="arial" panose="020B0604020202020204" pitchFamily="34" charset="0"/>
                        </a:rPr>
                        <a:t>.</a:t>
                      </a:r>
                    </a:p>
                    <a:p>
                      <a:pPr marL="285750" indent="-285750">
                        <a:buFont typeface="Wingdings" panose="05000000000000000000" pitchFamily="2" charset="2"/>
                        <a:buChar char="v"/>
                      </a:pPr>
                      <a:r>
                        <a:rPr lang="en-US" sz="1400" b="0" i="0" cap="none" dirty="0">
                          <a:solidFill>
                            <a:srgbClr val="202124"/>
                          </a:solidFill>
                          <a:effectLst/>
                          <a:latin typeface="arial" panose="020B0604020202020204" pitchFamily="34" charset="0"/>
                        </a:rPr>
                        <a:t>Although UDP provides integrity verification (via checksum) of the header and payload, it provides no guarantees to the upper layer protocol for message delivery and the UDP layer retains no state of UDP messages once sent.</a:t>
                      </a:r>
                    </a:p>
                    <a:p>
                      <a:endParaRPr lang="en-US" sz="1800" b="0" i="0" cap="none" dirty="0">
                        <a:solidFill>
                          <a:srgbClr val="202124"/>
                        </a:solidFill>
                        <a:effectLst/>
                        <a:latin typeface="arial" panose="020B0604020202020204" pitchFamily="34" charset="0"/>
                      </a:endParaRPr>
                    </a:p>
                    <a:p>
                      <a:r>
                        <a:rPr lang="en-IN" u="sng" dirty="0">
                          <a:solidFill>
                            <a:schemeClr val="bg2">
                              <a:lumMod val="50000"/>
                            </a:schemeClr>
                          </a:solidFill>
                        </a:rPr>
                        <a:t>Connectionless UDP:</a:t>
                      </a:r>
                      <a:endParaRPr lang="en-IN" dirty="0">
                        <a:solidFill>
                          <a:schemeClr val="bg2">
                            <a:lumMod val="50000"/>
                          </a:schemeClr>
                        </a:solidFill>
                      </a:endParaRPr>
                    </a:p>
                    <a:p>
                      <a:r>
                        <a:rPr lang="en-IN" dirty="0">
                          <a:solidFill>
                            <a:schemeClr val="bg2">
                              <a:lumMod val="50000"/>
                            </a:schemeClr>
                          </a:solidFill>
                        </a:rPr>
                        <a:t>▪ no handshaking</a:t>
                      </a:r>
                    </a:p>
                    <a:p>
                      <a:r>
                        <a:rPr lang="en-IN" dirty="0">
                          <a:solidFill>
                            <a:schemeClr val="bg2">
                              <a:lumMod val="50000"/>
                            </a:schemeClr>
                          </a:solidFill>
                        </a:rPr>
                        <a:t>between UDP sender,</a:t>
                      </a:r>
                    </a:p>
                    <a:p>
                      <a:r>
                        <a:rPr lang="en-IN" dirty="0">
                          <a:solidFill>
                            <a:schemeClr val="bg2">
                              <a:lumMod val="50000"/>
                            </a:schemeClr>
                          </a:solidFill>
                        </a:rPr>
                        <a:t>receiver</a:t>
                      </a:r>
                    </a:p>
                    <a:p>
                      <a:r>
                        <a:rPr lang="en-IN" dirty="0">
                          <a:solidFill>
                            <a:schemeClr val="bg2">
                              <a:lumMod val="50000"/>
                            </a:schemeClr>
                          </a:solidFill>
                        </a:rPr>
                        <a:t>▪ add reliability at</a:t>
                      </a:r>
                    </a:p>
                    <a:p>
                      <a:r>
                        <a:rPr lang="en-IN" dirty="0">
                          <a:solidFill>
                            <a:schemeClr val="bg2">
                              <a:lumMod val="50000"/>
                            </a:schemeClr>
                          </a:solidFill>
                        </a:rPr>
                        <a:t>application layer</a:t>
                      </a:r>
                    </a:p>
                    <a:p>
                      <a:r>
                        <a:rPr lang="en-IN" dirty="0">
                          <a:solidFill>
                            <a:schemeClr val="bg2">
                              <a:lumMod val="50000"/>
                            </a:schemeClr>
                          </a:solidFill>
                        </a:rPr>
                        <a:t>application-specific error</a:t>
                      </a:r>
                    </a:p>
                    <a:p>
                      <a:r>
                        <a:rPr lang="en-IN" dirty="0">
                          <a:solidFill>
                            <a:schemeClr val="bg2">
                              <a:lumMod val="50000"/>
                            </a:schemeClr>
                          </a:solidFill>
                        </a:rPr>
                        <a:t>recovery!</a:t>
                      </a:r>
                    </a:p>
                    <a:p>
                      <a:r>
                        <a:rPr lang="en-IN" dirty="0">
                          <a:solidFill>
                            <a:schemeClr val="bg2">
                              <a:lumMod val="50000"/>
                            </a:schemeClr>
                          </a:solidFill>
                        </a:rPr>
                        <a:t>▪each UDP segment</a:t>
                      </a:r>
                    </a:p>
                    <a:p>
                      <a:r>
                        <a:rPr lang="en-IN" dirty="0">
                          <a:solidFill>
                            <a:schemeClr val="bg2">
                              <a:lumMod val="50000"/>
                            </a:schemeClr>
                          </a:solidFill>
                        </a:rPr>
                        <a:t>handled independently</a:t>
                      </a:r>
                    </a:p>
                    <a:p>
                      <a:r>
                        <a:rPr lang="en-IN" dirty="0">
                          <a:solidFill>
                            <a:schemeClr val="bg2">
                              <a:lumMod val="50000"/>
                            </a:schemeClr>
                          </a:solidFill>
                        </a:rPr>
                        <a:t>of others</a:t>
                      </a:r>
                    </a:p>
                    <a:p>
                      <a:endParaRPr lang="en-IN" dirty="0"/>
                    </a:p>
                  </a:txBody>
                  <a:tcPr/>
                </a:tc>
                <a:extLst>
                  <a:ext uri="{0D108BD9-81ED-4DB2-BD59-A6C34878D82A}">
                    <a16:rowId xmlns:a16="http://schemas.microsoft.com/office/drawing/2014/main" val="2801425702"/>
                  </a:ext>
                </a:extLst>
              </a:tr>
            </a:tbl>
          </a:graphicData>
        </a:graphic>
      </p:graphicFrame>
    </p:spTree>
    <p:extLst>
      <p:ext uri="{BB962C8B-B14F-4D97-AF65-F5344CB8AC3E}">
        <p14:creationId xmlns:p14="http://schemas.microsoft.com/office/powerpoint/2010/main" val="3464950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E7D9-9F7C-4907-88A6-6C971876C979}"/>
              </a:ext>
            </a:extLst>
          </p:cNvPr>
          <p:cNvSpPr>
            <a:spLocks noGrp="1"/>
          </p:cNvSpPr>
          <p:nvPr>
            <p:ph type="title"/>
          </p:nvPr>
        </p:nvSpPr>
        <p:spPr>
          <a:xfrm>
            <a:off x="649664" y="812454"/>
            <a:ext cx="9905998" cy="579120"/>
          </a:xfrm>
        </p:spPr>
        <p:txBody>
          <a:bodyPr>
            <a:normAutofit fontScale="90000"/>
          </a:bodyPr>
          <a:lstStyle/>
          <a:p>
            <a:pPr algn="ctr"/>
            <a:r>
              <a:rPr lang="en-IN" u="sng" dirty="0">
                <a:solidFill>
                  <a:schemeClr val="bg2">
                    <a:lumMod val="75000"/>
                  </a:schemeClr>
                </a:solidFill>
                <a:latin typeface="Algerian" panose="04020705040A02060702" pitchFamily="82" charset="0"/>
              </a:rPr>
              <a:t>CONCLUSION</a:t>
            </a:r>
            <a:endParaRPr lang="en-IN" dirty="0"/>
          </a:p>
        </p:txBody>
      </p:sp>
      <p:graphicFrame>
        <p:nvGraphicFramePr>
          <p:cNvPr id="3" name="Table 3">
            <a:extLst>
              <a:ext uri="{FF2B5EF4-FFF2-40B4-BE49-F238E27FC236}">
                <a16:creationId xmlns:a16="http://schemas.microsoft.com/office/drawing/2014/main" id="{B54D3FF6-9D77-4C6D-A1DA-A9FBD352F9F6}"/>
              </a:ext>
            </a:extLst>
          </p:cNvPr>
          <p:cNvGraphicFramePr>
            <a:graphicFrameLocks noGrp="1"/>
          </p:cNvGraphicFramePr>
          <p:nvPr>
            <p:extLst>
              <p:ext uri="{D42A27DB-BD31-4B8C-83A1-F6EECF244321}">
                <p14:modId xmlns:p14="http://schemas.microsoft.com/office/powerpoint/2010/main" val="3964835055"/>
              </p:ext>
            </p:extLst>
          </p:nvPr>
        </p:nvGraphicFramePr>
        <p:xfrm>
          <a:off x="1648229" y="1920240"/>
          <a:ext cx="8128000" cy="30175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268071357"/>
                    </a:ext>
                  </a:extLst>
                </a:gridCol>
              </a:tblGrid>
              <a:tr h="2788920">
                <a:tc>
                  <a:txBody>
                    <a:bodyPr/>
                    <a:lstStyle/>
                    <a:p>
                      <a:r>
                        <a:rPr lang="en-US" sz="2400" b="0" i="0" kern="1200" dirty="0">
                          <a:solidFill>
                            <a:schemeClr val="bg2">
                              <a:lumMod val="50000"/>
                            </a:schemeClr>
                          </a:solidFill>
                          <a:effectLst/>
                          <a:latin typeface="+mn-lt"/>
                          <a:ea typeface="+mn-ea"/>
                          <a:cs typeface="+mn-cs"/>
                        </a:rPr>
                        <a:t>Conclusion is,</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For sure, </a:t>
                      </a:r>
                      <a:r>
                        <a:rPr lang="en-US" sz="2400" b="1" i="0" kern="1200" dirty="0">
                          <a:solidFill>
                            <a:schemeClr val="bg2">
                              <a:lumMod val="50000"/>
                            </a:schemeClr>
                          </a:solidFill>
                          <a:effectLst/>
                          <a:latin typeface="+mn-lt"/>
                          <a:ea typeface="+mn-ea"/>
                          <a:cs typeface="+mn-cs"/>
                        </a:rPr>
                        <a:t>the development of UDP (User Datagram Protocol) is revolutionary</a:t>
                      </a:r>
                      <a:r>
                        <a:rPr lang="en-US" sz="2400" b="0" i="0" kern="1200" dirty="0">
                          <a:solidFill>
                            <a:schemeClr val="bg2">
                              <a:lumMod val="50000"/>
                            </a:schemeClr>
                          </a:solidFill>
                          <a:effectLst/>
                          <a:latin typeface="+mn-lt"/>
                          <a:ea typeface="+mn-ea"/>
                          <a:cs typeface="+mn-cs"/>
                        </a:rPr>
                        <a:t>. </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It allows fast delivery, which is highly valuable for a number of applications. </a:t>
                      </a:r>
                    </a:p>
                    <a:p>
                      <a:pPr marL="457200" indent="-457200">
                        <a:buFont typeface="+mj-lt"/>
                        <a:buAutoNum type="alphaLcPeriod"/>
                      </a:pPr>
                      <a:r>
                        <a:rPr lang="en-US" sz="2400" b="0" i="0" kern="1200" dirty="0">
                          <a:solidFill>
                            <a:schemeClr val="bg2">
                              <a:lumMod val="50000"/>
                            </a:schemeClr>
                          </a:solidFill>
                          <a:effectLst/>
                          <a:latin typeface="+mn-lt"/>
                          <a:ea typeface="+mn-ea"/>
                          <a:cs typeface="+mn-cs"/>
                        </a:rPr>
                        <a:t>UDP finds its purpose in many services despite the fact it has some downsides, mainly in DNS, video streaming, and gaming.</a:t>
                      </a:r>
                      <a:endParaRPr lang="en-IN" sz="2400" dirty="0">
                        <a:solidFill>
                          <a:schemeClr val="bg2">
                            <a:lumMod val="50000"/>
                          </a:schemeClr>
                        </a:solidFill>
                      </a:endParaRPr>
                    </a:p>
                  </a:txBody>
                  <a:tcPr/>
                </a:tc>
                <a:extLst>
                  <a:ext uri="{0D108BD9-81ED-4DB2-BD59-A6C34878D82A}">
                    <a16:rowId xmlns:a16="http://schemas.microsoft.com/office/drawing/2014/main" val="3306986948"/>
                  </a:ext>
                </a:extLst>
              </a:tr>
            </a:tbl>
          </a:graphicData>
        </a:graphic>
      </p:graphicFrame>
    </p:spTree>
    <p:extLst>
      <p:ext uri="{BB962C8B-B14F-4D97-AF65-F5344CB8AC3E}">
        <p14:creationId xmlns:p14="http://schemas.microsoft.com/office/powerpoint/2010/main" val="4636902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113</TotalTime>
  <Words>615</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vt:lpstr>
      <vt:lpstr>Baskerville Old Face</vt:lpstr>
      <vt:lpstr>Century</vt:lpstr>
      <vt:lpstr>Tw Cen MT</vt:lpstr>
      <vt:lpstr>Wingdings</vt:lpstr>
      <vt:lpstr>Circuit</vt:lpstr>
      <vt:lpstr>Industry Problem-2  RFC reading : </vt:lpstr>
      <vt:lpstr>Introduction : </vt:lpstr>
      <vt:lpstr>PURPOSE :</vt:lpstr>
      <vt:lpstr>Message format :</vt:lpstr>
      <vt:lpstr>Udp usage : </vt:lpstr>
      <vt:lpstr>UDP PROTOCOL RFC 768 USES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Problem-2: RFC reading: </dc:title>
  <dc:creator>Likhith R</dc:creator>
  <cp:lastModifiedBy>Likhith R</cp:lastModifiedBy>
  <cp:revision>6</cp:revision>
  <dcterms:created xsi:type="dcterms:W3CDTF">2022-04-29T07:56:38Z</dcterms:created>
  <dcterms:modified xsi:type="dcterms:W3CDTF">2022-04-29T09:50:24Z</dcterms:modified>
</cp:coreProperties>
</file>