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342" r:id="rId5"/>
    <p:sldId id="359" r:id="rId6"/>
    <p:sldId id="376" r:id="rId7"/>
    <p:sldId id="382" r:id="rId8"/>
    <p:sldId id="383" r:id="rId9"/>
    <p:sldId id="380" r:id="rId10"/>
    <p:sldId id="378" r:id="rId11"/>
    <p:sldId id="384" r:id="rId12"/>
    <p:sldId id="3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D91E36-6BD7-1954-C374-84A228BC5525}" v="716" dt="2025-04-04T17:28:36.067"/>
  </p1510:revLst>
</p1510:revInfo>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3" autoAdjust="0"/>
    <p:restoredTop sz="95388" autoAdjust="0"/>
  </p:normalViewPr>
  <p:slideViewPr>
    <p:cSldViewPr snapToGrid="0" snapToObjects="1" showGuides="1">
      <p:cViewPr>
        <p:scale>
          <a:sx n="75" d="100"/>
          <a:sy n="75" d="100"/>
        </p:scale>
        <p:origin x="758" y="20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4/5/2025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4/5/2025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A1A8-EBAA-A2E3-E2CE-2936C5CAAF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63E703-92B7-CE0F-D7D8-31B614D52F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1C9D88-19A4-14E5-699A-FF904CB88E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BD3A92-F45B-612F-0E63-54FB46D232F3}"/>
              </a:ext>
            </a:extLst>
          </p:cNvPr>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32334626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8D795-6296-C818-6EFA-BEA7C6C387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7E748A-80C7-E90D-1D32-8EFBE2AE84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2118A0-F7F8-7219-094F-A108D178F7D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FCF876-BD12-3EBA-8F6B-B8C0B0139B59}"/>
              </a:ext>
            </a:extLst>
          </p:cNvPr>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3979604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839213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4289C-BB29-1777-136B-FAC1F343B5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E11B0D-F7C0-F810-F2F9-BA64761CF2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16CBD6-7D31-B608-D44B-4B624BF77B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CA6EB0-78D8-26DE-D720-8A0A924C8763}"/>
              </a:ext>
            </a:extLst>
          </p:cNvPr>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928565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11378-534B-42C3-34D1-C931C727C8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A635AC-E81E-2A18-9509-3635BB6F4A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417A71-DC85-1EB6-A943-64F591A9BF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E9B663-475A-3619-E941-2828C1CC2325}"/>
              </a:ext>
            </a:extLst>
          </p:cNvPr>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6065998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dirty="0"/>
              <a:t>Click icon to add picture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dirty="0"/>
              <a:t>Click icon to add table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Tree>
    <p:extLst>
      <p:ext uri="{BB962C8B-B14F-4D97-AF65-F5344CB8AC3E}">
        <p14:creationId xmlns:p14="http://schemas.microsoft.com/office/powerpoint/2010/main" val="3907219857"/>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dirty="0"/>
              <a:t>Click icon to add table</a:t>
            </a:r>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dirty="0"/>
              <a:t>Click to edit Master title style</a:t>
            </a:r>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dirty="0"/>
              <a:t>Click icon to add picture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dirty="0"/>
              <a:t>Click to edit Master title style</a:t>
            </a:r>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endParaRPr lang="en-US" dirty="0"/>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hf hdr="0" ftr="0" dt="0"/>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endParaRPr lang="en-US" dirty="0"/>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AWS </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vert="horz" lIns="91440" tIns="45720" rIns="91440" bIns="45720" rtlCol="0" anchor="t">
            <a:noAutofit/>
          </a:bodyPr>
          <a:lstStyle/>
          <a:p>
            <a:r>
              <a:rPr lang="en-US" dirty="0">
                <a:cs typeface="Biome Light"/>
              </a:rPr>
              <a:t>CLOUD GUARD</a:t>
            </a:r>
            <a:endParaRPr lang="en-US" dirty="0"/>
          </a:p>
        </p:txBody>
      </p:sp>
      <p:pic>
        <p:nvPicPr>
          <p:cNvPr id="3" name="Picture 2" descr="A black background with red text&#10;&#10;AI-generated content may be incorrect.">
            <a:extLst>
              <a:ext uri="{FF2B5EF4-FFF2-40B4-BE49-F238E27FC236}">
                <a16:creationId xmlns:a16="http://schemas.microsoft.com/office/drawing/2014/main" id="{CB421DA5-E492-79E7-C84E-C435E424DC28}"/>
              </a:ext>
            </a:extLst>
          </p:cNvPr>
          <p:cNvPicPr>
            <a:picLocks noChangeAspect="1"/>
          </p:cNvPicPr>
          <p:nvPr/>
        </p:nvPicPr>
        <p:blipFill>
          <a:blip r:embed="rId3"/>
          <a:stretch>
            <a:fillRect/>
          </a:stretch>
        </p:blipFill>
        <p:spPr>
          <a:xfrm>
            <a:off x="4429467" y="-901792"/>
            <a:ext cx="3333064" cy="3333064"/>
          </a:xfrm>
          <a:prstGeom prst="rect">
            <a:avLst/>
          </a:prstGeom>
        </p:spPr>
      </p:pic>
    </p:spTree>
    <p:extLst>
      <p:ext uri="{BB962C8B-B14F-4D97-AF65-F5344CB8AC3E}">
        <p14:creationId xmlns:p14="http://schemas.microsoft.com/office/powerpoint/2010/main" val="2498031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561397"/>
            <a:ext cx="4466502" cy="1936866"/>
          </a:xfrm>
        </p:spPr>
        <p:txBody>
          <a:bodyPr/>
          <a:lstStyle/>
          <a:p>
            <a:r>
              <a:rPr lang="en-US"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2774575"/>
            <a:ext cx="4466504" cy="3405187"/>
          </a:xfrm>
        </p:spPr>
        <p:txBody>
          <a:bodyPr anchor="t"/>
          <a:lstStyle/>
          <a:p>
            <a:r>
              <a:rPr lang="en-US" dirty="0">
                <a:cs typeface="Biome"/>
              </a:rPr>
              <a:t>Motivation </a:t>
            </a:r>
            <a:endParaRPr lang="en-US" dirty="0"/>
          </a:p>
          <a:p>
            <a:r>
              <a:rPr lang="en-US" dirty="0">
                <a:cs typeface="Biome"/>
              </a:rPr>
              <a:t>Problem statement </a:t>
            </a:r>
            <a:endParaRPr lang="en-US" dirty="0"/>
          </a:p>
          <a:p>
            <a:r>
              <a:rPr lang="en-US" dirty="0">
                <a:cs typeface="Biome"/>
              </a:rPr>
              <a:t>Objective</a:t>
            </a:r>
          </a:p>
          <a:p>
            <a:r>
              <a:rPr lang="en-US" dirty="0">
                <a:cs typeface="Biome"/>
              </a:rPr>
              <a:t>Architecture diagram </a:t>
            </a:r>
          </a:p>
          <a:p>
            <a:r>
              <a:rPr lang="en-US" dirty="0">
                <a:cs typeface="Biome"/>
              </a:rPr>
              <a:t>Outcome of the project</a:t>
            </a:r>
          </a:p>
          <a:p>
            <a:r>
              <a:rPr lang="en-US" dirty="0">
                <a:cs typeface="Biome"/>
              </a:rPr>
              <a:t>Screengrab's of the project</a:t>
            </a:r>
          </a:p>
          <a:p>
            <a:r>
              <a:rPr lang="en-US" dirty="0">
                <a:cs typeface="Biome"/>
              </a:rPr>
              <a:t>Conclusion</a:t>
            </a:r>
          </a:p>
          <a:p>
            <a:endParaRPr lang="en-US" dirty="0">
              <a:cs typeface="Biome"/>
            </a:endParaRPr>
          </a:p>
          <a:p>
            <a:endParaRPr lang="en-US" dirty="0">
              <a:cs typeface="Biome"/>
            </a:endParaRPr>
          </a:p>
          <a:p>
            <a:br>
              <a:rPr lang="en-US" dirty="0">
                <a:cs typeface="Biome"/>
              </a:rPr>
            </a:br>
            <a:br>
              <a:rPr lang="en-US" dirty="0">
                <a:cs typeface="Biome"/>
              </a:rPr>
            </a:br>
            <a:br>
              <a:rPr lang="en-US" dirty="0">
                <a:cs typeface="Biome"/>
              </a:rPr>
            </a:br>
            <a:endParaRPr lang="en-US">
              <a:cs typeface="Biome"/>
            </a:endParaRPr>
          </a:p>
          <a:p>
            <a:endParaRPr lang="en-US" dirty="0">
              <a:cs typeface="Biome"/>
            </a:endParaRPr>
          </a:p>
          <a:p>
            <a:endParaRPr lang="en-US" dirty="0">
              <a:cs typeface="Biome"/>
            </a:endParaRPr>
          </a:p>
          <a:p>
            <a:endParaRPr lang="en-US" dirty="0">
              <a:cs typeface="Biome"/>
            </a:endParaRPr>
          </a:p>
        </p:txBody>
      </p:sp>
      <p:pic>
        <p:nvPicPr>
          <p:cNvPr id="3" name="Picture 2" descr="A logo with a smile&#10;&#10;AI-generated content may be incorrect.">
            <a:extLst>
              <a:ext uri="{FF2B5EF4-FFF2-40B4-BE49-F238E27FC236}">
                <a16:creationId xmlns:a16="http://schemas.microsoft.com/office/drawing/2014/main" id="{37D80128-ADBD-22F5-B4B8-E66D288EC7C2}"/>
              </a:ext>
            </a:extLst>
          </p:cNvPr>
          <p:cNvPicPr>
            <a:picLocks noChangeAspect="1"/>
          </p:cNvPicPr>
          <p:nvPr/>
        </p:nvPicPr>
        <p:blipFill>
          <a:blip r:embed="rId3"/>
          <a:stretch>
            <a:fillRect/>
          </a:stretch>
        </p:blipFill>
        <p:spPr>
          <a:xfrm>
            <a:off x="8108084" y="2809153"/>
            <a:ext cx="2706832" cy="1528330"/>
          </a:xfrm>
          <a:prstGeom prst="rect">
            <a:avLst/>
          </a:prstGeom>
        </p:spPr>
      </p:pic>
      <p:pic>
        <p:nvPicPr>
          <p:cNvPr id="8" name="Picture 7" descr="A green shield with a white check mark&#10;&#10;AI-generated content may be incorrect.">
            <a:extLst>
              <a:ext uri="{FF2B5EF4-FFF2-40B4-BE49-F238E27FC236}">
                <a16:creationId xmlns:a16="http://schemas.microsoft.com/office/drawing/2014/main" id="{9378802E-ACFD-F819-5639-16683B1AB095}"/>
              </a:ext>
            </a:extLst>
          </p:cNvPr>
          <p:cNvPicPr>
            <a:picLocks noChangeAspect="1"/>
          </p:cNvPicPr>
          <p:nvPr/>
        </p:nvPicPr>
        <p:blipFill>
          <a:blip r:embed="rId4"/>
          <a:stretch>
            <a:fillRect/>
          </a:stretch>
        </p:blipFill>
        <p:spPr>
          <a:xfrm>
            <a:off x="6769100" y="2768599"/>
            <a:ext cx="1343892" cy="1320801"/>
          </a:xfrm>
          <a:prstGeom prst="rect">
            <a:avLst/>
          </a:prstGeom>
        </p:spPr>
      </p:pic>
      <p:pic>
        <p:nvPicPr>
          <p:cNvPr id="10" name="Picture 9" descr="A black background with red text&#10;&#10;AI-generated content may be incorrect.">
            <a:extLst>
              <a:ext uri="{FF2B5EF4-FFF2-40B4-BE49-F238E27FC236}">
                <a16:creationId xmlns:a16="http://schemas.microsoft.com/office/drawing/2014/main" id="{6A99824F-AA1E-AC1B-9CDA-79575593FBE3}"/>
              </a:ext>
            </a:extLst>
          </p:cNvPr>
          <p:cNvPicPr>
            <a:picLocks noChangeAspect="1"/>
          </p:cNvPicPr>
          <p:nvPr/>
        </p:nvPicPr>
        <p:blipFill>
          <a:blip r:embed="rId5"/>
          <a:stretch>
            <a:fillRect/>
          </a:stretch>
        </p:blipFill>
        <p:spPr>
          <a:xfrm>
            <a:off x="592057" y="-594799"/>
            <a:ext cx="3333064" cy="3333064"/>
          </a:xfrm>
          <a:prstGeom prst="rect">
            <a:avLst/>
          </a:prstGeom>
        </p:spPr>
      </p:pic>
    </p:spTree>
    <p:extLst>
      <p:ext uri="{BB962C8B-B14F-4D97-AF65-F5344CB8AC3E}">
        <p14:creationId xmlns:p14="http://schemas.microsoft.com/office/powerpoint/2010/main" val="14601593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347617"/>
            <a:ext cx="8843050" cy="1616904"/>
          </a:xfrm>
        </p:spPr>
        <p:txBody>
          <a:bodyPr/>
          <a:lstStyle/>
          <a:p>
            <a:r>
              <a:rPr lang="en-US" dirty="0"/>
              <a:t>MOTIVATION</a:t>
            </a:r>
          </a:p>
          <a:p>
            <a:endParaRPr lang="en-US" dirty="0"/>
          </a:p>
        </p:txBody>
      </p:sp>
      <p:sp>
        <p:nvSpPr>
          <p:cNvPr id="9" name="Content Placeholder 8">
            <a:extLst>
              <a:ext uri="{FF2B5EF4-FFF2-40B4-BE49-F238E27FC236}">
                <a16:creationId xmlns:a16="http://schemas.microsoft.com/office/drawing/2014/main" id="{6A9AC5E6-FC19-9222-248C-0D38E49242DD}"/>
              </a:ext>
            </a:extLst>
          </p:cNvPr>
          <p:cNvSpPr>
            <a:spLocks noGrp="1"/>
          </p:cNvSpPr>
          <p:nvPr>
            <p:ph sz="quarter" idx="35"/>
          </p:nvPr>
        </p:nvSpPr>
        <p:spPr>
          <a:xfrm>
            <a:off x="2400215" y="2039383"/>
            <a:ext cx="8984427" cy="3528397"/>
          </a:xfrm>
        </p:spPr>
        <p:txBody>
          <a:bodyPr vert="horz" lIns="91440" tIns="45720" rIns="91440" bIns="45720" rtlCol="0" anchor="t">
            <a:noAutofit/>
          </a:bodyPr>
          <a:lstStyle/>
          <a:p>
            <a:pPr>
              <a:spcAft>
                <a:spcPts val="600"/>
              </a:spcAft>
            </a:pPr>
            <a:endParaRPr lang="en-US" sz="1400" dirty="0">
              <a:cs typeface="Biome"/>
            </a:endParaRPr>
          </a:p>
          <a:p>
            <a:pPr marL="285750" indent="-285750">
              <a:spcAft>
                <a:spcPts val="600"/>
              </a:spcAft>
              <a:buFont typeface="Arial"/>
              <a:buChar char="•"/>
            </a:pPr>
            <a:r>
              <a:rPr lang="en-US" sz="1400" b="1" dirty="0">
                <a:cs typeface="Biome"/>
              </a:rPr>
              <a:t>Addressing Cloud Security Gaps</a:t>
            </a:r>
            <a:r>
              <a:rPr lang="en-US" sz="1400" dirty="0">
                <a:cs typeface="Biome"/>
              </a:rPr>
              <a:t>: Ensures AWS resources like S3 buckets and EC2 instances are securely configured, preventing common misconfigurations that lead to vulnerabilities.</a:t>
            </a:r>
          </a:p>
          <a:p>
            <a:pPr marL="285750" indent="-285750">
              <a:spcAft>
                <a:spcPts val="600"/>
              </a:spcAft>
              <a:buFont typeface="Arial"/>
              <a:buChar char="•"/>
            </a:pPr>
            <a:r>
              <a:rPr lang="en-US" sz="1400" b="1" dirty="0">
                <a:cs typeface="Biome"/>
              </a:rPr>
              <a:t>Automated Security Auditing</a:t>
            </a:r>
            <a:r>
              <a:rPr lang="en-US" sz="1400" dirty="0">
                <a:cs typeface="Biome"/>
              </a:rPr>
              <a:t>: Simplifies and automates the scanning and identification of security issues in AWS environments, saving time and reducing human error.</a:t>
            </a:r>
          </a:p>
          <a:p>
            <a:pPr marL="285750" indent="-285750">
              <a:spcAft>
                <a:spcPts val="600"/>
              </a:spcAft>
              <a:buFont typeface="Arial"/>
              <a:buChar char="•"/>
            </a:pPr>
            <a:r>
              <a:rPr lang="en-US" sz="1400" b="1" dirty="0">
                <a:cs typeface="Biome"/>
              </a:rPr>
              <a:t>Compliance with Global Standards</a:t>
            </a:r>
            <a:r>
              <a:rPr lang="en-US" sz="1400" dirty="0">
                <a:cs typeface="Biome"/>
              </a:rPr>
              <a:t>: Helps organizations adhere to important regulatory frameworks such as </a:t>
            </a:r>
            <a:r>
              <a:rPr lang="en-US" sz="1400" b="1" dirty="0">
                <a:cs typeface="Biome"/>
              </a:rPr>
              <a:t>GDPR</a:t>
            </a:r>
            <a:r>
              <a:rPr lang="en-US" sz="1400" dirty="0">
                <a:cs typeface="Biome"/>
              </a:rPr>
              <a:t>, </a:t>
            </a:r>
            <a:r>
              <a:rPr lang="en-US" sz="1400" b="1" dirty="0">
                <a:cs typeface="Biome"/>
              </a:rPr>
              <a:t>NIST</a:t>
            </a:r>
            <a:r>
              <a:rPr lang="en-US" sz="1400" dirty="0">
                <a:cs typeface="Biome"/>
              </a:rPr>
              <a:t>, and </a:t>
            </a:r>
            <a:r>
              <a:rPr lang="en-US" sz="1400" b="1" dirty="0">
                <a:cs typeface="Biome"/>
              </a:rPr>
              <a:t>PCI DSS</a:t>
            </a:r>
            <a:r>
              <a:rPr lang="en-US" sz="1400" dirty="0">
                <a:cs typeface="Biome"/>
              </a:rPr>
              <a:t>, ensuring they meet industry standards for security and privacy.</a:t>
            </a:r>
          </a:p>
          <a:p>
            <a:pPr marL="285750" indent="-285750">
              <a:spcAft>
                <a:spcPts val="600"/>
              </a:spcAft>
              <a:buFont typeface="Arial"/>
              <a:buChar char="•"/>
            </a:pPr>
            <a:r>
              <a:rPr lang="en-US" sz="1400" b="1" dirty="0">
                <a:cs typeface="Biome"/>
              </a:rPr>
              <a:t>Real-Time Mitigation</a:t>
            </a:r>
            <a:r>
              <a:rPr lang="en-US" sz="1400" dirty="0">
                <a:cs typeface="Biome"/>
              </a:rPr>
              <a:t>: Provides immediate remediation for security issues, enabling organizations to fix misconfigurations quickly and effectively without manual intervention.</a:t>
            </a:r>
          </a:p>
          <a:p>
            <a:pPr marL="285750" indent="-285750">
              <a:spcAft>
                <a:spcPts val="600"/>
              </a:spcAft>
              <a:buFont typeface="Arial"/>
              <a:buChar char="•"/>
            </a:pPr>
            <a:r>
              <a:rPr lang="en-US" sz="1400" b="1" dirty="0">
                <a:cs typeface="Biome"/>
              </a:rPr>
              <a:t>Building Trust and Credibility</a:t>
            </a:r>
            <a:r>
              <a:rPr lang="en-US" sz="1400" dirty="0">
                <a:cs typeface="Biome"/>
              </a:rPr>
              <a:t>: Enhances the organization's reputation by demonstrating a commitment to security and compliance, building trust with customers and stakeholders.</a:t>
            </a:r>
          </a:p>
          <a:p>
            <a:pPr marL="285750" indent="-285750">
              <a:spcAft>
                <a:spcPts val="600"/>
              </a:spcAft>
              <a:buFont typeface="Arial"/>
              <a:buChar char="•"/>
            </a:pPr>
            <a:endParaRPr lang="en-US" sz="1400" dirty="0"/>
          </a:p>
          <a:p>
            <a:endParaRPr lang="en-US" sz="1400" dirty="0"/>
          </a:p>
        </p:txBody>
      </p:sp>
      <p:pic>
        <p:nvPicPr>
          <p:cNvPr id="11" name="Picture 10" descr="A black background with red text&#10;&#10;AI-generated content may be incorrect.">
            <a:extLst>
              <a:ext uri="{FF2B5EF4-FFF2-40B4-BE49-F238E27FC236}">
                <a16:creationId xmlns:a16="http://schemas.microsoft.com/office/drawing/2014/main" id="{0803569C-D8EA-FA08-4998-A2651B5DBD37}"/>
              </a:ext>
            </a:extLst>
          </p:cNvPr>
          <p:cNvPicPr>
            <a:picLocks noChangeAspect="1"/>
          </p:cNvPicPr>
          <p:nvPr/>
        </p:nvPicPr>
        <p:blipFill>
          <a:blip r:embed="rId3"/>
          <a:stretch>
            <a:fillRect/>
          </a:stretch>
        </p:blipFill>
        <p:spPr>
          <a:xfrm>
            <a:off x="8738330" y="-1110109"/>
            <a:ext cx="3333064" cy="3333064"/>
          </a:xfrm>
          <a:prstGeom prst="rect">
            <a:avLst/>
          </a:prstGeom>
        </p:spPr>
      </p:pic>
    </p:spTree>
    <p:extLst>
      <p:ext uri="{BB962C8B-B14F-4D97-AF65-F5344CB8AC3E}">
        <p14:creationId xmlns:p14="http://schemas.microsoft.com/office/powerpoint/2010/main" val="1073601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05C93-2DD1-E59E-C513-CA21EDAB96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6A7647-824C-0733-F373-24070DC3FD63}"/>
              </a:ext>
            </a:extLst>
          </p:cNvPr>
          <p:cNvSpPr>
            <a:spLocks noGrp="1"/>
          </p:cNvSpPr>
          <p:nvPr>
            <p:ph type="title"/>
          </p:nvPr>
        </p:nvSpPr>
        <p:spPr>
          <a:xfrm>
            <a:off x="2399620" y="347617"/>
            <a:ext cx="8843050" cy="1616904"/>
          </a:xfrm>
        </p:spPr>
        <p:txBody>
          <a:bodyPr/>
          <a:lstStyle/>
          <a:p>
            <a:r>
              <a:rPr lang="en-US" dirty="0">
                <a:cs typeface="Biome"/>
              </a:rPr>
              <a:t>Problem statement</a:t>
            </a:r>
            <a:endParaRPr lang="en-US" dirty="0"/>
          </a:p>
          <a:p>
            <a:endParaRPr lang="en-US" dirty="0"/>
          </a:p>
        </p:txBody>
      </p:sp>
      <p:sp>
        <p:nvSpPr>
          <p:cNvPr id="9" name="Content Placeholder 8">
            <a:extLst>
              <a:ext uri="{FF2B5EF4-FFF2-40B4-BE49-F238E27FC236}">
                <a16:creationId xmlns:a16="http://schemas.microsoft.com/office/drawing/2014/main" id="{8E65F768-FDEF-724C-FF05-C579FCB22C5E}"/>
              </a:ext>
            </a:extLst>
          </p:cNvPr>
          <p:cNvSpPr>
            <a:spLocks noGrp="1"/>
          </p:cNvSpPr>
          <p:nvPr>
            <p:ph sz="quarter" idx="35"/>
          </p:nvPr>
        </p:nvSpPr>
        <p:spPr>
          <a:xfrm>
            <a:off x="2400215" y="1712812"/>
            <a:ext cx="8984427" cy="3528397"/>
          </a:xfrm>
        </p:spPr>
        <p:txBody>
          <a:bodyPr vert="horz" lIns="91440" tIns="45720" rIns="91440" bIns="45720" rtlCol="0" anchor="t">
            <a:noAutofit/>
          </a:bodyPr>
          <a:lstStyle/>
          <a:p>
            <a:pPr algn="just"/>
            <a:endParaRPr lang="en-US" dirty="0">
              <a:cs typeface="Biome"/>
            </a:endParaRPr>
          </a:p>
          <a:p>
            <a:pPr algn="just">
              <a:buFont typeface="Arial"/>
              <a:buChar char="•"/>
            </a:pPr>
            <a:r>
              <a:rPr lang="en-US" sz="1400" b="1" dirty="0">
                <a:ea typeface="+mn-lt"/>
                <a:cs typeface="+mn-lt"/>
              </a:rPr>
              <a:t> Increased Vulnerability to Misconfigurations</a:t>
            </a:r>
            <a:r>
              <a:rPr lang="en-US" sz="1400" dirty="0">
                <a:ea typeface="+mn-lt"/>
                <a:cs typeface="+mn-lt"/>
              </a:rPr>
              <a:t>: Cloud environments, particularly AWS, are prone to                     misconfigurations that can lead to security breaches, such as open S3 buckets or unsecured EC2 instances.</a:t>
            </a:r>
            <a:endParaRPr lang="en-US" dirty="0"/>
          </a:p>
          <a:p>
            <a:pPr algn="just">
              <a:buFont typeface="Arial"/>
              <a:buChar char="•"/>
            </a:pPr>
            <a:r>
              <a:rPr lang="en-US" sz="1400" b="1" dirty="0">
                <a:ea typeface="+mn-lt"/>
                <a:cs typeface="+mn-lt"/>
              </a:rPr>
              <a:t>  Manual Security Audits Are Time-Consuming</a:t>
            </a:r>
            <a:r>
              <a:rPr lang="en-US" sz="1400" dirty="0">
                <a:ea typeface="+mn-lt"/>
                <a:cs typeface="+mn-lt"/>
              </a:rPr>
              <a:t>: Manually auditing AWS resources for security vulnerabilities is a complex, error-prone, and time-consuming task, requiring specialized knowledge and constant attention.</a:t>
            </a:r>
            <a:endParaRPr lang="en-US" dirty="0"/>
          </a:p>
          <a:p>
            <a:pPr algn="just">
              <a:buFont typeface="Arial"/>
              <a:buChar char="•"/>
            </a:pPr>
            <a:r>
              <a:rPr lang="en-US" sz="1400" b="1" dirty="0">
                <a:ea typeface="+mn-lt"/>
                <a:cs typeface="+mn-lt"/>
              </a:rPr>
              <a:t> Lack of Automated Remediation</a:t>
            </a:r>
            <a:r>
              <a:rPr lang="en-US" sz="1400" dirty="0">
                <a:ea typeface="+mn-lt"/>
                <a:cs typeface="+mn-lt"/>
              </a:rPr>
              <a:t>: While security issues can be identified, the absence of automated remediation tools results in delays in addressing critical vulnerabilities, increasing the risk of exploitation.</a:t>
            </a:r>
            <a:endParaRPr lang="en-US" dirty="0"/>
          </a:p>
          <a:p>
            <a:pPr algn="just">
              <a:buFont typeface="Arial"/>
              <a:buChar char="•"/>
            </a:pPr>
            <a:r>
              <a:rPr lang="en-US" sz="1400" b="1" dirty="0">
                <a:ea typeface="+mn-lt"/>
                <a:cs typeface="+mn-lt"/>
              </a:rPr>
              <a:t> Difficulty in Ensuring Compliance</a:t>
            </a:r>
            <a:r>
              <a:rPr lang="en-US" sz="1400" dirty="0">
                <a:ea typeface="+mn-lt"/>
                <a:cs typeface="+mn-lt"/>
              </a:rPr>
              <a:t>: Organizations struggle to maintain compliance with regulatory frameworks like GDPR, NIST, and PCI DSS without comprehensive and automated tools that ensure continuous adherence.</a:t>
            </a:r>
            <a:endParaRPr lang="en-US" dirty="0"/>
          </a:p>
          <a:p>
            <a:pPr algn="just">
              <a:buFont typeface="Arial"/>
              <a:buChar char="•"/>
            </a:pPr>
            <a:r>
              <a:rPr lang="en-US" sz="1400" b="1" dirty="0">
                <a:ea typeface="+mn-lt"/>
                <a:cs typeface="+mn-lt"/>
              </a:rPr>
              <a:t>  Cloud Security Complexity for Non-Experts</a:t>
            </a:r>
            <a:r>
              <a:rPr lang="en-US" sz="1400" dirty="0">
                <a:ea typeface="+mn-lt"/>
                <a:cs typeface="+mn-lt"/>
              </a:rPr>
              <a:t>: Many organizations, especially smaller ones, lack the expertise to implement and maintain cloud security best practices, leaving them vulnerable to emerging threats and attacks.</a:t>
            </a:r>
            <a:endParaRPr lang="en-US" dirty="0"/>
          </a:p>
          <a:p>
            <a:pPr marL="285750" indent="-285750" algn="just">
              <a:spcAft>
                <a:spcPts val="600"/>
              </a:spcAft>
              <a:buFont typeface="Arial"/>
              <a:buChar char="•"/>
            </a:pPr>
            <a:endParaRPr lang="en-US" sz="1400" dirty="0"/>
          </a:p>
        </p:txBody>
      </p:sp>
      <p:pic>
        <p:nvPicPr>
          <p:cNvPr id="4" name="Picture 3" descr="A black background with red text&#10;&#10;AI-generated content may be incorrect.">
            <a:extLst>
              <a:ext uri="{FF2B5EF4-FFF2-40B4-BE49-F238E27FC236}">
                <a16:creationId xmlns:a16="http://schemas.microsoft.com/office/drawing/2014/main" id="{C19D51EA-C8EC-A6FC-08B3-1091795CC6B3}"/>
              </a:ext>
            </a:extLst>
          </p:cNvPr>
          <p:cNvPicPr>
            <a:picLocks noChangeAspect="1"/>
          </p:cNvPicPr>
          <p:nvPr/>
        </p:nvPicPr>
        <p:blipFill>
          <a:blip r:embed="rId3"/>
          <a:stretch>
            <a:fillRect/>
          </a:stretch>
        </p:blipFill>
        <p:spPr>
          <a:xfrm>
            <a:off x="8749294" y="-1055288"/>
            <a:ext cx="3333064" cy="3333064"/>
          </a:xfrm>
          <a:prstGeom prst="rect">
            <a:avLst/>
          </a:prstGeom>
        </p:spPr>
      </p:pic>
    </p:spTree>
    <p:extLst>
      <p:ext uri="{BB962C8B-B14F-4D97-AF65-F5344CB8AC3E}">
        <p14:creationId xmlns:p14="http://schemas.microsoft.com/office/powerpoint/2010/main" val="199677276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12CBC-DDB9-8A1D-3F1A-3CACA24317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4CE193-5EB9-AE99-B774-512670F8F92F}"/>
              </a:ext>
            </a:extLst>
          </p:cNvPr>
          <p:cNvSpPr>
            <a:spLocks noGrp="1"/>
          </p:cNvSpPr>
          <p:nvPr>
            <p:ph type="title"/>
          </p:nvPr>
        </p:nvSpPr>
        <p:spPr>
          <a:xfrm>
            <a:off x="2399620" y="347617"/>
            <a:ext cx="8843050" cy="1616904"/>
          </a:xfrm>
        </p:spPr>
        <p:txBody>
          <a:bodyPr/>
          <a:lstStyle/>
          <a:p>
            <a:r>
              <a:rPr lang="en-US" dirty="0">
                <a:cs typeface="Biome"/>
              </a:rPr>
              <a:t>OBJECTIVE</a:t>
            </a:r>
            <a:endParaRPr lang="en-US" dirty="0"/>
          </a:p>
        </p:txBody>
      </p:sp>
      <p:sp>
        <p:nvSpPr>
          <p:cNvPr id="9" name="Content Placeholder 8">
            <a:extLst>
              <a:ext uri="{FF2B5EF4-FFF2-40B4-BE49-F238E27FC236}">
                <a16:creationId xmlns:a16="http://schemas.microsoft.com/office/drawing/2014/main" id="{209A57C1-1B34-35C6-8336-2AED0747A729}"/>
              </a:ext>
            </a:extLst>
          </p:cNvPr>
          <p:cNvSpPr>
            <a:spLocks noGrp="1"/>
          </p:cNvSpPr>
          <p:nvPr>
            <p:ph sz="quarter" idx="35"/>
          </p:nvPr>
        </p:nvSpPr>
        <p:spPr>
          <a:xfrm>
            <a:off x="2329458" y="1843441"/>
            <a:ext cx="8984427" cy="3528397"/>
          </a:xfrm>
        </p:spPr>
        <p:txBody>
          <a:bodyPr vert="horz" lIns="91440" tIns="45720" rIns="91440" bIns="45720" rtlCol="0" anchor="t">
            <a:noAutofit/>
          </a:bodyPr>
          <a:lstStyle/>
          <a:p>
            <a:pPr algn="just"/>
            <a:endParaRPr lang="en-US" dirty="0">
              <a:cs typeface="Biome"/>
            </a:endParaRPr>
          </a:p>
          <a:p>
            <a:pPr algn="just">
              <a:buFont typeface="Arial"/>
              <a:buChar char="•"/>
            </a:pPr>
            <a:r>
              <a:rPr lang="en-US" sz="1400" b="1" dirty="0">
                <a:ea typeface="+mn-lt"/>
                <a:cs typeface="+mn-lt"/>
              </a:rPr>
              <a:t>  Automated Cloud </a:t>
            </a:r>
            <a:r>
              <a:rPr lang="en-US" sz="1200" b="1" dirty="0">
                <a:ea typeface="+mn-lt"/>
                <a:cs typeface="+mn-lt"/>
              </a:rPr>
              <a:t>Security</a:t>
            </a:r>
            <a:r>
              <a:rPr lang="en-US" sz="1400" b="1" dirty="0">
                <a:ea typeface="+mn-lt"/>
                <a:cs typeface="+mn-lt"/>
              </a:rPr>
              <a:t> Assessment</a:t>
            </a:r>
            <a:r>
              <a:rPr lang="en-US" sz="1400" dirty="0">
                <a:ea typeface="+mn-lt"/>
                <a:cs typeface="+mn-lt"/>
              </a:rPr>
              <a:t>: To provide an automated solution that scans AWS resources like EC2 instances and S3 buckets for misconfigurations and security vulnerabilities, ensuring that critical assets are secured without the need for manual checks.</a:t>
            </a:r>
            <a:endParaRPr lang="en-US" dirty="0"/>
          </a:p>
          <a:p>
            <a:pPr algn="just">
              <a:buFont typeface="Arial"/>
              <a:buChar char="•"/>
            </a:pPr>
            <a:r>
              <a:rPr lang="en-US" sz="1400" b="1" dirty="0">
                <a:ea typeface="+mn-lt"/>
                <a:cs typeface="+mn-lt"/>
              </a:rPr>
              <a:t>  Compliance with Industry Standards</a:t>
            </a:r>
            <a:r>
              <a:rPr lang="en-US" sz="1400" dirty="0">
                <a:ea typeface="+mn-lt"/>
                <a:cs typeface="+mn-lt"/>
              </a:rPr>
              <a:t>: To ensure that cloud resources are compliant with global security standards such as GDPR, NIST, and PCI DSS, providing businesses with an easy way to meet regulatory requirements.</a:t>
            </a:r>
            <a:endParaRPr lang="en-US" dirty="0"/>
          </a:p>
          <a:p>
            <a:pPr algn="just">
              <a:buFont typeface="Arial"/>
              <a:buChar char="•"/>
            </a:pPr>
            <a:r>
              <a:rPr lang="en-US" sz="1400" b="1" dirty="0">
                <a:ea typeface="+mn-lt"/>
                <a:cs typeface="+mn-lt"/>
              </a:rPr>
              <a:t>  Real-time Vulnerability Detection and Mitigation</a:t>
            </a:r>
            <a:r>
              <a:rPr lang="en-US" sz="1400" dirty="0">
                <a:ea typeface="+mn-lt"/>
                <a:cs typeface="+mn-lt"/>
              </a:rPr>
              <a:t>: To detect security issues in real-time and offer mitigation suggestions and automated fixes for vulnerabilities like open ports, lack of encryption, and insecure access controls.</a:t>
            </a:r>
            <a:endParaRPr lang="en-US" dirty="0"/>
          </a:p>
          <a:p>
            <a:pPr algn="just">
              <a:buFont typeface="Arial"/>
              <a:buChar char="•"/>
            </a:pPr>
            <a:r>
              <a:rPr lang="en-US" sz="1400" b="1" dirty="0">
                <a:ea typeface="+mn-lt"/>
                <a:cs typeface="+mn-lt"/>
              </a:rPr>
              <a:t>  Enhanced User Experience and Reporting</a:t>
            </a:r>
            <a:r>
              <a:rPr lang="en-US" sz="1400" dirty="0">
                <a:ea typeface="+mn-lt"/>
                <a:cs typeface="+mn-lt"/>
              </a:rPr>
              <a:t>: To deliver a user-friendly interface where users can easily scan resources, receive comprehensive security reports, and download actionable insights, improving the overall security posture of the organization.</a:t>
            </a:r>
            <a:endParaRPr lang="en-US" dirty="0"/>
          </a:p>
          <a:p>
            <a:pPr algn="just">
              <a:buFont typeface="Arial"/>
              <a:buChar char="•"/>
            </a:pPr>
            <a:endParaRPr lang="en-US" sz="1400" dirty="0"/>
          </a:p>
          <a:p>
            <a:pPr algn="just">
              <a:buFont typeface="Arial"/>
              <a:buChar char="•"/>
            </a:pPr>
            <a:endParaRPr lang="en-US" sz="1400" dirty="0">
              <a:cs typeface="Biome"/>
            </a:endParaRPr>
          </a:p>
          <a:p>
            <a:pPr algn="just">
              <a:buFont typeface="Arial"/>
              <a:buChar char="•"/>
            </a:pPr>
            <a:endParaRPr lang="en-US" dirty="0"/>
          </a:p>
        </p:txBody>
      </p:sp>
      <p:pic>
        <p:nvPicPr>
          <p:cNvPr id="4" name="Picture 3" descr="A black background with red text&#10;&#10;AI-generated content may be incorrect.">
            <a:extLst>
              <a:ext uri="{FF2B5EF4-FFF2-40B4-BE49-F238E27FC236}">
                <a16:creationId xmlns:a16="http://schemas.microsoft.com/office/drawing/2014/main" id="{70169109-9BFC-0420-7BD6-014C3D632C14}"/>
              </a:ext>
            </a:extLst>
          </p:cNvPr>
          <p:cNvPicPr>
            <a:picLocks noChangeAspect="1"/>
          </p:cNvPicPr>
          <p:nvPr/>
        </p:nvPicPr>
        <p:blipFill>
          <a:blip r:embed="rId3"/>
          <a:stretch>
            <a:fillRect/>
          </a:stretch>
        </p:blipFill>
        <p:spPr>
          <a:xfrm>
            <a:off x="8672546" y="-912756"/>
            <a:ext cx="3333064" cy="3333064"/>
          </a:xfrm>
          <a:prstGeom prst="rect">
            <a:avLst/>
          </a:prstGeom>
        </p:spPr>
      </p:pic>
    </p:spTree>
    <p:extLst>
      <p:ext uri="{BB962C8B-B14F-4D97-AF65-F5344CB8AC3E}">
        <p14:creationId xmlns:p14="http://schemas.microsoft.com/office/powerpoint/2010/main" val="15627012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2395210" y="-2191782"/>
            <a:ext cx="6327105" cy="3373973"/>
          </a:xfrm>
        </p:spPr>
        <p:txBody>
          <a:bodyPr/>
          <a:lstStyle/>
          <a:p>
            <a:r>
              <a:rPr lang="en-US" dirty="0"/>
              <a:t>ARCHITECTURE DIAGRAM</a:t>
            </a:r>
          </a:p>
        </p:txBody>
      </p:sp>
      <p:pic>
        <p:nvPicPr>
          <p:cNvPr id="17" name="Picture 16">
            <a:extLst>
              <a:ext uri="{FF2B5EF4-FFF2-40B4-BE49-F238E27FC236}">
                <a16:creationId xmlns:a16="http://schemas.microsoft.com/office/drawing/2014/main" id="{83A1C6D5-C811-DB16-C2C0-C736C5170AE6}"/>
              </a:ext>
            </a:extLst>
          </p:cNvPr>
          <p:cNvPicPr>
            <a:picLocks noChangeAspect="1"/>
          </p:cNvPicPr>
          <p:nvPr/>
        </p:nvPicPr>
        <p:blipFill>
          <a:blip r:embed="rId3"/>
          <a:srcRect r="-1536" b="7339"/>
          <a:stretch/>
        </p:blipFill>
        <p:spPr>
          <a:xfrm>
            <a:off x="3046243" y="1310201"/>
            <a:ext cx="6159788" cy="5186392"/>
          </a:xfrm>
          <a:prstGeom prst="rect">
            <a:avLst/>
          </a:prstGeom>
        </p:spPr>
      </p:pic>
      <p:pic>
        <p:nvPicPr>
          <p:cNvPr id="19" name="Picture 18" descr="A black background with red text&#10;&#10;AI-generated content may be incorrect.">
            <a:extLst>
              <a:ext uri="{FF2B5EF4-FFF2-40B4-BE49-F238E27FC236}">
                <a16:creationId xmlns:a16="http://schemas.microsoft.com/office/drawing/2014/main" id="{3387A764-BCB1-E0FF-EEFA-19BF65946781}"/>
              </a:ext>
            </a:extLst>
          </p:cNvPr>
          <p:cNvPicPr>
            <a:picLocks noChangeAspect="1"/>
          </p:cNvPicPr>
          <p:nvPr/>
        </p:nvPicPr>
        <p:blipFill>
          <a:blip r:embed="rId4"/>
          <a:stretch>
            <a:fillRect/>
          </a:stretch>
        </p:blipFill>
        <p:spPr>
          <a:xfrm>
            <a:off x="8858935" y="-1000468"/>
            <a:ext cx="3333064" cy="3333064"/>
          </a:xfrm>
          <a:prstGeom prst="rect">
            <a:avLst/>
          </a:prstGeom>
        </p:spPr>
      </p:pic>
    </p:spTree>
    <p:extLst>
      <p:ext uri="{BB962C8B-B14F-4D97-AF65-F5344CB8AC3E}">
        <p14:creationId xmlns:p14="http://schemas.microsoft.com/office/powerpoint/2010/main" val="796952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r>
              <a:rPr lang="en-US" dirty="0">
                <a:cs typeface="Biome"/>
              </a:rPr>
              <a:t>Home  page</a:t>
            </a:r>
            <a:endParaRPr lang="en-US" noProof="0" dirty="0"/>
          </a:p>
        </p:txBody>
      </p:sp>
      <p:pic>
        <p:nvPicPr>
          <p:cNvPr id="5" name="Content Placeholder 4" descr="A screenshot of a computer&#10;&#10;AI-generated content may be incorrect.">
            <a:extLst>
              <a:ext uri="{FF2B5EF4-FFF2-40B4-BE49-F238E27FC236}">
                <a16:creationId xmlns:a16="http://schemas.microsoft.com/office/drawing/2014/main" id="{4E9BE8D0-6603-D4D3-A11C-F03B2C6DE33B}"/>
              </a:ext>
            </a:extLst>
          </p:cNvPr>
          <p:cNvPicPr>
            <a:picLocks noGrp="1" noChangeAspect="1"/>
          </p:cNvPicPr>
          <p:nvPr>
            <p:ph sz="quarter" idx="36"/>
          </p:nvPr>
        </p:nvPicPr>
        <p:blipFill>
          <a:blip r:embed="rId3"/>
          <a:stretch>
            <a:fillRect/>
          </a:stretch>
        </p:blipFill>
        <p:spPr>
          <a:xfrm>
            <a:off x="135041" y="1397733"/>
            <a:ext cx="5824803" cy="3790059"/>
          </a:xfrm>
        </p:spPr>
      </p:pic>
      <p:sp>
        <p:nvSpPr>
          <p:cNvPr id="9" name="TextBox 8">
            <a:extLst>
              <a:ext uri="{FF2B5EF4-FFF2-40B4-BE49-F238E27FC236}">
                <a16:creationId xmlns:a16="http://schemas.microsoft.com/office/drawing/2014/main" id="{B80E4772-649A-F805-59AC-7C8F39274559}"/>
              </a:ext>
            </a:extLst>
          </p:cNvPr>
          <p:cNvSpPr txBox="1"/>
          <p:nvPr/>
        </p:nvSpPr>
        <p:spPr>
          <a:xfrm>
            <a:off x="6995049" y="3015108"/>
            <a:ext cx="4265007"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buFont typeface="Arial"/>
              <a:buChar char="•"/>
            </a:pPr>
            <a:r>
              <a:rPr lang="en-US" sz="1400" b="1" dirty="0">
                <a:solidFill>
                  <a:schemeClr val="bg1"/>
                </a:solidFill>
              </a:rPr>
              <a:t>Introduction to </a:t>
            </a:r>
            <a:r>
              <a:rPr lang="en-US" sz="1400" b="1" err="1">
                <a:solidFill>
                  <a:schemeClr val="bg1"/>
                </a:solidFill>
              </a:rPr>
              <a:t>CloudGuard</a:t>
            </a:r>
            <a:r>
              <a:rPr lang="en-US" sz="1400" dirty="0">
                <a:solidFill>
                  <a:schemeClr val="bg1"/>
                </a:solidFill>
              </a:rPr>
              <a:t>: The page provides an overview of </a:t>
            </a:r>
            <a:r>
              <a:rPr lang="en-US" sz="1400" err="1">
                <a:solidFill>
                  <a:schemeClr val="bg1"/>
                </a:solidFill>
              </a:rPr>
              <a:t>CloudGuard</a:t>
            </a:r>
            <a:r>
              <a:rPr lang="en-US" sz="1400" dirty="0">
                <a:solidFill>
                  <a:schemeClr val="bg1"/>
                </a:solidFill>
              </a:rPr>
              <a:t>, an AWS security tool that scans AWS resources (S3 and EC2) to identify and mitigate misconfigurations.</a:t>
            </a:r>
          </a:p>
          <a:p>
            <a:pPr marL="171450" indent="-171450">
              <a:buFont typeface="Arial"/>
              <a:buChar char="•"/>
            </a:pPr>
            <a:endParaRPr lang="en-US" sz="1400" dirty="0">
              <a:solidFill>
                <a:schemeClr val="bg1"/>
              </a:solidFill>
            </a:endParaRPr>
          </a:p>
          <a:p>
            <a:pPr marL="171450" indent="-171450">
              <a:buFont typeface="Arial"/>
              <a:buChar char="•"/>
            </a:pPr>
            <a:r>
              <a:rPr lang="en-US" sz="1400" b="1" dirty="0">
                <a:solidFill>
                  <a:schemeClr val="bg1"/>
                </a:solidFill>
              </a:rPr>
              <a:t>Global Security Standards</a:t>
            </a:r>
            <a:r>
              <a:rPr lang="en-US" sz="1400" dirty="0">
                <a:solidFill>
                  <a:schemeClr val="bg1"/>
                </a:solidFill>
              </a:rPr>
              <a:t>: It highlights the adherence to major global security standards, such as GDPR, NIST, and PCI DSS, ensuring that the tool helps in compliance with critical cybersecurity frameworks.</a:t>
            </a:r>
          </a:p>
          <a:p>
            <a:pPr marL="171450" indent="-171450">
              <a:buFont typeface="Arial"/>
              <a:buChar char="•"/>
            </a:pPr>
            <a:endParaRPr lang="en-US" sz="1400" dirty="0">
              <a:solidFill>
                <a:schemeClr val="bg1"/>
              </a:solidFill>
            </a:endParaRPr>
          </a:p>
          <a:p>
            <a:pPr marL="171450" indent="-171450">
              <a:buFont typeface="Arial"/>
              <a:buChar char="•"/>
            </a:pPr>
            <a:r>
              <a:rPr lang="en-US" sz="1400" b="1" dirty="0">
                <a:solidFill>
                  <a:schemeClr val="bg1"/>
                </a:solidFill>
              </a:rPr>
              <a:t>Log Report Feature</a:t>
            </a:r>
            <a:r>
              <a:rPr lang="en-US" sz="1400" dirty="0">
                <a:solidFill>
                  <a:schemeClr val="bg1"/>
                </a:solidFill>
              </a:rPr>
              <a:t>: The page includes a button for users to log or download security reports, providing easy access to detailed scan results and mitigation steps.</a:t>
            </a:r>
          </a:p>
          <a:p>
            <a:pPr marL="171450" indent="-171450">
              <a:buFont typeface="Arial"/>
              <a:buChar char="•"/>
            </a:pPr>
            <a:endParaRPr lang="en-US" sz="1400" dirty="0">
              <a:solidFill>
                <a:schemeClr val="bg1"/>
              </a:solidFill>
            </a:endParaRPr>
          </a:p>
        </p:txBody>
      </p:sp>
      <p:pic>
        <p:nvPicPr>
          <p:cNvPr id="11" name="Picture 10" descr="A black background with red text&#10;&#10;AI-generated content may be incorrect.">
            <a:extLst>
              <a:ext uri="{FF2B5EF4-FFF2-40B4-BE49-F238E27FC236}">
                <a16:creationId xmlns:a16="http://schemas.microsoft.com/office/drawing/2014/main" id="{55C20C31-57E6-78E9-0F39-91D76E9BEC59}"/>
              </a:ext>
            </a:extLst>
          </p:cNvPr>
          <p:cNvPicPr>
            <a:picLocks noChangeAspect="1"/>
          </p:cNvPicPr>
          <p:nvPr/>
        </p:nvPicPr>
        <p:blipFill>
          <a:blip r:embed="rId4"/>
          <a:stretch>
            <a:fillRect/>
          </a:stretch>
        </p:blipFill>
        <p:spPr>
          <a:xfrm>
            <a:off x="8847970" y="-956612"/>
            <a:ext cx="3333064" cy="3333064"/>
          </a:xfrm>
          <a:prstGeom prst="rect">
            <a:avLst/>
          </a:prstGeom>
        </p:spPr>
      </p:pic>
    </p:spTree>
    <p:extLst>
      <p:ext uri="{BB962C8B-B14F-4D97-AF65-F5344CB8AC3E}">
        <p14:creationId xmlns:p14="http://schemas.microsoft.com/office/powerpoint/2010/main" val="91031563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3A778-4282-2E2F-5780-600831E418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55768D-CA01-AB20-0575-5AE16C671292}"/>
              </a:ext>
            </a:extLst>
          </p:cNvPr>
          <p:cNvSpPr>
            <a:spLocks noGrp="1"/>
          </p:cNvSpPr>
          <p:nvPr>
            <p:ph type="title"/>
          </p:nvPr>
        </p:nvSpPr>
        <p:spPr>
          <a:xfrm>
            <a:off x="6889627" y="173736"/>
            <a:ext cx="4352662" cy="2203704"/>
          </a:xfrm>
        </p:spPr>
        <p:txBody>
          <a:bodyPr/>
          <a:lstStyle/>
          <a:p>
            <a:r>
              <a:rPr lang="en-US" dirty="0">
                <a:cs typeface="Biome"/>
              </a:rPr>
              <a:t>S3 SCAN PAGE</a:t>
            </a:r>
            <a:endParaRPr lang="en-US" noProof="0" dirty="0"/>
          </a:p>
        </p:txBody>
      </p:sp>
      <p:pic>
        <p:nvPicPr>
          <p:cNvPr id="7" name="Content Placeholder 6" descr="A screenshot of a computer&#10;&#10;AI-generated content may be incorrect.">
            <a:extLst>
              <a:ext uri="{FF2B5EF4-FFF2-40B4-BE49-F238E27FC236}">
                <a16:creationId xmlns:a16="http://schemas.microsoft.com/office/drawing/2014/main" id="{6C971505-CD43-9E5C-11D8-31F4A144DFF4}"/>
              </a:ext>
            </a:extLst>
          </p:cNvPr>
          <p:cNvPicPr>
            <a:picLocks noGrp="1" noChangeAspect="1"/>
          </p:cNvPicPr>
          <p:nvPr>
            <p:ph sz="quarter" idx="36"/>
          </p:nvPr>
        </p:nvPicPr>
        <p:blipFill>
          <a:blip r:embed="rId3"/>
          <a:stretch>
            <a:fillRect/>
          </a:stretch>
        </p:blipFill>
        <p:spPr>
          <a:xfrm>
            <a:off x="86447" y="1554755"/>
            <a:ext cx="5879113" cy="3824281"/>
          </a:xfrm>
        </p:spPr>
      </p:pic>
      <p:sp>
        <p:nvSpPr>
          <p:cNvPr id="8" name="TextBox 7">
            <a:extLst>
              <a:ext uri="{FF2B5EF4-FFF2-40B4-BE49-F238E27FC236}">
                <a16:creationId xmlns:a16="http://schemas.microsoft.com/office/drawing/2014/main" id="{86F9F4F9-5E9F-E9FA-0588-4AF0FB8BC033}"/>
              </a:ext>
            </a:extLst>
          </p:cNvPr>
          <p:cNvSpPr txBox="1"/>
          <p:nvPr/>
        </p:nvSpPr>
        <p:spPr>
          <a:xfrm>
            <a:off x="6775769" y="2686188"/>
            <a:ext cx="4725496"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1400" dirty="0">
              <a:solidFill>
                <a:schemeClr val="bg1"/>
              </a:solidFill>
            </a:endParaRPr>
          </a:p>
          <a:p>
            <a:pPr marL="285750" indent="-285750">
              <a:buFont typeface="Arial"/>
              <a:buChar char="•"/>
            </a:pPr>
            <a:r>
              <a:rPr lang="en-US" sz="1400" b="1" dirty="0">
                <a:solidFill>
                  <a:schemeClr val="bg1"/>
                </a:solidFill>
              </a:rPr>
              <a:t>S3 Bucket Misconfiguration Scan Results</a:t>
            </a:r>
            <a:r>
              <a:rPr lang="en-US" sz="1400" dirty="0">
                <a:solidFill>
                  <a:schemeClr val="bg1"/>
                </a:solidFill>
              </a:rPr>
              <a:t>: The page displays the results of the S3 bucket scan, showing which buckets are misconfigured based on public access and CORS settings.</a:t>
            </a:r>
          </a:p>
          <a:p>
            <a:pPr marL="285750" indent="-285750">
              <a:buFont typeface="Arial"/>
              <a:buChar char="•"/>
            </a:pPr>
            <a:endParaRPr lang="en-US" sz="1400" dirty="0">
              <a:solidFill>
                <a:schemeClr val="bg1"/>
              </a:solidFill>
            </a:endParaRPr>
          </a:p>
          <a:p>
            <a:pPr marL="285750" indent="-285750">
              <a:buFont typeface="Arial"/>
              <a:buChar char="•"/>
            </a:pPr>
            <a:r>
              <a:rPr lang="en-US" sz="1400" b="1" dirty="0">
                <a:solidFill>
                  <a:schemeClr val="bg1"/>
                </a:solidFill>
              </a:rPr>
              <a:t>Visual Indicators</a:t>
            </a:r>
            <a:r>
              <a:rPr lang="en-US" sz="1400" dirty="0">
                <a:solidFill>
                  <a:schemeClr val="bg1"/>
                </a:solidFill>
              </a:rPr>
              <a:t>: The scan results use color-coded icons (✅, ❌, ⚠️) to highlight the configuration status of each bucket, making it easy to identify issues at a glance.</a:t>
            </a:r>
          </a:p>
          <a:p>
            <a:pPr marL="285750" indent="-285750">
              <a:buFont typeface="Arial"/>
              <a:buChar char="•"/>
            </a:pPr>
            <a:endParaRPr lang="en-US" sz="1400" dirty="0">
              <a:solidFill>
                <a:schemeClr val="bg1"/>
              </a:solidFill>
            </a:endParaRPr>
          </a:p>
          <a:p>
            <a:pPr marL="285750" indent="-285750">
              <a:buFont typeface="Arial"/>
              <a:buChar char="•"/>
            </a:pPr>
            <a:r>
              <a:rPr lang="en-US" sz="1400" b="1" dirty="0">
                <a:solidFill>
                  <a:schemeClr val="bg1"/>
                </a:solidFill>
              </a:rPr>
              <a:t>Mitigation Options</a:t>
            </a:r>
            <a:r>
              <a:rPr lang="en-US" sz="1400" dirty="0">
                <a:solidFill>
                  <a:schemeClr val="bg1"/>
                </a:solidFill>
              </a:rPr>
              <a:t>: For each identified issue (e.g., public access not blocked or no CORS configuration), a "Mitigate" button is provided to enable users to take corrective actions directly from the page.</a:t>
            </a:r>
          </a:p>
          <a:p>
            <a:pPr marL="285750" indent="-285750">
              <a:buFont typeface="Arial"/>
              <a:buChar char="•"/>
            </a:pPr>
            <a:endParaRPr lang="en-US" sz="1400" dirty="0">
              <a:solidFill>
                <a:schemeClr val="bg1"/>
              </a:solidFill>
            </a:endParaRPr>
          </a:p>
        </p:txBody>
      </p:sp>
      <p:pic>
        <p:nvPicPr>
          <p:cNvPr id="10" name="Picture 9" descr="A black background with red text&#10;&#10;AI-generated content may be incorrect.">
            <a:extLst>
              <a:ext uri="{FF2B5EF4-FFF2-40B4-BE49-F238E27FC236}">
                <a16:creationId xmlns:a16="http://schemas.microsoft.com/office/drawing/2014/main" id="{9DCD682B-39C9-C234-D82E-0F79F8953399}"/>
              </a:ext>
            </a:extLst>
          </p:cNvPr>
          <p:cNvPicPr>
            <a:picLocks noChangeAspect="1"/>
          </p:cNvPicPr>
          <p:nvPr/>
        </p:nvPicPr>
        <p:blipFill>
          <a:blip r:embed="rId4"/>
          <a:stretch>
            <a:fillRect/>
          </a:stretch>
        </p:blipFill>
        <p:spPr>
          <a:xfrm>
            <a:off x="8847971" y="-879864"/>
            <a:ext cx="3333064" cy="3333064"/>
          </a:xfrm>
          <a:prstGeom prst="rect">
            <a:avLst/>
          </a:prstGeom>
        </p:spPr>
      </p:pic>
    </p:spTree>
    <p:extLst>
      <p:ext uri="{BB962C8B-B14F-4D97-AF65-F5344CB8AC3E}">
        <p14:creationId xmlns:p14="http://schemas.microsoft.com/office/powerpoint/2010/main" val="41052101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9C42D-DAF2-4699-13C5-97B1892BAC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A851E0-608C-8C24-C528-D6F0449BD17C}"/>
              </a:ext>
            </a:extLst>
          </p:cNvPr>
          <p:cNvSpPr>
            <a:spLocks noGrp="1"/>
          </p:cNvSpPr>
          <p:nvPr>
            <p:ph type="title"/>
          </p:nvPr>
        </p:nvSpPr>
        <p:spPr>
          <a:xfrm>
            <a:off x="6889627" y="173736"/>
            <a:ext cx="4352662" cy="2203704"/>
          </a:xfrm>
        </p:spPr>
        <p:txBody>
          <a:bodyPr/>
          <a:lstStyle/>
          <a:p>
            <a:r>
              <a:rPr lang="en-US" dirty="0">
                <a:cs typeface="Biome"/>
              </a:rPr>
              <a:t>EC2 SCAN PAGE</a:t>
            </a:r>
            <a:endParaRPr lang="en-US" noProof="0" dirty="0"/>
          </a:p>
        </p:txBody>
      </p:sp>
      <p:pic>
        <p:nvPicPr>
          <p:cNvPr id="6" name="Content Placeholder 5" descr="A screenshot of a computer&#10;&#10;AI-generated content may be incorrect.">
            <a:extLst>
              <a:ext uri="{FF2B5EF4-FFF2-40B4-BE49-F238E27FC236}">
                <a16:creationId xmlns:a16="http://schemas.microsoft.com/office/drawing/2014/main" id="{CBE5F980-0EA5-7ECF-95D8-70D571041D3E}"/>
              </a:ext>
            </a:extLst>
          </p:cNvPr>
          <p:cNvPicPr>
            <a:picLocks noGrp="1" noChangeAspect="1"/>
          </p:cNvPicPr>
          <p:nvPr>
            <p:ph sz="quarter" idx="36"/>
          </p:nvPr>
        </p:nvPicPr>
        <p:blipFill>
          <a:blip r:embed="rId3"/>
          <a:stretch>
            <a:fillRect/>
          </a:stretch>
        </p:blipFill>
        <p:spPr>
          <a:xfrm>
            <a:off x="86448" y="1428668"/>
            <a:ext cx="5879113" cy="3824280"/>
          </a:xfrm>
        </p:spPr>
      </p:pic>
      <p:sp>
        <p:nvSpPr>
          <p:cNvPr id="8" name="TextBox 7">
            <a:extLst>
              <a:ext uri="{FF2B5EF4-FFF2-40B4-BE49-F238E27FC236}">
                <a16:creationId xmlns:a16="http://schemas.microsoft.com/office/drawing/2014/main" id="{350F229C-99AB-79A8-D1AC-65AB11FE104D}"/>
              </a:ext>
            </a:extLst>
          </p:cNvPr>
          <p:cNvSpPr txBox="1"/>
          <p:nvPr/>
        </p:nvSpPr>
        <p:spPr>
          <a:xfrm>
            <a:off x="6386547" y="2982216"/>
            <a:ext cx="4857064"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1400" dirty="0">
              <a:solidFill>
                <a:schemeClr val="bg1"/>
              </a:solidFill>
            </a:endParaRPr>
          </a:p>
          <a:p>
            <a:pPr marL="285750" indent="-285750">
              <a:buFont typeface="Arial"/>
              <a:buChar char="•"/>
            </a:pPr>
            <a:r>
              <a:rPr lang="en-US" sz="1400" b="1" dirty="0">
                <a:solidFill>
                  <a:schemeClr val="bg1"/>
                </a:solidFill>
              </a:rPr>
              <a:t>EC2 Instance Misconfiguration Scan Results</a:t>
            </a:r>
            <a:r>
              <a:rPr lang="en-US" sz="1400" dirty="0">
                <a:solidFill>
                  <a:schemeClr val="bg1"/>
                </a:solidFill>
              </a:rPr>
              <a:t>: The page displays the scan results for EC2 instances, specifically focusing on termination protection and SSH access.</a:t>
            </a:r>
          </a:p>
          <a:p>
            <a:pPr marL="285750" indent="-285750">
              <a:buFont typeface="Arial"/>
              <a:buChar char="•"/>
            </a:pPr>
            <a:endParaRPr lang="en-US" sz="1400" dirty="0">
              <a:solidFill>
                <a:schemeClr val="bg1"/>
              </a:solidFill>
            </a:endParaRPr>
          </a:p>
          <a:p>
            <a:pPr marL="285750" indent="-285750">
              <a:buFont typeface="Arial"/>
              <a:buChar char="•"/>
            </a:pPr>
            <a:r>
              <a:rPr lang="en-US" sz="1400" b="1" dirty="0">
                <a:solidFill>
                  <a:schemeClr val="bg1"/>
                </a:solidFill>
              </a:rPr>
              <a:t>Visual Indicators</a:t>
            </a:r>
            <a:r>
              <a:rPr lang="en-US" sz="1400" dirty="0">
                <a:solidFill>
                  <a:schemeClr val="bg1"/>
                </a:solidFill>
              </a:rPr>
              <a:t>: Misconfigurations are highlighted using red icons (❌) for issues such as "Termination protection is disabled" and "SSH is open to the world," indicating a need for corrective action.</a:t>
            </a:r>
          </a:p>
          <a:p>
            <a:pPr marL="285750" indent="-285750">
              <a:buFont typeface="Arial"/>
              <a:buChar char="•"/>
            </a:pPr>
            <a:endParaRPr lang="en-US" sz="1400" dirty="0">
              <a:solidFill>
                <a:schemeClr val="bg1"/>
              </a:solidFill>
            </a:endParaRPr>
          </a:p>
          <a:p>
            <a:pPr marL="285750" indent="-285750">
              <a:buFont typeface="Arial"/>
              <a:buChar char="•"/>
            </a:pPr>
            <a:r>
              <a:rPr lang="en-US" sz="1400" b="1" dirty="0">
                <a:solidFill>
                  <a:schemeClr val="bg1"/>
                </a:solidFill>
              </a:rPr>
              <a:t>Mitigation Options</a:t>
            </a:r>
            <a:r>
              <a:rPr lang="en-US" sz="1400" dirty="0">
                <a:solidFill>
                  <a:schemeClr val="bg1"/>
                </a:solidFill>
              </a:rPr>
              <a:t>: Each issue has a corresponding "Mitigate" button, allowing users to directly take action to resolve the identified security concerns.</a:t>
            </a:r>
          </a:p>
          <a:p>
            <a:pPr marL="285750" indent="-285750">
              <a:buFont typeface="Arial"/>
              <a:buChar char="•"/>
            </a:pPr>
            <a:endParaRPr lang="en-US" sz="1400" dirty="0">
              <a:solidFill>
                <a:schemeClr val="bg1"/>
              </a:solidFill>
            </a:endParaRPr>
          </a:p>
        </p:txBody>
      </p:sp>
      <p:pic>
        <p:nvPicPr>
          <p:cNvPr id="10" name="Picture 9" descr="A black background with red text&#10;&#10;AI-generated content may be incorrect.">
            <a:extLst>
              <a:ext uri="{FF2B5EF4-FFF2-40B4-BE49-F238E27FC236}">
                <a16:creationId xmlns:a16="http://schemas.microsoft.com/office/drawing/2014/main" id="{9310ACFA-1640-6DE2-09E0-C2C0B35C2D24}"/>
              </a:ext>
            </a:extLst>
          </p:cNvPr>
          <p:cNvPicPr>
            <a:picLocks noChangeAspect="1"/>
          </p:cNvPicPr>
          <p:nvPr/>
        </p:nvPicPr>
        <p:blipFill>
          <a:blip r:embed="rId4"/>
          <a:stretch>
            <a:fillRect/>
          </a:stretch>
        </p:blipFill>
        <p:spPr>
          <a:xfrm>
            <a:off x="8858935" y="-956612"/>
            <a:ext cx="3333064" cy="3333064"/>
          </a:xfrm>
          <a:prstGeom prst="rect">
            <a:avLst/>
          </a:prstGeom>
        </p:spPr>
      </p:pic>
      <p:sp>
        <p:nvSpPr>
          <p:cNvPr id="11" name="Slide Number Placeholder 10">
            <a:extLst>
              <a:ext uri="{FF2B5EF4-FFF2-40B4-BE49-F238E27FC236}">
                <a16:creationId xmlns:a16="http://schemas.microsoft.com/office/drawing/2014/main" id="{074C889A-4B6E-6091-2E1B-A85706464B3F}"/>
              </a:ext>
            </a:extLst>
          </p:cNvPr>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9509847"/>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78D9019-7CE1-4B77-8F5D-67F6576598CB}">
  <ds:schemaRefs>
    <ds:schemaRef ds:uri="http://schemas.microsoft.com/sharepoint/v3/contenttype/forms"/>
  </ds:schemaRefs>
</ds:datastoreItem>
</file>

<file path=customXml/itemProps2.xml><?xml version="1.0" encoding="utf-8"?>
<ds:datastoreItem xmlns:ds="http://schemas.openxmlformats.org/officeDocument/2006/customXml" ds:itemID="{AF6E7B4D-FB62-47B7-AAA7-0DEC9938DB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42E6C21-1752-4E06-9FE3-208D45ADB6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8</TotalTime>
  <Words>780</Words>
  <Application>Microsoft Office PowerPoint</Application>
  <PresentationFormat>Widescreen</PresentationFormat>
  <Paragraphs>65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Nova</vt:lpstr>
      <vt:lpstr>Biome</vt:lpstr>
      <vt:lpstr>Biome Light</vt:lpstr>
      <vt:lpstr>Calibri</vt:lpstr>
      <vt:lpstr>Custom</vt:lpstr>
      <vt:lpstr>AWS </vt:lpstr>
      <vt:lpstr>Agenda</vt:lpstr>
      <vt:lpstr>MOTIVATION </vt:lpstr>
      <vt:lpstr>Problem statement </vt:lpstr>
      <vt:lpstr>OBJECTIVE</vt:lpstr>
      <vt:lpstr>ARCHITECTURE DIAGRAM</vt:lpstr>
      <vt:lpstr>Home  page</vt:lpstr>
      <vt:lpstr>S3 SCAN PAGE</vt:lpstr>
      <vt:lpstr>EC2 SCAN PAGE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Sai Pavan Rangu</cp:lastModifiedBy>
  <cp:revision>281</cp:revision>
  <dcterms:created xsi:type="dcterms:W3CDTF">2025-04-04T15:59:21Z</dcterms:created>
  <dcterms:modified xsi:type="dcterms:W3CDTF">2025-04-05T06:03:56Z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