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3" r:id="rId2"/>
    <p:sldId id="257" r:id="rId3"/>
    <p:sldId id="274" r:id="rId4"/>
    <p:sldId id="275" r:id="rId5"/>
    <p:sldId id="259" r:id="rId6"/>
    <p:sldId id="260" r:id="rId7"/>
    <p:sldId id="261" r:id="rId8"/>
    <p:sldId id="262" r:id="rId9"/>
    <p:sldId id="263" r:id="rId10"/>
    <p:sldId id="264" r:id="rId11"/>
    <p:sldId id="281" r:id="rId12"/>
    <p:sldId id="282" r:id="rId13"/>
    <p:sldId id="265" r:id="rId14"/>
    <p:sldId id="266" r:id="rId15"/>
    <p:sldId id="267" r:id="rId16"/>
    <p:sldId id="268" r:id="rId17"/>
    <p:sldId id="269" r:id="rId18"/>
    <p:sldId id="270" r:id="rId19"/>
    <p:sldId id="279" r:id="rId20"/>
    <p:sldId id="280" r:id="rId21"/>
    <p:sldId id="285" r:id="rId22"/>
    <p:sldId id="286" r:id="rId23"/>
    <p:sldId id="283" r:id="rId24"/>
    <p:sldId id="284"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27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9A6C4C-19BE-4713-B257-05EDE9D0B0B1}" type="datetimeFigureOut">
              <a:rPr lang="en-US" smtClean="0"/>
              <a:t>6/14/2022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0DA706-2321-4E4B-882F-A086D9884B6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D0DA706-2321-4E4B-882F-A086D9884B6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FBDE5FF-9E6C-4D71-B777-B3B290110674}"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3F29D9-EF91-40AD-8EC0-0E5DA4C17E9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BDE5FF-9E6C-4D71-B777-B3B290110674}"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3F29D9-EF91-40AD-8EC0-0E5DA4C17E9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BDE5FF-9E6C-4D71-B777-B3B290110674}"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3F29D9-EF91-40AD-8EC0-0E5DA4C17E9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BDE5FF-9E6C-4D71-B777-B3B290110674}"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3F29D9-EF91-40AD-8EC0-0E5DA4C17E9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BDE5FF-9E6C-4D71-B777-B3B290110674}"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3F29D9-EF91-40AD-8EC0-0E5DA4C17E9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FBDE5FF-9E6C-4D71-B777-B3B290110674}" type="datetimeFigureOut">
              <a:rPr lang="en-US" smtClean="0"/>
              <a:pPr/>
              <a:t>6/14/2022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3F29D9-EF91-40AD-8EC0-0E5DA4C17E9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FBDE5FF-9E6C-4D71-B777-B3B290110674}" type="datetimeFigureOut">
              <a:rPr lang="en-US" smtClean="0"/>
              <a:pPr/>
              <a:t>6/14/2022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3F29D9-EF91-40AD-8EC0-0E5DA4C17E9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BDE5FF-9E6C-4D71-B777-B3B290110674}" type="datetimeFigureOut">
              <a:rPr lang="en-US" smtClean="0"/>
              <a:pPr/>
              <a:t>6/14/2022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3F29D9-EF91-40AD-8EC0-0E5DA4C17E9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DE5FF-9E6C-4D71-B777-B3B290110674}" type="datetimeFigureOut">
              <a:rPr lang="en-US" smtClean="0"/>
              <a:pPr/>
              <a:t>6/14/2022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3F29D9-EF91-40AD-8EC0-0E5DA4C17E9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DE5FF-9E6C-4D71-B777-B3B290110674}" type="datetimeFigureOut">
              <a:rPr lang="en-US" smtClean="0"/>
              <a:pPr/>
              <a:t>6/14/2022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3F29D9-EF91-40AD-8EC0-0E5DA4C17E9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DE5FF-9E6C-4D71-B777-B3B290110674}" type="datetimeFigureOut">
              <a:rPr lang="en-US" smtClean="0"/>
              <a:pPr/>
              <a:t>6/14/2022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3F29D9-EF91-40AD-8EC0-0E5DA4C17E9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DE5FF-9E6C-4D71-B777-B3B290110674}" type="datetimeFigureOut">
              <a:rPr lang="en-US" smtClean="0"/>
              <a:pPr/>
              <a:t>6/14/2022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F29D9-EF91-40AD-8EC0-0E5DA4C17E9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IN" dirty="0"/>
          </a:p>
        </p:txBody>
      </p:sp>
      <p:sp>
        <p:nvSpPr>
          <p:cNvPr id="3" name="Content Placeholder 2"/>
          <p:cNvSpPr>
            <a:spLocks noGrp="1"/>
          </p:cNvSpPr>
          <p:nvPr>
            <p:ph idx="1"/>
          </p:nvPr>
        </p:nvSpPr>
        <p:spPr/>
        <p:txBody>
          <a:bodyPr/>
          <a:lstStyle/>
          <a:p>
            <a:r>
              <a:rPr lang="en-IN" dirty="0" smtClean="0"/>
              <a:t>Pandas is an open-source library that is made mainly for working with relational or </a:t>
            </a:r>
            <a:r>
              <a:rPr lang="en-IN" dirty="0" err="1" smtClean="0"/>
              <a:t>labeled</a:t>
            </a:r>
            <a:r>
              <a:rPr lang="en-IN" dirty="0" smtClean="0"/>
              <a:t> data both easily and intuitively. It provides various data structures and operations for manipulating numerical data and time series. This library is built on the top of the </a:t>
            </a:r>
            <a:r>
              <a:rPr lang="en-IN" dirty="0" err="1" smtClean="0"/>
              <a:t>NumPy</a:t>
            </a:r>
            <a:r>
              <a:rPr lang="en-IN" dirty="0" smtClean="0"/>
              <a:t> library. Pandas is fast and it has high-performance &amp; productivity for users.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Series-constructor options  </a:t>
            </a:r>
            <a:endParaRPr lang="en-IN" dirty="0"/>
          </a:p>
        </p:txBody>
      </p:sp>
      <p:graphicFrame>
        <p:nvGraphicFramePr>
          <p:cNvPr id="4" name="Table 3"/>
          <p:cNvGraphicFramePr>
            <a:graphicFrameLocks noGrp="1"/>
          </p:cNvGraphicFramePr>
          <p:nvPr/>
        </p:nvGraphicFramePr>
        <p:xfrm>
          <a:off x="914400" y="1265156"/>
          <a:ext cx="6629400" cy="4068845"/>
        </p:xfrm>
        <a:graphic>
          <a:graphicData uri="http://schemas.openxmlformats.org/drawingml/2006/table">
            <a:tbl>
              <a:tblPr/>
              <a:tblGrid>
                <a:gridCol w="762000"/>
                <a:gridCol w="5867400"/>
              </a:tblGrid>
              <a:tr h="376795">
                <a:tc>
                  <a:txBody>
                    <a:bodyPr/>
                    <a:lstStyle/>
                    <a:p>
                      <a:pPr algn="ctr" fontAlgn="t"/>
                      <a:r>
                        <a:rPr lang="en-IN" sz="1600" dirty="0" err="1"/>
                        <a:t>Sr.No</a:t>
                      </a:r>
                      <a:endParaRPr lang="en-IN" sz="1600" dirty="0"/>
                    </a:p>
                  </a:txBody>
                  <a:tcPr marL="67285" marR="67285" marT="67285" marB="672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t>Parameter &amp; Description</a:t>
                      </a:r>
                    </a:p>
                  </a:txBody>
                  <a:tcPr marL="67285" marR="67285" marT="67285" marB="672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61245">
                <a:tc>
                  <a:txBody>
                    <a:bodyPr/>
                    <a:lstStyle/>
                    <a:p>
                      <a:pPr fontAlgn="t"/>
                      <a:r>
                        <a:rPr lang="en-IN" sz="1600"/>
                        <a:t>1</a:t>
                      </a:r>
                    </a:p>
                  </a:txBody>
                  <a:tcPr marL="67285" marR="67285" marT="67285" marB="672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dirty="0">
                          <a:solidFill>
                            <a:srgbClr val="000000"/>
                          </a:solidFill>
                        </a:rPr>
                        <a:t>data</a:t>
                      </a:r>
                      <a:endParaRPr lang="en-IN" sz="1600" dirty="0">
                        <a:solidFill>
                          <a:srgbClr val="000000"/>
                        </a:solidFill>
                      </a:endParaRPr>
                    </a:p>
                    <a:p>
                      <a:pPr algn="just" fontAlgn="t"/>
                      <a:r>
                        <a:rPr lang="en-IN" sz="1600" dirty="0">
                          <a:solidFill>
                            <a:srgbClr val="000000"/>
                          </a:solidFill>
                        </a:rPr>
                        <a:t>data takes various forms like </a:t>
                      </a:r>
                      <a:r>
                        <a:rPr lang="en-IN" sz="1600" dirty="0" err="1">
                          <a:solidFill>
                            <a:srgbClr val="000000"/>
                          </a:solidFill>
                        </a:rPr>
                        <a:t>ndarray</a:t>
                      </a:r>
                      <a:r>
                        <a:rPr lang="en-IN" sz="1600" dirty="0">
                          <a:solidFill>
                            <a:srgbClr val="000000"/>
                          </a:solidFill>
                        </a:rPr>
                        <a:t>, list, constants</a:t>
                      </a:r>
                    </a:p>
                  </a:txBody>
                  <a:tcPr marL="67285" marR="67285" marT="67285" marB="672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45695">
                <a:tc>
                  <a:txBody>
                    <a:bodyPr/>
                    <a:lstStyle/>
                    <a:p>
                      <a:pPr fontAlgn="t"/>
                      <a:r>
                        <a:rPr lang="en-IN" sz="1600"/>
                        <a:t>2</a:t>
                      </a:r>
                    </a:p>
                  </a:txBody>
                  <a:tcPr marL="67285" marR="67285" marT="67285" marB="672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dirty="0">
                          <a:solidFill>
                            <a:srgbClr val="000000"/>
                          </a:solidFill>
                        </a:rPr>
                        <a:t>index</a:t>
                      </a:r>
                      <a:endParaRPr lang="en-IN" sz="1600" dirty="0">
                        <a:solidFill>
                          <a:srgbClr val="000000"/>
                        </a:solidFill>
                      </a:endParaRPr>
                    </a:p>
                    <a:p>
                      <a:pPr algn="just" fontAlgn="t"/>
                      <a:r>
                        <a:rPr lang="en-IN" sz="1600" dirty="0">
                          <a:solidFill>
                            <a:srgbClr val="000000"/>
                          </a:solidFill>
                        </a:rPr>
                        <a:t>Index values must be unique and </a:t>
                      </a:r>
                      <a:r>
                        <a:rPr lang="en-IN" sz="1600" dirty="0" err="1">
                          <a:solidFill>
                            <a:srgbClr val="000000"/>
                          </a:solidFill>
                        </a:rPr>
                        <a:t>hashable</a:t>
                      </a:r>
                      <a:r>
                        <a:rPr lang="en-IN" sz="1600" dirty="0">
                          <a:solidFill>
                            <a:srgbClr val="000000"/>
                          </a:solidFill>
                        </a:rPr>
                        <a:t>, same length as data. Default </a:t>
                      </a:r>
                      <a:r>
                        <a:rPr lang="en-IN" sz="1600" b="1" dirty="0" err="1">
                          <a:solidFill>
                            <a:srgbClr val="000000"/>
                          </a:solidFill>
                        </a:rPr>
                        <a:t>np.arrange</a:t>
                      </a:r>
                      <a:r>
                        <a:rPr lang="en-IN" sz="1600" b="1" dirty="0">
                          <a:solidFill>
                            <a:srgbClr val="000000"/>
                          </a:solidFill>
                        </a:rPr>
                        <a:t>(n)</a:t>
                      </a:r>
                      <a:r>
                        <a:rPr lang="en-IN" sz="1600" dirty="0">
                          <a:solidFill>
                            <a:srgbClr val="000000"/>
                          </a:solidFill>
                        </a:rPr>
                        <a:t> if no index is passed.</a:t>
                      </a:r>
                    </a:p>
                  </a:txBody>
                  <a:tcPr marL="67285" marR="67285" marT="67285" marB="672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61245">
                <a:tc>
                  <a:txBody>
                    <a:bodyPr/>
                    <a:lstStyle/>
                    <a:p>
                      <a:pPr fontAlgn="t"/>
                      <a:r>
                        <a:rPr lang="en-IN" sz="1600"/>
                        <a:t>3</a:t>
                      </a:r>
                    </a:p>
                  </a:txBody>
                  <a:tcPr marL="67285" marR="67285" marT="67285" marB="672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a:solidFill>
                            <a:srgbClr val="000000"/>
                          </a:solidFill>
                        </a:rPr>
                        <a:t>dtype</a:t>
                      </a:r>
                      <a:endParaRPr lang="en-IN" sz="1600">
                        <a:solidFill>
                          <a:srgbClr val="000000"/>
                        </a:solidFill>
                      </a:endParaRPr>
                    </a:p>
                    <a:p>
                      <a:pPr algn="just" fontAlgn="t"/>
                      <a:r>
                        <a:rPr lang="en-IN" sz="1600">
                          <a:solidFill>
                            <a:srgbClr val="000000"/>
                          </a:solidFill>
                        </a:rPr>
                        <a:t>dtype is for data type. If None, data type will be inferred</a:t>
                      </a:r>
                    </a:p>
                  </a:txBody>
                  <a:tcPr marL="67285" marR="67285" marT="67285" marB="672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2005">
                <a:tc>
                  <a:txBody>
                    <a:bodyPr/>
                    <a:lstStyle/>
                    <a:p>
                      <a:pPr fontAlgn="t"/>
                      <a:r>
                        <a:rPr lang="en-IN" sz="1600"/>
                        <a:t>4</a:t>
                      </a:r>
                    </a:p>
                  </a:txBody>
                  <a:tcPr marL="67285" marR="67285" marT="67285" marB="672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dirty="0">
                          <a:solidFill>
                            <a:srgbClr val="000000"/>
                          </a:solidFill>
                        </a:rPr>
                        <a:t>copy</a:t>
                      </a:r>
                      <a:endParaRPr lang="en-IN" sz="1600" dirty="0">
                        <a:solidFill>
                          <a:srgbClr val="000000"/>
                        </a:solidFill>
                      </a:endParaRPr>
                    </a:p>
                    <a:p>
                      <a:pPr algn="just" fontAlgn="t"/>
                      <a:r>
                        <a:rPr lang="en-IN" sz="1600" dirty="0">
                          <a:solidFill>
                            <a:srgbClr val="000000"/>
                          </a:solidFill>
                        </a:rPr>
                        <a:t>Copy data. Default False</a:t>
                      </a:r>
                    </a:p>
                  </a:txBody>
                  <a:tcPr marL="67285" marR="67285" marT="67285" marB="672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4"/>
          <p:cNvSpPr/>
          <p:nvPr/>
        </p:nvSpPr>
        <p:spPr>
          <a:xfrm>
            <a:off x="533400" y="5562600"/>
            <a:ext cx="8001000" cy="1200329"/>
          </a:xfrm>
          <a:prstGeom prst="rect">
            <a:avLst/>
          </a:prstGeom>
        </p:spPr>
        <p:txBody>
          <a:bodyPr wrap="square">
            <a:spAutoFit/>
          </a:bodyPr>
          <a:lstStyle/>
          <a:p>
            <a:r>
              <a:rPr lang="en-IN" dirty="0"/>
              <a:t>A series can be created using various inputs like −</a:t>
            </a:r>
          </a:p>
          <a:p>
            <a:pPr lvl="3">
              <a:buFont typeface="Arial" pitchFamily="34" charset="0"/>
              <a:buChar char="•"/>
            </a:pPr>
            <a:r>
              <a:rPr lang="en-IN" dirty="0"/>
              <a:t>Array</a:t>
            </a:r>
          </a:p>
          <a:p>
            <a:pPr lvl="3">
              <a:buFont typeface="Arial" pitchFamily="34" charset="0"/>
              <a:buChar char="•"/>
            </a:pPr>
            <a:r>
              <a:rPr lang="en-IN" dirty="0" err="1"/>
              <a:t>Dict</a:t>
            </a:r>
            <a:endParaRPr lang="en-IN" dirty="0"/>
          </a:p>
          <a:p>
            <a:pPr lvl="3">
              <a:buFont typeface="Arial" pitchFamily="34" charset="0"/>
              <a:buChar char="•"/>
            </a:pPr>
            <a:r>
              <a:rPr lang="en-IN" dirty="0"/>
              <a:t>Scalar value or constant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4572000" cy="2031325"/>
          </a:xfrm>
          <a:prstGeom prst="rect">
            <a:avLst/>
          </a:prstGeom>
        </p:spPr>
        <p:txBody>
          <a:bodyPr>
            <a:spAutoFit/>
          </a:bodyPr>
          <a:lstStyle/>
          <a:p>
            <a:r>
              <a:rPr lang="en-IN" dirty="0" smtClean="0"/>
              <a:t># Program to create series</a:t>
            </a:r>
          </a:p>
          <a:p>
            <a:endParaRPr lang="en-IN" dirty="0" smtClean="0"/>
          </a:p>
          <a:p>
            <a:r>
              <a:rPr lang="en-IN" dirty="0" smtClean="0"/>
              <a:t># Import Panda Library</a:t>
            </a:r>
          </a:p>
          <a:p>
            <a:r>
              <a:rPr lang="en-IN" dirty="0" smtClean="0"/>
              <a:t>import pandas as pd</a:t>
            </a:r>
          </a:p>
          <a:p>
            <a:endParaRPr lang="en-IN" dirty="0" smtClean="0"/>
          </a:p>
          <a:p>
            <a:r>
              <a:rPr lang="en-IN" dirty="0" smtClean="0"/>
              <a:t># Create series with Data, and Index</a:t>
            </a:r>
          </a:p>
          <a:p>
            <a:r>
              <a:rPr lang="en-IN" dirty="0" smtClean="0"/>
              <a:t>a = </a:t>
            </a:r>
            <a:r>
              <a:rPr lang="en-IN" dirty="0" err="1" smtClean="0"/>
              <a:t>pd.Series</a:t>
            </a:r>
            <a:r>
              <a:rPr lang="en-IN" dirty="0" smtClean="0"/>
              <a:t>(Data, index = Index)</a:t>
            </a:r>
            <a:endParaRPr lang="en-IN" dirty="0"/>
          </a:p>
        </p:txBody>
      </p:sp>
      <p:sp>
        <p:nvSpPr>
          <p:cNvPr id="3" name="Rectangle 2"/>
          <p:cNvSpPr/>
          <p:nvPr/>
        </p:nvSpPr>
        <p:spPr>
          <a:xfrm>
            <a:off x="3276600" y="2743200"/>
            <a:ext cx="4572000" cy="3693319"/>
          </a:xfrm>
          <a:prstGeom prst="rect">
            <a:avLst/>
          </a:prstGeom>
        </p:spPr>
        <p:txBody>
          <a:bodyPr>
            <a:spAutoFit/>
          </a:bodyPr>
          <a:lstStyle/>
          <a:p>
            <a:r>
              <a:rPr lang="en-IN" dirty="0" smtClean="0"/>
              <a:t># Program to Create series with scalar values</a:t>
            </a:r>
          </a:p>
          <a:p>
            <a:endParaRPr lang="en-IN" dirty="0" smtClean="0"/>
          </a:p>
          <a:p>
            <a:r>
              <a:rPr lang="en-IN" dirty="0" smtClean="0"/>
              <a:t># Numeric data</a:t>
            </a:r>
          </a:p>
          <a:p>
            <a:r>
              <a:rPr lang="en-IN" dirty="0" smtClean="0"/>
              <a:t>Data =[1, 3, 4, 5, 6, 2, 9]</a:t>
            </a:r>
          </a:p>
          <a:p>
            <a:endParaRPr lang="en-IN" dirty="0" smtClean="0"/>
          </a:p>
          <a:p>
            <a:r>
              <a:rPr lang="en-IN" dirty="0" smtClean="0"/>
              <a:t># Creating series with default index values</a:t>
            </a:r>
          </a:p>
          <a:p>
            <a:r>
              <a:rPr lang="en-IN" dirty="0" smtClean="0"/>
              <a:t>s = </a:t>
            </a:r>
            <a:r>
              <a:rPr lang="en-IN" dirty="0" err="1" smtClean="0"/>
              <a:t>pd.Series</a:t>
            </a:r>
            <a:r>
              <a:rPr lang="en-IN" dirty="0" smtClean="0"/>
              <a:t>(Data)	</a:t>
            </a:r>
          </a:p>
          <a:p>
            <a:endParaRPr lang="en-IN" dirty="0" smtClean="0"/>
          </a:p>
          <a:p>
            <a:r>
              <a:rPr lang="en-IN" dirty="0" smtClean="0"/>
              <a:t># predefined index values</a:t>
            </a:r>
          </a:p>
          <a:p>
            <a:r>
              <a:rPr lang="en-IN" dirty="0" smtClean="0"/>
              <a:t>Index =['a', 'b', 'c', 'd', 'e', 'f', 'g']</a:t>
            </a:r>
          </a:p>
          <a:p>
            <a:endParaRPr lang="en-IN" dirty="0" smtClean="0"/>
          </a:p>
          <a:p>
            <a:r>
              <a:rPr lang="en-IN" dirty="0" smtClean="0"/>
              <a:t># Creating series with predefined index values</a:t>
            </a:r>
          </a:p>
          <a:p>
            <a:r>
              <a:rPr lang="en-IN" dirty="0" err="1" smtClean="0"/>
              <a:t>si</a:t>
            </a:r>
            <a:r>
              <a:rPr lang="en-IN" dirty="0" smtClean="0"/>
              <a:t> = </a:t>
            </a:r>
            <a:r>
              <a:rPr lang="en-IN" dirty="0" err="1" smtClean="0"/>
              <a:t>pd.Series</a:t>
            </a:r>
            <a:r>
              <a:rPr lang="en-IN" dirty="0" smtClean="0"/>
              <a:t>(Data, Index)</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4572000" cy="1477328"/>
          </a:xfrm>
          <a:prstGeom prst="rect">
            <a:avLst/>
          </a:prstGeom>
        </p:spPr>
        <p:txBody>
          <a:bodyPr>
            <a:spAutoFit/>
          </a:bodyPr>
          <a:lstStyle/>
          <a:p>
            <a:r>
              <a:rPr lang="en-IN" dirty="0" smtClean="0"/>
              <a:t># Program to Create Dictionary series</a:t>
            </a:r>
          </a:p>
          <a:p>
            <a:r>
              <a:rPr lang="en-IN" dirty="0" smtClean="0"/>
              <a:t>dictionary ={'a':1, 'b':2, 'c':3, 'd':4, 'e':5}</a:t>
            </a:r>
          </a:p>
          <a:p>
            <a:endParaRPr lang="en-IN" dirty="0" smtClean="0"/>
          </a:p>
          <a:p>
            <a:r>
              <a:rPr lang="en-IN" dirty="0" smtClean="0"/>
              <a:t># Creating series of Dictionary type</a:t>
            </a:r>
          </a:p>
          <a:p>
            <a:r>
              <a:rPr lang="en-IN" dirty="0" err="1" smtClean="0"/>
              <a:t>sd</a:t>
            </a:r>
            <a:r>
              <a:rPr lang="en-IN" dirty="0" smtClean="0"/>
              <a:t> = </a:t>
            </a:r>
            <a:r>
              <a:rPr lang="en-IN" dirty="0" err="1" smtClean="0"/>
              <a:t>pd.Series</a:t>
            </a:r>
            <a:r>
              <a:rPr lang="en-IN" dirty="0" smtClean="0"/>
              <a:t>(dictionary)</a:t>
            </a:r>
            <a:endParaRPr lang="en-IN" dirty="0"/>
          </a:p>
        </p:txBody>
      </p:sp>
      <p:sp>
        <p:nvSpPr>
          <p:cNvPr id="3" name="Rectangle 2"/>
          <p:cNvSpPr/>
          <p:nvPr/>
        </p:nvSpPr>
        <p:spPr>
          <a:xfrm>
            <a:off x="304800" y="2209800"/>
            <a:ext cx="4572000" cy="2031325"/>
          </a:xfrm>
          <a:prstGeom prst="rect">
            <a:avLst/>
          </a:prstGeom>
        </p:spPr>
        <p:txBody>
          <a:bodyPr>
            <a:spAutoFit/>
          </a:bodyPr>
          <a:lstStyle/>
          <a:p>
            <a:r>
              <a:rPr lang="en-IN" dirty="0" smtClean="0"/>
              <a:t># Program to Create </a:t>
            </a:r>
            <a:r>
              <a:rPr lang="en-IN" dirty="0" err="1" smtClean="0"/>
              <a:t>ndarray</a:t>
            </a:r>
            <a:r>
              <a:rPr lang="en-IN" dirty="0" smtClean="0"/>
              <a:t> series</a:t>
            </a:r>
          </a:p>
          <a:p>
            <a:endParaRPr lang="en-IN" dirty="0" smtClean="0"/>
          </a:p>
          <a:p>
            <a:r>
              <a:rPr lang="en-IN" dirty="0" smtClean="0"/>
              <a:t># Defining 2darray</a:t>
            </a:r>
          </a:p>
          <a:p>
            <a:r>
              <a:rPr lang="en-IN" dirty="0" smtClean="0"/>
              <a:t>Data =[[2, 3, 4], [5, 6, 7]]</a:t>
            </a:r>
          </a:p>
          <a:p>
            <a:endParaRPr lang="en-IN" dirty="0" smtClean="0"/>
          </a:p>
          <a:p>
            <a:r>
              <a:rPr lang="en-IN" dirty="0" smtClean="0"/>
              <a:t># Creating series of 2darray</a:t>
            </a:r>
          </a:p>
          <a:p>
            <a:r>
              <a:rPr lang="en-IN" dirty="0" err="1" smtClean="0"/>
              <a:t>snd</a:t>
            </a:r>
            <a:r>
              <a:rPr lang="en-IN" dirty="0" smtClean="0"/>
              <a:t> = </a:t>
            </a:r>
            <a:r>
              <a:rPr lang="en-IN" dirty="0" err="1" smtClean="0"/>
              <a:t>pd.Series</a:t>
            </a:r>
            <a:r>
              <a:rPr lang="en-IN" dirty="0" smtClean="0"/>
              <a:t>(Data)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IN" dirty="0"/>
          </a:p>
        </p:txBody>
      </p:sp>
      <p:sp>
        <p:nvSpPr>
          <p:cNvPr id="3" name="Content Placeholder 2"/>
          <p:cNvSpPr>
            <a:spLocks noGrp="1"/>
          </p:cNvSpPr>
          <p:nvPr>
            <p:ph idx="1"/>
          </p:nvPr>
        </p:nvSpPr>
        <p:spPr>
          <a:xfrm>
            <a:off x="457200" y="1600200"/>
            <a:ext cx="8229600" cy="3809999"/>
          </a:xfrm>
        </p:spPr>
        <p:txBody>
          <a:bodyPr>
            <a:normAutofit/>
          </a:bodyPr>
          <a:lstStyle/>
          <a:p>
            <a:r>
              <a:rPr lang="en-IN" dirty="0"/>
              <a:t>Create an Empty </a:t>
            </a:r>
            <a:r>
              <a:rPr lang="en-IN" dirty="0" smtClean="0"/>
              <a:t>Series</a:t>
            </a:r>
          </a:p>
          <a:p>
            <a:r>
              <a:rPr lang="en-IN" dirty="0"/>
              <a:t>Create a Series from </a:t>
            </a:r>
            <a:r>
              <a:rPr lang="en-IN" dirty="0" err="1" smtClean="0"/>
              <a:t>ndarray</a:t>
            </a:r>
            <a:endParaRPr lang="en-IN" dirty="0" smtClean="0"/>
          </a:p>
          <a:p>
            <a:r>
              <a:rPr lang="en-IN" dirty="0"/>
              <a:t>Create a Series from </a:t>
            </a:r>
            <a:r>
              <a:rPr lang="en-IN" dirty="0" err="1" smtClean="0"/>
              <a:t>dict</a:t>
            </a:r>
            <a:endParaRPr lang="en-IN" dirty="0" smtClean="0"/>
          </a:p>
          <a:p>
            <a:r>
              <a:rPr lang="en-IN" dirty="0" smtClean="0"/>
              <a:t>Create a Series from Scalar</a:t>
            </a:r>
          </a:p>
          <a:p>
            <a:r>
              <a:rPr lang="en-IN" dirty="0" smtClean="0"/>
              <a:t>Accessing </a:t>
            </a:r>
            <a:r>
              <a:rPr lang="en-IN" dirty="0"/>
              <a:t>Data from Series with Position</a:t>
            </a:r>
          </a:p>
          <a:p>
            <a:r>
              <a:rPr lang="en-IN" dirty="0" smtClean="0"/>
              <a:t>Retrieve </a:t>
            </a:r>
            <a:r>
              <a:rPr lang="en-IN" dirty="0"/>
              <a:t>Data Using Label (Index</a:t>
            </a:r>
            <a:r>
              <a:rPr lang="en-IN" dirty="0" smtClean="0"/>
              <a:t>)</a:t>
            </a:r>
          </a:p>
          <a:p>
            <a:endParaRPr lang="en-IN" dirty="0"/>
          </a:p>
          <a:p>
            <a:endParaRPr lang="en-IN" dirty="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frame</a:t>
            </a:r>
            <a:endParaRPr lang="en-IN" dirty="0"/>
          </a:p>
        </p:txBody>
      </p:sp>
      <p:sp>
        <p:nvSpPr>
          <p:cNvPr id="3" name="Content Placeholder 2"/>
          <p:cNvSpPr>
            <a:spLocks noGrp="1"/>
          </p:cNvSpPr>
          <p:nvPr>
            <p:ph idx="1"/>
          </p:nvPr>
        </p:nvSpPr>
        <p:spPr/>
        <p:txBody>
          <a:bodyPr>
            <a:normAutofit/>
          </a:bodyPr>
          <a:lstStyle/>
          <a:p>
            <a:r>
              <a:rPr lang="en-IN" dirty="0"/>
              <a:t>A Data frame is a two-dimensional data structure, i.e., data is aligned in a tabular fashion in rows and columns.</a:t>
            </a:r>
          </a:p>
          <a:p>
            <a:r>
              <a:rPr lang="en-IN" dirty="0"/>
              <a:t>Features of </a:t>
            </a:r>
            <a:r>
              <a:rPr lang="en-IN" dirty="0" err="1"/>
              <a:t>DataFrame</a:t>
            </a:r>
            <a:endParaRPr lang="en-IN" dirty="0"/>
          </a:p>
          <a:p>
            <a:pPr lvl="2"/>
            <a:r>
              <a:rPr lang="en-IN" dirty="0"/>
              <a:t>Potentially columns are of different types</a:t>
            </a:r>
          </a:p>
          <a:p>
            <a:pPr lvl="2"/>
            <a:r>
              <a:rPr lang="en-IN" dirty="0"/>
              <a:t>Size – Mutable</a:t>
            </a:r>
          </a:p>
          <a:p>
            <a:pPr lvl="2"/>
            <a:r>
              <a:rPr lang="en-IN" dirty="0" err="1"/>
              <a:t>Labeled</a:t>
            </a:r>
            <a:r>
              <a:rPr lang="en-IN" dirty="0"/>
              <a:t> axes (rows and columns)</a:t>
            </a:r>
          </a:p>
          <a:p>
            <a:pPr lvl="2"/>
            <a:r>
              <a:rPr lang="en-IN" dirty="0"/>
              <a:t>Can Perform Arithmetic operations on rows and columns</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 structure </a:t>
            </a:r>
            <a:endParaRPr lang="en-IN" dirty="0"/>
          </a:p>
        </p:txBody>
      </p:sp>
      <p:pic>
        <p:nvPicPr>
          <p:cNvPr id="23554" name="Picture 2" descr="Structure Table"/>
          <p:cNvPicPr>
            <a:picLocks noChangeAspect="1" noChangeArrowheads="1"/>
          </p:cNvPicPr>
          <p:nvPr/>
        </p:nvPicPr>
        <p:blipFill>
          <a:blip r:embed="rId2"/>
          <a:srcRect/>
          <a:stretch>
            <a:fillRect/>
          </a:stretch>
        </p:blipFill>
        <p:spPr bwMode="auto">
          <a:xfrm>
            <a:off x="1828800" y="1371600"/>
            <a:ext cx="5448300" cy="477202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DataFrame</a:t>
            </a:r>
            <a:r>
              <a:rPr lang="en-IN" dirty="0" smtClean="0"/>
              <a:t>-constructor </a:t>
            </a:r>
            <a:endParaRPr lang="en-IN" dirty="0"/>
          </a:p>
        </p:txBody>
      </p:sp>
      <p:sp>
        <p:nvSpPr>
          <p:cNvPr id="3" name="Content Placeholder 2"/>
          <p:cNvSpPr>
            <a:spLocks noGrp="1"/>
          </p:cNvSpPr>
          <p:nvPr>
            <p:ph idx="1"/>
          </p:nvPr>
        </p:nvSpPr>
        <p:spPr>
          <a:xfrm>
            <a:off x="457200" y="1600201"/>
            <a:ext cx="8229600" cy="1524000"/>
          </a:xfrm>
        </p:spPr>
        <p:txBody>
          <a:bodyPr/>
          <a:lstStyle/>
          <a:p>
            <a:r>
              <a:rPr lang="en-IN" dirty="0" smtClean="0"/>
              <a:t>A </a:t>
            </a:r>
            <a:r>
              <a:rPr lang="en-IN" dirty="0"/>
              <a:t>pandas </a:t>
            </a:r>
            <a:r>
              <a:rPr lang="en-IN" dirty="0" err="1"/>
              <a:t>DataFrame</a:t>
            </a:r>
            <a:r>
              <a:rPr lang="en-IN" dirty="0"/>
              <a:t> can be created using the following constructor −</a:t>
            </a:r>
          </a:p>
          <a:p>
            <a:pPr lvl="3">
              <a:buNone/>
            </a:pPr>
            <a:r>
              <a:rPr lang="en-IN" dirty="0" err="1" smtClean="0"/>
              <a:t>pandas.DataFrame</a:t>
            </a:r>
            <a:r>
              <a:rPr lang="en-IN" dirty="0" smtClean="0"/>
              <a:t>( data, index, columns, </a:t>
            </a:r>
            <a:r>
              <a:rPr lang="en-IN" dirty="0" err="1" smtClean="0"/>
              <a:t>dtype</a:t>
            </a:r>
            <a:r>
              <a:rPr lang="en-IN" dirty="0" smtClean="0"/>
              <a:t>, copy)</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frame-constructor options</a:t>
            </a:r>
            <a:endParaRPr lang="en-IN" dirty="0"/>
          </a:p>
        </p:txBody>
      </p:sp>
      <p:graphicFrame>
        <p:nvGraphicFramePr>
          <p:cNvPr id="4" name="Table 3"/>
          <p:cNvGraphicFramePr>
            <a:graphicFrameLocks noGrp="1"/>
          </p:cNvGraphicFramePr>
          <p:nvPr/>
        </p:nvGraphicFramePr>
        <p:xfrm>
          <a:off x="990600" y="2057400"/>
          <a:ext cx="6858000" cy="4085655"/>
        </p:xfrm>
        <a:graphic>
          <a:graphicData uri="http://schemas.openxmlformats.org/drawingml/2006/table">
            <a:tbl>
              <a:tblPr/>
              <a:tblGrid>
                <a:gridCol w="762000"/>
                <a:gridCol w="6096000"/>
              </a:tblGrid>
              <a:tr h="249544">
                <a:tc>
                  <a:txBody>
                    <a:bodyPr/>
                    <a:lstStyle/>
                    <a:p>
                      <a:pPr algn="ctr" fontAlgn="t"/>
                      <a:r>
                        <a:rPr lang="en-IN" sz="1100"/>
                        <a:t>Sr.No</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100"/>
                        <a:t>Parameter &amp; Description</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91228">
                <a:tc>
                  <a:txBody>
                    <a:bodyPr/>
                    <a:lstStyle/>
                    <a:p>
                      <a:pPr fontAlgn="t"/>
                      <a:r>
                        <a:rPr lang="en-IN" sz="1100"/>
                        <a:t>1</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100" b="1">
                          <a:solidFill>
                            <a:srgbClr val="000000"/>
                          </a:solidFill>
                        </a:rPr>
                        <a:t>data</a:t>
                      </a:r>
                      <a:endParaRPr lang="en-IN" sz="1100">
                        <a:solidFill>
                          <a:srgbClr val="000000"/>
                        </a:solidFill>
                      </a:endParaRPr>
                    </a:p>
                    <a:p>
                      <a:pPr algn="just" fontAlgn="t"/>
                      <a:r>
                        <a:rPr lang="en-IN" sz="1100">
                          <a:solidFill>
                            <a:srgbClr val="000000"/>
                          </a:solidFill>
                        </a:rPr>
                        <a:t>data takes various forms like ndarray, series, map, lists, dict, constants and also another DataFrame.</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1228">
                <a:tc>
                  <a:txBody>
                    <a:bodyPr/>
                    <a:lstStyle/>
                    <a:p>
                      <a:pPr fontAlgn="t"/>
                      <a:r>
                        <a:rPr lang="en-IN" sz="1100"/>
                        <a:t>2</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100" b="1">
                          <a:solidFill>
                            <a:srgbClr val="000000"/>
                          </a:solidFill>
                        </a:rPr>
                        <a:t>index</a:t>
                      </a:r>
                      <a:endParaRPr lang="en-IN" sz="1100">
                        <a:solidFill>
                          <a:srgbClr val="000000"/>
                        </a:solidFill>
                      </a:endParaRPr>
                    </a:p>
                    <a:p>
                      <a:pPr algn="just" fontAlgn="t"/>
                      <a:r>
                        <a:rPr lang="en-IN" sz="1100">
                          <a:solidFill>
                            <a:srgbClr val="000000"/>
                          </a:solidFill>
                        </a:rPr>
                        <a:t>For the row labels, the Index to be used for the resulting frame is Optional Default np.arange(n) if no index is passed.</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1228">
                <a:tc>
                  <a:txBody>
                    <a:bodyPr/>
                    <a:lstStyle/>
                    <a:p>
                      <a:pPr fontAlgn="t"/>
                      <a:r>
                        <a:rPr lang="en-IN" sz="1100"/>
                        <a:t>3</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100" b="1">
                          <a:solidFill>
                            <a:srgbClr val="000000"/>
                          </a:solidFill>
                        </a:rPr>
                        <a:t>columns</a:t>
                      </a:r>
                      <a:endParaRPr lang="en-IN" sz="1100">
                        <a:solidFill>
                          <a:srgbClr val="000000"/>
                        </a:solidFill>
                      </a:endParaRPr>
                    </a:p>
                    <a:p>
                      <a:pPr algn="just" fontAlgn="t"/>
                      <a:r>
                        <a:rPr lang="en-IN" sz="1100">
                          <a:solidFill>
                            <a:srgbClr val="000000"/>
                          </a:solidFill>
                        </a:rPr>
                        <a:t>For column labels, the optional default syntax is - np.arange(n). This is only true if no index is passed.</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9965">
                <a:tc>
                  <a:txBody>
                    <a:bodyPr/>
                    <a:lstStyle/>
                    <a:p>
                      <a:pPr fontAlgn="t"/>
                      <a:r>
                        <a:rPr lang="en-IN" sz="1100"/>
                        <a:t>4</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100" b="1">
                          <a:solidFill>
                            <a:srgbClr val="000000"/>
                          </a:solidFill>
                        </a:rPr>
                        <a:t>dtype</a:t>
                      </a:r>
                      <a:endParaRPr lang="en-IN" sz="1100">
                        <a:solidFill>
                          <a:srgbClr val="000000"/>
                        </a:solidFill>
                      </a:endParaRPr>
                    </a:p>
                    <a:p>
                      <a:pPr algn="just" fontAlgn="t"/>
                      <a:r>
                        <a:rPr lang="en-IN" sz="1100">
                          <a:solidFill>
                            <a:srgbClr val="000000"/>
                          </a:solidFill>
                        </a:rPr>
                        <a:t>Data type of each column.</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0807">
                <a:tc>
                  <a:txBody>
                    <a:bodyPr/>
                    <a:lstStyle/>
                    <a:p>
                      <a:pPr fontAlgn="t"/>
                      <a:r>
                        <a:rPr lang="en-IN" sz="1100"/>
                        <a:t>5</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100" b="1" dirty="0">
                          <a:solidFill>
                            <a:srgbClr val="000000"/>
                          </a:solidFill>
                        </a:rPr>
                        <a:t>copy</a:t>
                      </a:r>
                      <a:endParaRPr lang="en-IN" sz="1100" dirty="0">
                        <a:solidFill>
                          <a:srgbClr val="000000"/>
                        </a:solidFill>
                      </a:endParaRPr>
                    </a:p>
                    <a:p>
                      <a:pPr algn="just" fontAlgn="t"/>
                      <a:r>
                        <a:rPr lang="en-IN" sz="1100" dirty="0">
                          <a:solidFill>
                            <a:srgbClr val="000000"/>
                          </a:solidFill>
                        </a:rPr>
                        <a:t>This command (or whatever it is) is used for copying of data, if the default is False.</a:t>
                      </a:r>
                    </a:p>
                  </a:txBody>
                  <a:tcPr marL="44561" marR="44561" marT="44561" marB="445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Create </a:t>
            </a:r>
            <a:r>
              <a:rPr lang="en-IN" dirty="0" err="1" smtClean="0"/>
              <a:t>DataFrame</a:t>
            </a:r>
            <a:endParaRPr lang="en-IN" dirty="0"/>
          </a:p>
        </p:txBody>
      </p:sp>
      <p:sp>
        <p:nvSpPr>
          <p:cNvPr id="3" name="Content Placeholder 2"/>
          <p:cNvSpPr>
            <a:spLocks noGrp="1"/>
          </p:cNvSpPr>
          <p:nvPr>
            <p:ph idx="1"/>
          </p:nvPr>
        </p:nvSpPr>
        <p:spPr/>
        <p:txBody>
          <a:bodyPr>
            <a:normAutofit/>
          </a:bodyPr>
          <a:lstStyle/>
          <a:p>
            <a:r>
              <a:rPr lang="en-IN" dirty="0" smtClean="0"/>
              <a:t>A </a:t>
            </a:r>
            <a:r>
              <a:rPr lang="en-IN" dirty="0"/>
              <a:t>pandas </a:t>
            </a:r>
            <a:r>
              <a:rPr lang="en-IN" dirty="0" err="1"/>
              <a:t>DataFrame</a:t>
            </a:r>
            <a:r>
              <a:rPr lang="en-IN" dirty="0"/>
              <a:t> can be created using various inputs like −</a:t>
            </a:r>
          </a:p>
          <a:p>
            <a:pPr lvl="3"/>
            <a:r>
              <a:rPr lang="en-IN" dirty="0"/>
              <a:t>Lists</a:t>
            </a:r>
          </a:p>
          <a:p>
            <a:pPr lvl="3"/>
            <a:r>
              <a:rPr lang="en-IN" dirty="0" err="1"/>
              <a:t>dict</a:t>
            </a:r>
            <a:endParaRPr lang="en-IN" dirty="0"/>
          </a:p>
          <a:p>
            <a:pPr lvl="3"/>
            <a:r>
              <a:rPr lang="en-IN" dirty="0"/>
              <a:t>Series</a:t>
            </a:r>
          </a:p>
          <a:p>
            <a:pPr lvl="3"/>
            <a:r>
              <a:rPr lang="en-IN" dirty="0" err="1"/>
              <a:t>Numpy</a:t>
            </a:r>
            <a:r>
              <a:rPr lang="en-IN" dirty="0"/>
              <a:t> </a:t>
            </a:r>
            <a:r>
              <a:rPr lang="en-IN" dirty="0" err="1"/>
              <a:t>ndarrays</a:t>
            </a:r>
            <a:endParaRPr lang="en-IN" dirty="0"/>
          </a:p>
          <a:p>
            <a:pPr lvl="3"/>
            <a:r>
              <a:rPr lang="en-IN" dirty="0"/>
              <a:t>Another </a:t>
            </a:r>
            <a:r>
              <a:rPr lang="en-IN" dirty="0" err="1"/>
              <a:t>DataFrame</a:t>
            </a:r>
            <a:endParaRPr lang="en-IN" dirty="0"/>
          </a:p>
          <a:p>
            <a:pPr lvl="3"/>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4572000" cy="2031325"/>
          </a:xfrm>
          <a:prstGeom prst="rect">
            <a:avLst/>
          </a:prstGeom>
        </p:spPr>
        <p:txBody>
          <a:bodyPr>
            <a:spAutoFit/>
          </a:bodyPr>
          <a:lstStyle/>
          <a:p>
            <a:r>
              <a:rPr lang="en-IN" dirty="0" smtClean="0"/>
              <a:t># Program to Create </a:t>
            </a:r>
            <a:r>
              <a:rPr lang="en-IN" dirty="0" err="1" smtClean="0"/>
              <a:t>DataFrame</a:t>
            </a:r>
            <a:endParaRPr lang="en-IN" dirty="0" smtClean="0"/>
          </a:p>
          <a:p>
            <a:endParaRPr lang="en-IN" dirty="0" smtClean="0"/>
          </a:p>
          <a:p>
            <a:r>
              <a:rPr lang="en-IN" dirty="0" smtClean="0"/>
              <a:t># Import Library</a:t>
            </a:r>
          </a:p>
          <a:p>
            <a:r>
              <a:rPr lang="en-IN" dirty="0" smtClean="0"/>
              <a:t>import pandas as pd</a:t>
            </a:r>
          </a:p>
          <a:p>
            <a:endParaRPr lang="en-IN" dirty="0" smtClean="0"/>
          </a:p>
          <a:p>
            <a:r>
              <a:rPr lang="en-IN" dirty="0" smtClean="0"/>
              <a:t># Create </a:t>
            </a:r>
            <a:r>
              <a:rPr lang="en-IN" dirty="0" err="1" smtClean="0"/>
              <a:t>DataFrame</a:t>
            </a:r>
            <a:r>
              <a:rPr lang="en-IN" dirty="0" smtClean="0"/>
              <a:t> with Data</a:t>
            </a:r>
          </a:p>
          <a:p>
            <a:r>
              <a:rPr lang="en-IN" dirty="0" smtClean="0"/>
              <a:t>a = </a:t>
            </a:r>
            <a:r>
              <a:rPr lang="en-IN" dirty="0" err="1" smtClean="0"/>
              <a:t>pd.DataFrame</a:t>
            </a:r>
            <a:r>
              <a:rPr lang="en-IN" dirty="0" smtClean="0"/>
              <a:t>(Data)</a:t>
            </a:r>
            <a:endParaRPr lang="en-IN" dirty="0"/>
          </a:p>
        </p:txBody>
      </p:sp>
      <p:sp>
        <p:nvSpPr>
          <p:cNvPr id="3" name="Rectangle 2"/>
          <p:cNvSpPr/>
          <p:nvPr/>
        </p:nvSpPr>
        <p:spPr>
          <a:xfrm>
            <a:off x="228600" y="2667000"/>
            <a:ext cx="4572000" cy="3970318"/>
          </a:xfrm>
          <a:prstGeom prst="rect">
            <a:avLst/>
          </a:prstGeom>
        </p:spPr>
        <p:txBody>
          <a:bodyPr>
            <a:spAutoFit/>
          </a:bodyPr>
          <a:lstStyle/>
          <a:p>
            <a:r>
              <a:rPr lang="en-IN" dirty="0" smtClean="0"/>
              <a:t># Program to Create Data Frame with two dictionaries</a:t>
            </a:r>
          </a:p>
          <a:p>
            <a:endParaRPr lang="en-IN" dirty="0" smtClean="0"/>
          </a:p>
          <a:p>
            <a:r>
              <a:rPr lang="en-IN" dirty="0" smtClean="0"/>
              <a:t># Define Dictionary 1</a:t>
            </a:r>
          </a:p>
          <a:p>
            <a:r>
              <a:rPr lang="en-IN" dirty="0" smtClean="0"/>
              <a:t>dict1 ={'a':1, 'b':2, 'c':3, 'd':4}</a:t>
            </a:r>
          </a:p>
          <a:p>
            <a:endParaRPr lang="en-IN" dirty="0" smtClean="0"/>
          </a:p>
          <a:p>
            <a:r>
              <a:rPr lang="en-IN" dirty="0" smtClean="0"/>
              <a:t># Define Dictionary 2	</a:t>
            </a:r>
          </a:p>
          <a:p>
            <a:r>
              <a:rPr lang="en-IN" dirty="0" smtClean="0"/>
              <a:t>dict2 ={'a':5, 'b':6, 'c':7, 'd':8, 'e':9}</a:t>
            </a:r>
          </a:p>
          <a:p>
            <a:endParaRPr lang="en-IN" dirty="0" smtClean="0"/>
          </a:p>
          <a:p>
            <a:r>
              <a:rPr lang="en-IN" dirty="0" smtClean="0"/>
              <a:t># Define Data with dict1 and dict2</a:t>
            </a:r>
          </a:p>
          <a:p>
            <a:r>
              <a:rPr lang="en-IN" dirty="0" smtClean="0"/>
              <a:t>Data = {'first':dict1, 'second':dict2}</a:t>
            </a:r>
          </a:p>
          <a:p>
            <a:endParaRPr lang="en-IN" dirty="0" smtClean="0"/>
          </a:p>
          <a:p>
            <a:r>
              <a:rPr lang="en-IN" dirty="0" smtClean="0"/>
              <a:t># Create </a:t>
            </a:r>
            <a:r>
              <a:rPr lang="en-IN" dirty="0" err="1" smtClean="0"/>
              <a:t>DataFrame</a:t>
            </a:r>
            <a:endParaRPr lang="en-IN" dirty="0" smtClean="0"/>
          </a:p>
          <a:p>
            <a:r>
              <a:rPr lang="en-IN" dirty="0" err="1" smtClean="0"/>
              <a:t>df</a:t>
            </a:r>
            <a:r>
              <a:rPr lang="en-IN" dirty="0" smtClean="0"/>
              <a:t> = </a:t>
            </a:r>
            <a:r>
              <a:rPr lang="en-IN" dirty="0" err="1" smtClean="0"/>
              <a:t>pd.DataFrame</a:t>
            </a:r>
            <a:r>
              <a:rPr lang="en-IN" dirty="0" smtClean="0"/>
              <a:t>(Data)</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IN" dirty="0"/>
          </a:p>
        </p:txBody>
      </p:sp>
      <p:sp>
        <p:nvSpPr>
          <p:cNvPr id="3" name="Content Placeholder 2"/>
          <p:cNvSpPr>
            <a:spLocks noGrp="1"/>
          </p:cNvSpPr>
          <p:nvPr>
            <p:ph idx="1"/>
          </p:nvPr>
        </p:nvSpPr>
        <p:spPr/>
        <p:txBody>
          <a:bodyPr>
            <a:normAutofit fontScale="70000" lnSpcReduction="20000"/>
          </a:bodyPr>
          <a:lstStyle/>
          <a:p>
            <a:r>
              <a:rPr lang="en-IN" dirty="0"/>
              <a:t>Pandas is an open-source Python Library providing high-performance data manipulation and analysis tool using its powerful data structures. The name Pandas is derived from the word Panel Data – an Econometrics from Multidimensional data.</a:t>
            </a:r>
          </a:p>
          <a:p>
            <a:r>
              <a:rPr lang="en-IN" dirty="0"/>
              <a:t>In 2008, developer Wes McKinney started developing pandas when in need of high performance, flexible tool for analysis of data.</a:t>
            </a:r>
          </a:p>
          <a:p>
            <a:r>
              <a:rPr lang="en-IN" dirty="0"/>
              <a:t>Prior to Pandas, Python was majorly used for data </a:t>
            </a:r>
            <a:r>
              <a:rPr lang="en-IN" dirty="0" err="1"/>
              <a:t>munging</a:t>
            </a:r>
            <a:r>
              <a:rPr lang="en-IN" dirty="0"/>
              <a:t> and preparation. It had very little contribution towards data analysis. Pandas solved this problem. Using Pandas, we can accomplish five typical steps in the processing and analysis of data, regardless of the origin of data — load, prepare, manipulate, model, and analyze.</a:t>
            </a:r>
          </a:p>
          <a:p>
            <a:r>
              <a:rPr lang="en-IN" dirty="0"/>
              <a:t>Python with Pandas is used in a wide range of fields including academic and commercial domains including finance, economics, Statistics, analytics, etc.</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4572000" cy="5078313"/>
          </a:xfrm>
          <a:prstGeom prst="rect">
            <a:avLst/>
          </a:prstGeom>
        </p:spPr>
        <p:txBody>
          <a:bodyPr>
            <a:spAutoFit/>
          </a:bodyPr>
          <a:lstStyle/>
          <a:p>
            <a:r>
              <a:rPr lang="en-IN" dirty="0" smtClean="0"/>
              <a:t># Program to create </a:t>
            </a:r>
            <a:r>
              <a:rPr lang="en-IN" dirty="0" err="1" smtClean="0"/>
              <a:t>Dataframe</a:t>
            </a:r>
            <a:r>
              <a:rPr lang="en-IN" dirty="0" smtClean="0"/>
              <a:t> of three series</a:t>
            </a:r>
          </a:p>
          <a:p>
            <a:r>
              <a:rPr lang="en-IN" dirty="0" smtClean="0"/>
              <a:t>import pandas as pd</a:t>
            </a:r>
          </a:p>
          <a:p>
            <a:endParaRPr lang="en-IN" dirty="0" smtClean="0"/>
          </a:p>
          <a:p>
            <a:r>
              <a:rPr lang="en-IN" dirty="0" smtClean="0"/>
              <a:t># Define series 1</a:t>
            </a:r>
          </a:p>
          <a:p>
            <a:r>
              <a:rPr lang="en-IN" dirty="0" smtClean="0"/>
              <a:t>s1 = </a:t>
            </a:r>
            <a:r>
              <a:rPr lang="en-IN" dirty="0" err="1" smtClean="0"/>
              <a:t>pd.Series</a:t>
            </a:r>
            <a:r>
              <a:rPr lang="en-IN" dirty="0" smtClean="0"/>
              <a:t>([1, 3, 4, 5, 6, 2, 9])</a:t>
            </a:r>
          </a:p>
          <a:p>
            <a:endParaRPr lang="en-IN" dirty="0" smtClean="0"/>
          </a:p>
          <a:p>
            <a:r>
              <a:rPr lang="en-IN" dirty="0" smtClean="0"/>
              <a:t># Define series 2	</a:t>
            </a:r>
          </a:p>
          <a:p>
            <a:r>
              <a:rPr lang="en-IN" dirty="0" smtClean="0"/>
              <a:t>s2 = </a:t>
            </a:r>
            <a:r>
              <a:rPr lang="en-IN" dirty="0" err="1" smtClean="0"/>
              <a:t>pd.Series</a:t>
            </a:r>
            <a:r>
              <a:rPr lang="en-IN" dirty="0" smtClean="0"/>
              <a:t>([1.1, 3.5, 4.7, 5.8, 2.9, 9.3])</a:t>
            </a:r>
          </a:p>
          <a:p>
            <a:endParaRPr lang="en-IN" dirty="0" smtClean="0"/>
          </a:p>
          <a:p>
            <a:r>
              <a:rPr lang="en-IN" dirty="0" smtClean="0"/>
              <a:t># Define series 3</a:t>
            </a:r>
          </a:p>
          <a:p>
            <a:r>
              <a:rPr lang="en-IN" dirty="0" smtClean="0"/>
              <a:t>s3 = </a:t>
            </a:r>
            <a:r>
              <a:rPr lang="en-IN" dirty="0" err="1" smtClean="0"/>
              <a:t>pd.Series</a:t>
            </a:r>
            <a:r>
              <a:rPr lang="en-IN" dirty="0" smtClean="0"/>
              <a:t>(['a', 'b', 'c', 'd', 'e'])	</a:t>
            </a:r>
          </a:p>
          <a:p>
            <a:endParaRPr lang="en-IN" dirty="0" smtClean="0"/>
          </a:p>
          <a:p>
            <a:r>
              <a:rPr lang="en-IN" dirty="0" smtClean="0"/>
              <a:t># Define Data</a:t>
            </a:r>
          </a:p>
          <a:p>
            <a:r>
              <a:rPr lang="en-IN" dirty="0" smtClean="0"/>
              <a:t>Data ={'first':s1, 'second':s2, 'third':s3}</a:t>
            </a:r>
          </a:p>
          <a:p>
            <a:endParaRPr lang="en-IN" dirty="0" smtClean="0"/>
          </a:p>
          <a:p>
            <a:r>
              <a:rPr lang="en-IN" dirty="0" smtClean="0"/>
              <a:t># Create </a:t>
            </a:r>
            <a:r>
              <a:rPr lang="en-IN" dirty="0" err="1" smtClean="0"/>
              <a:t>DataFrame</a:t>
            </a:r>
            <a:endParaRPr lang="en-IN" dirty="0" smtClean="0"/>
          </a:p>
          <a:p>
            <a:r>
              <a:rPr lang="en-IN" dirty="0" err="1" smtClean="0"/>
              <a:t>dfseries</a:t>
            </a:r>
            <a:r>
              <a:rPr lang="en-IN" dirty="0" smtClean="0"/>
              <a:t> = </a:t>
            </a:r>
            <a:r>
              <a:rPr lang="en-IN" dirty="0" err="1" smtClean="0"/>
              <a:t>pd.DataFrame</a:t>
            </a:r>
            <a:r>
              <a:rPr lang="en-IN" dirty="0" smtClean="0"/>
              <a:t>(Data)			</a:t>
            </a:r>
            <a:endParaRPr lang="en-IN" dirty="0"/>
          </a:p>
        </p:txBody>
      </p:sp>
      <p:sp>
        <p:nvSpPr>
          <p:cNvPr id="3" name="Rectangle 2"/>
          <p:cNvSpPr/>
          <p:nvPr/>
        </p:nvSpPr>
        <p:spPr>
          <a:xfrm>
            <a:off x="4419600" y="2133600"/>
            <a:ext cx="4572000" cy="4524315"/>
          </a:xfrm>
          <a:prstGeom prst="rect">
            <a:avLst/>
          </a:prstGeom>
        </p:spPr>
        <p:txBody>
          <a:bodyPr>
            <a:spAutoFit/>
          </a:bodyPr>
          <a:lstStyle/>
          <a:p>
            <a:r>
              <a:rPr lang="en-IN" dirty="0" smtClean="0"/>
              <a:t># Program to create </a:t>
            </a:r>
            <a:r>
              <a:rPr lang="en-IN" dirty="0" err="1" smtClean="0"/>
              <a:t>DataFrame</a:t>
            </a:r>
            <a:r>
              <a:rPr lang="en-IN" dirty="0" smtClean="0"/>
              <a:t> from 2D array</a:t>
            </a:r>
          </a:p>
          <a:p>
            <a:endParaRPr lang="en-IN" dirty="0" smtClean="0"/>
          </a:p>
          <a:p>
            <a:r>
              <a:rPr lang="en-IN" dirty="0" smtClean="0"/>
              <a:t># Import Library</a:t>
            </a:r>
          </a:p>
          <a:p>
            <a:r>
              <a:rPr lang="en-IN" dirty="0" smtClean="0"/>
              <a:t>import pandas as pd</a:t>
            </a:r>
          </a:p>
          <a:p>
            <a:endParaRPr lang="en-IN" dirty="0" smtClean="0"/>
          </a:p>
          <a:p>
            <a:r>
              <a:rPr lang="en-IN" dirty="0" smtClean="0"/>
              <a:t># Define 2d array 1</a:t>
            </a:r>
          </a:p>
          <a:p>
            <a:r>
              <a:rPr lang="en-IN" dirty="0" smtClean="0"/>
              <a:t>d1 =[[2, 3, 4], [5, 6, 7]]</a:t>
            </a:r>
          </a:p>
          <a:p>
            <a:endParaRPr lang="en-IN" dirty="0" smtClean="0"/>
          </a:p>
          <a:p>
            <a:r>
              <a:rPr lang="en-IN" dirty="0" smtClean="0"/>
              <a:t># Define 2d array 2</a:t>
            </a:r>
          </a:p>
          <a:p>
            <a:r>
              <a:rPr lang="en-IN" dirty="0" smtClean="0"/>
              <a:t>d2 =[[2, 4, 8], [1, 3, 9]]</a:t>
            </a:r>
          </a:p>
          <a:p>
            <a:endParaRPr lang="en-IN" dirty="0" smtClean="0"/>
          </a:p>
          <a:p>
            <a:r>
              <a:rPr lang="en-IN" dirty="0" smtClean="0"/>
              <a:t># Define Data</a:t>
            </a:r>
          </a:p>
          <a:p>
            <a:r>
              <a:rPr lang="en-IN" dirty="0" smtClean="0"/>
              <a:t>Data ={'first': d1, 'second': d2}</a:t>
            </a:r>
          </a:p>
          <a:p>
            <a:endParaRPr lang="en-IN" dirty="0" smtClean="0"/>
          </a:p>
          <a:p>
            <a:r>
              <a:rPr lang="en-IN" dirty="0" smtClean="0"/>
              <a:t># Create </a:t>
            </a:r>
            <a:r>
              <a:rPr lang="en-IN" dirty="0" err="1" smtClean="0"/>
              <a:t>DataFrame</a:t>
            </a:r>
            <a:endParaRPr lang="en-IN" dirty="0" smtClean="0"/>
          </a:p>
          <a:p>
            <a:r>
              <a:rPr lang="en-IN" dirty="0" smtClean="0"/>
              <a:t>df2d = </a:t>
            </a:r>
            <a:r>
              <a:rPr lang="en-IN" dirty="0" err="1" smtClean="0"/>
              <a:t>pd.DataFrame</a:t>
            </a:r>
            <a:r>
              <a:rPr lang="en-IN" dirty="0" smtClean="0"/>
              <a:t>(Data)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304800"/>
            <a:ext cx="7610475" cy="42195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4572000"/>
            <a:ext cx="6457950" cy="2133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533400" y="685800"/>
            <a:ext cx="7248525" cy="2105025"/>
          </a:xfrm>
          <a:prstGeom prst="rect">
            <a:avLst/>
          </a:prstGeom>
          <a:noFill/>
          <a:ln w="9525">
            <a:noFill/>
            <a:miter lim="800000"/>
            <a:headEnd/>
            <a:tailEnd/>
          </a:ln>
          <a:effectLst/>
        </p:spPr>
      </p:pic>
      <p:sp>
        <p:nvSpPr>
          <p:cNvPr id="3" name="TextBox 2"/>
          <p:cNvSpPr txBox="1"/>
          <p:nvPr/>
        </p:nvSpPr>
        <p:spPr>
          <a:xfrm>
            <a:off x="533400" y="4191000"/>
            <a:ext cx="4953000" cy="1477328"/>
          </a:xfrm>
          <a:prstGeom prst="rect">
            <a:avLst/>
          </a:prstGeom>
          <a:noFill/>
        </p:spPr>
        <p:txBody>
          <a:bodyPr wrap="square" rtlCol="0">
            <a:spAutoFit/>
          </a:bodyPr>
          <a:lstStyle/>
          <a:p>
            <a:r>
              <a:rPr lang="en-IN" dirty="0" smtClean="0"/>
              <a:t>Row selection </a:t>
            </a:r>
          </a:p>
          <a:p>
            <a:r>
              <a:rPr lang="en-IN" b="1" dirty="0" err="1" smtClean="0"/>
              <a:t>df.iloc</a:t>
            </a:r>
            <a:r>
              <a:rPr lang="en-IN" b="1" dirty="0" smtClean="0"/>
              <a:t>[[4</a:t>
            </a:r>
            <a:r>
              <a:rPr lang="en-IN" b="1" dirty="0" smtClean="0"/>
              <a:t>],:]</a:t>
            </a:r>
            <a:endParaRPr lang="en-IN" b="1" dirty="0" smtClean="0"/>
          </a:p>
          <a:p>
            <a:r>
              <a:rPr lang="en-IN" b="1" dirty="0" err="1" smtClean="0"/>
              <a:t>df.iloc</a:t>
            </a:r>
            <a:r>
              <a:rPr lang="en-IN" b="1" dirty="0" smtClean="0"/>
              <a:t>[[2, 3, 4</a:t>
            </a:r>
            <a:r>
              <a:rPr lang="en-IN" b="1" dirty="0" smtClean="0"/>
              <a:t>]]</a:t>
            </a:r>
          </a:p>
          <a:p>
            <a:endParaRPr lang="en-IN" b="1" dirty="0" smtClean="0"/>
          </a:p>
          <a:p>
            <a:r>
              <a:rPr lang="en-IN" b="1" dirty="0" err="1" smtClean="0"/>
              <a:t>df.iloc</a:t>
            </a:r>
            <a:r>
              <a:rPr lang="en-IN" b="1" dirty="0" smtClean="0"/>
              <a:t>[2:5]</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IN" dirty="0"/>
          </a:p>
        </p:txBody>
      </p:sp>
      <p:sp>
        <p:nvSpPr>
          <p:cNvPr id="3" name="Content Placeholder 2"/>
          <p:cNvSpPr>
            <a:spLocks noGrp="1"/>
          </p:cNvSpPr>
          <p:nvPr>
            <p:ph idx="1"/>
          </p:nvPr>
        </p:nvSpPr>
        <p:spPr/>
        <p:txBody>
          <a:bodyPr>
            <a:normAutofit fontScale="70000" lnSpcReduction="20000"/>
          </a:bodyPr>
          <a:lstStyle/>
          <a:p>
            <a:r>
              <a:rPr lang="en-IN" dirty="0"/>
              <a:t>Create an Empty </a:t>
            </a:r>
            <a:r>
              <a:rPr lang="en-IN" dirty="0" err="1"/>
              <a:t>DataFrame</a:t>
            </a:r>
            <a:endParaRPr lang="en-IN" dirty="0"/>
          </a:p>
          <a:p>
            <a:r>
              <a:rPr lang="en-IN" dirty="0"/>
              <a:t>Create a </a:t>
            </a:r>
            <a:r>
              <a:rPr lang="en-IN" dirty="0" err="1"/>
              <a:t>DataFrame</a:t>
            </a:r>
            <a:r>
              <a:rPr lang="en-IN" dirty="0"/>
              <a:t> from Lists</a:t>
            </a:r>
          </a:p>
          <a:p>
            <a:r>
              <a:rPr lang="en-IN" dirty="0"/>
              <a:t>Create a </a:t>
            </a:r>
            <a:r>
              <a:rPr lang="en-IN" dirty="0" err="1"/>
              <a:t>DataFrame</a:t>
            </a:r>
            <a:r>
              <a:rPr lang="en-IN" dirty="0"/>
              <a:t> from </a:t>
            </a:r>
            <a:r>
              <a:rPr lang="en-IN" dirty="0" err="1"/>
              <a:t>Dict</a:t>
            </a:r>
            <a:r>
              <a:rPr lang="en-IN" dirty="0"/>
              <a:t> of </a:t>
            </a:r>
            <a:r>
              <a:rPr lang="en-IN" dirty="0" err="1"/>
              <a:t>ndarrays</a:t>
            </a:r>
            <a:r>
              <a:rPr lang="en-IN" dirty="0"/>
              <a:t> / Lists</a:t>
            </a:r>
          </a:p>
          <a:p>
            <a:r>
              <a:rPr lang="en-IN" dirty="0"/>
              <a:t>Create a </a:t>
            </a:r>
            <a:r>
              <a:rPr lang="en-IN" dirty="0" err="1"/>
              <a:t>DataFrame</a:t>
            </a:r>
            <a:r>
              <a:rPr lang="en-IN" dirty="0"/>
              <a:t> from List of </a:t>
            </a:r>
            <a:r>
              <a:rPr lang="en-IN" dirty="0" err="1" smtClean="0"/>
              <a:t>Dicts</a:t>
            </a:r>
            <a:endParaRPr lang="en-IN" dirty="0" smtClean="0"/>
          </a:p>
          <a:p>
            <a:r>
              <a:rPr lang="en-IN" dirty="0"/>
              <a:t>Create a </a:t>
            </a:r>
            <a:r>
              <a:rPr lang="en-IN" dirty="0" err="1"/>
              <a:t>DataFrame</a:t>
            </a:r>
            <a:r>
              <a:rPr lang="en-IN" dirty="0"/>
              <a:t> from </a:t>
            </a:r>
            <a:r>
              <a:rPr lang="en-IN" dirty="0" err="1"/>
              <a:t>Dict</a:t>
            </a:r>
            <a:r>
              <a:rPr lang="en-IN" dirty="0"/>
              <a:t> of Series</a:t>
            </a:r>
          </a:p>
          <a:p>
            <a:r>
              <a:rPr lang="en-IN" dirty="0"/>
              <a:t>Column </a:t>
            </a:r>
            <a:r>
              <a:rPr lang="en-IN" dirty="0" smtClean="0"/>
              <a:t>Selection</a:t>
            </a:r>
          </a:p>
          <a:p>
            <a:r>
              <a:rPr lang="en-IN" dirty="0"/>
              <a:t>Column </a:t>
            </a:r>
            <a:r>
              <a:rPr lang="en-IN" dirty="0" smtClean="0"/>
              <a:t>Addition</a:t>
            </a:r>
          </a:p>
          <a:p>
            <a:r>
              <a:rPr lang="en-IN" dirty="0" smtClean="0"/>
              <a:t>Column deletion </a:t>
            </a:r>
          </a:p>
          <a:p>
            <a:r>
              <a:rPr lang="en-IN" dirty="0" smtClean="0"/>
              <a:t>Row Selection</a:t>
            </a:r>
          </a:p>
          <a:p>
            <a:r>
              <a:rPr lang="en-IN" dirty="0" smtClean="0"/>
              <a:t>Row  Addition</a:t>
            </a:r>
          </a:p>
          <a:p>
            <a:r>
              <a:rPr lang="en-IN" dirty="0" smtClean="0"/>
              <a:t>Row Deletion</a:t>
            </a:r>
          </a:p>
          <a:p>
            <a:r>
              <a:rPr lang="en-IN" dirty="0"/>
              <a:t>Slice Rows</a:t>
            </a:r>
          </a:p>
          <a:p>
            <a:endParaRPr lang="en-IN" dirty="0"/>
          </a:p>
          <a:p>
            <a:endParaRPr lang="en-IN" dirty="0"/>
          </a:p>
          <a:p>
            <a:endParaRPr lang="en-IN" dirty="0"/>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Reading CSV Files using Pandas</a:t>
            </a:r>
            <a:endParaRPr lang="en-IN" dirty="0"/>
          </a:p>
        </p:txBody>
      </p:sp>
      <p:sp>
        <p:nvSpPr>
          <p:cNvPr id="3" name="Content Placeholder 2"/>
          <p:cNvSpPr>
            <a:spLocks noGrp="1"/>
          </p:cNvSpPr>
          <p:nvPr>
            <p:ph idx="1"/>
          </p:nvPr>
        </p:nvSpPr>
        <p:spPr/>
        <p:txBody>
          <a:bodyPr/>
          <a:lstStyle/>
          <a:p>
            <a:r>
              <a:rPr lang="en-IN" b="1" dirty="0" err="1" smtClean="0"/>
              <a:t>read_csv</a:t>
            </a:r>
            <a:r>
              <a:rPr lang="en-IN" dirty="0" smtClean="0"/>
              <a:t> is an important pandas function to read </a:t>
            </a:r>
            <a:r>
              <a:rPr lang="en-IN" dirty="0" err="1" smtClean="0"/>
              <a:t>csv</a:t>
            </a:r>
            <a:r>
              <a:rPr lang="en-IN" dirty="0" smtClean="0"/>
              <a:t> files and do operations on it. </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t>
            </a:r>
            <a:r>
              <a:rPr lang="en-US" dirty="0" err="1" smtClean="0"/>
              <a:t>csv</a:t>
            </a:r>
            <a:r>
              <a:rPr lang="en-US" dirty="0" smtClean="0"/>
              <a:t> files</a:t>
            </a:r>
            <a:endParaRPr lang="en-IN" dirty="0"/>
          </a:p>
        </p:txBody>
      </p:sp>
      <p:sp>
        <p:nvSpPr>
          <p:cNvPr id="3" name="Content Placeholder 2"/>
          <p:cNvSpPr>
            <a:spLocks noGrp="1"/>
          </p:cNvSpPr>
          <p:nvPr>
            <p:ph idx="1"/>
          </p:nvPr>
        </p:nvSpPr>
        <p:spPr/>
        <p:txBody>
          <a:bodyPr>
            <a:normAutofit/>
          </a:bodyPr>
          <a:lstStyle/>
          <a:p>
            <a:pPr>
              <a:buNone/>
            </a:pPr>
            <a:r>
              <a:rPr lang="en-IN" dirty="0" smtClean="0"/>
              <a:t>    import </a:t>
            </a:r>
            <a:r>
              <a:rPr lang="en-IN" dirty="0" smtClean="0"/>
              <a:t>pandas </a:t>
            </a:r>
            <a:r>
              <a:rPr lang="en-IN" dirty="0"/>
              <a:t>as</a:t>
            </a:r>
            <a:r>
              <a:rPr lang="en-IN" dirty="0" smtClean="0"/>
              <a:t> pd </a:t>
            </a:r>
            <a:br>
              <a:rPr lang="en-IN" dirty="0" smtClean="0"/>
            </a:br>
            <a:r>
              <a:rPr lang="en-IN" dirty="0" smtClean="0"/>
              <a:t>file = 'highscore.csv</a:t>
            </a:r>
            <a:r>
              <a:rPr lang="en-IN" dirty="0"/>
              <a:t>'</a:t>
            </a:r>
            <a:r>
              <a:rPr lang="en-IN" dirty="0" smtClean="0"/>
              <a:t/>
            </a:r>
            <a:br>
              <a:rPr lang="en-IN" dirty="0" smtClean="0"/>
            </a:br>
            <a:r>
              <a:rPr lang="en-IN" dirty="0" err="1" smtClean="0"/>
              <a:t>df</a:t>
            </a:r>
            <a:r>
              <a:rPr lang="en-IN" dirty="0" smtClean="0"/>
              <a:t> = </a:t>
            </a:r>
            <a:r>
              <a:rPr lang="en-IN" dirty="0" err="1" smtClean="0"/>
              <a:t>pd.read_csv</a:t>
            </a:r>
            <a:r>
              <a:rPr lang="en-IN" dirty="0" smtClean="0"/>
              <a:t>(file</a:t>
            </a:r>
            <a:r>
              <a:rPr lang="en-IN" dirty="0" smtClean="0"/>
              <a:t>)</a:t>
            </a:r>
          </a:p>
          <a:p>
            <a:pPr>
              <a:buNone/>
            </a:pPr>
            <a:endParaRPr lang="en-IN" dirty="0" smtClean="0"/>
          </a:p>
          <a:p>
            <a:pPr>
              <a:buNone/>
            </a:pPr>
            <a:r>
              <a:rPr lang="en-IN" sz="1900" dirty="0" smtClean="0"/>
              <a:t>    </a:t>
            </a:r>
            <a:r>
              <a:rPr lang="en-IN" sz="1900" dirty="0" err="1" smtClean="0"/>
              <a:t>df</a:t>
            </a:r>
            <a:r>
              <a:rPr lang="en-IN" sz="1900" dirty="0" smtClean="0"/>
              <a:t> = </a:t>
            </a:r>
            <a:r>
              <a:rPr lang="en-IN" sz="1900" dirty="0" err="1" smtClean="0"/>
              <a:t>pd.read_csv</a:t>
            </a:r>
            <a:r>
              <a:rPr lang="en-IN" sz="1900" dirty="0" smtClean="0"/>
              <a:t>('file_name.csv', </a:t>
            </a:r>
            <a:r>
              <a:rPr lang="en-IN" sz="1900" dirty="0" err="1" smtClean="0"/>
              <a:t>usecols</a:t>
            </a:r>
            <a:r>
              <a:rPr lang="en-IN" sz="1900" dirty="0" smtClean="0"/>
              <a:t>= </a:t>
            </a:r>
            <a:r>
              <a:rPr lang="en-IN" sz="1900" dirty="0" smtClean="0"/>
              <a:t>['column_name1</a:t>
            </a:r>
            <a:r>
              <a:rPr lang="en-IN" sz="1900" dirty="0" smtClean="0"/>
              <a:t>','column_name2']) </a:t>
            </a:r>
            <a:endParaRPr lang="en-IN" sz="1900" dirty="0" smtClean="0"/>
          </a:p>
          <a:p>
            <a:pPr>
              <a:buNone/>
            </a:pPr>
            <a:r>
              <a:rPr lang="en-IN" sz="1900" dirty="0" smtClean="0"/>
              <a:t>    </a:t>
            </a:r>
            <a:r>
              <a:rPr lang="en-IN" sz="1900" dirty="0" err="1" smtClean="0"/>
              <a:t>df</a:t>
            </a:r>
            <a:r>
              <a:rPr lang="en-IN" sz="1900" dirty="0" smtClean="0"/>
              <a:t>=  </a:t>
            </a:r>
            <a:r>
              <a:rPr lang="en-IN" sz="1900" dirty="0" err="1" smtClean="0"/>
              <a:t>pd.read_csv</a:t>
            </a:r>
            <a:r>
              <a:rPr lang="en-IN" sz="1900" dirty="0" smtClean="0"/>
              <a:t>('</a:t>
            </a:r>
            <a:r>
              <a:rPr lang="en-IN" sz="1900" dirty="0" err="1" smtClean="0"/>
              <a:t>file_name.csv',usecols</a:t>
            </a:r>
            <a:r>
              <a:rPr lang="en-IN" sz="1900" dirty="0" smtClean="0"/>
              <a:t>=[1,2,3]) </a:t>
            </a:r>
            <a:endParaRPr lang="en-IN" sz="1900" dirty="0" smtClean="0"/>
          </a:p>
          <a:p>
            <a:pPr>
              <a:buNone/>
            </a:pPr>
            <a:r>
              <a:rPr lang="en-IN" sz="1900" dirty="0" smtClean="0"/>
              <a:t>	</a:t>
            </a:r>
            <a:r>
              <a:rPr lang="en-IN" sz="1900" dirty="0" smtClean="0"/>
              <a:t>		# </a:t>
            </a:r>
            <a:r>
              <a:rPr lang="en-IN" sz="1900" dirty="0" smtClean="0"/>
              <a:t>Only reads col1, col2, col3. col0 will be </a:t>
            </a:r>
            <a:r>
              <a:rPr lang="en-IN" sz="1900" dirty="0" smtClean="0"/>
              <a:t>ignored</a:t>
            </a:r>
          </a:p>
          <a:p>
            <a:pPr>
              <a:buNone/>
            </a:pPr>
            <a:r>
              <a:rPr lang="en-IN" sz="1900" dirty="0" smtClean="0"/>
              <a:t>      </a:t>
            </a:r>
            <a:r>
              <a:rPr lang="en-IN" sz="1900" dirty="0" err="1" smtClean="0"/>
              <a:t>d</a:t>
            </a:r>
            <a:r>
              <a:rPr lang="en-IN" sz="1900" dirty="0" err="1" smtClean="0"/>
              <a:t>f</a:t>
            </a:r>
            <a:r>
              <a:rPr lang="en-IN" sz="1900" dirty="0" smtClean="0"/>
              <a:t>= </a:t>
            </a:r>
            <a:r>
              <a:rPr lang="en-IN" sz="1900" dirty="0" err="1" smtClean="0"/>
              <a:t>pd.read_csv</a:t>
            </a:r>
            <a:r>
              <a:rPr lang="en-IN" sz="1900" dirty="0" smtClean="0"/>
              <a:t>('</a:t>
            </a:r>
            <a:r>
              <a:rPr lang="en-IN" sz="1900" dirty="0" err="1" smtClean="0"/>
              <a:t>file_name.csv',usecols</a:t>
            </a:r>
            <a:r>
              <a:rPr lang="en-IN" sz="1900" dirty="0" smtClean="0"/>
              <a:t>=['Name']) </a:t>
            </a:r>
            <a:endParaRPr lang="en-IN" sz="1900" dirty="0" smtClean="0"/>
          </a:p>
          <a:p>
            <a:pPr>
              <a:buNone/>
            </a:pPr>
            <a:r>
              <a:rPr lang="en-IN" sz="1900" dirty="0" smtClean="0"/>
              <a:t>	</a:t>
            </a:r>
            <a:r>
              <a:rPr lang="en-IN" sz="1900" dirty="0" smtClean="0"/>
              <a:t>		# </a:t>
            </a:r>
            <a:r>
              <a:rPr lang="en-IN" sz="1900" dirty="0" smtClean="0"/>
              <a:t>Only reads 'Name' column. Other columns will be ignored. </a:t>
            </a:r>
            <a:r>
              <a:rPr lang="en-IN" sz="1900" dirty="0" smtClean="0"/>
              <a:t/>
            </a:r>
            <a:br>
              <a:rPr lang="en-IN" sz="1900" dirty="0" smtClean="0"/>
            </a:br>
            <a:r>
              <a:rPr lang="en-IN" sz="1900" dirty="0" smtClean="0"/>
              <a:t>print(</a:t>
            </a:r>
            <a:r>
              <a:rPr lang="en-IN" sz="1900" dirty="0" err="1" smtClean="0"/>
              <a:t>df</a:t>
            </a:r>
            <a:r>
              <a:rPr lang="en-IN" sz="1900" dirty="0" smtClean="0"/>
              <a:t>)</a:t>
            </a:r>
            <a:endParaRPr lang="en-IN" sz="19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endParaRPr lang="en-IN" dirty="0"/>
          </a:p>
        </p:txBody>
      </p:sp>
      <p:sp>
        <p:nvSpPr>
          <p:cNvPr id="3" name="Content Placeholder 2"/>
          <p:cNvSpPr>
            <a:spLocks noGrp="1"/>
          </p:cNvSpPr>
          <p:nvPr>
            <p:ph idx="1"/>
          </p:nvPr>
        </p:nvSpPr>
        <p:spPr/>
        <p:txBody>
          <a:bodyPr/>
          <a:lstStyle/>
          <a:p>
            <a:pPr>
              <a:buNone/>
            </a:pPr>
            <a:r>
              <a:rPr lang="en-IN" dirty="0" smtClean="0"/>
              <a:t>    Pandas was initially developed by Wes McKinney in 2008 while he was working at AQR Capital Management. He convinced the AQR to allow him to open source the Pandas. Another AQR employee, Chang She, joined as the second major contributor to the library in 2012. Over the time many versions of pandas have been released. The latest version of the pandas is 1.0.1</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LIBRARY</a:t>
            </a:r>
            <a:endParaRPr lang="en-IN" dirty="0"/>
          </a:p>
        </p:txBody>
      </p:sp>
      <p:sp>
        <p:nvSpPr>
          <p:cNvPr id="3" name="Content Placeholder 2"/>
          <p:cNvSpPr>
            <a:spLocks noGrp="1"/>
          </p:cNvSpPr>
          <p:nvPr>
            <p:ph idx="1"/>
          </p:nvPr>
        </p:nvSpPr>
        <p:spPr/>
        <p:txBody>
          <a:bodyPr>
            <a:normAutofit lnSpcReduction="10000"/>
          </a:bodyPr>
          <a:lstStyle/>
          <a:p>
            <a:r>
              <a:rPr lang="en-IN" dirty="0" smtClean="0"/>
              <a:t>After the pandas has been installed into the system, you need to import the library. This module is generally imported as</a:t>
            </a:r>
          </a:p>
          <a:p>
            <a:pPr>
              <a:buNone/>
            </a:pPr>
            <a:r>
              <a:rPr lang="en-IN" dirty="0" smtClean="0"/>
              <a:t>			import pandas as pd</a:t>
            </a:r>
          </a:p>
          <a:p>
            <a:r>
              <a:rPr lang="en-IN" dirty="0" smtClean="0"/>
              <a:t>Here, pd is referred to as an alias to the Pandas. However, it is not necessary to import the library using alias, it just helps in writing less amount of code </a:t>
            </a:r>
            <a:r>
              <a:rPr lang="en-IN" dirty="0" err="1" smtClean="0"/>
              <a:t>everytime</a:t>
            </a:r>
            <a:r>
              <a:rPr lang="en-IN" dirty="0" smtClean="0"/>
              <a:t> a method or property is called.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IN" dirty="0"/>
          </a:p>
        </p:txBody>
      </p:sp>
      <p:graphicFrame>
        <p:nvGraphicFramePr>
          <p:cNvPr id="4" name="Table 3"/>
          <p:cNvGraphicFramePr>
            <a:graphicFrameLocks noGrp="1"/>
          </p:cNvGraphicFramePr>
          <p:nvPr/>
        </p:nvGraphicFramePr>
        <p:xfrm>
          <a:off x="1066800" y="2971800"/>
          <a:ext cx="6934200" cy="3698304"/>
        </p:xfrm>
        <a:graphic>
          <a:graphicData uri="http://schemas.openxmlformats.org/drawingml/2006/table">
            <a:tbl>
              <a:tblPr/>
              <a:tblGrid>
                <a:gridCol w="2311400"/>
                <a:gridCol w="2311400"/>
                <a:gridCol w="2311400"/>
              </a:tblGrid>
              <a:tr h="200972">
                <a:tc>
                  <a:txBody>
                    <a:bodyPr/>
                    <a:lstStyle/>
                    <a:p>
                      <a:pPr algn="ctr" fontAlgn="t"/>
                      <a:r>
                        <a:rPr lang="en-IN" sz="1700" dirty="0"/>
                        <a:t>Data Structure</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t>Dimensions</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t>Description</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57200">
                <a:tc>
                  <a:txBody>
                    <a:bodyPr/>
                    <a:lstStyle/>
                    <a:p>
                      <a:pPr algn="ctr" fontAlgn="t"/>
                      <a:r>
                        <a:rPr lang="en-IN" sz="1700"/>
                        <a:t>Series</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1</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1D labeled homogeneous array, sizeimmutable.</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41543">
                <a:tc>
                  <a:txBody>
                    <a:bodyPr/>
                    <a:lstStyle/>
                    <a:p>
                      <a:pPr algn="ctr" fontAlgn="t"/>
                      <a:r>
                        <a:rPr lang="en-IN" sz="1700"/>
                        <a:t>Data Frames</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2</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dirty="0"/>
                        <a:t>General 2D </a:t>
                      </a:r>
                      <a:r>
                        <a:rPr lang="en-IN" sz="1700" dirty="0" err="1"/>
                        <a:t>labeled</a:t>
                      </a:r>
                      <a:r>
                        <a:rPr lang="en-IN" sz="1700" dirty="0"/>
                        <a:t>, size-mutable tabular structure with potentially heterogeneously typed columns.</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9086">
                <a:tc>
                  <a:txBody>
                    <a:bodyPr/>
                    <a:lstStyle/>
                    <a:p>
                      <a:pPr algn="ctr" fontAlgn="t"/>
                      <a:r>
                        <a:rPr lang="en-IN" sz="1700"/>
                        <a:t>Panel</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3</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dirty="0"/>
                        <a:t>General 3D </a:t>
                      </a:r>
                      <a:r>
                        <a:rPr lang="en-IN" sz="1700" dirty="0" err="1"/>
                        <a:t>labeled</a:t>
                      </a:r>
                      <a:r>
                        <a:rPr lang="en-IN" sz="1700" dirty="0"/>
                        <a:t>, size-mutable array.</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 name="Content Placeholder 2"/>
          <p:cNvSpPr>
            <a:spLocks noGrp="1"/>
          </p:cNvSpPr>
          <p:nvPr>
            <p:ph idx="1"/>
          </p:nvPr>
        </p:nvSpPr>
        <p:spPr>
          <a:xfrm>
            <a:off x="457200" y="1371600"/>
            <a:ext cx="8229600" cy="1828799"/>
          </a:xfrm>
        </p:spPr>
        <p:txBody>
          <a:bodyPr>
            <a:normAutofit/>
          </a:bodyPr>
          <a:lstStyle/>
          <a:p>
            <a:r>
              <a:rPr lang="en-IN" sz="2000" dirty="0"/>
              <a:t>Pandas deals with the following three data structures −</a:t>
            </a:r>
          </a:p>
          <a:p>
            <a:pPr lvl="3"/>
            <a:r>
              <a:rPr lang="en-IN" dirty="0"/>
              <a:t>Series</a:t>
            </a:r>
          </a:p>
          <a:p>
            <a:pPr lvl="3"/>
            <a:r>
              <a:rPr lang="en-IN" dirty="0" err="1"/>
              <a:t>DataFrame</a:t>
            </a:r>
            <a:endParaRPr lang="en-IN" dirty="0"/>
          </a:p>
          <a:p>
            <a:pPr lvl="3"/>
            <a:r>
              <a:rPr lang="en-IN" dirty="0" smtClean="0"/>
              <a:t>Panel</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Series</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Series </a:t>
            </a:r>
            <a:r>
              <a:rPr lang="en-IN" dirty="0"/>
              <a:t>is a one-dimensional array like structure with homogeneous data. For example, the following series is a collection of integers 10, 23, 56, …</a:t>
            </a:r>
          </a:p>
          <a:p>
            <a:r>
              <a:rPr lang="en-IN" dirty="0" smtClean="0"/>
              <a:t>Homogeneous </a:t>
            </a:r>
            <a:r>
              <a:rPr lang="en-IN" dirty="0"/>
              <a:t>data</a:t>
            </a:r>
          </a:p>
          <a:p>
            <a:r>
              <a:rPr lang="en-IN" dirty="0"/>
              <a:t>Size Immutable</a:t>
            </a:r>
          </a:p>
          <a:p>
            <a:r>
              <a:rPr lang="en-IN" dirty="0"/>
              <a:t>Values of Data Mutable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a:t>
            </a:r>
            <a:endParaRPr lang="en-IN" dirty="0"/>
          </a:p>
        </p:txBody>
      </p:sp>
      <p:sp>
        <p:nvSpPr>
          <p:cNvPr id="3" name="Content Placeholder 2"/>
          <p:cNvSpPr>
            <a:spLocks noGrp="1"/>
          </p:cNvSpPr>
          <p:nvPr>
            <p:ph idx="1"/>
          </p:nvPr>
        </p:nvSpPr>
        <p:spPr>
          <a:xfrm>
            <a:off x="457200" y="1600201"/>
            <a:ext cx="8229600" cy="381000"/>
          </a:xfrm>
        </p:spPr>
        <p:txBody>
          <a:bodyPr>
            <a:normAutofit/>
          </a:bodyPr>
          <a:lstStyle/>
          <a:p>
            <a:r>
              <a:rPr lang="en-IN" sz="1600" dirty="0" err="1"/>
              <a:t>DataFrame</a:t>
            </a:r>
            <a:r>
              <a:rPr lang="en-IN" sz="1600" dirty="0"/>
              <a:t> is a two-dimensional array with heterogeneous data. For example,</a:t>
            </a:r>
          </a:p>
        </p:txBody>
      </p:sp>
      <p:graphicFrame>
        <p:nvGraphicFramePr>
          <p:cNvPr id="4" name="Table 3"/>
          <p:cNvGraphicFramePr>
            <a:graphicFrameLocks noGrp="1"/>
          </p:cNvGraphicFramePr>
          <p:nvPr/>
        </p:nvGraphicFramePr>
        <p:xfrm>
          <a:off x="1524000" y="2397652"/>
          <a:ext cx="6096000" cy="2062695"/>
        </p:xfrm>
        <a:graphic>
          <a:graphicData uri="http://schemas.openxmlformats.org/drawingml/2006/table">
            <a:tbl>
              <a:tblPr/>
              <a:tblGrid>
                <a:gridCol w="1524000"/>
                <a:gridCol w="1524000"/>
                <a:gridCol w="1524000"/>
                <a:gridCol w="1524000"/>
              </a:tblGrid>
              <a:tr h="412539">
                <a:tc>
                  <a:txBody>
                    <a:bodyPr/>
                    <a:lstStyle/>
                    <a:p>
                      <a:pPr algn="ctr" fontAlgn="t"/>
                      <a:r>
                        <a:rPr lang="en-IN" sz="1700" dirty="0"/>
                        <a:t>Name</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t>Age</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t>Gender</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t>Rating</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12539">
                <a:tc>
                  <a:txBody>
                    <a:bodyPr/>
                    <a:lstStyle/>
                    <a:p>
                      <a:pPr algn="ctr" fontAlgn="t"/>
                      <a:r>
                        <a:rPr lang="en-IN" sz="1700"/>
                        <a:t>Steve</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32</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Male</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3.45</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2539">
                <a:tc>
                  <a:txBody>
                    <a:bodyPr/>
                    <a:lstStyle/>
                    <a:p>
                      <a:pPr algn="ctr" fontAlgn="t"/>
                      <a:r>
                        <a:rPr lang="en-IN" sz="1700"/>
                        <a:t>Lia</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28</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Female</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4.6</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2539">
                <a:tc>
                  <a:txBody>
                    <a:bodyPr/>
                    <a:lstStyle/>
                    <a:p>
                      <a:pPr algn="ctr" fontAlgn="t"/>
                      <a:r>
                        <a:rPr lang="en-IN" sz="1700"/>
                        <a:t>Vin</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45</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Male</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3.9</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2539">
                <a:tc>
                  <a:txBody>
                    <a:bodyPr/>
                    <a:lstStyle/>
                    <a:p>
                      <a:pPr algn="ctr" fontAlgn="t"/>
                      <a:r>
                        <a:rPr lang="en-IN" sz="1700"/>
                        <a:t>Katie</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38</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a:t>Female</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700" dirty="0"/>
                        <a:t>2.78</a:t>
                      </a:r>
                    </a:p>
                  </a:txBody>
                  <a:tcPr marL="73668" marR="73668" marT="73668" marB="736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4"/>
          <p:cNvSpPr/>
          <p:nvPr/>
        </p:nvSpPr>
        <p:spPr>
          <a:xfrm>
            <a:off x="914400" y="4876800"/>
            <a:ext cx="7391400" cy="1477328"/>
          </a:xfrm>
          <a:prstGeom prst="rect">
            <a:avLst/>
          </a:prstGeom>
        </p:spPr>
        <p:txBody>
          <a:bodyPr wrap="square">
            <a:spAutoFit/>
          </a:bodyPr>
          <a:lstStyle/>
          <a:p>
            <a:r>
              <a:rPr lang="en-IN" dirty="0"/>
              <a:t>The table represents the data of a sales team of an organization with their overall performance rating. The data is represented in rows and columns. Each column represents an attribute and each row represents a person</a:t>
            </a:r>
            <a:r>
              <a:rPr lang="en-IN" dirty="0" smtClean="0"/>
              <a:t>.</a:t>
            </a:r>
          </a:p>
          <a:p>
            <a:r>
              <a:rPr lang="en-IN" b="1" dirty="0"/>
              <a:t>Heterogeneous </a:t>
            </a:r>
            <a:r>
              <a:rPr lang="en-IN" b="1" dirty="0" smtClean="0"/>
              <a:t>data, Size Mutable, Data </a:t>
            </a:r>
            <a:r>
              <a:rPr lang="en-IN" b="1" dirty="0"/>
              <a:t>Mutable</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 </a:t>
            </a:r>
            <a:endParaRPr lang="en-IN" dirty="0"/>
          </a:p>
        </p:txBody>
      </p:sp>
      <p:sp>
        <p:nvSpPr>
          <p:cNvPr id="3" name="Content Placeholder 2"/>
          <p:cNvSpPr>
            <a:spLocks noGrp="1"/>
          </p:cNvSpPr>
          <p:nvPr>
            <p:ph idx="1"/>
          </p:nvPr>
        </p:nvSpPr>
        <p:spPr>
          <a:xfrm>
            <a:off x="381000" y="1828800"/>
            <a:ext cx="8229600" cy="4525963"/>
          </a:xfrm>
        </p:spPr>
        <p:txBody>
          <a:bodyPr>
            <a:normAutofit/>
          </a:bodyPr>
          <a:lstStyle/>
          <a:p>
            <a:r>
              <a:rPr lang="en-IN" dirty="0"/>
              <a:t>Panel is a three-dimensional data structure with heterogeneous data. It is hard to represent the panel in graphical representation. But a panel can be illustrated as a container of </a:t>
            </a:r>
            <a:r>
              <a:rPr lang="en-IN" dirty="0" err="1"/>
              <a:t>DataFrame</a:t>
            </a:r>
            <a:r>
              <a:rPr lang="en-IN" dirty="0"/>
              <a:t>.</a:t>
            </a:r>
          </a:p>
          <a:p>
            <a:r>
              <a:rPr lang="en-IN" dirty="0"/>
              <a:t>Key Points</a:t>
            </a:r>
          </a:p>
          <a:p>
            <a:pPr lvl="2"/>
            <a:r>
              <a:rPr lang="en-IN" dirty="0"/>
              <a:t>Heterogeneous data</a:t>
            </a:r>
          </a:p>
          <a:p>
            <a:pPr lvl="2"/>
            <a:r>
              <a:rPr lang="en-IN" dirty="0"/>
              <a:t>Size Mutable</a:t>
            </a:r>
          </a:p>
          <a:p>
            <a:pPr lvl="2"/>
            <a:r>
              <a:rPr lang="en-IN" dirty="0"/>
              <a:t>Data Mutable</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Series-constructor  </a:t>
            </a:r>
            <a:endParaRPr lang="en-IN" dirty="0"/>
          </a:p>
        </p:txBody>
      </p:sp>
      <p:sp>
        <p:nvSpPr>
          <p:cNvPr id="3" name="Content Placeholder 2"/>
          <p:cNvSpPr>
            <a:spLocks noGrp="1"/>
          </p:cNvSpPr>
          <p:nvPr>
            <p:ph idx="1"/>
          </p:nvPr>
        </p:nvSpPr>
        <p:spPr/>
        <p:txBody>
          <a:bodyPr/>
          <a:lstStyle/>
          <a:p>
            <a:r>
              <a:rPr lang="en-IN" dirty="0"/>
              <a:t>Series is a one-dimensional </a:t>
            </a:r>
            <a:r>
              <a:rPr lang="en-IN" dirty="0" err="1"/>
              <a:t>labeled</a:t>
            </a:r>
            <a:r>
              <a:rPr lang="en-IN" dirty="0"/>
              <a:t> array capable of holding data of any type (integer, string, float, python objects, etc.). The axis labels are collectively called index</a:t>
            </a:r>
            <a:r>
              <a:rPr lang="en-IN" dirty="0" smtClean="0"/>
              <a:t>.</a:t>
            </a:r>
            <a:endParaRPr lang="en-IN" dirty="0"/>
          </a:p>
          <a:p>
            <a:r>
              <a:rPr lang="en-IN" dirty="0"/>
              <a:t>A pandas Series can be created using the following constructor −</a:t>
            </a:r>
          </a:p>
          <a:p>
            <a:pPr lvl="1">
              <a:buNone/>
            </a:pPr>
            <a:r>
              <a:rPr lang="en-IN" dirty="0" smtClean="0"/>
              <a:t>        </a:t>
            </a:r>
            <a:r>
              <a:rPr lang="en-IN" dirty="0" err="1" smtClean="0"/>
              <a:t>pandas.Series</a:t>
            </a:r>
            <a:r>
              <a:rPr lang="en-IN" dirty="0" smtClean="0"/>
              <a:t>( data, index, </a:t>
            </a:r>
            <a:r>
              <a:rPr lang="en-IN" dirty="0" err="1" smtClean="0"/>
              <a:t>dtype</a:t>
            </a:r>
            <a:r>
              <a:rPr lang="en-IN" dirty="0" smtClean="0"/>
              <a:t>, copy)</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1278</Words>
  <Application>Microsoft Office PowerPoint</Application>
  <PresentationFormat>On-screen Show (4:3)</PresentationFormat>
  <Paragraphs>248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PANDAS</vt:lpstr>
      <vt:lpstr>PANDAS</vt:lpstr>
      <vt:lpstr>History </vt:lpstr>
      <vt:lpstr>IMPORTING LIBRARY</vt:lpstr>
      <vt:lpstr>Data structures</vt:lpstr>
      <vt:lpstr>Series </vt:lpstr>
      <vt:lpstr>Data frame</vt:lpstr>
      <vt:lpstr>Panel </vt:lpstr>
      <vt:lpstr>Series-constructor  </vt:lpstr>
      <vt:lpstr>Series-constructor options  </vt:lpstr>
      <vt:lpstr>Slide 11</vt:lpstr>
      <vt:lpstr>Slide 12</vt:lpstr>
      <vt:lpstr>Exercise </vt:lpstr>
      <vt:lpstr>Data frame</vt:lpstr>
      <vt:lpstr>Data frame- structure </vt:lpstr>
      <vt:lpstr>DataFrame-constructor </vt:lpstr>
      <vt:lpstr>Data frame-constructor options</vt:lpstr>
      <vt:lpstr>Create DataFrame</vt:lpstr>
      <vt:lpstr>Slide 19</vt:lpstr>
      <vt:lpstr>Slide 20</vt:lpstr>
      <vt:lpstr>Slide 21</vt:lpstr>
      <vt:lpstr>Slide 22</vt:lpstr>
      <vt:lpstr>Exercise </vt:lpstr>
      <vt:lpstr>Reading CSV Files using Pandas</vt:lpstr>
      <vt:lpstr>Reading csv files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Monika Tyagi</cp:lastModifiedBy>
  <cp:revision>4</cp:revision>
  <dcterms:created xsi:type="dcterms:W3CDTF">2020-04-14T06:26:18Z</dcterms:created>
  <dcterms:modified xsi:type="dcterms:W3CDTF">2022-06-14T06:50:39Z</dcterms:modified>
</cp:coreProperties>
</file>