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05E"/>
    <a:srgbClr val="F2EDE4"/>
    <a:srgbClr val="D9597B"/>
    <a:srgbClr val="02735E"/>
    <a:srgbClr val="FFFFFF"/>
    <a:srgbClr val="6CB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2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7089-418D-4774-8C2B-9F407C6A49A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0078-D934-48B5-AA19-F40FBEBB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7089-418D-4774-8C2B-9F407C6A49A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0078-D934-48B5-AA19-F40FBEBB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3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7089-418D-4774-8C2B-9F407C6A49A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0078-D934-48B5-AA19-F40FBEBB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0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7089-418D-4774-8C2B-9F407C6A49A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0078-D934-48B5-AA19-F40FBEBB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1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7089-418D-4774-8C2B-9F407C6A49A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0078-D934-48B5-AA19-F40FBEBB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3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7089-418D-4774-8C2B-9F407C6A49A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0078-D934-48B5-AA19-F40FBEBB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7089-418D-4774-8C2B-9F407C6A49A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0078-D934-48B5-AA19-F40FBEBB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7089-418D-4774-8C2B-9F407C6A49A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0078-D934-48B5-AA19-F40FBEBB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2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7089-418D-4774-8C2B-9F407C6A49A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0078-D934-48B5-AA19-F40FBEBB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7089-418D-4774-8C2B-9F407C6A49A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0078-D934-48B5-AA19-F40FBEBB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5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7089-418D-4774-8C2B-9F407C6A49A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0078-D934-48B5-AA19-F40FBEBB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9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F7089-418D-4774-8C2B-9F407C6A49A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40078-D934-48B5-AA19-F40FBEBB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1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BC3471-1E24-5A39-2FA7-40C66F3C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34457" cy="1219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0D2BD2-3758-F501-3563-38E235326DC4}"/>
              </a:ext>
            </a:extLst>
          </p:cNvPr>
          <p:cNvSpPr/>
          <p:nvPr/>
        </p:nvSpPr>
        <p:spPr>
          <a:xfrm>
            <a:off x="1582300" y="219495"/>
            <a:ext cx="6726072" cy="1641800"/>
          </a:xfrm>
          <a:prstGeom prst="rect">
            <a:avLst/>
          </a:prstGeom>
          <a:noFill/>
        </p:spPr>
        <p:txBody>
          <a:bodyPr wrap="none" lIns="162560" tIns="81282" rIns="162560" bIns="81282">
            <a:spAutoFit/>
          </a:bodyPr>
          <a:lstStyle/>
          <a:p>
            <a:pPr algn="ctr"/>
            <a:r>
              <a:rPr lang="en-US" sz="9602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Three Words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7B5CD9-EF50-C424-9549-10CC0ABDACDE}"/>
              </a:ext>
            </a:extLst>
          </p:cNvPr>
          <p:cNvSpPr/>
          <p:nvPr/>
        </p:nvSpPr>
        <p:spPr>
          <a:xfrm>
            <a:off x="2083377" y="2878359"/>
            <a:ext cx="6977157" cy="2331202"/>
          </a:xfrm>
          <a:prstGeom prst="roundRect">
            <a:avLst/>
          </a:prstGeom>
          <a:solidFill>
            <a:srgbClr val="F2E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5C36ED-578F-1B05-409B-121472995376}"/>
              </a:ext>
            </a:extLst>
          </p:cNvPr>
          <p:cNvSpPr/>
          <p:nvPr/>
        </p:nvSpPr>
        <p:spPr>
          <a:xfrm>
            <a:off x="2217600" y="3029481"/>
            <a:ext cx="5501070" cy="711994"/>
          </a:xfrm>
          <a:prstGeom prst="rect">
            <a:avLst/>
          </a:prstGeom>
          <a:noFill/>
        </p:spPr>
        <p:txBody>
          <a:bodyPr wrap="square" lIns="162560" tIns="81282" rIns="162560" bIns="81282">
            <a:spAutoFit/>
          </a:bodyPr>
          <a:lstStyle/>
          <a:p>
            <a:r>
              <a:rPr lang="en-US" sz="17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Representative form or pattern serving as a basis for limitation or comparison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5D2C0C-369A-AD31-BA2B-3CFA1038CCA6}"/>
              </a:ext>
            </a:extLst>
          </p:cNvPr>
          <p:cNvSpPr/>
          <p:nvPr/>
        </p:nvSpPr>
        <p:spPr>
          <a:xfrm>
            <a:off x="2607842" y="3740788"/>
            <a:ext cx="5501070" cy="985915"/>
          </a:xfrm>
          <a:prstGeom prst="rect">
            <a:avLst/>
          </a:prstGeom>
          <a:noFill/>
        </p:spPr>
        <p:txBody>
          <a:bodyPr wrap="square" lIns="162560" tIns="81282" rIns="162560" bIns="81282">
            <a:spAutoFit/>
          </a:bodyPr>
          <a:lstStyle/>
          <a:p>
            <a:pPr marL="304809" indent="-304809">
              <a:buFont typeface="Arial" panose="020B0604020202020204" pitchFamily="34" charset="0"/>
              <a:buChar char="•"/>
            </a:pPr>
            <a:r>
              <a:rPr lang="en-US" sz="17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an example sentence for the word “example.”</a:t>
            </a:r>
          </a:p>
          <a:p>
            <a:pPr marL="304809" indent="-304809">
              <a:buFont typeface="Arial" panose="020B0604020202020204" pitchFamily="34" charset="0"/>
              <a:buChar char="•"/>
            </a:pPr>
            <a:r>
              <a:rPr lang="en-US" sz="17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 presentation included several examples to illustrate the main point.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426E16F-EA7A-0EB3-0B72-73D29A4109B4}"/>
              </a:ext>
            </a:extLst>
          </p:cNvPr>
          <p:cNvSpPr/>
          <p:nvPr/>
        </p:nvSpPr>
        <p:spPr>
          <a:xfrm>
            <a:off x="2083377" y="2259543"/>
            <a:ext cx="1517157" cy="504060"/>
          </a:xfrm>
          <a:prstGeom prst="roundRect">
            <a:avLst/>
          </a:prstGeom>
          <a:solidFill>
            <a:srgbClr val="D95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1" dirty="0"/>
              <a:t>Example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74EA650-4248-A022-4FDD-FAFA2909A881}"/>
              </a:ext>
            </a:extLst>
          </p:cNvPr>
          <p:cNvSpPr/>
          <p:nvPr/>
        </p:nvSpPr>
        <p:spPr>
          <a:xfrm>
            <a:off x="7351418" y="4876796"/>
            <a:ext cx="1446635" cy="267285"/>
          </a:xfrm>
          <a:prstGeom prst="roundRect">
            <a:avLst/>
          </a:prstGeom>
          <a:solidFill>
            <a:srgbClr val="F2B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/>
              <a:t>Pronounce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93BC42-334E-581B-8C61-B5483BF4A0D3}"/>
              </a:ext>
            </a:extLst>
          </p:cNvPr>
          <p:cNvSpPr/>
          <p:nvPr/>
        </p:nvSpPr>
        <p:spPr>
          <a:xfrm>
            <a:off x="2083377" y="6095999"/>
            <a:ext cx="6977157" cy="2331202"/>
          </a:xfrm>
          <a:prstGeom prst="roundRect">
            <a:avLst/>
          </a:prstGeom>
          <a:solidFill>
            <a:srgbClr val="F2E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C9D8EC-7B79-3595-FF6A-56A171FABC54}"/>
              </a:ext>
            </a:extLst>
          </p:cNvPr>
          <p:cNvSpPr/>
          <p:nvPr/>
        </p:nvSpPr>
        <p:spPr>
          <a:xfrm>
            <a:off x="2217600" y="6247118"/>
            <a:ext cx="5501070" cy="711994"/>
          </a:xfrm>
          <a:prstGeom prst="rect">
            <a:avLst/>
          </a:prstGeom>
          <a:noFill/>
        </p:spPr>
        <p:txBody>
          <a:bodyPr wrap="square" lIns="162560" tIns="81282" rIns="162560" bIns="81282">
            <a:spAutoFit/>
          </a:bodyPr>
          <a:lstStyle/>
          <a:p>
            <a:r>
              <a:rPr lang="en-US" sz="17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Representative form or pattern serving as a basis for limitation or comparison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0010D3-76A1-8CA4-62E9-645B7D4733DF}"/>
              </a:ext>
            </a:extLst>
          </p:cNvPr>
          <p:cNvSpPr/>
          <p:nvPr/>
        </p:nvSpPr>
        <p:spPr>
          <a:xfrm>
            <a:off x="2607842" y="6958427"/>
            <a:ext cx="5501070" cy="985915"/>
          </a:xfrm>
          <a:prstGeom prst="rect">
            <a:avLst/>
          </a:prstGeom>
          <a:noFill/>
        </p:spPr>
        <p:txBody>
          <a:bodyPr wrap="square" lIns="162560" tIns="81282" rIns="162560" bIns="81282">
            <a:spAutoFit/>
          </a:bodyPr>
          <a:lstStyle/>
          <a:p>
            <a:pPr marL="304809" indent="-304809">
              <a:buFont typeface="Arial" panose="020B0604020202020204" pitchFamily="34" charset="0"/>
              <a:buChar char="•"/>
            </a:pPr>
            <a:r>
              <a:rPr lang="en-US" sz="17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an example sentence for the word “example.”</a:t>
            </a:r>
          </a:p>
          <a:p>
            <a:pPr marL="304809" indent="-304809">
              <a:buFont typeface="Arial" panose="020B0604020202020204" pitchFamily="34" charset="0"/>
              <a:buChar char="•"/>
            </a:pPr>
            <a:r>
              <a:rPr lang="en-US" sz="17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 presentation included several examples to illustrate the main point.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D02777-B62E-3EC7-69AE-CC49758765F3}"/>
              </a:ext>
            </a:extLst>
          </p:cNvPr>
          <p:cNvSpPr/>
          <p:nvPr/>
        </p:nvSpPr>
        <p:spPr>
          <a:xfrm>
            <a:off x="2083377" y="5477182"/>
            <a:ext cx="1517157" cy="504060"/>
          </a:xfrm>
          <a:prstGeom prst="roundRect">
            <a:avLst/>
          </a:prstGeom>
          <a:solidFill>
            <a:srgbClr val="D95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1" dirty="0"/>
              <a:t>Example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C536632-CF04-7B70-91E5-FEE4E8A5FEAD}"/>
              </a:ext>
            </a:extLst>
          </p:cNvPr>
          <p:cNvSpPr/>
          <p:nvPr/>
        </p:nvSpPr>
        <p:spPr>
          <a:xfrm>
            <a:off x="7351418" y="8094439"/>
            <a:ext cx="1446635" cy="267285"/>
          </a:xfrm>
          <a:prstGeom prst="roundRect">
            <a:avLst/>
          </a:prstGeom>
          <a:solidFill>
            <a:srgbClr val="F2B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/>
              <a:t>Pronounce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EB60926-EF70-44C4-7884-C6E4D31C85D1}"/>
              </a:ext>
            </a:extLst>
          </p:cNvPr>
          <p:cNvSpPr/>
          <p:nvPr/>
        </p:nvSpPr>
        <p:spPr>
          <a:xfrm>
            <a:off x="2083377" y="9470167"/>
            <a:ext cx="6977157" cy="2331202"/>
          </a:xfrm>
          <a:prstGeom prst="roundRect">
            <a:avLst/>
          </a:prstGeom>
          <a:solidFill>
            <a:srgbClr val="F2E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8A80FF-ACE6-4524-2DA5-61716FA38B1E}"/>
              </a:ext>
            </a:extLst>
          </p:cNvPr>
          <p:cNvSpPr/>
          <p:nvPr/>
        </p:nvSpPr>
        <p:spPr>
          <a:xfrm>
            <a:off x="2217600" y="9621290"/>
            <a:ext cx="5501070" cy="711994"/>
          </a:xfrm>
          <a:prstGeom prst="rect">
            <a:avLst/>
          </a:prstGeom>
          <a:noFill/>
        </p:spPr>
        <p:txBody>
          <a:bodyPr wrap="square" lIns="162560" tIns="81282" rIns="162560" bIns="81282">
            <a:spAutoFit/>
          </a:bodyPr>
          <a:lstStyle/>
          <a:p>
            <a:r>
              <a:rPr lang="en-US" sz="17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Representative form or pattern serving as a basis for limitation or comparison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B91A58-A9AA-9970-BB0E-4D5D8C0D1180}"/>
              </a:ext>
            </a:extLst>
          </p:cNvPr>
          <p:cNvSpPr/>
          <p:nvPr/>
        </p:nvSpPr>
        <p:spPr>
          <a:xfrm>
            <a:off x="2607842" y="10332600"/>
            <a:ext cx="5501070" cy="985915"/>
          </a:xfrm>
          <a:prstGeom prst="rect">
            <a:avLst/>
          </a:prstGeom>
          <a:noFill/>
        </p:spPr>
        <p:txBody>
          <a:bodyPr wrap="square" lIns="162560" tIns="81282" rIns="162560" bIns="81282">
            <a:spAutoFit/>
          </a:bodyPr>
          <a:lstStyle/>
          <a:p>
            <a:pPr marL="304809" indent="-304809">
              <a:buFont typeface="Arial" panose="020B0604020202020204" pitchFamily="34" charset="0"/>
              <a:buChar char="•"/>
            </a:pPr>
            <a:r>
              <a:rPr lang="en-US" sz="17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an example sentence for the word “example.”</a:t>
            </a:r>
          </a:p>
          <a:p>
            <a:pPr marL="304809" indent="-304809">
              <a:buFont typeface="Arial" panose="020B0604020202020204" pitchFamily="34" charset="0"/>
              <a:buChar char="•"/>
            </a:pPr>
            <a:r>
              <a:rPr lang="en-US" sz="17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 presentation included several examples to illustrate the main point.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28C1508-31F2-692E-942C-D29126729EF0}"/>
              </a:ext>
            </a:extLst>
          </p:cNvPr>
          <p:cNvSpPr/>
          <p:nvPr/>
        </p:nvSpPr>
        <p:spPr>
          <a:xfrm>
            <a:off x="2083377" y="8851349"/>
            <a:ext cx="1517157" cy="504060"/>
          </a:xfrm>
          <a:prstGeom prst="roundRect">
            <a:avLst/>
          </a:prstGeom>
          <a:solidFill>
            <a:srgbClr val="D95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1" dirty="0"/>
              <a:t>Example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BA828D6-EF4A-973D-4468-B359DCD9945C}"/>
              </a:ext>
            </a:extLst>
          </p:cNvPr>
          <p:cNvSpPr/>
          <p:nvPr/>
        </p:nvSpPr>
        <p:spPr>
          <a:xfrm>
            <a:off x="7351418" y="11468608"/>
            <a:ext cx="1446635" cy="267285"/>
          </a:xfrm>
          <a:prstGeom prst="roundRect">
            <a:avLst/>
          </a:prstGeom>
          <a:solidFill>
            <a:srgbClr val="F2B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/>
              <a:t>Pronounce</a:t>
            </a:r>
          </a:p>
        </p:txBody>
      </p:sp>
    </p:spTree>
    <p:extLst>
      <p:ext uri="{BB962C8B-B14F-4D97-AF65-F5344CB8AC3E}">
        <p14:creationId xmlns:p14="http://schemas.microsoft.com/office/powerpoint/2010/main" val="140345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D382464-D4B4-E990-98CC-A4AFA90E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921" y="-1330603"/>
            <a:ext cx="7611035" cy="1336617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282713C-B833-53BD-1DB0-7E8C74877E17}"/>
              </a:ext>
            </a:extLst>
          </p:cNvPr>
          <p:cNvSpPr/>
          <p:nvPr/>
        </p:nvSpPr>
        <p:spPr>
          <a:xfrm>
            <a:off x="478466" y="-1409399"/>
            <a:ext cx="6726072" cy="1641800"/>
          </a:xfrm>
          <a:prstGeom prst="rect">
            <a:avLst/>
          </a:prstGeom>
          <a:noFill/>
        </p:spPr>
        <p:txBody>
          <a:bodyPr wrap="square" lIns="162560" tIns="81282" rIns="162560" bIns="81282">
            <a:spAutoFit/>
          </a:bodyPr>
          <a:lstStyle/>
          <a:p>
            <a:pPr algn="ctr"/>
            <a:r>
              <a:rPr lang="en-US" sz="9602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Three Words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2A351A-4582-10EF-8B95-C35A64FF5396}"/>
              </a:ext>
            </a:extLst>
          </p:cNvPr>
          <p:cNvSpPr/>
          <p:nvPr/>
        </p:nvSpPr>
        <p:spPr>
          <a:xfrm>
            <a:off x="229142" y="1029372"/>
            <a:ext cx="6977157" cy="2331202"/>
          </a:xfrm>
          <a:prstGeom prst="roundRect">
            <a:avLst/>
          </a:prstGeom>
          <a:solidFill>
            <a:srgbClr val="F2E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52D4BC-70E6-D83D-B75C-155ACDDE0923}"/>
              </a:ext>
            </a:extLst>
          </p:cNvPr>
          <p:cNvSpPr/>
          <p:nvPr/>
        </p:nvSpPr>
        <p:spPr>
          <a:xfrm>
            <a:off x="363364" y="1180493"/>
            <a:ext cx="5501070" cy="711994"/>
          </a:xfrm>
          <a:prstGeom prst="rect">
            <a:avLst/>
          </a:prstGeom>
          <a:noFill/>
        </p:spPr>
        <p:txBody>
          <a:bodyPr wrap="square" lIns="162560" tIns="81282" rIns="162560" bIns="81282">
            <a:spAutoFit/>
          </a:bodyPr>
          <a:lstStyle/>
          <a:p>
            <a:r>
              <a:rPr lang="en-US" sz="17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Representative form or pattern serving as a basis for limitation or comparison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7949C0-B699-D7AE-B975-DAB87DA5ACC4}"/>
              </a:ext>
            </a:extLst>
          </p:cNvPr>
          <p:cNvSpPr/>
          <p:nvPr/>
        </p:nvSpPr>
        <p:spPr>
          <a:xfrm>
            <a:off x="753609" y="1891801"/>
            <a:ext cx="5501070" cy="985915"/>
          </a:xfrm>
          <a:prstGeom prst="rect">
            <a:avLst/>
          </a:prstGeom>
          <a:noFill/>
        </p:spPr>
        <p:txBody>
          <a:bodyPr wrap="square" lIns="162560" tIns="81282" rIns="162560" bIns="81282">
            <a:spAutoFit/>
          </a:bodyPr>
          <a:lstStyle/>
          <a:p>
            <a:pPr marL="304809" indent="-304809">
              <a:buFont typeface="Arial" panose="020B0604020202020204" pitchFamily="34" charset="0"/>
              <a:buChar char="•"/>
            </a:pPr>
            <a:r>
              <a:rPr lang="en-US" sz="17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an example sentence for the word “example.”</a:t>
            </a:r>
          </a:p>
          <a:p>
            <a:pPr marL="304809" indent="-304809">
              <a:buFont typeface="Arial" panose="020B0604020202020204" pitchFamily="34" charset="0"/>
              <a:buChar char="•"/>
            </a:pPr>
            <a:r>
              <a:rPr lang="en-US" sz="17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 presentation included several examples to illustrate the main point.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B5F3BB-F3A9-0682-4317-DBC82CB6E202}"/>
              </a:ext>
            </a:extLst>
          </p:cNvPr>
          <p:cNvSpPr/>
          <p:nvPr/>
        </p:nvSpPr>
        <p:spPr>
          <a:xfrm>
            <a:off x="229144" y="410556"/>
            <a:ext cx="1517157" cy="504060"/>
          </a:xfrm>
          <a:prstGeom prst="roundRect">
            <a:avLst/>
          </a:prstGeom>
          <a:solidFill>
            <a:srgbClr val="D95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1" dirty="0"/>
              <a:t>Example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A237D3-3286-C7C3-83AE-0D3C49D35B3B}"/>
              </a:ext>
            </a:extLst>
          </p:cNvPr>
          <p:cNvSpPr/>
          <p:nvPr/>
        </p:nvSpPr>
        <p:spPr>
          <a:xfrm>
            <a:off x="5497186" y="3027812"/>
            <a:ext cx="1446635" cy="267285"/>
          </a:xfrm>
          <a:prstGeom prst="roundRect">
            <a:avLst/>
          </a:prstGeom>
          <a:solidFill>
            <a:srgbClr val="F2B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/>
              <a:t>Pronounce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F99B2E-6D3C-0453-C5A4-7C3C233EA7C6}"/>
              </a:ext>
            </a:extLst>
          </p:cNvPr>
          <p:cNvSpPr/>
          <p:nvPr/>
        </p:nvSpPr>
        <p:spPr>
          <a:xfrm>
            <a:off x="229142" y="4247015"/>
            <a:ext cx="6977157" cy="2331202"/>
          </a:xfrm>
          <a:prstGeom prst="roundRect">
            <a:avLst/>
          </a:prstGeom>
          <a:solidFill>
            <a:srgbClr val="F2E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6BD811-810A-A4D3-7DCB-DF2E7E3B8AE7}"/>
              </a:ext>
            </a:extLst>
          </p:cNvPr>
          <p:cNvSpPr/>
          <p:nvPr/>
        </p:nvSpPr>
        <p:spPr>
          <a:xfrm>
            <a:off x="363364" y="4398134"/>
            <a:ext cx="5501070" cy="711994"/>
          </a:xfrm>
          <a:prstGeom prst="rect">
            <a:avLst/>
          </a:prstGeom>
          <a:noFill/>
        </p:spPr>
        <p:txBody>
          <a:bodyPr wrap="square" lIns="162560" tIns="81282" rIns="162560" bIns="81282">
            <a:spAutoFit/>
          </a:bodyPr>
          <a:lstStyle/>
          <a:p>
            <a:r>
              <a:rPr lang="en-US" sz="17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Representative form or pattern serving as a basis for limitation or comparison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AA252B-D991-E2F9-83F7-10F68F435FCC}"/>
              </a:ext>
            </a:extLst>
          </p:cNvPr>
          <p:cNvSpPr/>
          <p:nvPr/>
        </p:nvSpPr>
        <p:spPr>
          <a:xfrm>
            <a:off x="753609" y="5109443"/>
            <a:ext cx="5501070" cy="985915"/>
          </a:xfrm>
          <a:prstGeom prst="rect">
            <a:avLst/>
          </a:prstGeom>
          <a:noFill/>
        </p:spPr>
        <p:txBody>
          <a:bodyPr wrap="square" lIns="162560" tIns="81282" rIns="162560" bIns="81282">
            <a:spAutoFit/>
          </a:bodyPr>
          <a:lstStyle/>
          <a:p>
            <a:pPr marL="304809" indent="-304809">
              <a:buFont typeface="Arial" panose="020B0604020202020204" pitchFamily="34" charset="0"/>
              <a:buChar char="•"/>
            </a:pPr>
            <a:r>
              <a:rPr lang="en-US" sz="17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an example sentence for the word “example.”</a:t>
            </a:r>
          </a:p>
          <a:p>
            <a:pPr marL="304809" indent="-304809">
              <a:buFont typeface="Arial" panose="020B0604020202020204" pitchFamily="34" charset="0"/>
              <a:buChar char="•"/>
            </a:pPr>
            <a:r>
              <a:rPr lang="en-US" sz="17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 presentation included several examples to illustrate the main point.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B85C2CC-212E-0F3B-F87C-BE8B33EB3A88}"/>
              </a:ext>
            </a:extLst>
          </p:cNvPr>
          <p:cNvSpPr/>
          <p:nvPr/>
        </p:nvSpPr>
        <p:spPr>
          <a:xfrm>
            <a:off x="229144" y="3628196"/>
            <a:ext cx="1517157" cy="504060"/>
          </a:xfrm>
          <a:prstGeom prst="roundRect">
            <a:avLst/>
          </a:prstGeom>
          <a:solidFill>
            <a:srgbClr val="D95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1" dirty="0"/>
              <a:t>Example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9692CFA-7B52-CC46-84E3-C5E139455C67}"/>
              </a:ext>
            </a:extLst>
          </p:cNvPr>
          <p:cNvSpPr/>
          <p:nvPr/>
        </p:nvSpPr>
        <p:spPr>
          <a:xfrm>
            <a:off x="5497186" y="6245453"/>
            <a:ext cx="1446635" cy="267285"/>
          </a:xfrm>
          <a:prstGeom prst="roundRect">
            <a:avLst/>
          </a:prstGeom>
          <a:solidFill>
            <a:srgbClr val="F2B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/>
              <a:t>Pronounce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45EC6C7-C1C4-263A-FEC7-3DE237C762D3}"/>
              </a:ext>
            </a:extLst>
          </p:cNvPr>
          <p:cNvSpPr/>
          <p:nvPr/>
        </p:nvSpPr>
        <p:spPr>
          <a:xfrm>
            <a:off x="229142" y="7621184"/>
            <a:ext cx="6977157" cy="2331202"/>
          </a:xfrm>
          <a:prstGeom prst="roundRect">
            <a:avLst/>
          </a:prstGeom>
          <a:solidFill>
            <a:srgbClr val="F2E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477CF4-2EAA-5B58-1D14-8EE1B61E201E}"/>
              </a:ext>
            </a:extLst>
          </p:cNvPr>
          <p:cNvSpPr/>
          <p:nvPr/>
        </p:nvSpPr>
        <p:spPr>
          <a:xfrm>
            <a:off x="363364" y="7772303"/>
            <a:ext cx="5501070" cy="711994"/>
          </a:xfrm>
          <a:prstGeom prst="rect">
            <a:avLst/>
          </a:prstGeom>
          <a:noFill/>
        </p:spPr>
        <p:txBody>
          <a:bodyPr wrap="square" lIns="162560" tIns="81282" rIns="162560" bIns="81282">
            <a:spAutoFit/>
          </a:bodyPr>
          <a:lstStyle/>
          <a:p>
            <a:r>
              <a:rPr lang="en-US" sz="17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Representative form or pattern serving as a basis for limitation or comparison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8BABD1-CFA1-B467-1543-608C7FB50A11}"/>
              </a:ext>
            </a:extLst>
          </p:cNvPr>
          <p:cNvSpPr/>
          <p:nvPr/>
        </p:nvSpPr>
        <p:spPr>
          <a:xfrm>
            <a:off x="753609" y="8483612"/>
            <a:ext cx="5501070" cy="985915"/>
          </a:xfrm>
          <a:prstGeom prst="rect">
            <a:avLst/>
          </a:prstGeom>
          <a:noFill/>
        </p:spPr>
        <p:txBody>
          <a:bodyPr wrap="square" lIns="162560" tIns="81282" rIns="162560" bIns="81282">
            <a:spAutoFit/>
          </a:bodyPr>
          <a:lstStyle/>
          <a:p>
            <a:pPr marL="304809" indent="-304809">
              <a:buFont typeface="Arial" panose="020B0604020202020204" pitchFamily="34" charset="0"/>
              <a:buChar char="•"/>
            </a:pPr>
            <a:r>
              <a:rPr lang="en-US" sz="17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an example sentence for the word “example.”</a:t>
            </a:r>
          </a:p>
          <a:p>
            <a:pPr marL="304809" indent="-304809">
              <a:buFont typeface="Arial" panose="020B0604020202020204" pitchFamily="34" charset="0"/>
              <a:buChar char="•"/>
            </a:pPr>
            <a:r>
              <a:rPr lang="en-US" sz="17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 presentation included several examples to illustrate the main point.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98B2329-0FEA-0013-AA3C-411D136DFCEF}"/>
              </a:ext>
            </a:extLst>
          </p:cNvPr>
          <p:cNvSpPr/>
          <p:nvPr/>
        </p:nvSpPr>
        <p:spPr>
          <a:xfrm>
            <a:off x="229144" y="7002365"/>
            <a:ext cx="1517157" cy="504060"/>
          </a:xfrm>
          <a:prstGeom prst="roundRect">
            <a:avLst/>
          </a:prstGeom>
          <a:solidFill>
            <a:srgbClr val="D95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1" dirty="0"/>
              <a:t>Example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60D6FBE-AF29-B10A-B95C-16805EA226AC}"/>
              </a:ext>
            </a:extLst>
          </p:cNvPr>
          <p:cNvSpPr/>
          <p:nvPr/>
        </p:nvSpPr>
        <p:spPr>
          <a:xfrm>
            <a:off x="5497186" y="9619622"/>
            <a:ext cx="1446635" cy="267285"/>
          </a:xfrm>
          <a:prstGeom prst="roundRect">
            <a:avLst/>
          </a:prstGeom>
          <a:solidFill>
            <a:srgbClr val="F2B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/>
              <a:t>Pronounce</a:t>
            </a:r>
          </a:p>
        </p:txBody>
      </p:sp>
    </p:spTree>
    <p:extLst>
      <p:ext uri="{BB962C8B-B14F-4D97-AF65-F5344CB8AC3E}">
        <p14:creationId xmlns:p14="http://schemas.microsoft.com/office/powerpoint/2010/main" val="247161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B773DA-59BE-ED17-97B4-847E6F7A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3140" y="0"/>
            <a:ext cx="7933774" cy="151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4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3426</TotalTime>
  <Words>226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 Lee</dc:creator>
  <cp:lastModifiedBy>Seng Lee</cp:lastModifiedBy>
  <cp:revision>8</cp:revision>
  <dcterms:created xsi:type="dcterms:W3CDTF">2023-01-07T21:08:28Z</dcterms:created>
  <dcterms:modified xsi:type="dcterms:W3CDTF">2023-03-24T21:23:40Z</dcterms:modified>
</cp:coreProperties>
</file>