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42" autoAdjust="0"/>
  </p:normalViewPr>
  <p:slideViewPr>
    <p:cSldViewPr snapToGrid="0">
      <p:cViewPr varScale="1">
        <p:scale>
          <a:sx n="73" d="100"/>
          <a:sy n="73" d="100"/>
        </p:scale>
        <p:origin x="813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preneur.com/article/231235" TargetMode="External"/><Relationship Id="rId2" Type="http://schemas.openxmlformats.org/officeDocument/2006/relationships/hyperlink" Target="https://www.google.com/search?q=Diction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ds.org/languages/eng/content/scriptures/bofm/2-ne/28" TargetMode="External"/><Relationship Id="rId5" Type="http://schemas.openxmlformats.org/officeDocument/2006/relationships/hyperlink" Target="http://www.the-art-of-web.com/javascript/search-highlight/" TargetMode="External"/><Relationship Id="rId4" Type="http://schemas.openxmlformats.org/officeDocument/2006/relationships/hyperlink" Target="https://www.kaushik.net/avinash/beginners-guide-web-data-analysis-ten-steps-tips-best-pract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s.org/languages/eng/content/scriptures/bofm/2-ne/28#note30b" TargetMode="External"/><Relationship Id="rId2" Type="http://schemas.openxmlformats.org/officeDocument/2006/relationships/hyperlink" Target="https://www.lds.org/languages/eng/content/scriptures/bofm/2-ne/28#note30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ds.org/languages/eng/content/scriptures/bofm/2-ne/28#note30d" TargetMode="External"/><Relationship Id="rId4" Type="http://schemas.openxmlformats.org/officeDocument/2006/relationships/hyperlink" Target="https://www.lds.org/languages/eng/content/scriptures/bofm/2-ne/28#note30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E5B1-F2D5-4983-BDAA-2DA6910A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065" y="1174444"/>
            <a:ext cx="6702074" cy="2829985"/>
          </a:xfrm>
        </p:spPr>
        <p:txBody>
          <a:bodyPr>
            <a:noAutofit/>
          </a:bodyPr>
          <a:lstStyle/>
          <a:p>
            <a:pPr algn="l"/>
            <a:r>
              <a:rPr lang="en-US" sz="6600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S</a:t>
            </a:r>
            <a:r>
              <a:rPr lang="en-US" sz="6600" dirty="0">
                <a:solidFill>
                  <a:schemeClr val="accent1"/>
                </a:solidFill>
                <a:latin typeface="Bahnschrift" panose="020B0502040204020203" pitchFamily="34" charset="0"/>
              </a:rPr>
              <a:t>earch</a:t>
            </a:r>
            <a:br>
              <a:rPr lang="en-US" sz="6600" dirty="0">
                <a:solidFill>
                  <a:schemeClr val="accent1"/>
                </a:solidFill>
                <a:latin typeface="Bahnschrift" panose="020B0502040204020203" pitchFamily="34" charset="0"/>
              </a:rPr>
            </a:br>
            <a:r>
              <a:rPr lang="en-US" sz="6600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E</a:t>
            </a:r>
            <a:r>
              <a:rPr lang="en-US" sz="6600" dirty="0">
                <a:solidFill>
                  <a:schemeClr val="accent1"/>
                </a:solidFill>
                <a:latin typeface="Bahnschrift" panose="020B0502040204020203" pitchFamily="34" charset="0"/>
              </a:rPr>
              <a:t>ngine</a:t>
            </a:r>
            <a:br>
              <a:rPr lang="en-US" sz="6600" dirty="0">
                <a:solidFill>
                  <a:schemeClr val="accent1"/>
                </a:solidFill>
                <a:latin typeface="Bahnschrift" panose="020B0502040204020203" pitchFamily="34" charset="0"/>
              </a:rPr>
            </a:br>
            <a:r>
              <a:rPr lang="en-US" sz="6600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O</a:t>
            </a:r>
            <a:r>
              <a:rPr lang="en-US" sz="6600" dirty="0">
                <a:solidFill>
                  <a:schemeClr val="accent1"/>
                </a:solidFill>
                <a:latin typeface="Bahnschrift" panose="020B0502040204020203" pitchFamily="34" charset="0"/>
              </a:rPr>
              <a:t>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6C30-6130-4CCC-91A7-61F29897CF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1234" y="4160520"/>
            <a:ext cx="9566366" cy="1630679"/>
          </a:xfrm>
        </p:spPr>
        <p:txBody>
          <a:bodyPr/>
          <a:lstStyle/>
          <a:p>
            <a:r>
              <a:rPr lang="en-US" dirty="0"/>
              <a:t>                    By Holly Olson </a:t>
            </a:r>
          </a:p>
        </p:txBody>
      </p:sp>
    </p:spTree>
    <p:extLst>
      <p:ext uri="{BB962C8B-B14F-4D97-AF65-F5344CB8AC3E}">
        <p14:creationId xmlns:p14="http://schemas.microsoft.com/office/powerpoint/2010/main" val="85506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611-FC62-49FB-A833-80D3A7A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Your SEO Checklist: 4 Steps to Optimizing Your Website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rgbClr val="BA3F51"/>
                </a:solidFill>
              </a:rPr>
              <a:t>by Jon </a:t>
            </a:r>
            <a:r>
              <a:rPr lang="en-US" sz="2000" b="1" dirty="0" err="1">
                <a:solidFill>
                  <a:srgbClr val="BA3F51"/>
                </a:solidFill>
              </a:rPr>
              <a:t>Rognerud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5757-6EF0-4C20-845F-89DE6CCDB1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Step 4: </a:t>
            </a:r>
            <a:r>
              <a:rPr lang="en-US" sz="3600" b="1" cap="none" dirty="0">
                <a:solidFill>
                  <a:schemeClr val="accent3">
                    <a:lumMod val="75000"/>
                  </a:schemeClr>
                </a:solidFill>
              </a:rPr>
              <a:t>Continuous testing and measuring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600" i="1" cap="none" dirty="0">
                <a:solidFill>
                  <a:schemeClr val="accent2">
                    <a:lumMod val="50000"/>
                  </a:schemeClr>
                </a:solidFill>
              </a:rPr>
              <a:t>Test and measure</a:t>
            </a:r>
            <a:r>
              <a:rPr lang="en-US" sz="3600" cap="none" dirty="0">
                <a:solidFill>
                  <a:schemeClr val="accent2">
                    <a:lumMod val="50000"/>
                  </a:schemeClr>
                </a:solidFill>
              </a:rPr>
              <a:t>.  </a:t>
            </a:r>
          </a:p>
          <a:p>
            <a:r>
              <a:rPr lang="en-US" sz="3600" i="1" cap="none" dirty="0">
                <a:solidFill>
                  <a:schemeClr val="accent2">
                    <a:lumMod val="50000"/>
                  </a:schemeClr>
                </a:solidFill>
              </a:rPr>
              <a:t>Maintenance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0043-6DCA-470F-BDE4-3331182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D9D2-0792-470B-85C1-C75A9E1F3A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Dictionary - </a:t>
            </a:r>
            <a:r>
              <a:rPr lang="en-US" dirty="0">
                <a:hlinkClick r:id="rId2"/>
              </a:rPr>
              <a:t>https://www.google.com/search?q=Dictionary</a:t>
            </a:r>
            <a:endParaRPr lang="en-US" dirty="0"/>
          </a:p>
          <a:p>
            <a:r>
              <a:rPr lang="en-US" b="1" dirty="0"/>
              <a:t>Your SEO Checklist: 4 Steps to Optimizing Your Website - </a:t>
            </a:r>
            <a:r>
              <a:rPr lang="en-US" b="1" dirty="0">
                <a:hlinkClick r:id="rId3"/>
              </a:rPr>
              <a:t>https://www.entrepreneur.com/article/231235</a:t>
            </a:r>
            <a:endParaRPr lang="en-US" b="1" dirty="0"/>
          </a:p>
          <a:p>
            <a:r>
              <a:rPr lang="en-US" b="1" dirty="0"/>
              <a:t>Beginner's Guide To Web Data Analysis: Ten Steps To Love &amp; Success </a:t>
            </a:r>
          </a:p>
          <a:p>
            <a:r>
              <a:rPr lang="en-US" b="1" dirty="0"/>
              <a:t>- </a:t>
            </a:r>
            <a:r>
              <a:rPr lang="en-US" b="1" dirty="0">
                <a:hlinkClick r:id="rId4"/>
              </a:rPr>
              <a:t>https://www.kaushik.net/avinash/beginners-guide-web-data-analysis-ten-steps-tips-best-practices/</a:t>
            </a:r>
            <a:endParaRPr lang="en-US" b="1" dirty="0"/>
          </a:p>
          <a:p>
            <a:r>
              <a:rPr lang="en-US" b="1" dirty="0"/>
              <a:t>JavaScript: Search Keyword Highlighting - </a:t>
            </a:r>
            <a:r>
              <a:rPr lang="en-US" b="1" dirty="0">
                <a:hlinkClick r:id="rId5"/>
              </a:rPr>
              <a:t>http://www.the-art-of-web.com/javascript/search-highlight/</a:t>
            </a:r>
            <a:endParaRPr lang="en-US" b="1" dirty="0"/>
          </a:p>
          <a:p>
            <a:r>
              <a:rPr lang="en-US" b="1" dirty="0"/>
              <a:t>The Book Of Mormon 2 </a:t>
            </a:r>
            <a:r>
              <a:rPr lang="en-US" b="1" dirty="0" err="1"/>
              <a:t>nephi</a:t>
            </a:r>
            <a:r>
              <a:rPr lang="en-US" b="1" dirty="0"/>
              <a:t> 28:30 - </a:t>
            </a:r>
            <a:r>
              <a:rPr lang="en-US" b="1" dirty="0">
                <a:hlinkClick r:id="rId6"/>
              </a:rPr>
              <a:t>https://www.lds.org/languages/eng/content/scriptures/bofm/2-ne/28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442A-5399-4F19-B282-78EB8255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search engine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2768-AE9C-4202-BC46-220F3E0472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2"/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The process of maximizing the number of visitors to a particular website by ensuing that the SITE Appears high on the list of results returned by a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44969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D960-9CB4-4B87-AC92-E16CD74C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4BC3-AB2C-411E-BE93-E46BD09FB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The process of optimization is not a one time process, but that it requires maintenance, tuning, and continuous testing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387817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33E7-CAD2-4E6C-B84E-8A8CBA0F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Your SEO Checklist: 4 Steps to Optimizing Your Website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sz="2200" b="1" dirty="0">
                <a:solidFill>
                  <a:schemeClr val="accent5"/>
                </a:solidFill>
              </a:rPr>
              <a:t>by Jon </a:t>
            </a:r>
            <a:r>
              <a:rPr lang="en-US" sz="2200" b="1" dirty="0" err="1">
                <a:solidFill>
                  <a:schemeClr val="accent5"/>
                </a:solidFill>
              </a:rPr>
              <a:t>Rognerud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FF25-7FEF-46C8-802D-F672A61AD3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600" b="1" cap="none" dirty="0">
                <a:solidFill>
                  <a:schemeClr val="accent5">
                    <a:lumMod val="75000"/>
                  </a:schemeClr>
                </a:solidFill>
              </a:rPr>
              <a:t>Step 1: target market business analysis</a:t>
            </a:r>
          </a:p>
          <a:p>
            <a:r>
              <a:rPr lang="en-US" sz="3600" i="1" cap="none" dirty="0">
                <a:solidFill>
                  <a:schemeClr val="tx2"/>
                </a:solidFill>
              </a:rPr>
              <a:t>Website analysis. </a:t>
            </a:r>
          </a:p>
          <a:p>
            <a:r>
              <a:rPr lang="en-US" sz="3600" i="1" cap="none" dirty="0">
                <a:solidFill>
                  <a:schemeClr val="tx2"/>
                </a:solidFill>
              </a:rPr>
              <a:t>Competitive analysis.</a:t>
            </a:r>
          </a:p>
          <a:p>
            <a:r>
              <a:rPr lang="en-US" sz="3600" i="1" cap="none" dirty="0">
                <a:solidFill>
                  <a:schemeClr val="tx2"/>
                </a:solidFill>
              </a:rPr>
              <a:t>Initial keyword nomination. </a:t>
            </a:r>
          </a:p>
        </p:txBody>
      </p:sp>
    </p:spTree>
    <p:extLst>
      <p:ext uri="{BB962C8B-B14F-4D97-AF65-F5344CB8AC3E}">
        <p14:creationId xmlns:p14="http://schemas.microsoft.com/office/powerpoint/2010/main" val="148664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DA53-4A42-4177-AABC-6F519258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Occam’s razor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cap="none" dirty="0" err="1">
                <a:solidFill>
                  <a:schemeClr val="accent3">
                    <a:lumMod val="75000"/>
                  </a:schemeClr>
                </a:solidFill>
              </a:rPr>
              <a:t>Avinash</a:t>
            </a:r>
            <a:r>
              <a:rPr lang="en-US" cap="none" dirty="0">
                <a:solidFill>
                  <a:schemeClr val="accent3">
                    <a:lumMod val="75000"/>
                  </a:schemeClr>
                </a:solidFill>
              </a:rPr>
              <a:t> Kaushik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B034-3B7E-4B6C-A9E6-91DF8817E8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Step #1: </a:t>
            </a: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Visit the website. Note objectives, customer experience, </a:t>
            </a:r>
            <a:r>
              <a:rPr lang="en-US" cap="none" dirty="0" err="1">
                <a:solidFill>
                  <a:schemeClr val="accent3">
                    <a:lumMod val="50000"/>
                  </a:schemeClr>
                </a:solidFill>
              </a:rPr>
              <a:t>suckiness</a:t>
            </a: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#2: how good is the acquisition strategy? Traffic sources report.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#3: how strongly do visitors orbit the website? Visitor loyalty &amp; recency.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#4: what can I find that is broken and quickly fixable? Top landing pages.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#5: what content makes us most money? $Index value metric.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#6: how sophisticated is their search strategy? Keyword tag clouds.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#7: are they making money or making noise? Goals &amp; goal values.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#8: can the marketing budget be optimized? Campaign conversions/outcomes.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#9: are we helping the already convinced buyers? Funnel visualization. </a:t>
            </a:r>
            <a:br>
              <a:rPr lang="en-US" cap="none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accent3">
                    <a:lumMod val="50000"/>
                  </a:schemeClr>
                </a:solidFill>
              </a:rPr>
              <a:t>Step #10: what are the unknown unknowns I am blind to? Analytics intelligence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62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27F-D8C6-4E67-8D3A-A2572647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Your SEO Checklist: 4 Steps to Optimizing Your Website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rgbClr val="BA3F51"/>
                </a:solidFill>
              </a:rPr>
              <a:t>by Jon </a:t>
            </a:r>
            <a:r>
              <a:rPr lang="en-US" sz="2000" b="1" dirty="0" err="1">
                <a:solidFill>
                  <a:srgbClr val="BA3F51"/>
                </a:solidFill>
              </a:rPr>
              <a:t>Rognerud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A56C-91EC-4224-B86E-38094960B8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926772"/>
            <a:ext cx="10364451" cy="43629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Step 2: </a:t>
            </a:r>
            <a:r>
              <a:rPr lang="en-US" sz="3600" b="1" cap="none" dirty="0">
                <a:solidFill>
                  <a:schemeClr val="bg2">
                    <a:lumMod val="50000"/>
                  </a:schemeClr>
                </a:solidFill>
              </a:rPr>
              <a:t>Keyword research and development</a:t>
            </a:r>
            <a:endParaRPr lang="en-US" sz="3600" cap="non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600" i="1" cap="none" dirty="0">
                <a:solidFill>
                  <a:schemeClr val="accent5">
                    <a:lumMod val="50000"/>
                  </a:schemeClr>
                </a:solidFill>
              </a:rPr>
              <a:t>Keyword analysis</a:t>
            </a:r>
          </a:p>
          <a:p>
            <a:r>
              <a:rPr lang="en-US" sz="3600" i="1" cap="none" dirty="0">
                <a:solidFill>
                  <a:schemeClr val="accent5">
                    <a:lumMod val="50000"/>
                  </a:schemeClr>
                </a:solidFill>
              </a:rPr>
              <a:t>Baseline ranking assessment</a:t>
            </a:r>
            <a:r>
              <a:rPr lang="en-US" sz="3600" cap="none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en-US" sz="3600" i="1" cap="none" dirty="0">
                <a:solidFill>
                  <a:schemeClr val="accent5">
                    <a:lumMod val="50000"/>
                  </a:schemeClr>
                </a:solidFill>
              </a:rPr>
              <a:t>Goals and objectives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5C00-5297-44D2-927C-74DA1B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Nephi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28:30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1E03-B91E-4CCB-B906-EAD041358A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Palatino"/>
              </a:rPr>
              <a:t>For behold, thus </a:t>
            </a:r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Palatino"/>
              </a:rPr>
              <a:t>saith</a:t>
            </a:r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Palatino"/>
              </a:rPr>
              <a:t> the lord god: I will give unto the children of men line upon line, </a:t>
            </a:r>
            <a:r>
              <a:rPr lang="en-US" i="1" cap="none" baseline="30000" dirty="0" err="1">
                <a:solidFill>
                  <a:schemeClr val="bg2">
                    <a:lumMod val="50000"/>
                  </a:schemeClr>
                </a:solidFill>
                <a:latin typeface="PahoranldsLat-Italic"/>
                <a:hlinkClick r:id="rId2"/>
              </a:rPr>
              <a:t>a</a:t>
            </a:r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Palatino"/>
                <a:hlinkClick r:id="rId2"/>
              </a:rPr>
              <a:t>precept</a:t>
            </a:r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Palatino"/>
              </a:rPr>
              <a:t> upon precept, here a little and there a little; and blessed are those who hearken unto my precepts, and lend an ear unto my counsel, for they shall learn </a:t>
            </a:r>
            <a:r>
              <a:rPr lang="en-US" i="1" cap="none" baseline="30000" dirty="0" err="1">
                <a:solidFill>
                  <a:schemeClr val="bg2">
                    <a:lumMod val="50000"/>
                  </a:schemeClr>
                </a:solidFill>
                <a:latin typeface="PahoranldsLat-Italic"/>
                <a:hlinkClick r:id="rId3"/>
              </a:rPr>
              <a:t>b</a:t>
            </a:r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Palatino"/>
                <a:hlinkClick r:id="rId3"/>
              </a:rPr>
              <a:t>wisdom</a:t>
            </a:r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Palatino"/>
              </a:rPr>
              <a:t>; for unto him that </a:t>
            </a:r>
            <a:r>
              <a:rPr lang="en-US" i="1" cap="none" baseline="30000" dirty="0" err="1">
                <a:solidFill>
                  <a:schemeClr val="bg2">
                    <a:lumMod val="50000"/>
                  </a:schemeClr>
                </a:solidFill>
                <a:latin typeface="PahoranldsLat-Italic"/>
                <a:hlinkClick r:id="rId4"/>
              </a:rPr>
              <a:t>c</a:t>
            </a:r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Palatino"/>
                <a:hlinkClick r:id="rId4"/>
              </a:rPr>
              <a:t>receiveth</a:t>
            </a:r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Palatino"/>
              </a:rPr>
              <a:t> I will give </a:t>
            </a:r>
            <a:r>
              <a:rPr lang="en-US" i="1" cap="none" baseline="30000" dirty="0" err="1">
                <a:solidFill>
                  <a:schemeClr val="bg2">
                    <a:lumMod val="50000"/>
                  </a:schemeClr>
                </a:solidFill>
                <a:latin typeface="PahoranldsLat-Italic"/>
                <a:hlinkClick r:id="rId5"/>
              </a:rPr>
              <a:t>d</a:t>
            </a:r>
            <a:r>
              <a:rPr lang="en-US" cap="none" dirty="0" err="1">
                <a:solidFill>
                  <a:schemeClr val="bg2">
                    <a:lumMod val="50000"/>
                  </a:schemeClr>
                </a:solidFill>
                <a:latin typeface="Palatino"/>
                <a:hlinkClick r:id="rId5"/>
              </a:rPr>
              <a:t>more</a:t>
            </a:r>
            <a:r>
              <a:rPr lang="en-US" cap="none" dirty="0">
                <a:solidFill>
                  <a:schemeClr val="bg2">
                    <a:lumMod val="50000"/>
                  </a:schemeClr>
                </a:solidFill>
                <a:latin typeface="Palatino"/>
              </a:rPr>
              <a:t>; and from them that shall say, we have enough, from them shall be taken away even that which they have.</a:t>
            </a:r>
            <a:endParaRPr lang="en-US" cap="non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19E0-A0DB-42A2-8C5A-A448ACA8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Your SEO Checklist: 4 Steps to Optimizing Your Website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sz="2200" b="1" dirty="0">
                <a:solidFill>
                  <a:srgbClr val="BA3F51"/>
                </a:solidFill>
              </a:rPr>
              <a:t>by Jon </a:t>
            </a:r>
            <a:r>
              <a:rPr lang="en-US" sz="2200" b="1" dirty="0" err="1">
                <a:solidFill>
                  <a:srgbClr val="BA3F51"/>
                </a:solidFill>
              </a:rPr>
              <a:t>Rognerud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A342-9754-48A3-877F-341A8B0245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4200" b="1" cap="none" dirty="0">
                <a:solidFill>
                  <a:schemeClr val="tx2">
                    <a:lumMod val="75000"/>
                  </a:schemeClr>
                </a:solidFill>
              </a:rPr>
              <a:t>Step 3: Content optimization and submission</a:t>
            </a:r>
            <a:endParaRPr lang="en-US" sz="4200" cap="none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200" i="1" cap="none" dirty="0">
                <a:solidFill>
                  <a:schemeClr val="accent1">
                    <a:lumMod val="75000"/>
                  </a:schemeClr>
                </a:solidFill>
              </a:rPr>
              <a:t>Create page titles</a:t>
            </a:r>
            <a:r>
              <a:rPr lang="en-US" sz="4200" cap="none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r>
              <a:rPr lang="en-US" sz="4200" i="1" cap="none" dirty="0">
                <a:solidFill>
                  <a:schemeClr val="accent1">
                    <a:lumMod val="75000"/>
                  </a:schemeClr>
                </a:solidFill>
              </a:rPr>
              <a:t>Create meta tags</a:t>
            </a:r>
            <a:r>
              <a:rPr lang="en-US" sz="4200" cap="none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n-US" sz="4200" i="1" cap="none" dirty="0">
                <a:solidFill>
                  <a:schemeClr val="accent1">
                    <a:lumMod val="75000"/>
                  </a:schemeClr>
                </a:solidFill>
              </a:rPr>
              <a:t>Place strategic search phrases on pages</a:t>
            </a:r>
            <a:r>
              <a:rPr lang="en-US" sz="4200" cap="none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7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721-EA64-491E-8252-0802FE3A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/>
              <a:t>How I was able to understand about placing strategic search phrases and keywords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53EA1-30F2-43B8-A0A0-361E9904FA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2309" y="1861997"/>
            <a:ext cx="8053251" cy="4871906"/>
          </a:xfrm>
        </p:spPr>
      </p:pic>
    </p:spTree>
    <p:extLst>
      <p:ext uri="{BB962C8B-B14F-4D97-AF65-F5344CB8AC3E}">
        <p14:creationId xmlns:p14="http://schemas.microsoft.com/office/powerpoint/2010/main" val="37956356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284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</vt:lpstr>
      <vt:lpstr>PahoranldsLat-Italic</vt:lpstr>
      <vt:lpstr>Palatino</vt:lpstr>
      <vt:lpstr>Tw Cen MT</vt:lpstr>
      <vt:lpstr>Droplet</vt:lpstr>
      <vt:lpstr>Search Engine Optimization</vt:lpstr>
      <vt:lpstr>What is search engine optimization?</vt:lpstr>
      <vt:lpstr>Warning</vt:lpstr>
      <vt:lpstr>Your SEO Checklist: 4 Steps to Optimizing Your Website  by Jon Rognerud </vt:lpstr>
      <vt:lpstr>Occam’s razor By Avinash Kaushik</vt:lpstr>
      <vt:lpstr>Your SEO Checklist: 4 Steps to Optimizing Your Website by Jon Rognerud</vt:lpstr>
      <vt:lpstr>2 Nephi 28:30</vt:lpstr>
      <vt:lpstr>Your SEO Checklist: 4 Steps to Optimizing Your Website by Jon Rognerud </vt:lpstr>
      <vt:lpstr>How I was able to understand about placing strategic search phrases and keywords.</vt:lpstr>
      <vt:lpstr>Your SEO Checklist: 4 Steps to Optimizing Your Website by Jon Rognerud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</dc:title>
  <dc:creator>Holly Olson</dc:creator>
  <cp:lastModifiedBy>Holly Olson</cp:lastModifiedBy>
  <cp:revision>14</cp:revision>
  <dcterms:created xsi:type="dcterms:W3CDTF">2018-03-11T15:55:43Z</dcterms:created>
  <dcterms:modified xsi:type="dcterms:W3CDTF">2018-03-11T18:08:23Z</dcterms:modified>
</cp:coreProperties>
</file>