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5" r:id="rId10"/>
    <p:sldId id="292" r:id="rId11"/>
    <p:sldId id="294" r:id="rId12"/>
    <p:sldId id="29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6226" autoAdjust="0"/>
    <p:restoredTop sz="99882" autoAdjust="0"/>
  </p:normalViewPr>
  <p:slideViewPr>
    <p:cSldViewPr>
      <p:cViewPr>
        <p:scale>
          <a:sx n="75" d="100"/>
          <a:sy n="75" d="100"/>
        </p:scale>
        <p:origin x="-282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7CDF5-4CE6-4C77-9931-4BB469E5A219}" type="datetimeFigureOut">
              <a:rPr lang="de-DE" smtClean="0"/>
              <a:t>22.05.2012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0C3A1-4C5B-4904-A123-4AA6F902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13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108520" y="4077072"/>
            <a:ext cx="9361040" cy="1944216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127000">
                <a:noFill/>
              </a:ln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>
            <a:lvl1pPr algn="r">
              <a:lnSpc>
                <a:spcPts val="5600"/>
              </a:lnSpc>
              <a:defRPr sz="6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7776864" cy="1944216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9638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>
            <a:lvl1pPr algn="r">
              <a:lnSpc>
                <a:spcPts val="5600"/>
              </a:lnSpc>
              <a:defRPr sz="6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6613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821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0264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6569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556792"/>
            <a:ext cx="9144000" cy="45365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46856" y="15657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7544" y="4437112"/>
            <a:ext cx="8352928" cy="792088"/>
          </a:xfrm>
        </p:spPr>
        <p:txBody>
          <a:bodyPr/>
          <a:lstStyle>
            <a:lvl1pPr marL="0" indent="0">
              <a:buNone/>
              <a:defRPr lang="de-DE" sz="20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608390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46856" y="156578"/>
            <a:ext cx="8229600" cy="1143000"/>
          </a:xfrm>
          <a:prstGeom prst="rect">
            <a:avLst/>
          </a:prstGeom>
          <a:effectLst>
            <a:glow rad="127000">
              <a:schemeClr val="tx1"/>
            </a:glo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233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2339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233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fld id="{6FB3708E-63E0-49D5-A487-BF319D85B21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35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7" r:id="rId6"/>
  </p:sldLayoutIdLst>
  <p:transition>
    <p:fade/>
  </p:transition>
  <p:hf hdr="0" ftr="0" dt="0"/>
  <p:txStyles>
    <p:titleStyle>
      <a:lvl1pPr algn="l" defTabSz="914400" rtl="0" eaLnBrk="1" latinLnBrk="0" hangingPunct="1">
        <a:lnSpc>
          <a:spcPts val="5200"/>
        </a:lnSpc>
        <a:spcBef>
          <a:spcPct val="0"/>
        </a:spcBef>
        <a:buNone/>
        <a:defRPr sz="5600" b="1" kern="1200">
          <a:solidFill>
            <a:schemeClr val="bg1">
              <a:lumMod val="95000"/>
            </a:schemeClr>
          </a:solidFill>
          <a:effectLst>
            <a:glow rad="127000">
              <a:schemeClr val="tx1">
                <a:alpha val="24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itchFamily="2" charset="2"/>
        <a:buChar char="§"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isg.cs.uni-magdeburg.de/bv/index.php?article_id=23&amp;clang=0" TargetMode="External"/><Relationship Id="rId2" Type="http://schemas.openxmlformats.org/officeDocument/2006/relationships/hyperlink" Target="http://www.aishac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SIFT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</a:t>
            </a:r>
            <a:r>
              <a:rPr lang="de-DE" b="0" dirty="0" err="1" smtClean="0"/>
              <a:t>cale</a:t>
            </a:r>
            <a:r>
              <a:rPr lang="de-DE" b="0" dirty="0" smtClean="0"/>
              <a:t>-</a:t>
            </a:r>
            <a:r>
              <a:rPr lang="de-DE" dirty="0" smtClean="0"/>
              <a:t>I</a:t>
            </a:r>
            <a:r>
              <a:rPr lang="de-DE" b="0" dirty="0" smtClean="0"/>
              <a:t>nvariant-</a:t>
            </a:r>
            <a:r>
              <a:rPr lang="de-DE" dirty="0" smtClean="0"/>
              <a:t>F</a:t>
            </a:r>
            <a:r>
              <a:rPr lang="de-DE" b="0" dirty="0" smtClean="0"/>
              <a:t>eature-</a:t>
            </a:r>
            <a:r>
              <a:rPr lang="de-DE" dirty="0" smtClean="0"/>
              <a:t>T</a:t>
            </a:r>
            <a:r>
              <a:rPr lang="de-DE" b="0" dirty="0" smtClean="0"/>
              <a:t>ransform</a:t>
            </a:r>
          </a:p>
          <a:p>
            <a:endParaRPr lang="de-DE" b="0" dirty="0"/>
          </a:p>
          <a:p>
            <a:r>
              <a:rPr lang="de-DE" b="0" dirty="0" smtClean="0"/>
              <a:t>Stages</a:t>
            </a:r>
          </a:p>
          <a:p>
            <a:pPr lvl="1"/>
            <a:r>
              <a:rPr lang="de-DE" dirty="0" err="1" smtClean="0"/>
              <a:t>Scale</a:t>
            </a:r>
            <a:r>
              <a:rPr lang="de-DE" dirty="0" smtClean="0"/>
              <a:t>-Space Extrema 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lvl="1"/>
            <a:r>
              <a:rPr lang="de-DE" b="0" dirty="0" err="1" smtClean="0"/>
              <a:t>Keypoint</a:t>
            </a:r>
            <a:r>
              <a:rPr lang="de-DE" b="0" dirty="0" smtClean="0"/>
              <a:t> </a:t>
            </a:r>
            <a:r>
              <a:rPr lang="de-DE" b="0" dirty="0" err="1" smtClean="0"/>
              <a:t>Localization</a:t>
            </a:r>
            <a:endParaRPr lang="de-DE" b="0" dirty="0" smtClean="0"/>
          </a:p>
          <a:p>
            <a:pPr lvl="1"/>
            <a:r>
              <a:rPr lang="de-DE" dirty="0" smtClean="0"/>
              <a:t>Orientation </a:t>
            </a:r>
            <a:r>
              <a:rPr lang="de-DE" dirty="0" err="1" smtClean="0"/>
              <a:t>Assignment</a:t>
            </a:r>
            <a:endParaRPr lang="de-DE" dirty="0" smtClean="0"/>
          </a:p>
          <a:p>
            <a:pPr lvl="1"/>
            <a:r>
              <a:rPr lang="de-DE" b="0" dirty="0" err="1" smtClean="0"/>
              <a:t>Keypoint</a:t>
            </a:r>
            <a:r>
              <a:rPr lang="de-DE" b="0" dirty="0" smtClean="0"/>
              <a:t> </a:t>
            </a:r>
            <a:r>
              <a:rPr lang="de-DE" b="0" dirty="0" err="1" smtClean="0"/>
              <a:t>Descriptor</a:t>
            </a:r>
            <a:endParaRPr lang="de-DE" b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43809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SIFT in Aktion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10</a:t>
            </a:fld>
            <a:endParaRPr lang="de-DE"/>
          </a:p>
        </p:txBody>
      </p:sp>
      <p:pic>
        <p:nvPicPr>
          <p:cNvPr id="6146" name="Picture 2" descr="D:\STUDIUM\Sem6\ComputerVision\svn\documentation\m3-basic_program\pics\sift1_trai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16" y="1435521"/>
            <a:ext cx="1358255" cy="13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STUDIUM\Sem6\ComputerVision\svn\documentation\m3-basic_program\pics\sift1_trai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01" y="1418059"/>
            <a:ext cx="2112509" cy="135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STUDIUM\Sem6\ComputerVision\svn\documentation\m3-basic_program\pics\sift1_explo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3" y="2865637"/>
            <a:ext cx="4101627" cy="32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STUDIUM\Sem6\ComputerVision\svn\documentation\m3-basic_program\pics\sift1_explor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29" y="2865636"/>
            <a:ext cx="4092724" cy="32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572000" y="244506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[Lo04] </a:t>
            </a:r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745039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SIFT in Aktion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11</a:t>
            </a:fld>
            <a:endParaRPr lang="de-DE"/>
          </a:p>
        </p:txBody>
      </p:sp>
      <p:pic>
        <p:nvPicPr>
          <p:cNvPr id="7171" name="Picture 3" descr="D:\STUDIUM\Sem6\ComputerVision\svn\documentation\m3-basic_program\pics\sift2_trai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0183" y="3281316"/>
            <a:ext cx="2808313" cy="209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STUDIUM\Sem6\ComputerVision\svn\documentation\m3-basic_program\pics\sift2_train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69656" y="3886878"/>
            <a:ext cx="2802418" cy="8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STUDIUM\Sem6\ComputerVision\svn\documentation\m3-basic_program\pics\sift2_train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6" y="1553202"/>
            <a:ext cx="3103685" cy="126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:\STUDIUM\Sem6\ComputerVision\svn\documentation\m3-basic_program\pics\sift2_explore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1" b="6224"/>
          <a:stretch/>
        </p:blipFill>
        <p:spPr bwMode="auto">
          <a:xfrm>
            <a:off x="3779912" y="1553202"/>
            <a:ext cx="4968552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D:\STUDIUM\Sem6\ComputerVision\svn\documentation\m3-basic_program\pics\sift2_explore2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0" b="8972"/>
          <a:stretch/>
        </p:blipFill>
        <p:spPr bwMode="auto">
          <a:xfrm>
            <a:off x="3779912" y="3695700"/>
            <a:ext cx="4968552" cy="20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7740352" y="5805264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[Lo04] </a:t>
            </a:r>
          </a:p>
        </p:txBody>
      </p:sp>
    </p:spTree>
    <p:extLst>
      <p:ext uri="{BB962C8B-B14F-4D97-AF65-F5344CB8AC3E}">
        <p14:creationId xmlns:p14="http://schemas.microsoft.com/office/powerpoint/2010/main" val="22869013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[L1] </a:t>
            </a:r>
            <a:r>
              <a:rPr lang="de-DE" dirty="0" smtClean="0">
                <a:hlinkClick r:id="rId2"/>
              </a:rPr>
              <a:t>aishack.com</a:t>
            </a:r>
            <a:endParaRPr lang="de-DE" dirty="0" smtClean="0"/>
          </a:p>
          <a:p>
            <a:r>
              <a:rPr lang="de-DE" dirty="0" smtClean="0"/>
              <a:t>[L2</a:t>
            </a:r>
            <a:r>
              <a:rPr lang="de-DE" dirty="0"/>
              <a:t>] </a:t>
            </a:r>
            <a:r>
              <a:rPr lang="de-DE" dirty="0" smtClean="0">
                <a:hlinkClick r:id="rId3"/>
              </a:rPr>
              <a:t>wwwisg.cs.uni-magdeburg.de/</a:t>
            </a:r>
            <a:r>
              <a:rPr lang="de-DE" dirty="0" err="1" smtClean="0">
                <a:hlinkClick r:id="rId3"/>
              </a:rPr>
              <a:t>bv</a:t>
            </a:r>
            <a:r>
              <a:rPr lang="de-DE" dirty="0" smtClean="0">
                <a:hlinkClick r:id="rId3"/>
              </a:rPr>
              <a:t>/</a:t>
            </a:r>
            <a:r>
              <a:rPr lang="de-DE" dirty="0" err="1" smtClean="0">
                <a:hlinkClick r:id="rId3"/>
              </a:rPr>
              <a:t>index.php?article_id</a:t>
            </a:r>
            <a:r>
              <a:rPr lang="de-DE" dirty="0" smtClean="0">
                <a:hlinkClick r:id="rId3"/>
              </a:rPr>
              <a:t>=23&amp;clang=0</a:t>
            </a:r>
            <a:endParaRPr lang="de-DE" dirty="0" smtClean="0"/>
          </a:p>
          <a:p>
            <a:pPr lvl="1"/>
            <a:r>
              <a:rPr lang="de-DE" dirty="0" smtClean="0"/>
              <a:t>Arbeitsgruppe Bildverarbeitung, Bildverstehen</a:t>
            </a:r>
          </a:p>
          <a:p>
            <a:r>
              <a:rPr lang="de-DE" dirty="0" smtClean="0"/>
              <a:t>[Lo04]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/>
              <a:t>David G. Lowe</a:t>
            </a:r>
          </a:p>
          <a:p>
            <a:pPr lvl="1"/>
            <a:r>
              <a:rPr lang="de-DE" dirty="0" err="1" smtClean="0"/>
              <a:t>Distinctive</a:t>
            </a:r>
            <a:r>
              <a:rPr lang="de-DE" dirty="0" smtClean="0"/>
              <a:t> </a:t>
            </a:r>
            <a:r>
              <a:rPr lang="de-DE" dirty="0"/>
              <a:t>Image </a:t>
            </a:r>
            <a:r>
              <a:rPr lang="de-DE" dirty="0" smtClean="0"/>
              <a:t>Features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/>
              <a:t>Scale</a:t>
            </a:r>
            <a:r>
              <a:rPr lang="de-DE" dirty="0"/>
              <a:t>-Invariant </a:t>
            </a:r>
            <a:r>
              <a:rPr lang="de-DE" dirty="0" err="1" smtClean="0"/>
              <a:t>Keypoints</a:t>
            </a:r>
            <a:r>
              <a:rPr lang="de-DE" dirty="0" smtClean="0"/>
              <a:t> (2004)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0511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Scale</a:t>
            </a:r>
            <a:r>
              <a:rPr lang="de-DE" dirty="0" smtClean="0"/>
              <a:t>-Spaces &amp; Extrema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2</a:t>
            </a:fld>
            <a:endParaRPr lang="de-DE"/>
          </a:p>
        </p:txBody>
      </p:sp>
      <p:pic>
        <p:nvPicPr>
          <p:cNvPr id="1026" name="Picture 2" descr="D:\STUDIUM\Sem6\ComputerVision\svn\documentation\m3-basic_program\pics\scale_spa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667" y="1579496"/>
            <a:ext cx="5958811" cy="45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TUDIUM\Sem6\ComputerVision\svn\documentation\m3-basic_program\pics\extrem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80"/>
          <a:stretch/>
        </p:blipFill>
        <p:spPr bwMode="auto">
          <a:xfrm>
            <a:off x="2915816" y="2332484"/>
            <a:ext cx="9001000" cy="32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7740352" y="5805264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[Lo04] </a:t>
            </a:r>
          </a:p>
        </p:txBody>
      </p:sp>
    </p:spTree>
    <p:extLst>
      <p:ext uri="{BB962C8B-B14F-4D97-AF65-F5344CB8AC3E}">
        <p14:creationId xmlns:p14="http://schemas.microsoft.com/office/powerpoint/2010/main" val="14550223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Scale</a:t>
            </a:r>
            <a:r>
              <a:rPr lang="de-DE" dirty="0" smtClean="0"/>
              <a:t>-Spaces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3</a:t>
            </a:fld>
            <a:endParaRPr lang="de-DE"/>
          </a:p>
        </p:txBody>
      </p:sp>
      <p:pic>
        <p:nvPicPr>
          <p:cNvPr id="2050" name="Picture 2" descr="D:\STUDIUM\Sem6\ComputerVision\svn\documentation\m3-basic_program\pics\eyecandy_scale_spaces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56992"/>
            <a:ext cx="1152128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TUDIUM\Sem6\ComputerVision\svn\documentation\m3-basic_program\pics\eyecandy_scale_spaces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38"/>
          <a:stretch/>
        </p:blipFill>
        <p:spPr bwMode="auto">
          <a:xfrm>
            <a:off x="4435947" y="1628800"/>
            <a:ext cx="431251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1636564" y="4277940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[L2] 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407810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Keypoint</a:t>
            </a:r>
            <a:r>
              <a:rPr lang="de-DE" dirty="0" smtClean="0"/>
              <a:t> </a:t>
            </a:r>
            <a:r>
              <a:rPr lang="de-DE" dirty="0" err="1" smtClean="0"/>
              <a:t>Localization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4</a:t>
            </a:fld>
            <a:endParaRPr lang="de-DE"/>
          </a:p>
        </p:txBody>
      </p:sp>
      <p:pic>
        <p:nvPicPr>
          <p:cNvPr id="3074" name="Picture 2" descr="D:\STUDIUM\Sem6\ComputerVision\svn\documentation\m3-basic_program\pics\keypoint_selectio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0"/>
          <a:stretch/>
        </p:blipFill>
        <p:spPr bwMode="auto">
          <a:xfrm>
            <a:off x="899592" y="1431826"/>
            <a:ext cx="6662660" cy="461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7740352" y="5805264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[Lo04] </a:t>
            </a:r>
          </a:p>
        </p:txBody>
      </p:sp>
    </p:spTree>
    <p:extLst>
      <p:ext uri="{BB962C8B-B14F-4D97-AF65-F5344CB8AC3E}">
        <p14:creationId xmlns:p14="http://schemas.microsoft.com/office/powerpoint/2010/main" val="36085789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Orientation &amp; </a:t>
            </a:r>
            <a:r>
              <a:rPr lang="de-DE" dirty="0" err="1" smtClean="0"/>
              <a:t>Descriptor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5</a:t>
            </a:fld>
            <a:endParaRPr lang="de-DE"/>
          </a:p>
        </p:txBody>
      </p:sp>
      <p:pic>
        <p:nvPicPr>
          <p:cNvPr id="4098" name="Picture 2" descr="D:\STUDIUM\Sem6\ComputerVision\svn\documentation\m3-basic_program\pics\descripto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30"/>
          <a:stretch/>
        </p:blipFill>
        <p:spPr bwMode="auto">
          <a:xfrm>
            <a:off x="153327" y="2020807"/>
            <a:ext cx="9099193" cy="36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7740352" y="5805264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[Lo04] </a:t>
            </a:r>
          </a:p>
        </p:txBody>
      </p:sp>
    </p:spTree>
    <p:extLst>
      <p:ext uri="{BB962C8B-B14F-4D97-AF65-F5344CB8AC3E}">
        <p14:creationId xmlns:p14="http://schemas.microsoft.com/office/powerpoint/2010/main" val="28156543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Orientation &amp; </a:t>
            </a:r>
            <a:r>
              <a:rPr lang="de-DE" dirty="0" err="1" smtClean="0"/>
              <a:t>Descriptor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6</a:t>
            </a:fld>
            <a:endParaRPr lang="de-DE"/>
          </a:p>
        </p:txBody>
      </p:sp>
      <p:pic>
        <p:nvPicPr>
          <p:cNvPr id="4098" name="Picture 2" descr="D:\STUDIUM\Sem6\ComputerVision\svn\documentation\m3-basic_program\pics\descripto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30"/>
          <a:stretch/>
        </p:blipFill>
        <p:spPr bwMode="auto">
          <a:xfrm>
            <a:off x="153327" y="2020807"/>
            <a:ext cx="9099193" cy="36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STUDIUM\Sem6\ComputerVision\svn\documentation\m3-basic_program\pics\we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0" y="1587833"/>
            <a:ext cx="4433455" cy="44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7740352" y="5805264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[Lo04] </a:t>
            </a:r>
          </a:p>
        </p:txBody>
      </p:sp>
    </p:spTree>
    <p:extLst>
      <p:ext uri="{BB962C8B-B14F-4D97-AF65-F5344CB8AC3E}">
        <p14:creationId xmlns:p14="http://schemas.microsoft.com/office/powerpoint/2010/main" val="26664655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Orientation &amp; </a:t>
            </a:r>
            <a:r>
              <a:rPr lang="de-DE" dirty="0" err="1" smtClean="0"/>
              <a:t>Descriptor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de-DE" b="0" dirty="0" smtClean="0"/>
              <a:t>„Orientation </a:t>
            </a:r>
            <a:r>
              <a:rPr lang="de-DE" b="0" dirty="0" err="1" smtClean="0"/>
              <a:t>Histograms</a:t>
            </a:r>
            <a:r>
              <a:rPr lang="de-DE" b="0" dirty="0" smtClean="0"/>
              <a:t>“</a:t>
            </a:r>
          </a:p>
          <a:p>
            <a:r>
              <a:rPr lang="de-DE" b="0" dirty="0" smtClean="0"/>
              <a:t>Länge der Vektoren entspricht…</a:t>
            </a:r>
          </a:p>
          <a:p>
            <a:pPr lvl="1"/>
            <a:r>
              <a:rPr lang="de-DE" dirty="0" smtClean="0"/>
              <a:t>…</a:t>
            </a:r>
            <a:r>
              <a:rPr lang="de-DE" b="0" dirty="0" smtClean="0"/>
              <a:t>der Summe der </a:t>
            </a:r>
            <a:r>
              <a:rPr lang="de-DE" dirty="0" err="1" smtClean="0"/>
              <a:t>Gradientengrößen</a:t>
            </a:r>
            <a:r>
              <a:rPr lang="de-DE" dirty="0" smtClean="0"/>
              <a:t>…</a:t>
            </a:r>
          </a:p>
          <a:p>
            <a:pPr lvl="1"/>
            <a:r>
              <a:rPr lang="de-DE" b="0" dirty="0" smtClean="0"/>
              <a:t>…in die jeweilige Richtung…</a:t>
            </a:r>
          </a:p>
          <a:p>
            <a:pPr lvl="1"/>
            <a:r>
              <a:rPr lang="de-DE" dirty="0" smtClean="0"/>
              <a:t>…in der jeweiligen Region.</a:t>
            </a:r>
            <a:endParaRPr lang="de-DE" b="0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7</a:t>
            </a:fld>
            <a:endParaRPr lang="de-DE"/>
          </a:p>
        </p:txBody>
      </p:sp>
      <p:pic>
        <p:nvPicPr>
          <p:cNvPr id="8" name="Picture 2" descr="D:\STUDIUM\Sem6\ComputerVision\svn\documentation\m3-basic_program\pics\descripto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0" b="35530"/>
          <a:stretch/>
        </p:blipFill>
        <p:spPr bwMode="auto">
          <a:xfrm>
            <a:off x="5505450" y="2020807"/>
            <a:ext cx="3747070" cy="36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7740352" y="5805264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[Lo04] </a:t>
            </a:r>
          </a:p>
        </p:txBody>
      </p:sp>
    </p:spTree>
    <p:extLst>
      <p:ext uri="{BB962C8B-B14F-4D97-AF65-F5344CB8AC3E}">
        <p14:creationId xmlns:p14="http://schemas.microsoft.com/office/powerpoint/2010/main" val="38842121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Pipeline Überblick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8</a:t>
            </a:fld>
            <a:endParaRPr lang="de-DE"/>
          </a:p>
        </p:txBody>
      </p:sp>
      <p:pic>
        <p:nvPicPr>
          <p:cNvPr id="5122" name="Picture 2" descr="D:\STUDIUM\Sem6\ComputerVision\svn\documentation\m3-basic_program\pics\pipe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73" y="1526848"/>
            <a:ext cx="6552727" cy="454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8100392" y="576890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[L1] </a:t>
            </a:r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9045624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nun?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Nutzung eines der </a:t>
            </a:r>
            <a:r>
              <a:rPr lang="de-DE" dirty="0" err="1" smtClean="0"/>
              <a:t>OpenCV</a:t>
            </a:r>
            <a:r>
              <a:rPr lang="de-DE" dirty="0" smtClean="0"/>
              <a:t> *</a:t>
            </a:r>
            <a:r>
              <a:rPr lang="de-DE" dirty="0" err="1" smtClean="0"/>
              <a:t>Matcher</a:t>
            </a:r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…solange Code die Kompatibilität zu </a:t>
            </a:r>
            <a:r>
              <a:rPr lang="de-DE" dirty="0" err="1" smtClean="0"/>
              <a:t>OpenCV</a:t>
            </a:r>
            <a:r>
              <a:rPr lang="de-DE" dirty="0" smtClean="0"/>
              <a:t> Feature2D Standardinterfaces gewährleistet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Neighbour</a:t>
            </a:r>
            <a:r>
              <a:rPr lang="de-DE" dirty="0" smtClean="0"/>
              <a:t>“ mit minimaler euklidischer Distanz empfohlen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708E-63E0-49D5-A487-BF319D85B21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6734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Bildschirmpräsentation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SIFT</vt:lpstr>
      <vt:lpstr>Scale-Spaces &amp; Extrema</vt:lpstr>
      <vt:lpstr>Scale-Spaces</vt:lpstr>
      <vt:lpstr>Keypoint Localization</vt:lpstr>
      <vt:lpstr>Orientation &amp; Descriptor</vt:lpstr>
      <vt:lpstr>Orientation &amp; Descriptor</vt:lpstr>
      <vt:lpstr>Orientation &amp; Descriptor</vt:lpstr>
      <vt:lpstr>Pipeline Überblick</vt:lpstr>
      <vt:lpstr>Was nun?</vt:lpstr>
      <vt:lpstr>SIFT in Aktion</vt:lpstr>
      <vt:lpstr>SIFT in Aktion</vt:lpstr>
      <vt:lpstr>Quellen</vt:lpstr>
    </vt:vector>
  </TitlesOfParts>
  <Company>Crossbow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Jansen</dc:creator>
  <cp:lastModifiedBy>Jan Jansen</cp:lastModifiedBy>
  <cp:revision>95</cp:revision>
  <dcterms:created xsi:type="dcterms:W3CDTF">2012-05-01T12:41:32Z</dcterms:created>
  <dcterms:modified xsi:type="dcterms:W3CDTF">2012-05-22T08:45:57Z</dcterms:modified>
</cp:coreProperties>
</file>