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32" r:id="rId2"/>
    <p:sldId id="598" r:id="rId3"/>
    <p:sldId id="599" r:id="rId4"/>
    <p:sldId id="574" r:id="rId5"/>
    <p:sldId id="256" r:id="rId6"/>
    <p:sldId id="539" r:id="rId7"/>
    <p:sldId id="257" r:id="rId8"/>
    <p:sldId id="533" r:id="rId9"/>
    <p:sldId id="534" r:id="rId10"/>
    <p:sldId id="601" r:id="rId11"/>
    <p:sldId id="535" r:id="rId12"/>
    <p:sldId id="536" r:id="rId13"/>
    <p:sldId id="544" r:id="rId14"/>
    <p:sldId id="538" r:id="rId15"/>
    <p:sldId id="546" r:id="rId16"/>
    <p:sldId id="547" r:id="rId17"/>
    <p:sldId id="548" r:id="rId18"/>
    <p:sldId id="549" r:id="rId19"/>
    <p:sldId id="602" r:id="rId20"/>
    <p:sldId id="550" r:id="rId21"/>
    <p:sldId id="551" r:id="rId22"/>
    <p:sldId id="552" r:id="rId23"/>
    <p:sldId id="600" r:id="rId24"/>
    <p:sldId id="597" r:id="rId25"/>
    <p:sldId id="579" r:id="rId26"/>
    <p:sldId id="580" r:id="rId27"/>
    <p:sldId id="582" r:id="rId28"/>
    <p:sldId id="583" r:id="rId29"/>
    <p:sldId id="584" r:id="rId30"/>
    <p:sldId id="603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604" r:id="rId39"/>
    <p:sldId id="605" r:id="rId40"/>
    <p:sldId id="593" r:id="rId41"/>
    <p:sldId id="594" r:id="rId42"/>
    <p:sldId id="595" r:id="rId43"/>
    <p:sldId id="606" r:id="rId44"/>
    <p:sldId id="57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F80A87-3BD4-49CC-9DF9-1A560B75752E}">
          <p14:sldIdLst>
            <p14:sldId id="532"/>
            <p14:sldId id="598"/>
          </p14:sldIdLst>
        </p14:section>
        <p14:section name="ES_Finder Structure" id="{1612DE7F-55BE-43C0-B4BD-17842FBA177E}">
          <p14:sldIdLst>
            <p14:sldId id="599"/>
            <p14:sldId id="574"/>
            <p14:sldId id="256"/>
            <p14:sldId id="539"/>
            <p14:sldId id="257"/>
            <p14:sldId id="533"/>
            <p14:sldId id="534"/>
            <p14:sldId id="601"/>
            <p14:sldId id="535"/>
            <p14:sldId id="536"/>
            <p14:sldId id="544"/>
            <p14:sldId id="538"/>
            <p14:sldId id="546"/>
            <p14:sldId id="547"/>
            <p14:sldId id="548"/>
            <p14:sldId id="549"/>
            <p14:sldId id="602"/>
            <p14:sldId id="550"/>
            <p14:sldId id="551"/>
            <p14:sldId id="552"/>
          </p14:sldIdLst>
        </p14:section>
        <p14:section name="DE_Finder Structure" id="{35181162-F45E-4BB6-9EC8-DA81091F9D8B}">
          <p14:sldIdLst>
            <p14:sldId id="600"/>
            <p14:sldId id="597"/>
            <p14:sldId id="579"/>
            <p14:sldId id="580"/>
            <p14:sldId id="582"/>
            <p14:sldId id="583"/>
            <p14:sldId id="584"/>
            <p14:sldId id="603"/>
            <p14:sldId id="585"/>
            <p14:sldId id="586"/>
            <p14:sldId id="587"/>
            <p14:sldId id="588"/>
            <p14:sldId id="589"/>
            <p14:sldId id="590"/>
            <p14:sldId id="591"/>
            <p14:sldId id="604"/>
            <p14:sldId id="605"/>
            <p14:sldId id="593"/>
            <p14:sldId id="594"/>
            <p14:sldId id="595"/>
            <p14:sldId id="606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A49"/>
    <a:srgbClr val="FFF3E3"/>
    <a:srgbClr val="4371C2"/>
    <a:srgbClr val="89BFE1"/>
    <a:srgbClr val="E87A03"/>
    <a:srgbClr val="676767"/>
    <a:srgbClr val="817E7F"/>
    <a:srgbClr val="F29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75E9F-EEE7-4DE1-98FE-E70AAC84CF85}" v="10" dt="2023-03-08T04:02:42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545" autoAdjust="0"/>
  </p:normalViewPr>
  <p:slideViewPr>
    <p:cSldViewPr snapToGrid="0">
      <p:cViewPr varScale="1">
        <p:scale>
          <a:sx n="110" d="100"/>
          <a:sy n="110" d="100"/>
        </p:scale>
        <p:origin x="348" y="72"/>
      </p:cViewPr>
      <p:guideLst>
        <p:guide orient="horz" pos="2160"/>
        <p:guide pos="3817"/>
        <p:guide orient="horz" pos="255"/>
        <p:guide orient="horz" pos="436"/>
        <p:guide pos="211"/>
        <p:guide pos="7469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378E-FA0E-49EC-AA26-485188EB10BB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5F585-75E5-4F05-AAAE-9089D40AD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3F7855-BA6F-4C01-8049-B7DB62059840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55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5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피드백주셨던</a:t>
            </a:r>
            <a:r>
              <a:rPr lang="ko-KR" altLang="en-US" dirty="0"/>
              <a:t> 아이콘 교체 제안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4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피드백주셨던</a:t>
            </a:r>
            <a:r>
              <a:rPr lang="ko-KR" altLang="en-US" dirty="0"/>
              <a:t> 아이콘 교체 제안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69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신규 </a:t>
            </a:r>
            <a:r>
              <a:rPr lang="en-US" altLang="ko-KR" dirty="0"/>
              <a:t>Graphite</a:t>
            </a:r>
            <a:r>
              <a:rPr lang="ko-KR" altLang="en-US" dirty="0"/>
              <a:t>컬러 추가로 세탁기 동일 컬러 카피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1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width </a:t>
            </a:r>
            <a:r>
              <a:rPr lang="ko-KR" altLang="en-US" dirty="0"/>
              <a:t>버튼 기준은 </a:t>
            </a:r>
            <a:r>
              <a:rPr lang="en-US" altLang="ko-KR" dirty="0"/>
              <a:t>Under 60cm, 61~80cm, 81~90cm, 91cm or more </a:t>
            </a:r>
            <a:r>
              <a:rPr lang="ko-KR" altLang="en-US" dirty="0"/>
              <a:t>로 되어있었음</a:t>
            </a:r>
            <a:r>
              <a:rPr lang="en-US" altLang="ko-KR" dirty="0"/>
              <a:t>, </a:t>
            </a:r>
            <a:r>
              <a:rPr lang="ko-KR" altLang="en-US" dirty="0"/>
              <a:t>구간이 일정하지 않아 위의 버튼으로 통일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8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피드백주셨던</a:t>
            </a:r>
            <a:r>
              <a:rPr lang="ko-KR" altLang="en-US" dirty="0"/>
              <a:t> 아이콘 교체 제안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8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피드백주셨던</a:t>
            </a:r>
            <a:r>
              <a:rPr lang="ko-KR" altLang="en-US" dirty="0"/>
              <a:t> 아이콘 교체 제안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0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신규 </a:t>
            </a:r>
            <a:r>
              <a:rPr lang="en-US" altLang="ko-KR" dirty="0"/>
              <a:t>Graphite</a:t>
            </a:r>
            <a:r>
              <a:rPr lang="ko-KR" altLang="en-US" dirty="0"/>
              <a:t>컬러 추가로 세탁기 동일 컬러 카피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1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9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width </a:t>
            </a:r>
            <a:r>
              <a:rPr lang="ko-KR" altLang="en-US" dirty="0"/>
              <a:t>버튼 기준은 </a:t>
            </a:r>
            <a:r>
              <a:rPr lang="en-US" altLang="ko-KR" dirty="0"/>
              <a:t>Under 60cm, 61~80cm, 81~90cm, 91cm or more </a:t>
            </a:r>
            <a:r>
              <a:rPr lang="ko-KR" altLang="en-US" dirty="0"/>
              <a:t>로 되어있었음</a:t>
            </a:r>
            <a:r>
              <a:rPr lang="en-US" altLang="ko-KR" dirty="0"/>
              <a:t>, </a:t>
            </a:r>
            <a:r>
              <a:rPr lang="ko-KR" altLang="en-US" dirty="0"/>
              <a:t>구간이 일정하지 않아 위의 버튼으로 통일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33237-272B-6362-31D7-22E6C2C1F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C7523-D216-D743-4367-44FCCE107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0BF06-7126-57DD-E405-4850DA3A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633F0-1FB2-67FC-9AB1-3234268E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8CDD6-3255-F3D4-DE91-871C0ACD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0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00FF-FBAB-855A-825F-CC31F272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57165-7E29-D7DD-656A-0D8EAD31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F5ED1-847C-5AB2-17D1-ECB1C6F1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34DC8-0802-7584-DC5D-0DC7F47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A2003-598A-1590-81F3-768D1E6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8EBB4-48E0-27DA-F3F3-F3EE16C5F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E1ABD-9E96-FB76-2AE7-FFE116E4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C083C-6CFD-3180-D548-5EE1BC4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B222-1566-3EAF-CBD1-1A4CAF47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276A-3A42-E5D8-DD8C-48BD3DC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FFE6-AF83-6401-850C-ED50F097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008EA-E115-7252-351F-04286DC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C411A-EBD0-14C3-0418-1EFD306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8ACAB-B392-CC41-B686-EA7E777D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AD1C-D5C7-C43A-0D5A-EE6580BE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531E-CDF0-9121-C135-1792F2AC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310AA-2E57-8C87-3609-4DDFD7B0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CAC0-44C7-C673-C2BA-61D0F041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96339-C1C9-278D-BDE7-A27F2F1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3DC2-8EC1-7E17-981E-D0D1BEB6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A825F-3898-AB11-D532-3A98864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7250E-ABC1-D6C2-B7E6-F8E7ED1CD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90883-DB53-A895-962C-45E470CAD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1E441-EDAE-B232-6D71-3F404B3E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C5E4E-564C-3750-E664-E90ADB0A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1946E-4798-B481-B80D-45289291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0DD7C-1C7E-4199-B2B9-4D77966B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EE2C9-BB1D-1A6E-1C93-0CF0FDB6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35870-76A7-664A-9D40-E904290A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275614-58F4-612E-A2FB-5F4D93189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8F0A2-5D59-DBCE-F204-84B327B05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88266F-B58B-1CFC-12E6-A5923C2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73423B-85AB-5B6F-5A99-3940B895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E65FA9-C923-CC62-4142-570CA562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E0DA-FBB0-20F9-9E0C-7C9F93C1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80525F-2912-6923-2A91-903915F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78FBB-B85B-5915-7688-0FF831E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5881B-4293-2439-3E34-B638B6B2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042DE8-89E8-64E1-A18F-58586E94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E00B8D-7E70-57BA-6DD6-CA221652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0D5BC-8960-CAE7-6BAE-F9B320C7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8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BEDA-F7DA-C387-B294-9EC60101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7BCFB-6B7E-F651-9E33-3E4BDFFE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359E0-A208-3DA2-1DAA-73CADF64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B3B58-274D-8EA1-6A4F-9776F61E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61580-092B-DEDF-F008-7066AC6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28F7B-7A02-237C-73D1-DE00672E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5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19358-95D4-FFDC-95F5-03F96C00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0DF57-F7B3-C4BB-15E2-A6EE10FD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2F4DB-2DF1-85CE-1F8E-EF6B7CBE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16F96-52EC-FB6D-81A1-622E134E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D50BB-19DC-F303-66B3-AF69AB67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C1AA1-0C54-5414-0275-A6E8549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FBABBB-C306-E356-4A51-7161FF9D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E32B1-FD98-93F6-6141-BB35DC5E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1A949-148C-A0D4-7592-95899762F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B2D4-ED32-4CD8-86BD-2166D2BC0C40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820F3-1E7C-146B-40ED-238DA500B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941DC-05E4-A687-7303-6D80BAE8C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8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23.pn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7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9.png"/><Relationship Id="rId7" Type="http://schemas.openxmlformats.org/officeDocument/2006/relationships/image" Target="../media/image4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Relationship Id="rId9" Type="http://schemas.openxmlformats.org/officeDocument/2006/relationships/hyperlink" Target="https://www.lg.com/de/kuehlschraenke-gefrierschraenke/lg-lsr200b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2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73.png"/><Relationship Id="rId10" Type="http://schemas.openxmlformats.org/officeDocument/2006/relationships/image" Target="../media/image38.png"/><Relationship Id="rId4" Type="http://schemas.openxmlformats.org/officeDocument/2006/relationships/image" Target="../media/image72.png"/><Relationship Id="rId9" Type="http://schemas.openxmlformats.org/officeDocument/2006/relationships/image" Target="../media/image37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72.png"/><Relationship Id="rId9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56.png"/><Relationship Id="rId7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g"/><Relationship Id="rId5" Type="http://schemas.openxmlformats.org/officeDocument/2006/relationships/image" Target="../media/image64.jp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4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6.jpg"/><Relationship Id="rId7" Type="http://schemas.openxmlformats.org/officeDocument/2006/relationships/image" Target="../media/image67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g"/><Relationship Id="rId5" Type="http://schemas.openxmlformats.org/officeDocument/2006/relationships/image" Target="../media/image64.jpg"/><Relationship Id="rId10" Type="http://schemas.openxmlformats.org/officeDocument/2006/relationships/image" Target="../media/image76.jpg"/><Relationship Id="rId4" Type="http://schemas.openxmlformats.org/officeDocument/2006/relationships/image" Target="../media/image37.jpg"/><Relationship Id="rId9" Type="http://schemas.openxmlformats.org/officeDocument/2006/relationships/image" Target="../media/image59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18" progId="TCLayout.ActiveDocument.1">
                  <p:embed/>
                </p:oleObj>
              </mc:Choice>
              <mc:Fallback>
                <p:oleObj name="think-cell Slide" r:id="rId4" imgW="353" imgH="318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351463" y="267497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맑은 고딕" panose="020B0503020000020004" pitchFamily="50" charset="-127"/>
              </a:rPr>
              <a:t>LGE Internal Use Only</a:t>
            </a:r>
          </a:p>
        </p:txBody>
      </p:sp>
      <p:pic>
        <p:nvPicPr>
          <p:cNvPr id="10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79656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13944" y="5295186"/>
            <a:ext cx="1578056" cy="15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ECM\TEMP\부서함\Brand담당\CI 매뉴얼★\★로고파일-자회사名\14년ver\(주)LG\LG_가로조합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485" y="5206105"/>
            <a:ext cx="892732" cy="3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19"/>
          <p:cNvSpPr txBox="1">
            <a:spLocks/>
          </p:cNvSpPr>
          <p:nvPr/>
        </p:nvSpPr>
        <p:spPr>
          <a:xfrm>
            <a:off x="3254156" y="5206106"/>
            <a:ext cx="5655271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 Narrow"/>
                <a:ea typeface="LG스마트체 Regular"/>
              </a:rPr>
              <a:t>2023.03.08</a:t>
            </a:r>
          </a:p>
        </p:txBody>
      </p:sp>
      <p:sp>
        <p:nvSpPr>
          <p:cNvPr id="18" name="제목 11"/>
          <p:cNvSpPr txBox="1">
            <a:spLocks/>
          </p:cNvSpPr>
          <p:nvPr/>
        </p:nvSpPr>
        <p:spPr>
          <a:xfrm>
            <a:off x="789941" y="1888693"/>
            <a:ext cx="5199797" cy="1059907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 Narrow"/>
                <a:ea typeface="LG스마트체 Regular"/>
              </a:rPr>
              <a:t>ES, DE_LG.com Appliance Finder Structure</a:t>
            </a:r>
          </a:p>
        </p:txBody>
      </p:sp>
    </p:spTree>
    <p:extLst>
      <p:ext uri="{BB962C8B-B14F-4D97-AF65-F5344CB8AC3E}">
        <p14:creationId xmlns:p14="http://schemas.microsoft.com/office/powerpoint/2010/main" val="1296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4B4F9B1-012B-79D9-77C2-C9F9B313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69" y="549273"/>
            <a:ext cx="5729739" cy="556354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REF_Q5. ENERGY EFFICIENT(ES)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1E23C-BEEC-7491-0EF3-2DC0D338B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2"/>
          <a:stretch/>
        </p:blipFill>
        <p:spPr>
          <a:xfrm>
            <a:off x="7379905" y="5665999"/>
            <a:ext cx="914295" cy="70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954203-78A4-129C-1B74-CB6673A46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79"/>
          <a:stretch/>
        </p:blipFill>
        <p:spPr>
          <a:xfrm>
            <a:off x="6587075" y="5991225"/>
            <a:ext cx="1707126" cy="3790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748D322-0155-50BB-6843-09D73A0A8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96"/>
          <a:stretch/>
        </p:blipFill>
        <p:spPr>
          <a:xfrm>
            <a:off x="3185669" y="5209323"/>
            <a:ext cx="5729739" cy="1541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29A9BA-2719-07A5-DE11-29B714C6166D}"/>
              </a:ext>
            </a:extLst>
          </p:cNvPr>
          <p:cNvSpPr txBox="1"/>
          <p:nvPr/>
        </p:nvSpPr>
        <p:spPr>
          <a:xfrm>
            <a:off x="9815566" y="183191"/>
            <a:ext cx="2370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*A-30~10%,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Better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energy ratings,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5AD5AC-D93E-A962-1093-C6097B13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56" y="3788731"/>
            <a:ext cx="5495661" cy="21119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B14247-1BCC-B662-6001-6EA8C0F47028}"/>
              </a:ext>
            </a:extLst>
          </p:cNvPr>
          <p:cNvSpPr/>
          <p:nvPr/>
        </p:nvSpPr>
        <p:spPr>
          <a:xfrm>
            <a:off x="3370732" y="3835713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A-30~10%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EAA40-6245-EDE8-7ED7-29F1DBEC56F6}"/>
              </a:ext>
            </a:extLst>
          </p:cNvPr>
          <p:cNvSpPr/>
          <p:nvPr/>
        </p:nvSpPr>
        <p:spPr>
          <a:xfrm>
            <a:off x="6082353" y="3845594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Energy Grade 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B21044-AD96-268E-FFEA-F122213F291C}"/>
              </a:ext>
            </a:extLst>
          </p:cNvPr>
          <p:cNvSpPr/>
          <p:nvPr/>
        </p:nvSpPr>
        <p:spPr>
          <a:xfrm>
            <a:off x="3370732" y="4522518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Better energy ratings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1CBB05-A2C7-04BB-5793-2D1DBEBF6210}"/>
              </a:ext>
            </a:extLst>
          </p:cNvPr>
          <p:cNvSpPr/>
          <p:nvPr/>
        </p:nvSpPr>
        <p:spPr>
          <a:xfrm>
            <a:off x="6102401" y="452251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like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models.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0BF6FB-21D4-EC65-D282-4C62E72D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861" y="3600246"/>
            <a:ext cx="743054" cy="2191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FD1606-B183-1D24-D813-963E7BEC1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42" y="3662409"/>
            <a:ext cx="1152686" cy="142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DD56D8-AE79-308E-368C-59755838525C}"/>
              </a:ext>
            </a:extLst>
          </p:cNvPr>
          <p:cNvSpPr txBox="1"/>
          <p:nvPr/>
        </p:nvSpPr>
        <p:spPr>
          <a:xfrm>
            <a:off x="458962" y="4544613"/>
            <a:ext cx="272415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콤비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(Bottom freezer) C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이상으로 </a:t>
            </a:r>
            <a:r>
              <a:rPr lang="ko-KR" altLang="en-US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맵핑되고</a:t>
            </a:r>
            <a:endParaRPr lang="en-US" altLang="ko-KR" sz="11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SXS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이상을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 or better energy rating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이라고 표현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이렇게 </a:t>
            </a:r>
            <a:r>
              <a:rPr lang="ko-KR" altLang="en-US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나눌수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있는지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ko-KR" altLang="en-US" sz="11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1011882-75F7-2B87-AA15-786AC6E6B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36" y="3932425"/>
            <a:ext cx="405877" cy="40587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63A0A3-859C-0C3D-AED0-713498F4B65F}"/>
              </a:ext>
            </a:extLst>
          </p:cNvPr>
          <p:cNvSpPr/>
          <p:nvPr/>
        </p:nvSpPr>
        <p:spPr>
          <a:xfrm>
            <a:off x="3319677" y="3804255"/>
            <a:ext cx="5469840" cy="13910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E1A2F5-726F-C220-DB2D-B6FBC5D04051}"/>
              </a:ext>
            </a:extLst>
          </p:cNvPr>
          <p:cNvCxnSpPr>
            <a:cxnSpLocks/>
          </p:cNvCxnSpPr>
          <p:nvPr/>
        </p:nvCxnSpPr>
        <p:spPr>
          <a:xfrm flipH="1">
            <a:off x="8789517" y="3925598"/>
            <a:ext cx="538574" cy="68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28CE5D-0C54-FB19-FEE3-6367687FB102}"/>
              </a:ext>
            </a:extLst>
          </p:cNvPr>
          <p:cNvSpPr txBox="1"/>
          <p:nvPr/>
        </p:nvSpPr>
        <p:spPr>
          <a:xfrm>
            <a:off x="9328091" y="3798772"/>
            <a:ext cx="2863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A-30~10%, A, Better energy rating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 하였습니다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92D8AE-22CB-C42F-9EB7-0C10461CA0DB}"/>
              </a:ext>
            </a:extLst>
          </p:cNvPr>
          <p:cNvSpPr/>
          <p:nvPr/>
        </p:nvSpPr>
        <p:spPr>
          <a:xfrm>
            <a:off x="5460664" y="935307"/>
            <a:ext cx="2354354" cy="215264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ENERGY EFFICIENT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728EA-1132-3F7B-5A3F-BC7BD194F2DB}"/>
              </a:ext>
            </a:extLst>
          </p:cNvPr>
          <p:cNvSpPr/>
          <p:nvPr/>
        </p:nvSpPr>
        <p:spPr>
          <a:xfrm>
            <a:off x="3663243" y="3993762"/>
            <a:ext cx="343547" cy="28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B41DB-0646-1C83-E965-86E7EFE34D79}"/>
              </a:ext>
            </a:extLst>
          </p:cNvPr>
          <p:cNvSpPr txBox="1"/>
          <p:nvPr/>
        </p:nvSpPr>
        <p:spPr>
          <a:xfrm>
            <a:off x="568421" y="3835713"/>
            <a:ext cx="272415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A-30~10%, A, Better energy </a:t>
            </a:r>
            <a:r>
              <a:rPr lang="en-US" altLang="ko-KR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raitings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(B/F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SXS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상관없음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91056B-EF35-5282-FF66-70E6739CB633}"/>
              </a:ext>
            </a:extLst>
          </p:cNvPr>
          <p:cNvSpPr/>
          <p:nvPr/>
        </p:nvSpPr>
        <p:spPr>
          <a:xfrm>
            <a:off x="4577330" y="1466369"/>
            <a:ext cx="2964316" cy="7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카피 개발 필요</a:t>
            </a:r>
          </a:p>
        </p:txBody>
      </p:sp>
    </p:spTree>
    <p:extLst>
      <p:ext uri="{BB962C8B-B14F-4D97-AF65-F5344CB8AC3E}">
        <p14:creationId xmlns:p14="http://schemas.microsoft.com/office/powerpoint/2010/main" val="387671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4B4F9B1-012B-79D9-77C2-C9F9B313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69" y="549273"/>
            <a:ext cx="5729739" cy="556354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REF_Q6. PERFORMANCE(ES)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1E23C-BEEC-7491-0EF3-2DC0D338B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2"/>
          <a:stretch/>
        </p:blipFill>
        <p:spPr>
          <a:xfrm>
            <a:off x="7379905" y="5665999"/>
            <a:ext cx="914295" cy="70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954203-78A4-129C-1B74-CB6673A46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79"/>
          <a:stretch/>
        </p:blipFill>
        <p:spPr>
          <a:xfrm>
            <a:off x="6587075" y="5991225"/>
            <a:ext cx="1707126" cy="3790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748D322-0155-50BB-6843-09D73A0A8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96"/>
          <a:stretch/>
        </p:blipFill>
        <p:spPr>
          <a:xfrm>
            <a:off x="3185669" y="5209323"/>
            <a:ext cx="5729739" cy="15412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5AD5AC-D93E-A962-1093-C6097B13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56" y="3788731"/>
            <a:ext cx="5495661" cy="211192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EAA40-6245-EDE8-7ED7-29F1DBEC56F6}"/>
              </a:ext>
            </a:extLst>
          </p:cNvPr>
          <p:cNvSpPr/>
          <p:nvPr/>
        </p:nvSpPr>
        <p:spPr>
          <a:xfrm>
            <a:off x="6082353" y="3845594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Smart/AI features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B21044-AD96-268E-FFEA-F122213F291C}"/>
              </a:ext>
            </a:extLst>
          </p:cNvPr>
          <p:cNvSpPr/>
          <p:nvPr/>
        </p:nvSpPr>
        <p:spPr>
          <a:xfrm>
            <a:off x="3370732" y="3848168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Ventilation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7F3ABF-0566-1F4D-0360-D663011FCC3D}"/>
              </a:ext>
            </a:extLst>
          </p:cNvPr>
          <p:cNvSpPr/>
          <p:nvPr/>
        </p:nvSpPr>
        <p:spPr>
          <a:xfrm>
            <a:off x="3370732" y="4521869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InstaView</a:t>
            </a:r>
            <a:r>
              <a:rPr lang="ko-KR" altLang="en-US" sz="1100" dirty="0">
                <a:solidFill>
                  <a:schemeClr val="tx1"/>
                </a:solidFill>
              </a:rPr>
              <a:t>™ </a:t>
            </a:r>
            <a:r>
              <a:rPr lang="en-US" altLang="ko-KR" sz="1100" dirty="0">
                <a:solidFill>
                  <a:schemeClr val="tx1"/>
                </a:solidFill>
              </a:rPr>
              <a:t>Door-in-Door®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1CBB05-A2C7-04BB-5793-2D1DBEBF6210}"/>
              </a:ext>
            </a:extLst>
          </p:cNvPr>
          <p:cNvSpPr/>
          <p:nvPr/>
        </p:nvSpPr>
        <p:spPr>
          <a:xfrm>
            <a:off x="6095536" y="4525413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like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models.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0BF6FB-21D4-EC65-D282-4C62E72D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861" y="3600246"/>
            <a:ext cx="743054" cy="2191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FD1606-B183-1D24-D813-963E7BEC1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42" y="3662409"/>
            <a:ext cx="1152686" cy="1428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CE9D537-B2A6-4A42-3D80-069BCC388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3" y="3917558"/>
            <a:ext cx="437181" cy="437181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5672631-1F0C-5A78-2080-909E30966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87" y="4649067"/>
            <a:ext cx="360981" cy="360981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E1F3D047-B1C1-142C-32D0-6BE5620DE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64" y="3916090"/>
            <a:ext cx="445755" cy="445755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A72DA85-8894-5F4A-9639-93C9CCBEE09D}"/>
              </a:ext>
            </a:extLst>
          </p:cNvPr>
          <p:cNvSpPr/>
          <p:nvPr/>
        </p:nvSpPr>
        <p:spPr>
          <a:xfrm>
            <a:off x="7196870" y="683045"/>
            <a:ext cx="209321" cy="209321"/>
          </a:xfrm>
          <a:prstGeom prst="ellipse">
            <a:avLst/>
          </a:prstGeom>
          <a:solidFill>
            <a:srgbClr val="C61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DA8E84-B50B-A166-D09A-B5805CCB08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8362" y="641828"/>
            <a:ext cx="620701" cy="30449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446DD3-325E-249C-3B88-7CC1F4C8ED59}"/>
              </a:ext>
            </a:extLst>
          </p:cNvPr>
          <p:cNvSpPr/>
          <p:nvPr/>
        </p:nvSpPr>
        <p:spPr>
          <a:xfrm>
            <a:off x="6106772" y="935307"/>
            <a:ext cx="2354354" cy="215264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PERFORMANCE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DD44CB-0B76-819A-A531-4E2ED38341C2}"/>
              </a:ext>
            </a:extLst>
          </p:cNvPr>
          <p:cNvSpPr/>
          <p:nvPr/>
        </p:nvSpPr>
        <p:spPr>
          <a:xfrm>
            <a:off x="2785057" y="3602062"/>
            <a:ext cx="1640601" cy="35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Pure N Fresh</a:t>
            </a:r>
            <a:r>
              <a:rPr lang="ko-KR" altLang="en-US" sz="1200" dirty="0"/>
              <a:t>로 교체</a:t>
            </a:r>
          </a:p>
        </p:txBody>
      </p:sp>
    </p:spTree>
    <p:extLst>
      <p:ext uri="{BB962C8B-B14F-4D97-AF65-F5344CB8AC3E}">
        <p14:creationId xmlns:p14="http://schemas.microsoft.com/office/powerpoint/2010/main" val="307180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887CDA-131F-087C-C18E-8026FB2D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65" y="549273"/>
            <a:ext cx="7443870" cy="5940427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REF_Q7. COLOR(ES)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E0F38D-27D1-498A-78FD-4D47D86F1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912" y="4715194"/>
            <a:ext cx="800212" cy="247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12F28-F34A-6232-6472-CB84232CF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124" y="4734246"/>
            <a:ext cx="1314633" cy="2095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B63A5A-EC54-1BA2-62E6-7995229F9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927" y="4978284"/>
            <a:ext cx="7327832" cy="44773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BD913F-5444-AA7C-B2C6-310980AC4A3D}"/>
              </a:ext>
            </a:extLst>
          </p:cNvPr>
          <p:cNvSpPr/>
          <p:nvPr/>
        </p:nvSpPr>
        <p:spPr>
          <a:xfrm>
            <a:off x="4279503" y="5000957"/>
            <a:ext cx="1761087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White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57230A-8DD6-7B87-C80E-31441F8731BF}"/>
              </a:ext>
            </a:extLst>
          </p:cNvPr>
          <p:cNvSpPr/>
          <p:nvPr/>
        </p:nvSpPr>
        <p:spPr>
          <a:xfrm>
            <a:off x="2446241" y="5000957"/>
            <a:ext cx="1761087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339FB1-73C5-980C-65D0-CE3231ED541A}"/>
              </a:ext>
            </a:extLst>
          </p:cNvPr>
          <p:cNvSpPr/>
          <p:nvPr/>
        </p:nvSpPr>
        <p:spPr>
          <a:xfrm>
            <a:off x="6129094" y="5000957"/>
            <a:ext cx="1761087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Stainless steel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A01EEB5-EF99-E11F-3FEE-ED6DF674A771}"/>
              </a:ext>
            </a:extLst>
          </p:cNvPr>
          <p:cNvSpPr/>
          <p:nvPr/>
        </p:nvSpPr>
        <p:spPr>
          <a:xfrm>
            <a:off x="7978683" y="5000957"/>
            <a:ext cx="1738769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Silver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6BF25D-5900-CE5B-A7E2-825EEBFEB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950" y="5041912"/>
            <a:ext cx="293123" cy="2699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8FAF6-21FD-6EC0-6D27-C1308D564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948" y="5041912"/>
            <a:ext cx="277617" cy="264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02B941-8391-AD55-F26E-1299C26D54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7036" y="5041912"/>
            <a:ext cx="286080" cy="2640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C99600-97AD-FB3C-70C0-3F3FA9A34D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0864" y="5051222"/>
            <a:ext cx="281417" cy="2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710544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ES_WM, WD FINDER</a:t>
            </a:r>
          </a:p>
        </p:txBody>
      </p:sp>
    </p:spTree>
    <p:extLst>
      <p:ext uri="{BB962C8B-B14F-4D97-AF65-F5344CB8AC3E}">
        <p14:creationId xmlns:p14="http://schemas.microsoft.com/office/powerpoint/2010/main" val="203380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98C0060-1293-3FC3-2B37-407CA539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"/>
          <a:stretch/>
        </p:blipFill>
        <p:spPr>
          <a:xfrm>
            <a:off x="2702893" y="0"/>
            <a:ext cx="6629153" cy="688621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WM,WD_Q1.TYPE(ES)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8E564-4E8F-F106-C769-7CAB49E77410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1BA9C-C216-3E0E-30D4-E3B8B252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54" y="4895236"/>
            <a:ext cx="6284046" cy="97851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7CD110-2169-76CE-F474-28663291E764}"/>
              </a:ext>
            </a:extLst>
          </p:cNvPr>
          <p:cNvSpPr/>
          <p:nvPr/>
        </p:nvSpPr>
        <p:spPr>
          <a:xfrm>
            <a:off x="3170319" y="5119107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Standard washing machine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F462BC-0289-2F5F-9451-D2E3132E3739}"/>
              </a:ext>
            </a:extLst>
          </p:cNvPr>
          <p:cNvSpPr/>
          <p:nvPr/>
        </p:nvSpPr>
        <p:spPr>
          <a:xfrm>
            <a:off x="6089650" y="5119107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Washer dryer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C0D4A8-45DB-71C1-B2F0-4F31E22BD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734" y="5173371"/>
            <a:ext cx="257211" cy="323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051814-670A-358E-05DD-61B23BEEF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975" y="5173371"/>
            <a:ext cx="32389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2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10566AA-3898-1A65-73F2-37219005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80" y="553379"/>
            <a:ext cx="5046418" cy="6070198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WM,WD_Q2.CAPACITY_WM(ES)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BC86C-B35C-582C-F098-09BC6F5CE404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0EE28-D18B-CD42-3D28-C2F7D598221A}"/>
              </a:ext>
            </a:extLst>
          </p:cNvPr>
          <p:cNvSpPr txBox="1"/>
          <p:nvPr/>
        </p:nvSpPr>
        <p:spPr>
          <a:xfrm>
            <a:off x="1772760" y="5294787"/>
            <a:ext cx="110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 범위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3ADF5-96A7-5DD6-B965-38FC4FA7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61" y="4774882"/>
            <a:ext cx="5035437" cy="106711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EB457C-2F52-119F-1838-2DCDD01E0CEA}"/>
              </a:ext>
            </a:extLst>
          </p:cNvPr>
          <p:cNvSpPr/>
          <p:nvPr/>
        </p:nvSpPr>
        <p:spPr>
          <a:xfrm>
            <a:off x="3760869" y="483484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C84BBE-7A47-911C-15B2-DAC21B3D1DDF}"/>
              </a:ext>
            </a:extLst>
          </p:cNvPr>
          <p:cNvSpPr/>
          <p:nvPr/>
        </p:nvSpPr>
        <p:spPr>
          <a:xfrm>
            <a:off x="6096000" y="483484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8~9kg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E4DAB7-BAFD-F73E-B943-ECCF8718F497}"/>
              </a:ext>
            </a:extLst>
          </p:cNvPr>
          <p:cNvSpPr/>
          <p:nvPr/>
        </p:nvSpPr>
        <p:spPr>
          <a:xfrm>
            <a:off x="6096000" y="523489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15kg or more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4A5844-E330-E789-4D78-76B294D6B93B}"/>
              </a:ext>
            </a:extLst>
          </p:cNvPr>
          <p:cNvSpPr/>
          <p:nvPr/>
        </p:nvSpPr>
        <p:spPr>
          <a:xfrm>
            <a:off x="3760869" y="523489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10~13kg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A83D29-C5C6-134F-0118-B3A40228762D}"/>
              </a:ext>
            </a:extLst>
          </p:cNvPr>
          <p:cNvCxnSpPr/>
          <p:nvPr/>
        </p:nvCxnSpPr>
        <p:spPr>
          <a:xfrm>
            <a:off x="2839765" y="5416978"/>
            <a:ext cx="9049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01959-E276-FBD7-B2C9-F8626098D71C}"/>
              </a:ext>
            </a:extLst>
          </p:cNvPr>
          <p:cNvSpPr/>
          <p:nvPr/>
        </p:nvSpPr>
        <p:spPr>
          <a:xfrm>
            <a:off x="3744718" y="5189004"/>
            <a:ext cx="2257488" cy="4459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22E6EE-654B-C6C3-42F9-612DC8608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898" y="4570596"/>
            <a:ext cx="742073" cy="2296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8E46F3-1CB9-0806-AEA9-0E4D8527A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598" y="4618366"/>
            <a:ext cx="1228896" cy="171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08C909-4114-3229-D70E-155D9A0B9DEC}"/>
              </a:ext>
            </a:extLst>
          </p:cNvPr>
          <p:cNvSpPr/>
          <p:nvPr/>
        </p:nvSpPr>
        <p:spPr>
          <a:xfrm>
            <a:off x="3546898" y="993372"/>
            <a:ext cx="2354354" cy="215264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Washing Machine Capacity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84C9E-47C0-5EE4-3712-717C4BC5E7AC}"/>
              </a:ext>
            </a:extLst>
          </p:cNvPr>
          <p:cNvSpPr txBox="1"/>
          <p:nvPr/>
        </p:nvSpPr>
        <p:spPr>
          <a:xfrm>
            <a:off x="894243" y="5046831"/>
            <a:ext cx="1834498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10~13kg </a:t>
            </a:r>
            <a:r>
              <a:rPr lang="ko-KR" altLang="en-US" sz="11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수정 </a:t>
            </a:r>
            <a:endParaRPr lang="ko-KR" altLang="en-US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52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WM,WD_Q2.CAPACITY_WD(ES)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85765A-8B0F-E3D7-E378-191F9F30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9" y="553553"/>
            <a:ext cx="4709838" cy="59361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C3DA5E-E5FD-7395-BAB1-4A1430954D78}"/>
              </a:ext>
            </a:extLst>
          </p:cNvPr>
          <p:cNvSpPr/>
          <p:nvPr/>
        </p:nvSpPr>
        <p:spPr>
          <a:xfrm>
            <a:off x="3782641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8~8.5kg + 5kg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8CA7F1-BFB0-46C4-CA60-7E6CB4673DF1}"/>
              </a:ext>
            </a:extLst>
          </p:cNvPr>
          <p:cNvSpPr/>
          <p:nvPr/>
        </p:nvSpPr>
        <p:spPr>
          <a:xfrm>
            <a:off x="6117772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8~9kg + 6kg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B4421-5EC4-CAC9-33FE-E5FBCEA5D4A8}"/>
              </a:ext>
            </a:extLst>
          </p:cNvPr>
          <p:cNvSpPr/>
          <p:nvPr/>
        </p:nvSpPr>
        <p:spPr>
          <a:xfrm>
            <a:off x="6117772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12kg + 8kg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4A8504-9A2C-0477-58E3-602CCE5897C9}"/>
              </a:ext>
            </a:extLst>
          </p:cNvPr>
          <p:cNvSpPr/>
          <p:nvPr/>
        </p:nvSpPr>
        <p:spPr>
          <a:xfrm>
            <a:off x="3782641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10~11kg + 7kg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C9DD9-C53B-FFF1-2BEF-FB902062F9BB}"/>
              </a:ext>
            </a:extLst>
          </p:cNvPr>
          <p:cNvSpPr/>
          <p:nvPr/>
        </p:nvSpPr>
        <p:spPr>
          <a:xfrm>
            <a:off x="3782641" y="5206162"/>
            <a:ext cx="2230355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E56A26-B527-89CD-B49B-402F4148190B}"/>
              </a:ext>
            </a:extLst>
          </p:cNvPr>
          <p:cNvCxnSpPr>
            <a:cxnSpLocks/>
          </p:cNvCxnSpPr>
          <p:nvPr/>
        </p:nvCxnSpPr>
        <p:spPr>
          <a:xfrm>
            <a:off x="3439391" y="5402231"/>
            <a:ext cx="34188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7EFC51-4958-B94C-3872-9A6210600685}"/>
              </a:ext>
            </a:extLst>
          </p:cNvPr>
          <p:cNvSpPr/>
          <p:nvPr/>
        </p:nvSpPr>
        <p:spPr>
          <a:xfrm>
            <a:off x="3781272" y="961098"/>
            <a:ext cx="2196683" cy="189969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Washer &amp; Dryer Capacity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8AB59-D176-C272-16A2-A87A6E392DA5}"/>
              </a:ext>
            </a:extLst>
          </p:cNvPr>
          <p:cNvSpPr txBox="1"/>
          <p:nvPr/>
        </p:nvSpPr>
        <p:spPr>
          <a:xfrm>
            <a:off x="571500" y="5321006"/>
            <a:ext cx="3038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세탁 용량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10.5kg-&gt;10~11kg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A7BC8-19CF-8390-0AED-95CAA8C2209B}"/>
              </a:ext>
            </a:extLst>
          </p:cNvPr>
          <p:cNvSpPr txBox="1"/>
          <p:nvPr/>
        </p:nvSpPr>
        <p:spPr>
          <a:xfrm>
            <a:off x="8655627" y="122666"/>
            <a:ext cx="3536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런칭 이후 건조용량 재 점검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(10~11kg+6kg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13kg+7kg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 예정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3BA68-DC0C-27DD-3437-219F2A8465AF}"/>
              </a:ext>
            </a:extLst>
          </p:cNvPr>
          <p:cNvSpPr txBox="1"/>
          <p:nvPr/>
        </p:nvSpPr>
        <p:spPr>
          <a:xfrm>
            <a:off x="1675984" y="5572225"/>
            <a:ext cx="1611339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10~11kg+7kg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D8663-88DE-72E4-CD5C-9F9322A655AA}"/>
              </a:ext>
            </a:extLst>
          </p:cNvPr>
          <p:cNvSpPr txBox="1"/>
          <p:nvPr/>
        </p:nvSpPr>
        <p:spPr>
          <a:xfrm>
            <a:off x="1594014" y="5833835"/>
            <a:ext cx="1845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 나온 이후는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건조용량 재 점검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10~11kg+6kg</a:t>
            </a: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13kg+7kg </a:t>
            </a:r>
            <a:r>
              <a:rPr lang="ko-KR" altLang="en-US" sz="11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 예정 </a:t>
            </a:r>
            <a:endParaRPr lang="ko-KR" altLang="en-US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6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3A0E30-67D4-DCDA-1254-D8C4F2A4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34" y="549274"/>
            <a:ext cx="4108583" cy="5936147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WM,WD_Q3. DIMENSION(ES)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06CD4-8254-2733-6D2E-1CF781BF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98" y="4344273"/>
            <a:ext cx="3860131" cy="36613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63878C-17AD-D772-44D6-5E24A379A220}"/>
              </a:ext>
            </a:extLst>
          </p:cNvPr>
          <p:cNvSpPr/>
          <p:nvPr/>
        </p:nvSpPr>
        <p:spPr>
          <a:xfrm>
            <a:off x="6694161" y="4364998"/>
            <a:ext cx="127124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60cm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C139E68-69FD-7289-80A1-A82F98627886}"/>
              </a:ext>
            </a:extLst>
          </p:cNvPr>
          <p:cNvSpPr/>
          <p:nvPr/>
        </p:nvSpPr>
        <p:spPr>
          <a:xfrm>
            <a:off x="6116602" y="4874747"/>
            <a:ext cx="1853565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70cm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9EBCC6D-22E3-B62B-C1AA-267F85F8DF77}"/>
              </a:ext>
            </a:extLst>
          </p:cNvPr>
          <p:cNvSpPr/>
          <p:nvPr/>
        </p:nvSpPr>
        <p:spPr>
          <a:xfrm>
            <a:off x="4175760" y="4874747"/>
            <a:ext cx="185356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A37514-091A-A7C1-DA54-B32A5E196421}"/>
              </a:ext>
            </a:extLst>
          </p:cNvPr>
          <p:cNvSpPr/>
          <p:nvPr/>
        </p:nvSpPr>
        <p:spPr>
          <a:xfrm>
            <a:off x="5419963" y="4370710"/>
            <a:ext cx="1260371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55 ~ 56.5cm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D3CE10-4EF8-B2FC-E54B-90AFC0F2F03B}"/>
              </a:ext>
            </a:extLst>
          </p:cNvPr>
          <p:cNvSpPr/>
          <p:nvPr/>
        </p:nvSpPr>
        <p:spPr>
          <a:xfrm>
            <a:off x="4175760" y="4370710"/>
            <a:ext cx="123037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Less than 49.5cm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1D5E309-A141-95FC-3FDA-BEA2263823B7}"/>
              </a:ext>
            </a:extLst>
          </p:cNvPr>
          <p:cNvSpPr/>
          <p:nvPr/>
        </p:nvSpPr>
        <p:spPr>
          <a:xfrm>
            <a:off x="6116601" y="5430051"/>
            <a:ext cx="185356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0B518D8-FACC-6E9B-4BAA-96A34AA87039}"/>
              </a:ext>
            </a:extLst>
          </p:cNvPr>
          <p:cNvSpPr/>
          <p:nvPr/>
        </p:nvSpPr>
        <p:spPr>
          <a:xfrm>
            <a:off x="4175760" y="5430051"/>
            <a:ext cx="185356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85cm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623AC2-2572-91DD-E951-1F74DD98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8" y="4729489"/>
            <a:ext cx="1168103" cy="133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B1C556-D9B6-BCFD-61B1-96A1F89F9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11" y="4730047"/>
            <a:ext cx="590632" cy="133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652E75-AF96-64EE-4BF2-EFE13ECE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8" y="5253089"/>
            <a:ext cx="1168103" cy="1332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6421CF-93F5-5116-694E-5D49C2610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11" y="5253647"/>
            <a:ext cx="590632" cy="1333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6BFBAD-F65B-80DD-1055-C783EE38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11" y="4204048"/>
            <a:ext cx="590632" cy="133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22CB1C-5B29-61AB-EE9B-58BC515E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8" y="4218879"/>
            <a:ext cx="1168103" cy="1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66F3EA-8C0A-68E9-EBD6-DE386211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0" y="536541"/>
            <a:ext cx="7260999" cy="5936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0823D-FAE6-6AC0-7DDC-33E3A052A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78" b="3144"/>
          <a:stretch/>
        </p:blipFill>
        <p:spPr>
          <a:xfrm>
            <a:off x="2465499" y="5786401"/>
            <a:ext cx="7260999" cy="105531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4304714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WM,WD_Q4. ENERGY EFFICIENT_WM(ES)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6210ED5-B695-1BE1-9C29-1C5085B1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781" r="13300" b="15103"/>
          <a:stretch/>
        </p:blipFill>
        <p:spPr>
          <a:xfrm>
            <a:off x="5405886" y="2647950"/>
            <a:ext cx="275777" cy="1716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712DA-B994-4DF9-78ED-4521F18A6043}"/>
              </a:ext>
            </a:extLst>
          </p:cNvPr>
          <p:cNvSpPr txBox="1"/>
          <p:nvPr/>
        </p:nvSpPr>
        <p:spPr>
          <a:xfrm>
            <a:off x="115427" y="4518397"/>
            <a:ext cx="2226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More than A-10%, A, B 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77ACE-92E9-DCF7-28D9-BE3A588F543E}"/>
              </a:ext>
            </a:extLst>
          </p:cNvPr>
          <p:cNvSpPr txBox="1"/>
          <p:nvPr/>
        </p:nvSpPr>
        <p:spPr>
          <a:xfrm>
            <a:off x="122145" y="5043059"/>
            <a:ext cx="1906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나온 이후는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A-10%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라는 문항을 추가 필요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A-20%, A-30%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필터부분도 추가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ㅊ</a:t>
            </a:r>
            <a:endParaRPr lang="ko-KR" altLang="en-US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98354D-15F2-6DC6-F08A-508757D1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90" y="4370617"/>
            <a:ext cx="7239707" cy="16294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2016-5351-1E8E-26CB-6BF87EFE60CC}"/>
              </a:ext>
            </a:extLst>
          </p:cNvPr>
          <p:cNvSpPr/>
          <p:nvPr/>
        </p:nvSpPr>
        <p:spPr>
          <a:xfrm>
            <a:off x="2608997" y="4371271"/>
            <a:ext cx="3390697" cy="6832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More than A-10%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6D6BCE-EB38-48E5-7378-1E9BB0A087BD}"/>
              </a:ext>
            </a:extLst>
          </p:cNvPr>
          <p:cNvSpPr/>
          <p:nvPr/>
        </p:nvSpPr>
        <p:spPr>
          <a:xfrm>
            <a:off x="6146800" y="4359825"/>
            <a:ext cx="3373394" cy="6832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4E8A8-76D5-590C-310F-0D01F18D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809" y="5396971"/>
            <a:ext cx="2301261" cy="419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72748-FEAD-E127-A724-4468128F0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469" y="4181803"/>
            <a:ext cx="1484762" cy="169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CCEE70-73EA-33C2-2D92-E6BB5DA59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47" y="4182456"/>
            <a:ext cx="750209" cy="16940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4F9619-8111-5958-CC67-BF6BD7C7F9C8}"/>
              </a:ext>
            </a:extLst>
          </p:cNvPr>
          <p:cNvSpPr/>
          <p:nvPr/>
        </p:nvSpPr>
        <p:spPr>
          <a:xfrm>
            <a:off x="6138588" y="5098104"/>
            <a:ext cx="3381606" cy="6863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F245E5-8C94-F74B-EB0A-A043892BDA5C}"/>
              </a:ext>
            </a:extLst>
          </p:cNvPr>
          <p:cNvSpPr/>
          <p:nvPr/>
        </p:nvSpPr>
        <p:spPr>
          <a:xfrm>
            <a:off x="2609365" y="5101927"/>
            <a:ext cx="3390697" cy="6832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390DC46-0931-ADD9-4B23-BA4AA6E96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47" y="4432095"/>
            <a:ext cx="538694" cy="538694"/>
          </a:xfrm>
          <a:prstGeom prst="rect">
            <a:avLst/>
          </a:prstGeom>
        </p:spPr>
      </p:pic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FEF4787-6C1E-1420-B90C-A45E6ADA81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22" y="5158689"/>
            <a:ext cx="561307" cy="56130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E7283B-7C4C-A575-34E7-5233F98063C6}"/>
              </a:ext>
            </a:extLst>
          </p:cNvPr>
          <p:cNvCxnSpPr>
            <a:cxnSpLocks/>
          </p:cNvCxnSpPr>
          <p:nvPr/>
        </p:nvCxnSpPr>
        <p:spPr>
          <a:xfrm>
            <a:off x="2286481" y="4733841"/>
            <a:ext cx="292894" cy="313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2E99E4-188E-3F04-376E-96900169A4B2}"/>
              </a:ext>
            </a:extLst>
          </p:cNvPr>
          <p:cNvSpPr txBox="1"/>
          <p:nvPr/>
        </p:nvSpPr>
        <p:spPr>
          <a:xfrm>
            <a:off x="9815566" y="274931"/>
            <a:ext cx="2370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*A-10%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AC68DD-AFD2-6DD4-430E-EDA1F37383AF}"/>
              </a:ext>
            </a:extLst>
          </p:cNvPr>
          <p:cNvSpPr/>
          <p:nvPr/>
        </p:nvSpPr>
        <p:spPr>
          <a:xfrm>
            <a:off x="2579377" y="4322327"/>
            <a:ext cx="6977376" cy="15799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001C8-5E78-E272-3CC2-7A43A572F918}"/>
              </a:ext>
            </a:extLst>
          </p:cNvPr>
          <p:cNvSpPr txBox="1"/>
          <p:nvPr/>
        </p:nvSpPr>
        <p:spPr>
          <a:xfrm>
            <a:off x="401212" y="3033420"/>
            <a:ext cx="3502289" cy="90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Washer 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기준으로 답변 문항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: A-10%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이상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A, B, 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상관없음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지금은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A-10% grade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 없는데 비바체 </a:t>
            </a:r>
            <a:r>
              <a:rPr lang="ko-KR" altLang="ko-KR" sz="105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리프레쉬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나온후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향후는 나온다고 합니다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Waher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&amp; Dryer 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기준으로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답변 문항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 A,B~C,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상관없음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지금은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B/C, Grade</a:t>
            </a:r>
            <a:r>
              <a:rPr lang="ko-KR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 없는데 향후는 나온다고 합니다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EAFA56-2339-CC19-AB29-4E9777D0B627}"/>
              </a:ext>
            </a:extLst>
          </p:cNvPr>
          <p:cNvSpPr/>
          <p:nvPr/>
        </p:nvSpPr>
        <p:spPr>
          <a:xfrm>
            <a:off x="3041909" y="4556604"/>
            <a:ext cx="343547" cy="28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2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66F3EA-8C0A-68E9-EBD6-DE386211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0" y="536541"/>
            <a:ext cx="7260999" cy="5936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0823D-FAE6-6AC0-7DDC-33E3A052A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78" b="3144"/>
          <a:stretch/>
        </p:blipFill>
        <p:spPr>
          <a:xfrm>
            <a:off x="2465499" y="5786401"/>
            <a:ext cx="7260999" cy="105531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4304714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WM,WD_Q4. ENERGY EFFICIENT_WD(ES)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6210ED5-B695-1BE1-9C29-1C5085B1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781" r="13300" b="15103"/>
          <a:stretch/>
        </p:blipFill>
        <p:spPr>
          <a:xfrm>
            <a:off x="5405886" y="2647950"/>
            <a:ext cx="275777" cy="171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ABC7DF-2175-5916-E79A-511456E9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91" y="4370617"/>
            <a:ext cx="7096212" cy="16294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2016-5351-1E8E-26CB-6BF87EFE60CC}"/>
              </a:ext>
            </a:extLst>
          </p:cNvPr>
          <p:cNvSpPr/>
          <p:nvPr/>
        </p:nvSpPr>
        <p:spPr>
          <a:xfrm>
            <a:off x="2608997" y="4371270"/>
            <a:ext cx="3390697" cy="6722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6D6BCE-EB38-48E5-7378-1E9BB0A087BD}"/>
              </a:ext>
            </a:extLst>
          </p:cNvPr>
          <p:cNvSpPr/>
          <p:nvPr/>
        </p:nvSpPr>
        <p:spPr>
          <a:xfrm>
            <a:off x="6146800" y="4359824"/>
            <a:ext cx="3373394" cy="6722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B~C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4E8A8-76D5-590C-310F-0D01F18D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809" y="5396971"/>
            <a:ext cx="2301261" cy="419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72748-FEAD-E127-A724-4468128F0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469" y="4181803"/>
            <a:ext cx="1484762" cy="169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CCEE70-73EA-33C2-2D92-E6BB5DA59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47" y="4182456"/>
            <a:ext cx="750209" cy="16940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4F9619-8111-5958-CC67-BF6BD7C7F9C8}"/>
              </a:ext>
            </a:extLst>
          </p:cNvPr>
          <p:cNvSpPr/>
          <p:nvPr/>
        </p:nvSpPr>
        <p:spPr>
          <a:xfrm>
            <a:off x="2608997" y="5145104"/>
            <a:ext cx="3390697" cy="6753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DD4750A-60E6-E2B5-7423-5EDF4E672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22" y="4440130"/>
            <a:ext cx="538694" cy="5386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0C29E7-BCCA-6C1B-2872-A4727949BA72}"/>
              </a:ext>
            </a:extLst>
          </p:cNvPr>
          <p:cNvSpPr txBox="1"/>
          <p:nvPr/>
        </p:nvSpPr>
        <p:spPr>
          <a:xfrm>
            <a:off x="9815566" y="274931"/>
            <a:ext cx="2370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*B~C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EC8A47-A01E-18D5-4CEC-FF19D46FE53B}"/>
              </a:ext>
            </a:extLst>
          </p:cNvPr>
          <p:cNvSpPr/>
          <p:nvPr/>
        </p:nvSpPr>
        <p:spPr>
          <a:xfrm>
            <a:off x="2579377" y="4322327"/>
            <a:ext cx="6977376" cy="7831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02CF1C-DDAB-DC72-C857-D90E77385CB2}"/>
              </a:ext>
            </a:extLst>
          </p:cNvPr>
          <p:cNvSpPr txBox="1"/>
          <p:nvPr/>
        </p:nvSpPr>
        <p:spPr>
          <a:xfrm>
            <a:off x="573190" y="4576606"/>
            <a:ext cx="2226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A, B~C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B6C59D-6153-2C72-CF13-EAD860AD14C3}"/>
              </a:ext>
            </a:extLst>
          </p:cNvPr>
          <p:cNvCxnSpPr>
            <a:cxnSpLocks/>
          </p:cNvCxnSpPr>
          <p:nvPr/>
        </p:nvCxnSpPr>
        <p:spPr>
          <a:xfrm>
            <a:off x="2286481" y="4733841"/>
            <a:ext cx="292894" cy="313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E03672-8147-257F-D8BA-10179D11533F}"/>
              </a:ext>
            </a:extLst>
          </p:cNvPr>
          <p:cNvSpPr txBox="1"/>
          <p:nvPr/>
        </p:nvSpPr>
        <p:spPr>
          <a:xfrm>
            <a:off x="119248" y="112815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Appliance Finder </a:t>
            </a:r>
            <a:r>
              <a:rPr lang="ko-KR" altLang="en-US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업데이트 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0AEAD33-178B-8DCA-E166-99D033C7A7CF}"/>
              </a:ext>
            </a:extLst>
          </p:cNvPr>
          <p:cNvCxnSpPr>
            <a:cxnSpLocks/>
          </p:cNvCxnSpPr>
          <p:nvPr/>
        </p:nvCxnSpPr>
        <p:spPr>
          <a:xfrm>
            <a:off x="1359725" y="2062511"/>
            <a:ext cx="947373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24D22F4-0567-9D8E-754B-5D0AE72B7A84}"/>
              </a:ext>
            </a:extLst>
          </p:cNvPr>
          <p:cNvSpPr/>
          <p:nvPr/>
        </p:nvSpPr>
        <p:spPr>
          <a:xfrm>
            <a:off x="1264722" y="1925945"/>
            <a:ext cx="279070" cy="2790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055C03-07E2-78F0-3BED-4CDEA7CDB919}"/>
              </a:ext>
            </a:extLst>
          </p:cNvPr>
          <p:cNvSpPr/>
          <p:nvPr/>
        </p:nvSpPr>
        <p:spPr>
          <a:xfrm>
            <a:off x="5486184" y="1925945"/>
            <a:ext cx="279070" cy="2790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402A3F-5376-1AA1-BCBD-3F85B6FF4A6C}"/>
              </a:ext>
            </a:extLst>
          </p:cNvPr>
          <p:cNvSpPr/>
          <p:nvPr/>
        </p:nvSpPr>
        <p:spPr>
          <a:xfrm>
            <a:off x="8727103" y="1925945"/>
            <a:ext cx="279070" cy="2790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D601D7-F593-4A6E-247C-2E69DE2C4BB8}"/>
              </a:ext>
            </a:extLst>
          </p:cNvPr>
          <p:cNvSpPr/>
          <p:nvPr/>
        </p:nvSpPr>
        <p:spPr>
          <a:xfrm>
            <a:off x="9328579" y="1925945"/>
            <a:ext cx="279070" cy="2790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61414-7CA6-0809-C753-9A8DFE2FA691}"/>
              </a:ext>
            </a:extLst>
          </p:cNvPr>
          <p:cNvSpPr txBox="1"/>
          <p:nvPr/>
        </p:nvSpPr>
        <p:spPr>
          <a:xfrm>
            <a:off x="1169721" y="22099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UK 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7B92F-AB1C-858A-0EDA-74D69577AEA4}"/>
              </a:ext>
            </a:extLst>
          </p:cNvPr>
          <p:cNvSpPr txBox="1"/>
          <p:nvPr/>
        </p:nvSpPr>
        <p:spPr>
          <a:xfrm>
            <a:off x="5449686" y="220996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737CD-C677-7B71-5287-F2C46B81F141}"/>
              </a:ext>
            </a:extLst>
          </p:cNvPr>
          <p:cNvSpPr txBox="1"/>
          <p:nvPr/>
        </p:nvSpPr>
        <p:spPr>
          <a:xfrm>
            <a:off x="8681331" y="220996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ES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C2340-E2A6-4810-8CF7-4753F4918DBC}"/>
              </a:ext>
            </a:extLst>
          </p:cNvPr>
          <p:cNvSpPr txBox="1"/>
          <p:nvPr/>
        </p:nvSpPr>
        <p:spPr>
          <a:xfrm>
            <a:off x="9253953" y="220996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44806-0F2D-418B-3E5F-05511C678355}"/>
              </a:ext>
            </a:extLst>
          </p:cNvPr>
          <p:cNvSpPr txBox="1"/>
          <p:nvPr/>
        </p:nvSpPr>
        <p:spPr>
          <a:xfrm>
            <a:off x="2409939" y="3098206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Phase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2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변동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FE75-AD01-ED1C-CAA7-5F66B17EEDDD}"/>
              </a:ext>
            </a:extLst>
          </p:cNvPr>
          <p:cNvSpPr txBox="1"/>
          <p:nvPr/>
        </p:nvSpPr>
        <p:spPr>
          <a:xfrm>
            <a:off x="6658354" y="3098206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Phase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3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변동 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0537F0-885B-F32B-F1EC-32165725FFE3}"/>
              </a:ext>
            </a:extLst>
          </p:cNvPr>
          <p:cNvSpPr txBox="1"/>
          <p:nvPr/>
        </p:nvSpPr>
        <p:spPr>
          <a:xfrm>
            <a:off x="961037" y="2479208"/>
            <a:ext cx="88197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Finder Phase. 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35410-ECA1-AED1-9890-0F2A9FE2D776}"/>
              </a:ext>
            </a:extLst>
          </p:cNvPr>
          <p:cNvSpPr txBox="1"/>
          <p:nvPr/>
        </p:nvSpPr>
        <p:spPr>
          <a:xfrm>
            <a:off x="5193478" y="2479208"/>
            <a:ext cx="88197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Finder Phase. 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83903-AD1E-6409-66CA-3BFDB98124F4}"/>
              </a:ext>
            </a:extLst>
          </p:cNvPr>
          <p:cNvSpPr txBox="1"/>
          <p:nvPr/>
        </p:nvSpPr>
        <p:spPr>
          <a:xfrm>
            <a:off x="8681330" y="2479208"/>
            <a:ext cx="1103241" cy="21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Finder Phase. 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B8603-067B-B752-98D2-6824FDC509A4}"/>
              </a:ext>
            </a:extLst>
          </p:cNvPr>
          <p:cNvCxnSpPr/>
          <p:nvPr/>
        </p:nvCxnSpPr>
        <p:spPr>
          <a:xfrm>
            <a:off x="3184350" y="2076230"/>
            <a:ext cx="0" cy="87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B195DF1-E2BC-03A0-3774-8A7014C25EFE}"/>
              </a:ext>
            </a:extLst>
          </p:cNvPr>
          <p:cNvCxnSpPr/>
          <p:nvPr/>
        </p:nvCxnSpPr>
        <p:spPr>
          <a:xfrm>
            <a:off x="7432765" y="2076230"/>
            <a:ext cx="0" cy="879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A00272C-5E80-C619-99CF-4398B8D49405}"/>
              </a:ext>
            </a:extLst>
          </p:cNvPr>
          <p:cNvCxnSpPr/>
          <p:nvPr/>
        </p:nvCxnSpPr>
        <p:spPr>
          <a:xfrm>
            <a:off x="0" y="5759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1804914E-5A74-882C-2617-18B5A2906C90}"/>
              </a:ext>
            </a:extLst>
          </p:cNvPr>
          <p:cNvGraphicFramePr>
            <a:graphicFrameLocks noGrp="1"/>
          </p:cNvGraphicFramePr>
          <p:nvPr/>
        </p:nvGraphicFramePr>
        <p:xfrm>
          <a:off x="1264722" y="3520283"/>
          <a:ext cx="3887409" cy="15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876">
                  <a:extLst>
                    <a:ext uri="{9D8B030D-6E8A-4147-A177-3AD203B41FA5}">
                      <a16:colId xmlns:a16="http://schemas.microsoft.com/office/drawing/2014/main" val="3913146693"/>
                    </a:ext>
                  </a:extLst>
                </a:gridCol>
                <a:gridCol w="3153533">
                  <a:extLst>
                    <a:ext uri="{9D8B030D-6E8A-4147-A177-3AD203B41FA5}">
                      <a16:colId xmlns:a16="http://schemas.microsoft.com/office/drawing/2014/main" val="1840508023"/>
                    </a:ext>
                  </a:extLst>
                </a:gridCol>
              </a:tblGrid>
              <a:tr h="176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40679"/>
                  </a:ext>
                </a:extLst>
              </a:tr>
              <a:tr h="2655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‘Select All’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옵션 추가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3423"/>
                  </a:ext>
                </a:extLst>
              </a:tr>
              <a:tr h="176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필터 카테고리 변경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74517"/>
                  </a:ext>
                </a:extLst>
              </a:tr>
              <a:tr h="176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스펙 상 매칭되지 않는 옵션 클릭 시 팝업 추가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48960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냉장고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번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Feature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문항 삭제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문항 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6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8024"/>
                  </a:ext>
                </a:extLst>
              </a:tr>
              <a:tr h="176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세탁기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Q5.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중복선택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-&gt;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단일 선택으로 수정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0985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9D699BC0-A9B2-6037-F552-206A754D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71495"/>
              </p:ext>
            </p:extLst>
          </p:nvPr>
        </p:nvGraphicFramePr>
        <p:xfrm>
          <a:off x="5611750" y="3520283"/>
          <a:ext cx="432473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876">
                  <a:extLst>
                    <a:ext uri="{9D8B030D-6E8A-4147-A177-3AD203B41FA5}">
                      <a16:colId xmlns:a16="http://schemas.microsoft.com/office/drawing/2014/main" val="3913146693"/>
                    </a:ext>
                  </a:extLst>
                </a:gridCol>
                <a:gridCol w="3590854">
                  <a:extLst>
                    <a:ext uri="{9D8B030D-6E8A-4147-A177-3AD203B41FA5}">
                      <a16:colId xmlns:a16="http://schemas.microsoft.com/office/drawing/2014/main" val="1840508023"/>
                    </a:ext>
                  </a:extLst>
                </a:gridCol>
              </a:tblGrid>
              <a:tr h="176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40679"/>
                  </a:ext>
                </a:extLst>
              </a:tr>
              <a:tr h="26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필터 카테고리 변경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필터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Grouping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변경으로 인한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Filter Name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세분화 수정</a:t>
                      </a:r>
                      <a:r>
                        <a:rPr lang="en-US" altLang="ko-KR" sz="11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23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A252350-E558-C559-E7CD-9DE572A0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01" y="553377"/>
            <a:ext cx="5813047" cy="5920543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WM,WD_Q5. PERFORMANCE(ES)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7103E-4970-E87A-8835-467198B33B63}"/>
              </a:ext>
            </a:extLst>
          </p:cNvPr>
          <p:cNvSpPr txBox="1"/>
          <p:nvPr/>
        </p:nvSpPr>
        <p:spPr>
          <a:xfrm>
            <a:off x="10390909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0133-AA7D-DA66-07F3-E3450B466D73}"/>
              </a:ext>
            </a:extLst>
          </p:cNvPr>
          <p:cNvSpPr txBox="1"/>
          <p:nvPr/>
        </p:nvSpPr>
        <p:spPr>
          <a:xfrm>
            <a:off x="10390909" y="61485"/>
            <a:ext cx="180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진행 중 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AB7805-C6DE-31ED-74D6-D8C24D5A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387" y="3794760"/>
            <a:ext cx="5682402" cy="176784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B8C4CB-4BE6-2540-85B4-9C84F0326591}"/>
              </a:ext>
            </a:extLst>
          </p:cNvPr>
          <p:cNvSpPr/>
          <p:nvPr/>
        </p:nvSpPr>
        <p:spPr>
          <a:xfrm>
            <a:off x="3247880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Gentle fabric care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for minimal damage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58288-F075-0293-86DB-F54492360725}"/>
              </a:ext>
            </a:extLst>
          </p:cNvPr>
          <p:cNvSpPr/>
          <p:nvPr/>
        </p:nvSpPr>
        <p:spPr>
          <a:xfrm>
            <a:off x="6107064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Hygiene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A19801-C250-E06F-D817-75D51485307D}"/>
              </a:ext>
            </a:extLst>
          </p:cNvPr>
          <p:cNvSpPr/>
          <p:nvPr/>
        </p:nvSpPr>
        <p:spPr>
          <a:xfrm>
            <a:off x="3247880" y="4772023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Time-Efficient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0F53D2-5F2A-654E-05C2-473A78F3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07" y="4180517"/>
            <a:ext cx="473915" cy="429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344789-21A0-9C4C-33F6-C95C49706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77" y="4909475"/>
            <a:ext cx="399973" cy="399973"/>
          </a:xfrm>
          <a:prstGeom prst="rect">
            <a:avLst/>
          </a:prstGeom>
        </p:spPr>
      </p:pic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C4F9493-8F21-404B-FAE8-6599B9C6B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02" y="4089398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20184E-07A0-48DD-8351-E1A0363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40" y="551939"/>
            <a:ext cx="6328496" cy="631017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WM,WD_Q6. FEATURE(ES)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9B868-F350-8F9D-2822-D9100AFB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41" y="4269109"/>
            <a:ext cx="6297116" cy="162996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A61191-BC43-FFBC-2AC5-F747DAFEA2CD}"/>
              </a:ext>
            </a:extLst>
          </p:cNvPr>
          <p:cNvSpPr/>
          <p:nvPr/>
        </p:nvSpPr>
        <p:spPr>
          <a:xfrm>
            <a:off x="2963636" y="4269108"/>
            <a:ext cx="3008539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Smart/AI features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4EFE8E-448D-0349-F894-27236B40FDB6}"/>
              </a:ext>
            </a:extLst>
          </p:cNvPr>
          <p:cNvSpPr/>
          <p:nvPr/>
        </p:nvSpPr>
        <p:spPr>
          <a:xfrm>
            <a:off x="6124575" y="4269108"/>
            <a:ext cx="3008539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Detergent portioned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and dispensed automatically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D46C6-82AB-DD2E-0DC3-8914EA0F68D7}"/>
              </a:ext>
            </a:extLst>
          </p:cNvPr>
          <p:cNvSpPr/>
          <p:nvPr/>
        </p:nvSpPr>
        <p:spPr>
          <a:xfrm>
            <a:off x="2963636" y="5091634"/>
            <a:ext cx="3008539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59801-F9C4-68AC-D1F3-4783DB23366C}"/>
              </a:ext>
            </a:extLst>
          </p:cNvPr>
          <p:cNvSpPr txBox="1"/>
          <p:nvPr/>
        </p:nvSpPr>
        <p:spPr>
          <a:xfrm>
            <a:off x="10390909" y="290329"/>
            <a:ext cx="180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진행 중 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5EBEFC-91A1-8561-43DA-E62269B13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915" y="4082417"/>
            <a:ext cx="1484762" cy="169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DB973A-74F7-AFEE-43D0-0A4048D08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693" y="4083070"/>
            <a:ext cx="750209" cy="1694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8A1549-20F5-437A-52FF-9150EAD5E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68" y="4350752"/>
            <a:ext cx="503634" cy="5036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4380CF-E14A-D70C-29AC-A1327EA56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61" y="4350752"/>
            <a:ext cx="503634" cy="5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4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8DF028-E373-886C-E181-62C9BB5F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5" y="554051"/>
            <a:ext cx="7824265" cy="593564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WM,WD_Q7. COLOR(ES)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2BEC66-9F44-6032-E184-B13E67FC28CD}"/>
              </a:ext>
            </a:extLst>
          </p:cNvPr>
          <p:cNvSpPr/>
          <p:nvPr/>
        </p:nvSpPr>
        <p:spPr>
          <a:xfrm>
            <a:off x="2255404" y="4738054"/>
            <a:ext cx="2420505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White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6EA89D-394A-2A0E-4553-161B9A4ED240}"/>
              </a:ext>
            </a:extLst>
          </p:cNvPr>
          <p:cNvSpPr/>
          <p:nvPr/>
        </p:nvSpPr>
        <p:spPr>
          <a:xfrm>
            <a:off x="7360291" y="4738052"/>
            <a:ext cx="2489982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Black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7E3FA01-A12A-91F5-3A62-6AE06FF9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10" y="2772230"/>
            <a:ext cx="1166109" cy="162139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360093B-5BD1-FC39-A278-4CA9F8E8277B}"/>
              </a:ext>
            </a:extLst>
          </p:cNvPr>
          <p:cNvCxnSpPr>
            <a:cxnSpLocks/>
          </p:cNvCxnSpPr>
          <p:nvPr/>
        </p:nvCxnSpPr>
        <p:spPr>
          <a:xfrm flipV="1">
            <a:off x="7072608" y="5213642"/>
            <a:ext cx="0" cy="12760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2DD509-8370-47BD-387D-BC2A0513E473}"/>
              </a:ext>
            </a:extLst>
          </p:cNvPr>
          <p:cNvSpPr txBox="1"/>
          <p:nvPr/>
        </p:nvSpPr>
        <p:spPr>
          <a:xfrm>
            <a:off x="6867457" y="6489700"/>
            <a:ext cx="34756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수정</a:t>
            </a:r>
            <a:r>
              <a:rPr lang="en-US" altLang="ko-KR" dirty="0"/>
              <a:t>: Stainless Steel-&gt;Silver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C49862-FE0A-6A62-1250-A6DB8255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915" y="4568651"/>
            <a:ext cx="1484762" cy="169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2A5147-BE0D-FD50-AD7F-5C60D240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93" y="4569304"/>
            <a:ext cx="750209" cy="16940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88D937-63EE-5D91-E44F-187C51BB8C50}"/>
              </a:ext>
            </a:extLst>
          </p:cNvPr>
          <p:cNvSpPr/>
          <p:nvPr/>
        </p:nvSpPr>
        <p:spPr>
          <a:xfrm>
            <a:off x="4773109" y="4738053"/>
            <a:ext cx="2489982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Silver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57031-D19E-8817-4A51-FDDD856C0710}"/>
              </a:ext>
            </a:extLst>
          </p:cNvPr>
          <p:cNvSpPr txBox="1"/>
          <p:nvPr/>
        </p:nvSpPr>
        <p:spPr>
          <a:xfrm>
            <a:off x="10144705" y="4830402"/>
            <a:ext cx="20472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/>
              <a:t>: </a:t>
            </a:r>
            <a:r>
              <a:rPr lang="ko-KR" altLang="en-US" dirty="0"/>
              <a:t>비바체 </a:t>
            </a:r>
            <a:r>
              <a:rPr lang="ko-KR" altLang="en-US" dirty="0" err="1"/>
              <a:t>리프레쉬</a:t>
            </a:r>
            <a:r>
              <a:rPr lang="ko-KR" altLang="en-US" dirty="0"/>
              <a:t> 출시 이후 </a:t>
            </a:r>
            <a:r>
              <a:rPr lang="en-US" altLang="ko-KR" dirty="0"/>
              <a:t>Black</a:t>
            </a:r>
            <a:r>
              <a:rPr lang="ko-KR" altLang="en-US" dirty="0"/>
              <a:t> 버튼 추가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9CB147-1F83-638E-495C-5A1EFD0B47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50273" y="4961208"/>
            <a:ext cx="294432" cy="84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41DD33-CC22-1F61-77DC-DF5A0E4433AD}"/>
              </a:ext>
            </a:extLst>
          </p:cNvPr>
          <p:cNvSpPr txBox="1"/>
          <p:nvPr/>
        </p:nvSpPr>
        <p:spPr>
          <a:xfrm>
            <a:off x="10245663" y="4353207"/>
            <a:ext cx="1845377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나온 이후는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컬러는 블랙 추가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C3EACD-0088-4973-FAA6-262215A54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741" y="4823356"/>
            <a:ext cx="293123" cy="269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9BE6D9-B790-C52E-1936-2072905CA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456" y="4829500"/>
            <a:ext cx="277617" cy="264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43CFA8-0400-AC59-8B89-722609C40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893" y="4825456"/>
            <a:ext cx="281417" cy="2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1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309FC-F99A-9F39-9E35-22B2853C461C}"/>
              </a:ext>
            </a:extLst>
          </p:cNvPr>
          <p:cNvSpPr txBox="1"/>
          <p:nvPr/>
        </p:nvSpPr>
        <p:spPr>
          <a:xfrm>
            <a:off x="4899198" y="3075057"/>
            <a:ext cx="2393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u="sng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DE Finder</a:t>
            </a:r>
          </a:p>
          <a:p>
            <a:pPr algn="ctr"/>
            <a:r>
              <a:rPr lang="en-US" altLang="ko-KR" sz="2000" u="sng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Content Structure</a:t>
            </a:r>
            <a:endParaRPr lang="ko-KR" altLang="en-US" sz="2000" u="sng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83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D036C22-8F98-0E66-25AF-3291631CC4B4}"/>
              </a:ext>
            </a:extLst>
          </p:cNvPr>
          <p:cNvSpPr txBox="1"/>
          <p:nvPr/>
        </p:nvSpPr>
        <p:spPr>
          <a:xfrm>
            <a:off x="87085" y="9400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DE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Finder Overview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44003E-9BD9-56CB-ACC6-72CB3B366E93}"/>
              </a:ext>
            </a:extLst>
          </p:cNvPr>
          <p:cNvSpPr/>
          <p:nvPr/>
        </p:nvSpPr>
        <p:spPr>
          <a:xfrm>
            <a:off x="9987673" y="3292787"/>
            <a:ext cx="1821204" cy="3911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냉장고와 같이 </a:t>
            </a:r>
            <a:r>
              <a:rPr lang="en-US" altLang="ko-KR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Width/Height </a:t>
            </a: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추가</a:t>
            </a:r>
            <a:endParaRPr lang="en-US" altLang="ko-KR" sz="12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25E3D2-2167-4993-97A2-7CB1F4F70E3F}"/>
              </a:ext>
            </a:extLst>
          </p:cNvPr>
          <p:cNvSpPr/>
          <p:nvPr/>
        </p:nvSpPr>
        <p:spPr>
          <a:xfrm>
            <a:off x="5203185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C64763-3151-24C7-CE47-4FB76B3BD309}"/>
              </a:ext>
            </a:extLst>
          </p:cNvPr>
          <p:cNvSpPr/>
          <p:nvPr/>
        </p:nvSpPr>
        <p:spPr>
          <a:xfrm>
            <a:off x="1629814" y="1998559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Product type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53D74-8ADB-8056-1591-83A3B6156DD9}"/>
              </a:ext>
            </a:extLst>
          </p:cNvPr>
          <p:cNvSpPr/>
          <p:nvPr/>
        </p:nvSpPr>
        <p:spPr>
          <a:xfrm>
            <a:off x="1629814" y="2610473"/>
            <a:ext cx="4032226" cy="4915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2. Product capacity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546CCF-06AD-F037-104F-18403BE201F1}"/>
              </a:ext>
            </a:extLst>
          </p:cNvPr>
          <p:cNvSpPr/>
          <p:nvPr/>
        </p:nvSpPr>
        <p:spPr>
          <a:xfrm>
            <a:off x="1629814" y="3222385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3. Product size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1878AE-CCEB-E8E6-A5F9-A69AFB89025C}"/>
              </a:ext>
            </a:extLst>
          </p:cNvPr>
          <p:cNvSpPr/>
          <p:nvPr/>
        </p:nvSpPr>
        <p:spPr>
          <a:xfrm>
            <a:off x="1629814" y="3834298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4. Ice &amp; Water Dispenser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E90DBB-6A26-4044-DAC5-A16D3B6669EA}"/>
              </a:ext>
            </a:extLst>
          </p:cNvPr>
          <p:cNvSpPr/>
          <p:nvPr/>
        </p:nvSpPr>
        <p:spPr>
          <a:xfrm>
            <a:off x="1629814" y="5009537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6. Performance</a:t>
            </a:r>
            <a:endParaRPr lang="ko-KR" altLang="en-US" sz="11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CE1B51-237D-E526-6716-706E6F10FC6F}"/>
              </a:ext>
            </a:extLst>
          </p:cNvPr>
          <p:cNvSpPr/>
          <p:nvPr/>
        </p:nvSpPr>
        <p:spPr>
          <a:xfrm>
            <a:off x="1629814" y="5572551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7. Product </a:t>
            </a:r>
            <a:r>
              <a:rPr lang="en-US" altLang="ko-KR" sz="1400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colour</a:t>
            </a:r>
            <a:endParaRPr lang="en-US" altLang="ko-KR" sz="14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C89B41-9B67-2D20-E4FC-BE80FF2C5910}"/>
              </a:ext>
            </a:extLst>
          </p:cNvPr>
          <p:cNvSpPr/>
          <p:nvPr/>
        </p:nvSpPr>
        <p:spPr>
          <a:xfrm>
            <a:off x="1629814" y="1387932"/>
            <a:ext cx="4032226" cy="4915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0. Intro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0F1E7C-DE74-0EA6-6C2E-83278736598B}"/>
              </a:ext>
            </a:extLst>
          </p:cNvPr>
          <p:cNvSpPr/>
          <p:nvPr/>
        </p:nvSpPr>
        <p:spPr>
          <a:xfrm>
            <a:off x="1629814" y="946174"/>
            <a:ext cx="4032226" cy="3638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REF</a:t>
            </a:r>
            <a:endParaRPr lang="ko-KR" altLang="en-US" sz="11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5A4D86-1DF0-DA5F-9743-B8986F209B59}"/>
              </a:ext>
            </a:extLst>
          </p:cNvPr>
          <p:cNvSpPr/>
          <p:nvPr/>
        </p:nvSpPr>
        <p:spPr>
          <a:xfrm>
            <a:off x="5814761" y="946174"/>
            <a:ext cx="4032226" cy="3638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WM / WD</a:t>
            </a:r>
            <a:endParaRPr lang="ko-KR" altLang="en-US" sz="11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D7661B-E1FF-7EC5-4F09-0C1AE864E186}"/>
              </a:ext>
            </a:extLst>
          </p:cNvPr>
          <p:cNvSpPr/>
          <p:nvPr/>
        </p:nvSpPr>
        <p:spPr>
          <a:xfrm>
            <a:off x="5209341" y="4794250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EAA358-AA57-3742-B782-F6B6742DB08B}"/>
              </a:ext>
            </a:extLst>
          </p:cNvPr>
          <p:cNvSpPr/>
          <p:nvPr/>
        </p:nvSpPr>
        <p:spPr>
          <a:xfrm>
            <a:off x="5215494" y="4169899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3AB188-3E7E-D038-01B5-BD451DCBC95C}"/>
              </a:ext>
            </a:extLst>
          </p:cNvPr>
          <p:cNvSpPr/>
          <p:nvPr/>
        </p:nvSpPr>
        <p:spPr>
          <a:xfrm>
            <a:off x="5209337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CBA6D3-6FE7-9600-15C7-96B89B9566D7}"/>
              </a:ext>
            </a:extLst>
          </p:cNvPr>
          <p:cNvSpPr/>
          <p:nvPr/>
        </p:nvSpPr>
        <p:spPr>
          <a:xfrm>
            <a:off x="5215490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F9DA99-60CD-798F-F859-8C7473E14F62}"/>
              </a:ext>
            </a:extLst>
          </p:cNvPr>
          <p:cNvSpPr/>
          <p:nvPr/>
        </p:nvSpPr>
        <p:spPr>
          <a:xfrm>
            <a:off x="9388132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276F058-A76A-1804-D75E-5330D32066F9}"/>
              </a:ext>
            </a:extLst>
          </p:cNvPr>
          <p:cNvGrpSpPr/>
          <p:nvPr/>
        </p:nvGrpSpPr>
        <p:grpSpPr>
          <a:xfrm>
            <a:off x="5814761" y="1387932"/>
            <a:ext cx="4032228" cy="4683250"/>
            <a:chOff x="3194646" y="1424628"/>
            <a:chExt cx="3220068" cy="468325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6E3DFA1-F7CB-52ED-884F-7A13C65FB8AE}"/>
                </a:ext>
              </a:extLst>
            </p:cNvPr>
            <p:cNvSpPr/>
            <p:nvPr/>
          </p:nvSpPr>
          <p:spPr>
            <a:xfrm>
              <a:off x="3194646" y="203525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1. Product type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D681A6-4FD1-15AA-BEB2-2085FEBCB1EB}"/>
                </a:ext>
              </a:extLst>
            </p:cNvPr>
            <p:cNvSpPr/>
            <p:nvPr/>
          </p:nvSpPr>
          <p:spPr>
            <a:xfrm>
              <a:off x="3194647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(Washing Machine)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D13664F-ED1C-FFE7-BA06-DDBF86C218CD}"/>
                </a:ext>
              </a:extLst>
            </p:cNvPr>
            <p:cNvSpPr/>
            <p:nvPr/>
          </p:nvSpPr>
          <p:spPr>
            <a:xfrm>
              <a:off x="3194646" y="325908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3. Product size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EA55747-B0D3-DDD9-1EB6-1DB408AC1D8D}"/>
                </a:ext>
              </a:extLst>
            </p:cNvPr>
            <p:cNvSpPr/>
            <p:nvPr/>
          </p:nvSpPr>
          <p:spPr>
            <a:xfrm>
              <a:off x="3194646" y="3870994"/>
              <a:ext cx="1544029" cy="49153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Energy efficient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(Washing Machine)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4BD045-22E0-087B-1D60-72423634046E}"/>
                </a:ext>
              </a:extLst>
            </p:cNvPr>
            <p:cNvSpPr/>
            <p:nvPr/>
          </p:nvSpPr>
          <p:spPr>
            <a:xfrm>
              <a:off x="3194646" y="447569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5. Key feature 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BDB4C90-DEA8-BA77-1041-F4A5B567CFA0}"/>
                </a:ext>
              </a:extLst>
            </p:cNvPr>
            <p:cNvSpPr/>
            <p:nvPr/>
          </p:nvSpPr>
          <p:spPr>
            <a:xfrm>
              <a:off x="3194646" y="5038709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6. Additional features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CAA3D3-06A7-9631-B6C6-7A6F923D8E4A}"/>
                </a:ext>
              </a:extLst>
            </p:cNvPr>
            <p:cNvSpPr/>
            <p:nvPr/>
          </p:nvSpPr>
          <p:spPr>
            <a:xfrm>
              <a:off x="3194646" y="1424628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BC5774-3EAC-6E1D-5203-95D9F294FD4D}"/>
                </a:ext>
              </a:extLst>
            </p:cNvPr>
            <p:cNvSpPr/>
            <p:nvPr/>
          </p:nvSpPr>
          <p:spPr>
            <a:xfrm>
              <a:off x="3194646" y="561634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7. Product </a:t>
              </a:r>
              <a:r>
                <a:rPr lang="en-US" altLang="ko-KR" sz="1400" kern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colour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3FBC2F9-6347-CFEC-B5EC-E0E8911192D0}"/>
                </a:ext>
              </a:extLst>
            </p:cNvPr>
            <p:cNvSpPr/>
            <p:nvPr/>
          </p:nvSpPr>
          <p:spPr>
            <a:xfrm>
              <a:off x="4870685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 &amp; Dryer)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B5975-7791-E902-4ACC-B5F6BA7890D4}"/>
                </a:ext>
              </a:extLst>
            </p:cNvPr>
            <p:cNvSpPr/>
            <p:nvPr/>
          </p:nvSpPr>
          <p:spPr>
            <a:xfrm>
              <a:off x="4870685" y="3870994"/>
              <a:ext cx="1544029" cy="49153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Energy efficient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 &amp; Dryer)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1BFAC9-0A75-1D70-9499-1317C57F6ABE}"/>
              </a:ext>
            </a:extLst>
          </p:cNvPr>
          <p:cNvSpPr/>
          <p:nvPr/>
        </p:nvSpPr>
        <p:spPr>
          <a:xfrm>
            <a:off x="9354959" y="5921064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A7D303-C70C-9550-E00D-EDA579E7FC1C}"/>
              </a:ext>
            </a:extLst>
          </p:cNvPr>
          <p:cNvSpPr/>
          <p:nvPr/>
        </p:nvSpPr>
        <p:spPr>
          <a:xfrm>
            <a:off x="9394284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4AECBA-5A5C-A3CF-430E-B574A18BA05C}"/>
              </a:ext>
            </a:extLst>
          </p:cNvPr>
          <p:cNvSpPr/>
          <p:nvPr/>
        </p:nvSpPr>
        <p:spPr>
          <a:xfrm>
            <a:off x="9400437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F97C70-A5D0-DC58-DB86-D4F53E6D17C7}"/>
              </a:ext>
            </a:extLst>
          </p:cNvPr>
          <p:cNvSpPr/>
          <p:nvPr/>
        </p:nvSpPr>
        <p:spPr>
          <a:xfrm>
            <a:off x="9394284" y="4181705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572228-85C4-037D-CAD7-D372A7528F1F}"/>
              </a:ext>
            </a:extLst>
          </p:cNvPr>
          <p:cNvSpPr/>
          <p:nvPr/>
        </p:nvSpPr>
        <p:spPr>
          <a:xfrm>
            <a:off x="9394284" y="480100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단일 선택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961520-C404-5FF7-95C2-2A1CE4D6AE63}"/>
              </a:ext>
            </a:extLst>
          </p:cNvPr>
          <p:cNvSpPr/>
          <p:nvPr/>
        </p:nvSpPr>
        <p:spPr>
          <a:xfrm>
            <a:off x="1629814" y="4432246"/>
            <a:ext cx="4032225" cy="491537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5. Energy efficient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28796-D547-D9A2-875D-C0080397B90B}"/>
              </a:ext>
            </a:extLst>
          </p:cNvPr>
          <p:cNvSpPr/>
          <p:nvPr/>
        </p:nvSpPr>
        <p:spPr>
          <a:xfrm>
            <a:off x="5215494" y="478749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4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694215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DE_REF FINDER</a:t>
            </a:r>
          </a:p>
        </p:txBody>
      </p:sp>
    </p:spTree>
    <p:extLst>
      <p:ext uri="{BB962C8B-B14F-4D97-AF65-F5344CB8AC3E}">
        <p14:creationId xmlns:p14="http://schemas.microsoft.com/office/powerpoint/2010/main" val="205554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D386178-B434-A22F-B1B9-3B917BE5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43" y="553555"/>
            <a:ext cx="6894433" cy="5481709"/>
          </a:xfrm>
          <a:prstGeom prst="rect">
            <a:avLst/>
          </a:prstGeom>
        </p:spPr>
      </p:pic>
      <p:sp>
        <p:nvSpPr>
          <p:cNvPr id="6" name="제목 11">
            <a:extLst>
              <a:ext uri="{FF2B5EF4-FFF2-40B4-BE49-F238E27FC236}">
                <a16:creationId xmlns:a16="http://schemas.microsoft.com/office/drawing/2014/main" id="{D03FBB55-081F-4258-7C4D-C4AB40CCA03A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REF_Q1.TYPE(DE)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E7C5-4949-2FDE-D086-8540A28FC658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3902AA-A612-F775-CF3C-C09DBD8FF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551" y="4635478"/>
            <a:ext cx="6767681" cy="44452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03B3CA-8E80-C1B7-F599-F4BD5C922845}"/>
              </a:ext>
            </a:extLst>
          </p:cNvPr>
          <p:cNvSpPr/>
          <p:nvPr/>
        </p:nvSpPr>
        <p:spPr>
          <a:xfrm>
            <a:off x="2910854" y="4619342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Multidoor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9F0D14-392B-B9D3-8555-24CC733C9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397" y="4690229"/>
            <a:ext cx="168135" cy="18915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B002CF-5B21-6C8C-D08B-1C6FA031DC30}"/>
              </a:ext>
            </a:extLst>
          </p:cNvPr>
          <p:cNvSpPr/>
          <p:nvPr/>
        </p:nvSpPr>
        <p:spPr>
          <a:xfrm>
            <a:off x="5015187" y="4619342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Side by Side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01D673-8E37-D7CA-1EE1-C82A2BEAF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476" y="4675218"/>
            <a:ext cx="146494" cy="202302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5FF1598-1817-A4E2-0C1F-B827A0C9B443}"/>
              </a:ext>
            </a:extLst>
          </p:cNvPr>
          <p:cNvSpPr/>
          <p:nvPr/>
        </p:nvSpPr>
        <p:spPr>
          <a:xfrm>
            <a:off x="7098948" y="4622494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Bottom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B257A8-006B-633A-FBDE-A1AD68769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8126" y="4690229"/>
            <a:ext cx="127962" cy="189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61B422-E99A-7249-B92C-2BB81DD0F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9428" y="2929918"/>
            <a:ext cx="2489176" cy="2205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B5435-EB3D-718D-BB6E-1545103C4BE7}"/>
              </a:ext>
            </a:extLst>
          </p:cNvPr>
          <p:cNvSpPr txBox="1"/>
          <p:nvPr/>
        </p:nvSpPr>
        <p:spPr>
          <a:xfrm>
            <a:off x="9549681" y="5212035"/>
            <a:ext cx="25358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Signature fridge freezer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 논의 필요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(LSR200B)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9"/>
              </a:rPr>
              <a:t>https://www.lg.com/de/kuehlschraenke-gefrierschraenke/lg-lsr200b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00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5789AEB-C0F8-A95A-B3EB-E93BC79F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30" y="549274"/>
            <a:ext cx="6069116" cy="6155271"/>
          </a:xfrm>
          <a:prstGeom prst="rect">
            <a:avLst/>
          </a:prstGeom>
        </p:spPr>
      </p:pic>
      <p:sp>
        <p:nvSpPr>
          <p:cNvPr id="2" name="제목 11">
            <a:extLst>
              <a:ext uri="{FF2B5EF4-FFF2-40B4-BE49-F238E27FC236}">
                <a16:creationId xmlns:a16="http://schemas.microsoft.com/office/drawing/2014/main" id="{268B5CBE-6DDA-96CE-B445-2E61E48AC645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REF_Q2.CAPACITY(DE)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92F93D-A558-7E31-FE75-260E61A1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96" y="5152198"/>
            <a:ext cx="5390633" cy="6575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082C8D-F8E2-3469-3BD9-5D849127C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20" y="4741775"/>
            <a:ext cx="5407125" cy="44704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FB1BAB-AF33-3C71-FFAF-148543285173}"/>
              </a:ext>
            </a:extLst>
          </p:cNvPr>
          <p:cNvSpPr/>
          <p:nvPr/>
        </p:nvSpPr>
        <p:spPr>
          <a:xfrm>
            <a:off x="6947382" y="4996406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500~600L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E9AC-70A9-BBA2-9170-27836ECAA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086" y="5061119"/>
            <a:ext cx="232213" cy="2143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0D8A24-C68F-3788-B4DF-FD667D8CAF07}"/>
              </a:ext>
            </a:extLst>
          </p:cNvPr>
          <p:cNvSpPr/>
          <p:nvPr/>
        </p:nvSpPr>
        <p:spPr>
          <a:xfrm>
            <a:off x="3417932" y="4996406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Under 400L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D68321-F669-D12E-4062-1B2428AAE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14" y="5083344"/>
            <a:ext cx="165750" cy="21095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1D1290-BE13-52DA-71B6-87C930E12380}"/>
              </a:ext>
            </a:extLst>
          </p:cNvPr>
          <p:cNvSpPr/>
          <p:nvPr/>
        </p:nvSpPr>
        <p:spPr>
          <a:xfrm>
            <a:off x="5182657" y="4998891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400~500L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DCD142-EA8F-0160-131E-E7655D7E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963" y="5067586"/>
            <a:ext cx="248977" cy="21095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6DED27-8900-FD43-6D0A-FF858B99FBED}"/>
              </a:ext>
            </a:extLst>
          </p:cNvPr>
          <p:cNvSpPr/>
          <p:nvPr/>
        </p:nvSpPr>
        <p:spPr>
          <a:xfrm>
            <a:off x="3426796" y="5449250"/>
            <a:ext cx="1622261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More than 600L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B7A572-4E72-9690-4A1E-225E06E5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554" y="5517361"/>
            <a:ext cx="211470" cy="185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1BDF81-A72B-8348-F8A7-975A054698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7932" y="4758450"/>
            <a:ext cx="631507" cy="207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E95EBB-D463-FA30-AE1A-44FFA18FC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9439" y="4798806"/>
            <a:ext cx="1471158" cy="1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8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6D9231E-BAB1-622F-7009-B416BB4E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12" y="549275"/>
            <a:ext cx="3723109" cy="5379208"/>
          </a:xfrm>
          <a:prstGeom prst="rect">
            <a:avLst/>
          </a:prstGeom>
        </p:spPr>
      </p:pic>
      <p:sp>
        <p:nvSpPr>
          <p:cNvPr id="2" name="제목 11">
            <a:extLst>
              <a:ext uri="{FF2B5EF4-FFF2-40B4-BE49-F238E27FC236}">
                <a16:creationId xmlns:a16="http://schemas.microsoft.com/office/drawing/2014/main" id="{3734F704-BC80-A0FF-D18F-8B7A3DF5BD9B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REF_Q3.DIMENSION(DE)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480883C-6FE8-B83C-5505-8A1227758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04" y="4458181"/>
            <a:ext cx="3473138" cy="6541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F89604-DA37-E875-F18F-42E09424E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19" b="650"/>
          <a:stretch/>
        </p:blipFill>
        <p:spPr>
          <a:xfrm>
            <a:off x="4228412" y="4894488"/>
            <a:ext cx="3723109" cy="118510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431CBE-9987-80FA-49DF-6971AF53A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90" b="650"/>
          <a:stretch/>
        </p:blipFill>
        <p:spPr>
          <a:xfrm>
            <a:off x="4228411" y="5752546"/>
            <a:ext cx="3723109" cy="654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C8C46F-5474-CC28-BC98-20DC8830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411" y="3994252"/>
            <a:ext cx="3599631" cy="3128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DA48BD-FD2C-C9D4-18B2-9DC061EB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411" y="4634516"/>
            <a:ext cx="3599631" cy="3128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231ABD-F1C2-29CA-DFE0-117A9F959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189" y="4458181"/>
            <a:ext cx="523948" cy="17147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9B9A58-1010-9597-8BD9-C82A55D94655}"/>
              </a:ext>
            </a:extLst>
          </p:cNvPr>
          <p:cNvSpPr/>
          <p:nvPr/>
        </p:nvSpPr>
        <p:spPr>
          <a:xfrm>
            <a:off x="4359994" y="4625893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60cm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1DCE9B-1D9F-81B5-BFFE-594167A286C4}"/>
              </a:ext>
            </a:extLst>
          </p:cNvPr>
          <p:cNvSpPr/>
          <p:nvPr/>
        </p:nvSpPr>
        <p:spPr>
          <a:xfrm>
            <a:off x="5524888" y="4625893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61~90cm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6FF744-EB13-20C6-19B8-019A8FA10A5F}"/>
              </a:ext>
            </a:extLst>
          </p:cNvPr>
          <p:cNvSpPr/>
          <p:nvPr/>
        </p:nvSpPr>
        <p:spPr>
          <a:xfrm>
            <a:off x="6689782" y="4625893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More than 91cm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38C3B23-E5F0-444F-422C-7FD0D4177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411" y="5289883"/>
            <a:ext cx="3599631" cy="3128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1B04509-B645-77BF-70C6-9E782829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04" y="5127009"/>
            <a:ext cx="3473138" cy="65410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9953DA-D026-F1A2-D6FC-291712BDCF87}"/>
              </a:ext>
            </a:extLst>
          </p:cNvPr>
          <p:cNvSpPr/>
          <p:nvPr/>
        </p:nvSpPr>
        <p:spPr>
          <a:xfrm>
            <a:off x="4360094" y="5306434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</a:t>
            </a:r>
            <a:r>
              <a:rPr lang="en-US" altLang="ko-KR" sz="800" dirty="0">
                <a:solidFill>
                  <a:schemeClr val="tx1"/>
                </a:solidFill>
              </a:rPr>
              <a:t>180cm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14F5FA-AC98-E1B9-DB48-40C6B68A61B5}"/>
              </a:ext>
            </a:extLst>
          </p:cNvPr>
          <p:cNvSpPr/>
          <p:nvPr/>
        </p:nvSpPr>
        <p:spPr>
          <a:xfrm>
            <a:off x="5513112" y="5306434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180~200cm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9949CB-63F7-A043-E6CA-FB9180F2E1E8}"/>
              </a:ext>
            </a:extLst>
          </p:cNvPr>
          <p:cNvSpPr/>
          <p:nvPr/>
        </p:nvSpPr>
        <p:spPr>
          <a:xfrm>
            <a:off x="6662766" y="5306434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More than 200cm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50B702-DCCD-3822-3A16-60066FBF5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287" y="5122484"/>
            <a:ext cx="523948" cy="1714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78836A-B736-C76F-5E8D-D76E883D1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178" y="3957307"/>
            <a:ext cx="454577" cy="1492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6E1A1E-D9E8-FFD0-ED3B-A29CEEC3E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755" y="3965610"/>
            <a:ext cx="971549" cy="9856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3EB4CC-F9E6-3964-947C-C7B59F163259}"/>
              </a:ext>
            </a:extLst>
          </p:cNvPr>
          <p:cNvSpPr/>
          <p:nvPr/>
        </p:nvSpPr>
        <p:spPr>
          <a:xfrm>
            <a:off x="4359994" y="4074327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76cm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A3AC6C-C9CC-35DE-ED36-0379DA8491F6}"/>
              </a:ext>
            </a:extLst>
          </p:cNvPr>
          <p:cNvSpPr/>
          <p:nvPr/>
        </p:nvSpPr>
        <p:spPr>
          <a:xfrm>
            <a:off x="6125277" y="4074327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76cm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8606E8-F90F-D794-3693-D830937F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79" y="549274"/>
            <a:ext cx="6324217" cy="6058121"/>
          </a:xfrm>
          <a:prstGeom prst="rect">
            <a:avLst/>
          </a:prstGeom>
        </p:spPr>
      </p:pic>
      <p:sp>
        <p:nvSpPr>
          <p:cNvPr id="2" name="제목 11">
            <a:extLst>
              <a:ext uri="{FF2B5EF4-FFF2-40B4-BE49-F238E27FC236}">
                <a16:creationId xmlns:a16="http://schemas.microsoft.com/office/drawing/2014/main" id="{5155E2E4-A406-153A-C5AD-7EB990BB0FF9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REF_Q4. Ice &amp; Water Dispenser(DE)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965932-CE4A-8637-235F-BEDD9B469C31}"/>
              </a:ext>
            </a:extLst>
          </p:cNvPr>
          <p:cNvSpPr/>
          <p:nvPr/>
        </p:nvSpPr>
        <p:spPr>
          <a:xfrm>
            <a:off x="3064553" y="4053075"/>
            <a:ext cx="2956822" cy="701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84F4CC-CC41-8114-D988-0AC90CCC5490}"/>
              </a:ext>
            </a:extLst>
          </p:cNvPr>
          <p:cNvSpPr/>
          <p:nvPr/>
        </p:nvSpPr>
        <p:spPr>
          <a:xfrm>
            <a:off x="6096000" y="4053075"/>
            <a:ext cx="2965775" cy="701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FD1FE6-0E3E-5A0A-FBFD-8EB8650E5C6B}"/>
              </a:ext>
            </a:extLst>
          </p:cNvPr>
          <p:cNvSpPr/>
          <p:nvPr/>
        </p:nvSpPr>
        <p:spPr>
          <a:xfrm>
            <a:off x="6104954" y="4809862"/>
            <a:ext cx="2956821" cy="7179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 like to see all models.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3C3B20-B399-0D5A-52EC-C0C5B54FF396}"/>
              </a:ext>
            </a:extLst>
          </p:cNvPr>
          <p:cNvSpPr/>
          <p:nvPr/>
        </p:nvSpPr>
        <p:spPr>
          <a:xfrm>
            <a:off x="3064553" y="4809862"/>
            <a:ext cx="2956822" cy="7179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Water Only Dispenser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EDAB5-1C87-3816-55B3-4F9CFBEE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552" y="3754487"/>
            <a:ext cx="857370" cy="276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2C8F09-AB22-91C5-26D6-E4CEE2924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054" y="3776811"/>
            <a:ext cx="1610440" cy="2212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BE4E09-D021-8DDD-78B9-26A7B0C08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9776" y="4203099"/>
            <a:ext cx="438183" cy="4034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0BC89B-2083-192C-6238-5E9072DDD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64" y="4211725"/>
            <a:ext cx="440333" cy="394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0C568A-2D30-D8F1-D373-B078BE373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9776" y="4961732"/>
            <a:ext cx="438183" cy="4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7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309FC-F99A-9F39-9E35-22B2853C461C}"/>
              </a:ext>
            </a:extLst>
          </p:cNvPr>
          <p:cNvSpPr txBox="1"/>
          <p:nvPr/>
        </p:nvSpPr>
        <p:spPr>
          <a:xfrm>
            <a:off x="4899198" y="3075057"/>
            <a:ext cx="2393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u="sng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ES Finder</a:t>
            </a:r>
          </a:p>
          <a:p>
            <a:pPr algn="ctr"/>
            <a:r>
              <a:rPr lang="en-US" altLang="ko-KR" sz="2000" u="sng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Content Structure</a:t>
            </a:r>
            <a:endParaRPr lang="ko-KR" altLang="en-US" sz="2000" u="sng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09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4B4F9B1-012B-79D9-77C2-C9F9B313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69" y="549273"/>
            <a:ext cx="5729739" cy="556354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REF_Q5. ENERGY EFFICIENT(DE)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1E23C-BEEC-7491-0EF3-2DC0D338B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2"/>
          <a:stretch/>
        </p:blipFill>
        <p:spPr>
          <a:xfrm>
            <a:off x="7379905" y="5665999"/>
            <a:ext cx="914295" cy="70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954203-78A4-129C-1B74-CB6673A46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79"/>
          <a:stretch/>
        </p:blipFill>
        <p:spPr>
          <a:xfrm>
            <a:off x="6587075" y="5991225"/>
            <a:ext cx="1707126" cy="3790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748D322-0155-50BB-6843-09D73A0A8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96"/>
          <a:stretch/>
        </p:blipFill>
        <p:spPr>
          <a:xfrm>
            <a:off x="3185669" y="5209323"/>
            <a:ext cx="5729739" cy="15412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5AD5AC-D93E-A962-1093-C6097B13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56" y="3788731"/>
            <a:ext cx="5495661" cy="21119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B14247-1BCC-B662-6001-6EA8C0F47028}"/>
              </a:ext>
            </a:extLst>
          </p:cNvPr>
          <p:cNvSpPr/>
          <p:nvPr/>
        </p:nvSpPr>
        <p:spPr>
          <a:xfrm>
            <a:off x="3370732" y="3835713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A-30~10%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EAA40-6245-EDE8-7ED7-29F1DBEC56F6}"/>
              </a:ext>
            </a:extLst>
          </p:cNvPr>
          <p:cNvSpPr/>
          <p:nvPr/>
        </p:nvSpPr>
        <p:spPr>
          <a:xfrm>
            <a:off x="6082353" y="3845594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Energy Grade 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B21044-AD96-268E-FFEA-F122213F291C}"/>
              </a:ext>
            </a:extLst>
          </p:cNvPr>
          <p:cNvSpPr/>
          <p:nvPr/>
        </p:nvSpPr>
        <p:spPr>
          <a:xfrm>
            <a:off x="3370732" y="4522518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Better energy </a:t>
            </a:r>
            <a:r>
              <a:rPr lang="en-US" altLang="ko-KR" sz="1100" dirty="0" err="1">
                <a:solidFill>
                  <a:schemeClr val="tx1"/>
                </a:solidFill>
              </a:rPr>
              <a:t>raitings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1CBB05-A2C7-04BB-5793-2D1DBEBF6210}"/>
              </a:ext>
            </a:extLst>
          </p:cNvPr>
          <p:cNvSpPr/>
          <p:nvPr/>
        </p:nvSpPr>
        <p:spPr>
          <a:xfrm>
            <a:off x="6102401" y="452251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like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models.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0BF6FB-21D4-EC65-D282-4C62E72D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861" y="3600246"/>
            <a:ext cx="743054" cy="2191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FD1606-B183-1D24-D813-963E7BEC1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42" y="3662409"/>
            <a:ext cx="1152686" cy="142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DD56D8-AE79-308E-368C-59755838525C}"/>
              </a:ext>
            </a:extLst>
          </p:cNvPr>
          <p:cNvSpPr txBox="1"/>
          <p:nvPr/>
        </p:nvSpPr>
        <p:spPr>
          <a:xfrm>
            <a:off x="348093" y="3030963"/>
            <a:ext cx="272415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콤비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(Bottom freezer) C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이상으로 </a:t>
            </a:r>
            <a:r>
              <a:rPr lang="ko-KR" altLang="en-US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맵핑되고</a:t>
            </a:r>
            <a:endParaRPr lang="en-US" altLang="ko-KR" sz="11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SXS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이상을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 or better energy rating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이라고 표현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이렇게 </a:t>
            </a:r>
            <a:r>
              <a:rPr lang="ko-KR" altLang="en-US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나눌수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있는지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ko-KR" altLang="en-US" sz="11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1011882-75F7-2B87-AA15-786AC6E6B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36" y="3932425"/>
            <a:ext cx="405877" cy="405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5B6BF-4169-2552-EF25-28456E756B25}"/>
              </a:ext>
            </a:extLst>
          </p:cNvPr>
          <p:cNvSpPr txBox="1"/>
          <p:nvPr/>
        </p:nvSpPr>
        <p:spPr>
          <a:xfrm>
            <a:off x="9821958" y="192290"/>
            <a:ext cx="2370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*A-30~10%,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Better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energy ratings,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C0B80A-DBB6-7D30-0F5B-6D21BFC0C1FE}"/>
              </a:ext>
            </a:extLst>
          </p:cNvPr>
          <p:cNvCxnSpPr>
            <a:cxnSpLocks/>
          </p:cNvCxnSpPr>
          <p:nvPr/>
        </p:nvCxnSpPr>
        <p:spPr>
          <a:xfrm flipH="1">
            <a:off x="8789517" y="3925598"/>
            <a:ext cx="538574" cy="68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18D47C-6655-7B69-E152-F7EB71F00BA0}"/>
              </a:ext>
            </a:extLst>
          </p:cNvPr>
          <p:cNvSpPr txBox="1"/>
          <p:nvPr/>
        </p:nvSpPr>
        <p:spPr>
          <a:xfrm>
            <a:off x="9328091" y="3798772"/>
            <a:ext cx="2863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A-30~10%, A, Better energy rating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 하였습니다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042115-16F8-D295-62A1-353CAE5D4C8B}"/>
              </a:ext>
            </a:extLst>
          </p:cNvPr>
          <p:cNvSpPr/>
          <p:nvPr/>
        </p:nvSpPr>
        <p:spPr>
          <a:xfrm>
            <a:off x="3319677" y="3804255"/>
            <a:ext cx="5469840" cy="13910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1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4B4F9B1-012B-79D9-77C2-C9F9B313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69" y="549273"/>
            <a:ext cx="5729739" cy="556354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REF_Q6. PERFORMANCE(DE)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748D322-0155-50BB-6843-09D73A0A8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96"/>
          <a:stretch/>
        </p:blipFill>
        <p:spPr>
          <a:xfrm>
            <a:off x="3185669" y="5209323"/>
            <a:ext cx="5729739" cy="15412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F70348-5328-F146-944C-6B202DC6D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938" y="3803119"/>
            <a:ext cx="5543845" cy="20642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EAA40-6245-EDE8-7ED7-29F1DBEC56F6}"/>
              </a:ext>
            </a:extLst>
          </p:cNvPr>
          <p:cNvSpPr/>
          <p:nvPr/>
        </p:nvSpPr>
        <p:spPr>
          <a:xfrm>
            <a:off x="6082353" y="3992819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Smart/AI features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B21044-AD96-268E-FFEA-F122213F291C}"/>
              </a:ext>
            </a:extLst>
          </p:cNvPr>
          <p:cNvSpPr/>
          <p:nvPr/>
        </p:nvSpPr>
        <p:spPr>
          <a:xfrm>
            <a:off x="3370732" y="3985249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Ventilation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7F3ABF-0566-1F4D-0360-D663011FCC3D}"/>
              </a:ext>
            </a:extLst>
          </p:cNvPr>
          <p:cNvSpPr/>
          <p:nvPr/>
        </p:nvSpPr>
        <p:spPr>
          <a:xfrm>
            <a:off x="3370732" y="4669094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InstaView</a:t>
            </a:r>
            <a:r>
              <a:rPr lang="ko-KR" altLang="en-US" sz="1100" dirty="0">
                <a:solidFill>
                  <a:schemeClr val="tx1"/>
                </a:solidFill>
              </a:rPr>
              <a:t>™ </a:t>
            </a:r>
            <a:r>
              <a:rPr lang="en-US" altLang="ko-KR" sz="1100" dirty="0">
                <a:solidFill>
                  <a:schemeClr val="tx1"/>
                </a:solidFill>
              </a:rPr>
              <a:t>Door-in-Door®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01E89D5-4EFE-3C19-8066-89C9F8EEE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285" y="4803052"/>
            <a:ext cx="304584" cy="35534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1CBB05-A2C7-04BB-5793-2D1DBEBF6210}"/>
              </a:ext>
            </a:extLst>
          </p:cNvPr>
          <p:cNvSpPr/>
          <p:nvPr/>
        </p:nvSpPr>
        <p:spPr>
          <a:xfrm>
            <a:off x="6094353" y="4666789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like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models.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0BF6FB-21D4-EC65-D282-4C62E72D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861" y="3600246"/>
            <a:ext cx="743054" cy="2191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FD1606-B183-1D24-D813-963E7BEC1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42" y="3662409"/>
            <a:ext cx="1152686" cy="1428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369F8-F821-750D-5A0B-3D743E4B9E4A}"/>
              </a:ext>
            </a:extLst>
          </p:cNvPr>
          <p:cNvSpPr txBox="1"/>
          <p:nvPr/>
        </p:nvSpPr>
        <p:spPr>
          <a:xfrm>
            <a:off x="10390909" y="292517"/>
            <a:ext cx="180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진행 중 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BDEEE3-1FFE-46C2-9A6C-DCAD32C23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5" y="4061842"/>
            <a:ext cx="446248" cy="446248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36B6CE75-72CE-3400-2284-4644639753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65" y="4038129"/>
            <a:ext cx="464007" cy="464007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45B6C1B8-7165-FEC7-6E47-A731283FA1B3}"/>
              </a:ext>
            </a:extLst>
          </p:cNvPr>
          <p:cNvSpPr/>
          <p:nvPr/>
        </p:nvSpPr>
        <p:spPr>
          <a:xfrm>
            <a:off x="7196870" y="683045"/>
            <a:ext cx="209321" cy="209321"/>
          </a:xfrm>
          <a:prstGeom prst="ellipse">
            <a:avLst/>
          </a:prstGeom>
          <a:solidFill>
            <a:srgbClr val="C61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385DB2B-AA8A-8038-6069-60C2699D8F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8362" y="641828"/>
            <a:ext cx="620701" cy="30449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2CF5C7-7C4A-30C0-7026-6F9826FAF219}"/>
              </a:ext>
            </a:extLst>
          </p:cNvPr>
          <p:cNvSpPr/>
          <p:nvPr/>
        </p:nvSpPr>
        <p:spPr>
          <a:xfrm>
            <a:off x="6106772" y="935307"/>
            <a:ext cx="2354354" cy="215264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PERFORMANCE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52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887CDA-131F-087C-C18E-8026FB2D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65" y="549273"/>
            <a:ext cx="7443870" cy="5940427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REF_Q7. COLOR(DE)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644A2-8337-2BAD-7B9C-A1743479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65" y="4955455"/>
            <a:ext cx="7443870" cy="46679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BD913F-5444-AA7C-B2C6-310980AC4A3D}"/>
              </a:ext>
            </a:extLst>
          </p:cNvPr>
          <p:cNvSpPr/>
          <p:nvPr/>
        </p:nvSpPr>
        <p:spPr>
          <a:xfrm>
            <a:off x="4279503" y="5000957"/>
            <a:ext cx="1761087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White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57230A-8DD6-7B87-C80E-31441F8731BF}"/>
              </a:ext>
            </a:extLst>
          </p:cNvPr>
          <p:cNvSpPr/>
          <p:nvPr/>
        </p:nvSpPr>
        <p:spPr>
          <a:xfrm>
            <a:off x="2429912" y="5000958"/>
            <a:ext cx="1761087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339FB1-73C5-980C-65D0-CE3231ED541A}"/>
              </a:ext>
            </a:extLst>
          </p:cNvPr>
          <p:cNvSpPr/>
          <p:nvPr/>
        </p:nvSpPr>
        <p:spPr>
          <a:xfrm>
            <a:off x="6129094" y="5000957"/>
            <a:ext cx="1761087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Stainless steel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A01EEB5-EF99-E11F-3FEE-ED6DF674A771}"/>
              </a:ext>
            </a:extLst>
          </p:cNvPr>
          <p:cNvSpPr/>
          <p:nvPr/>
        </p:nvSpPr>
        <p:spPr>
          <a:xfrm>
            <a:off x="7978683" y="5000957"/>
            <a:ext cx="1738769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Silver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E0F38D-27D1-498A-78FD-4D47D86F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912" y="4715194"/>
            <a:ext cx="800212" cy="247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12F28-F34A-6232-6472-CB84232CF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124" y="4734246"/>
            <a:ext cx="1314633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59829A-F866-FAF7-D5BA-E93BE97FA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950" y="5041912"/>
            <a:ext cx="293123" cy="269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24EFF1-3AF7-03A6-0C80-4EFEF91D7D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948" y="5041912"/>
            <a:ext cx="277617" cy="264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C44FF8-1F3F-7D13-AFD8-D70ACCBA0E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7036" y="5041912"/>
            <a:ext cx="286080" cy="264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8D9A63-D7C2-5FF9-C0BB-07AA93858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0864" y="5051222"/>
            <a:ext cx="281417" cy="2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6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710544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DE_WM, WD FINDER</a:t>
            </a:r>
          </a:p>
        </p:txBody>
      </p:sp>
    </p:spTree>
    <p:extLst>
      <p:ext uri="{BB962C8B-B14F-4D97-AF65-F5344CB8AC3E}">
        <p14:creationId xmlns:p14="http://schemas.microsoft.com/office/powerpoint/2010/main" val="144318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98C0060-1293-3FC3-2B37-407CA539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"/>
          <a:stretch/>
        </p:blipFill>
        <p:spPr>
          <a:xfrm>
            <a:off x="2744910" y="-44495"/>
            <a:ext cx="6629153" cy="688621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WM,WD_Q1.TYPE(DE)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8E564-4E8F-F106-C769-7CAB49E77410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B955B7-2731-273A-CCAE-F1AE0993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37" y="4897106"/>
            <a:ext cx="6380492" cy="91586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7CD110-2169-76CE-F474-28663291E764}"/>
              </a:ext>
            </a:extLst>
          </p:cNvPr>
          <p:cNvSpPr/>
          <p:nvPr/>
        </p:nvSpPr>
        <p:spPr>
          <a:xfrm>
            <a:off x="3170319" y="5119107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Standard washing machine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F462BC-0289-2F5F-9451-D2E3132E3739}"/>
              </a:ext>
            </a:extLst>
          </p:cNvPr>
          <p:cNvSpPr/>
          <p:nvPr/>
        </p:nvSpPr>
        <p:spPr>
          <a:xfrm>
            <a:off x="6089650" y="5119107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Washer dryer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C0D4A8-45DB-71C1-B2F0-4F31E22BD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734" y="5173371"/>
            <a:ext cx="257211" cy="323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051814-670A-358E-05DD-61B23BEEF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975" y="5173371"/>
            <a:ext cx="32389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2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10566AA-3898-1A65-73F2-37219005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80" y="553379"/>
            <a:ext cx="5046418" cy="6070198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WM,WD_Q2.CAPACITY_WM(DE)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BC86C-B35C-582C-F098-09BC6F5CE404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22E6EE-654B-C6C3-42F9-612DC860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898" y="4570596"/>
            <a:ext cx="742073" cy="2296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D555EE-86AC-AECF-E416-FED7779C8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80" y="4789840"/>
            <a:ext cx="4967761" cy="90338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EB457C-2F52-119F-1838-2DCDD01E0CEA}"/>
              </a:ext>
            </a:extLst>
          </p:cNvPr>
          <p:cNvSpPr/>
          <p:nvPr/>
        </p:nvSpPr>
        <p:spPr>
          <a:xfrm>
            <a:off x="3760869" y="483484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C84BBE-7A47-911C-15B2-DAC21B3D1DDF}"/>
              </a:ext>
            </a:extLst>
          </p:cNvPr>
          <p:cNvSpPr/>
          <p:nvPr/>
        </p:nvSpPr>
        <p:spPr>
          <a:xfrm>
            <a:off x="6096000" y="483484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8.5~9kg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E4DAB7-BAFD-F73E-B943-ECCF8718F497}"/>
              </a:ext>
            </a:extLst>
          </p:cNvPr>
          <p:cNvSpPr/>
          <p:nvPr/>
        </p:nvSpPr>
        <p:spPr>
          <a:xfrm>
            <a:off x="6096000" y="523489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12kg or more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4A5844-E330-E789-4D78-76B294D6B93B}"/>
              </a:ext>
            </a:extLst>
          </p:cNvPr>
          <p:cNvSpPr/>
          <p:nvPr/>
        </p:nvSpPr>
        <p:spPr>
          <a:xfrm>
            <a:off x="3760869" y="523489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10~11kg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8E46F3-1CB9-0806-AEA9-0E4D8527A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598" y="4618366"/>
            <a:ext cx="1228896" cy="171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83E4B-4043-3EE8-BD85-EF548821BD2B}"/>
              </a:ext>
            </a:extLst>
          </p:cNvPr>
          <p:cNvSpPr txBox="1"/>
          <p:nvPr/>
        </p:nvSpPr>
        <p:spPr>
          <a:xfrm>
            <a:off x="728442" y="5254210"/>
            <a:ext cx="183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10.5kg-&gt;10~11kg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46F4E9-FA0B-2B79-CE59-213A6BE09D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5409" y="5385015"/>
            <a:ext cx="112680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7CD31B-DF67-6270-E240-189024FB407E}"/>
              </a:ext>
            </a:extLst>
          </p:cNvPr>
          <p:cNvSpPr/>
          <p:nvPr/>
        </p:nvSpPr>
        <p:spPr>
          <a:xfrm>
            <a:off x="3692215" y="5200330"/>
            <a:ext cx="2403785" cy="4184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1E740D-088F-C5EE-1B51-A45143C2CA2B}"/>
              </a:ext>
            </a:extLst>
          </p:cNvPr>
          <p:cNvSpPr/>
          <p:nvPr/>
        </p:nvSpPr>
        <p:spPr>
          <a:xfrm>
            <a:off x="3632962" y="1020778"/>
            <a:ext cx="2196683" cy="189969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Washing Machine Capacity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43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WM,WD_Q2.CAPACITY_WD(DE)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85765A-8B0F-E3D7-E378-191F9F30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9" y="553553"/>
            <a:ext cx="4709838" cy="59361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C3DA5E-E5FD-7395-BAB1-4A1430954D78}"/>
              </a:ext>
            </a:extLst>
          </p:cNvPr>
          <p:cNvSpPr/>
          <p:nvPr/>
        </p:nvSpPr>
        <p:spPr>
          <a:xfrm>
            <a:off x="3782641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8.5kg + 5kg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8CA7F1-BFB0-46C4-CA60-7E6CB4673DF1}"/>
              </a:ext>
            </a:extLst>
          </p:cNvPr>
          <p:cNvSpPr/>
          <p:nvPr/>
        </p:nvSpPr>
        <p:spPr>
          <a:xfrm>
            <a:off x="6117772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8~9kg + 6kg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4A8504-9A2C-0477-58E3-602CCE5897C9}"/>
              </a:ext>
            </a:extLst>
          </p:cNvPr>
          <p:cNvSpPr/>
          <p:nvPr/>
        </p:nvSpPr>
        <p:spPr>
          <a:xfrm>
            <a:off x="3782641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10.5~12kg + 7kg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92ED9E-73D2-052F-A6D4-E20DC64A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8" y="5230413"/>
            <a:ext cx="2230355" cy="3309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675399-DD16-8BC8-FCBF-6D020081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84" y="4618366"/>
            <a:ext cx="1228896" cy="1714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58091A-BEF7-049A-FF24-CAA79501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52" y="4618365"/>
            <a:ext cx="2230355" cy="1612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C8AB45-0BD2-FD4A-477D-332E6D538524}"/>
              </a:ext>
            </a:extLst>
          </p:cNvPr>
          <p:cNvSpPr/>
          <p:nvPr/>
        </p:nvSpPr>
        <p:spPr>
          <a:xfrm>
            <a:off x="3799476" y="956233"/>
            <a:ext cx="2196683" cy="189969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Washer &amp; Dryer Capacity</a:t>
            </a:r>
            <a:endParaRPr lang="ko-KR" altLang="en-US" sz="8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2F5C3-E3D0-693E-0180-FBDAF8F16348}"/>
              </a:ext>
            </a:extLst>
          </p:cNvPr>
          <p:cNvSpPr txBox="1"/>
          <p:nvPr/>
        </p:nvSpPr>
        <p:spPr>
          <a:xfrm>
            <a:off x="8655627" y="122666"/>
            <a:ext cx="3536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런칭 이후 건조용량 재 점검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(9kg+4kg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10~11kg+6kg / 12kg+7~8kg)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F731E-83EB-E74E-2065-14C11DB2E851}"/>
              </a:ext>
            </a:extLst>
          </p:cNvPr>
          <p:cNvSpPr txBox="1"/>
          <p:nvPr/>
        </p:nvSpPr>
        <p:spPr>
          <a:xfrm>
            <a:off x="1381230" y="4702815"/>
            <a:ext cx="184537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나온 이후는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건조용량 재 점검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9kg+4kg</a:t>
            </a: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10~11kg+6</a:t>
            </a: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12kg+7~8kg</a:t>
            </a:r>
            <a:endParaRPr lang="ko-KR" altLang="en-US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803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3A0E30-67D4-DCDA-1254-D8C4F2A4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34" y="549274"/>
            <a:ext cx="4108583" cy="5936147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WM,WD_Q3. DIMENSION(DE)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06CD4-8254-2733-6D2E-1CF781BF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98" y="4344273"/>
            <a:ext cx="3860131" cy="36613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63878C-17AD-D772-44D6-5E24A379A220}"/>
              </a:ext>
            </a:extLst>
          </p:cNvPr>
          <p:cNvSpPr/>
          <p:nvPr/>
        </p:nvSpPr>
        <p:spPr>
          <a:xfrm>
            <a:off x="6694161" y="4364998"/>
            <a:ext cx="127124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60cm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A37514-091A-A7C1-DA54-B32A5E196421}"/>
              </a:ext>
            </a:extLst>
          </p:cNvPr>
          <p:cNvSpPr/>
          <p:nvPr/>
        </p:nvSpPr>
        <p:spPr>
          <a:xfrm>
            <a:off x="5419963" y="4370710"/>
            <a:ext cx="1260371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56.5 ~ 58.5cm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D3CE10-4EF8-B2FC-E54B-90AFC0F2F03B}"/>
              </a:ext>
            </a:extLst>
          </p:cNvPr>
          <p:cNvSpPr/>
          <p:nvPr/>
        </p:nvSpPr>
        <p:spPr>
          <a:xfrm>
            <a:off x="4175760" y="4370710"/>
            <a:ext cx="123037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Less than 49.5cm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652E75-AF96-64EE-4BF2-EFE13ECE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8" y="5253089"/>
            <a:ext cx="1168103" cy="1332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6421CF-93F5-5116-694E-5D49C2610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11" y="5253647"/>
            <a:ext cx="590632" cy="133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B29CF4-8739-50A0-B7FA-1A58B3E6C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760" y="4862763"/>
            <a:ext cx="3744278" cy="29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C139E68-69FD-7289-80A1-A82F98627886}"/>
              </a:ext>
            </a:extLst>
          </p:cNvPr>
          <p:cNvSpPr/>
          <p:nvPr/>
        </p:nvSpPr>
        <p:spPr>
          <a:xfrm>
            <a:off x="6116602" y="4874747"/>
            <a:ext cx="1853565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70cm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9EBCC6D-22E3-B62B-C1AA-267F85F8DF77}"/>
              </a:ext>
            </a:extLst>
          </p:cNvPr>
          <p:cNvSpPr/>
          <p:nvPr/>
        </p:nvSpPr>
        <p:spPr>
          <a:xfrm>
            <a:off x="4175760" y="4874747"/>
            <a:ext cx="185356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623AC2-2572-91DD-E951-1F74DD98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8" y="4729489"/>
            <a:ext cx="1168103" cy="133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B1C556-D9B6-BCFD-61B1-96A1F89F9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11" y="4730047"/>
            <a:ext cx="590632" cy="133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92874-FAE8-8697-5F74-EAA5144F9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760" y="5404243"/>
            <a:ext cx="3744278" cy="290532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1D5E309-A141-95FC-3FDA-BEA2263823B7}"/>
              </a:ext>
            </a:extLst>
          </p:cNvPr>
          <p:cNvSpPr/>
          <p:nvPr/>
        </p:nvSpPr>
        <p:spPr>
          <a:xfrm>
            <a:off x="6116601" y="5430051"/>
            <a:ext cx="185356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0B518D8-FACC-6E9B-4BAA-96A34AA87039}"/>
              </a:ext>
            </a:extLst>
          </p:cNvPr>
          <p:cNvSpPr/>
          <p:nvPr/>
        </p:nvSpPr>
        <p:spPr>
          <a:xfrm>
            <a:off x="4175760" y="5430051"/>
            <a:ext cx="1853566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84.5~85cm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35684E-B7FD-7BE0-B81F-0D801A09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18" y="4187448"/>
            <a:ext cx="1168103" cy="133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165087-35F4-CAA2-B006-ACFBC34DA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911" y="4188006"/>
            <a:ext cx="590632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4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66F3EA-8C0A-68E9-EBD6-DE386211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0" y="536541"/>
            <a:ext cx="7260999" cy="5936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0823D-FAE6-6AC0-7DDC-33E3A052A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78" b="3144"/>
          <a:stretch/>
        </p:blipFill>
        <p:spPr>
          <a:xfrm>
            <a:off x="2465499" y="5786401"/>
            <a:ext cx="7260999" cy="105531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4304714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WM,WD_Q4. ENERGY EFFICIENT_WM(DE)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6210ED5-B695-1BE1-9C29-1C5085B1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781" r="13300" b="15103"/>
          <a:stretch/>
        </p:blipFill>
        <p:spPr>
          <a:xfrm>
            <a:off x="5405886" y="2647950"/>
            <a:ext cx="275777" cy="1716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712DA-B994-4DF9-78ED-4521F18A6043}"/>
              </a:ext>
            </a:extLst>
          </p:cNvPr>
          <p:cNvSpPr txBox="1"/>
          <p:nvPr/>
        </p:nvSpPr>
        <p:spPr>
          <a:xfrm>
            <a:off x="115427" y="4518397"/>
            <a:ext cx="2226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*More than A-10%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예정입니다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 </a:t>
            </a:r>
            <a:r>
              <a:rPr lang="ko-KR" altLang="en-US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레프레쉬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출시 이후 버튼 추가 예정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C21E6-79ED-124F-F6E6-387CBF69574B}"/>
              </a:ext>
            </a:extLst>
          </p:cNvPr>
          <p:cNvSpPr txBox="1"/>
          <p:nvPr/>
        </p:nvSpPr>
        <p:spPr>
          <a:xfrm>
            <a:off x="9029700" y="271735"/>
            <a:ext cx="3162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런칭 이후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A-10%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문항 추가 예정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77ACE-92E9-DCF7-28D9-BE3A588F543E}"/>
              </a:ext>
            </a:extLst>
          </p:cNvPr>
          <p:cNvSpPr txBox="1"/>
          <p:nvPr/>
        </p:nvSpPr>
        <p:spPr>
          <a:xfrm>
            <a:off x="115427" y="5303761"/>
            <a:ext cx="1906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나온 이후는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A-10% 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라는 문항을 추가 필요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A-20%, A-30%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필터부분도 추가 </a:t>
            </a:r>
            <a:r>
              <a:rPr lang="en-US" altLang="ko-KR" sz="11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ko-KR" altLang="en-US" sz="11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98354D-15F2-6DC6-F08A-508757D1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90" y="4370617"/>
            <a:ext cx="7239707" cy="16294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2016-5351-1E8E-26CB-6BF87EFE60CC}"/>
              </a:ext>
            </a:extLst>
          </p:cNvPr>
          <p:cNvSpPr/>
          <p:nvPr/>
        </p:nvSpPr>
        <p:spPr>
          <a:xfrm>
            <a:off x="2608997" y="4371271"/>
            <a:ext cx="3390697" cy="6832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More than A-10%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6D6BCE-EB38-48E5-7378-1E9BB0A087BD}"/>
              </a:ext>
            </a:extLst>
          </p:cNvPr>
          <p:cNvSpPr/>
          <p:nvPr/>
        </p:nvSpPr>
        <p:spPr>
          <a:xfrm>
            <a:off x="6146800" y="4359825"/>
            <a:ext cx="3373394" cy="6832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4E8A8-76D5-590C-310F-0D01F18D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809" y="5396971"/>
            <a:ext cx="2301261" cy="419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72748-FEAD-E127-A724-4468128F0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469" y="4181803"/>
            <a:ext cx="1484762" cy="169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CCEE70-73EA-33C2-2D92-E6BB5DA59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47" y="4182456"/>
            <a:ext cx="750209" cy="16940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4F9619-8111-5958-CC67-BF6BD7C7F9C8}"/>
              </a:ext>
            </a:extLst>
          </p:cNvPr>
          <p:cNvSpPr/>
          <p:nvPr/>
        </p:nvSpPr>
        <p:spPr>
          <a:xfrm>
            <a:off x="6138588" y="5098104"/>
            <a:ext cx="3381606" cy="68634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F245E5-8C94-F74B-EB0A-A043892BDA5C}"/>
              </a:ext>
            </a:extLst>
          </p:cNvPr>
          <p:cNvSpPr/>
          <p:nvPr/>
        </p:nvSpPr>
        <p:spPr>
          <a:xfrm>
            <a:off x="2609365" y="5101927"/>
            <a:ext cx="3390697" cy="6832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390DC46-0931-ADD9-4B23-BA4AA6E96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47" y="4432095"/>
            <a:ext cx="538694" cy="538694"/>
          </a:xfrm>
          <a:prstGeom prst="rect">
            <a:avLst/>
          </a:prstGeom>
        </p:spPr>
      </p:pic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FEF4787-6C1E-1420-B90C-A45E6ADA81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22" y="5158689"/>
            <a:ext cx="561307" cy="56130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E7283B-7C4C-A575-34E7-5233F98063C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342353" y="4765168"/>
            <a:ext cx="292894" cy="1379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7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66F3EA-8C0A-68E9-EBD6-DE386211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00" y="536541"/>
            <a:ext cx="7260999" cy="5936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0823D-FAE6-6AC0-7DDC-33E3A052A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78" b="3144"/>
          <a:stretch/>
        </p:blipFill>
        <p:spPr>
          <a:xfrm>
            <a:off x="2465499" y="5786401"/>
            <a:ext cx="7260999" cy="105531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4304714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WM,WD_Q4. ENERGY EFFICIENT_WD(DE)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6210ED5-B695-1BE1-9C29-1C5085B1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781" r="13300" b="15103"/>
          <a:stretch/>
        </p:blipFill>
        <p:spPr>
          <a:xfrm>
            <a:off x="5405886" y="2647950"/>
            <a:ext cx="275777" cy="171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C21E6-79ED-124F-F6E6-387CBF69574B}"/>
              </a:ext>
            </a:extLst>
          </p:cNvPr>
          <p:cNvSpPr txBox="1"/>
          <p:nvPr/>
        </p:nvSpPr>
        <p:spPr>
          <a:xfrm>
            <a:off x="9029700" y="271735"/>
            <a:ext cx="3162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비바체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리프레쉬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런칭 이후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A-10%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문항 추가 예정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ABC7DF-2175-5916-E79A-511456E9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91" y="4370617"/>
            <a:ext cx="7096212" cy="16294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2016-5351-1E8E-26CB-6BF87EFE60CC}"/>
              </a:ext>
            </a:extLst>
          </p:cNvPr>
          <p:cNvSpPr/>
          <p:nvPr/>
        </p:nvSpPr>
        <p:spPr>
          <a:xfrm>
            <a:off x="2608997" y="4371270"/>
            <a:ext cx="3390697" cy="6722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6D6BCE-EB38-48E5-7378-1E9BB0A087BD}"/>
              </a:ext>
            </a:extLst>
          </p:cNvPr>
          <p:cNvSpPr/>
          <p:nvPr/>
        </p:nvSpPr>
        <p:spPr>
          <a:xfrm>
            <a:off x="6146800" y="4359824"/>
            <a:ext cx="3373394" cy="67228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B~C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4E8A8-76D5-590C-310F-0D01F18D5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809" y="5396971"/>
            <a:ext cx="2301261" cy="419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72748-FEAD-E127-A724-4468128F0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469" y="4181803"/>
            <a:ext cx="1484762" cy="169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CCEE70-73EA-33C2-2D92-E6BB5DA59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47" y="4182456"/>
            <a:ext cx="750209" cy="16940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4F9619-8111-5958-CC67-BF6BD7C7F9C8}"/>
              </a:ext>
            </a:extLst>
          </p:cNvPr>
          <p:cNvSpPr/>
          <p:nvPr/>
        </p:nvSpPr>
        <p:spPr>
          <a:xfrm>
            <a:off x="2608997" y="5145104"/>
            <a:ext cx="3390697" cy="67534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DD4750A-60E6-E2B5-7423-5EDF4E672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22" y="4440130"/>
            <a:ext cx="538694" cy="5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0E7998-B477-CB9E-D45F-F8F1FE615E2D}"/>
              </a:ext>
            </a:extLst>
          </p:cNvPr>
          <p:cNvSpPr/>
          <p:nvPr/>
        </p:nvSpPr>
        <p:spPr>
          <a:xfrm>
            <a:off x="5203185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75527-E95C-9FB6-86E7-3EEEBB3C5B9E}"/>
              </a:ext>
            </a:extLst>
          </p:cNvPr>
          <p:cNvSpPr/>
          <p:nvPr/>
        </p:nvSpPr>
        <p:spPr>
          <a:xfrm>
            <a:off x="1629814" y="1998559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1. Product type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D1C40F-6D73-4EB3-9CDE-487B93C787CC}"/>
              </a:ext>
            </a:extLst>
          </p:cNvPr>
          <p:cNvSpPr/>
          <p:nvPr/>
        </p:nvSpPr>
        <p:spPr>
          <a:xfrm>
            <a:off x="1629814" y="2610473"/>
            <a:ext cx="4032226" cy="4915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2. Product capacity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346597-3E46-BE44-2B24-F67029F11945}"/>
              </a:ext>
            </a:extLst>
          </p:cNvPr>
          <p:cNvSpPr/>
          <p:nvPr/>
        </p:nvSpPr>
        <p:spPr>
          <a:xfrm>
            <a:off x="1629814" y="3222385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3. Product size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1C71F-4182-AC01-1CF7-AC1BB9BDF6EB}"/>
              </a:ext>
            </a:extLst>
          </p:cNvPr>
          <p:cNvSpPr/>
          <p:nvPr/>
        </p:nvSpPr>
        <p:spPr>
          <a:xfrm>
            <a:off x="1629814" y="3834298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4. Ice &amp; Water Dispenser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5DA938-0642-D6CF-17E7-BFCA8FDCB844}"/>
              </a:ext>
            </a:extLst>
          </p:cNvPr>
          <p:cNvSpPr/>
          <p:nvPr/>
        </p:nvSpPr>
        <p:spPr>
          <a:xfrm>
            <a:off x="1629814" y="5009537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6. Performance</a:t>
            </a:r>
            <a:endParaRPr lang="ko-KR" altLang="en-US" sz="11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02FB3D-62C7-B1A1-DA86-BAA00CE9BAC2}"/>
              </a:ext>
            </a:extLst>
          </p:cNvPr>
          <p:cNvSpPr/>
          <p:nvPr/>
        </p:nvSpPr>
        <p:spPr>
          <a:xfrm>
            <a:off x="1629814" y="5572551"/>
            <a:ext cx="4032226" cy="4915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7. Product </a:t>
            </a:r>
            <a:r>
              <a:rPr lang="en-US" altLang="ko-KR" sz="1400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colour</a:t>
            </a:r>
            <a:endParaRPr lang="en-US" altLang="ko-KR" sz="14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31CC3-D9DE-DDC7-D28E-920CAE6848AC}"/>
              </a:ext>
            </a:extLst>
          </p:cNvPr>
          <p:cNvSpPr/>
          <p:nvPr/>
        </p:nvSpPr>
        <p:spPr>
          <a:xfrm>
            <a:off x="1629814" y="1387932"/>
            <a:ext cx="4032226" cy="4915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0. Intro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54926-DEA1-466B-B796-0CCCB352BBDA}"/>
              </a:ext>
            </a:extLst>
          </p:cNvPr>
          <p:cNvSpPr/>
          <p:nvPr/>
        </p:nvSpPr>
        <p:spPr>
          <a:xfrm>
            <a:off x="1629814" y="946174"/>
            <a:ext cx="4032226" cy="3638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REF</a:t>
            </a:r>
            <a:endParaRPr lang="ko-KR" altLang="en-US" sz="11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7B194D-BFAC-B436-2086-A2541308C109}"/>
              </a:ext>
            </a:extLst>
          </p:cNvPr>
          <p:cNvSpPr/>
          <p:nvPr/>
        </p:nvSpPr>
        <p:spPr>
          <a:xfrm>
            <a:off x="5814761" y="946174"/>
            <a:ext cx="4032226" cy="3638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WM / WD</a:t>
            </a:r>
            <a:endParaRPr lang="ko-KR" altLang="en-US" sz="1100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36738B-E0B3-21B6-4F0E-2C913A4EB6EE}"/>
              </a:ext>
            </a:extLst>
          </p:cNvPr>
          <p:cNvSpPr/>
          <p:nvPr/>
        </p:nvSpPr>
        <p:spPr>
          <a:xfrm>
            <a:off x="5209341" y="4794250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ADB4-2AB9-BBBC-57F1-DBD0ED0D7826}"/>
              </a:ext>
            </a:extLst>
          </p:cNvPr>
          <p:cNvSpPr/>
          <p:nvPr/>
        </p:nvSpPr>
        <p:spPr>
          <a:xfrm>
            <a:off x="5215494" y="4169899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2CDFDD-1D05-F8E5-78E8-B0C1777170BE}"/>
              </a:ext>
            </a:extLst>
          </p:cNvPr>
          <p:cNvSpPr/>
          <p:nvPr/>
        </p:nvSpPr>
        <p:spPr>
          <a:xfrm>
            <a:off x="5209337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108CB8-7E07-4172-4D90-018E27B317FE}"/>
              </a:ext>
            </a:extLst>
          </p:cNvPr>
          <p:cNvSpPr/>
          <p:nvPr/>
        </p:nvSpPr>
        <p:spPr>
          <a:xfrm>
            <a:off x="5215490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32CD9E-146E-DDC9-6578-4F2DBCABF8E2}"/>
              </a:ext>
            </a:extLst>
          </p:cNvPr>
          <p:cNvSpPr/>
          <p:nvPr/>
        </p:nvSpPr>
        <p:spPr>
          <a:xfrm>
            <a:off x="9388132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65FCAA-16C8-147A-F6B4-8A90171BB5DB}"/>
              </a:ext>
            </a:extLst>
          </p:cNvPr>
          <p:cNvGrpSpPr/>
          <p:nvPr/>
        </p:nvGrpSpPr>
        <p:grpSpPr>
          <a:xfrm>
            <a:off x="5814761" y="1387932"/>
            <a:ext cx="4032228" cy="4683250"/>
            <a:chOff x="3194646" y="1424628"/>
            <a:chExt cx="3220068" cy="46832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F4D11-34EA-CCAA-7EE7-FA0F86B1861F}"/>
                </a:ext>
              </a:extLst>
            </p:cNvPr>
            <p:cNvSpPr/>
            <p:nvPr/>
          </p:nvSpPr>
          <p:spPr>
            <a:xfrm>
              <a:off x="3194646" y="203525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1. Product type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AFE3F1-739E-99C7-0A23-2F4BE8A3AB61}"/>
                </a:ext>
              </a:extLst>
            </p:cNvPr>
            <p:cNvSpPr/>
            <p:nvPr/>
          </p:nvSpPr>
          <p:spPr>
            <a:xfrm>
              <a:off x="3194647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(Washing Machine)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80A96D-CC9C-44A9-BEBA-6C2C4572FD71}"/>
                </a:ext>
              </a:extLst>
            </p:cNvPr>
            <p:cNvSpPr/>
            <p:nvPr/>
          </p:nvSpPr>
          <p:spPr>
            <a:xfrm>
              <a:off x="3194646" y="325908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3. Product size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A016218-E575-B50B-6CD6-0AB3AC06CA81}"/>
                </a:ext>
              </a:extLst>
            </p:cNvPr>
            <p:cNvSpPr/>
            <p:nvPr/>
          </p:nvSpPr>
          <p:spPr>
            <a:xfrm>
              <a:off x="3194646" y="3870994"/>
              <a:ext cx="1544029" cy="49153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Energy efficient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(Washing Machine)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ADCCC-8E1B-B37F-7251-9A510E2E447D}"/>
                </a:ext>
              </a:extLst>
            </p:cNvPr>
            <p:cNvSpPr/>
            <p:nvPr/>
          </p:nvSpPr>
          <p:spPr>
            <a:xfrm>
              <a:off x="3194646" y="447569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5. Key feature 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C59D8CC-04AA-CE7A-2F89-69F972D9D1AA}"/>
                </a:ext>
              </a:extLst>
            </p:cNvPr>
            <p:cNvSpPr/>
            <p:nvPr/>
          </p:nvSpPr>
          <p:spPr>
            <a:xfrm>
              <a:off x="3194646" y="5038709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6. Additional features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3993F02-E470-CA88-A88C-CF735A5E35C1}"/>
                </a:ext>
              </a:extLst>
            </p:cNvPr>
            <p:cNvSpPr/>
            <p:nvPr/>
          </p:nvSpPr>
          <p:spPr>
            <a:xfrm>
              <a:off x="3194646" y="1424628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1DA7C9-217B-908F-9720-59FEEAFB6A28}"/>
                </a:ext>
              </a:extLst>
            </p:cNvPr>
            <p:cNvSpPr/>
            <p:nvPr/>
          </p:nvSpPr>
          <p:spPr>
            <a:xfrm>
              <a:off x="3194646" y="561634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7. Product </a:t>
              </a:r>
              <a:r>
                <a:rPr lang="en-US" altLang="ko-KR" sz="1400" kern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colour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50B824-3C23-6B4A-CF86-DD41722DD223}"/>
                </a:ext>
              </a:extLst>
            </p:cNvPr>
            <p:cNvSpPr/>
            <p:nvPr/>
          </p:nvSpPr>
          <p:spPr>
            <a:xfrm>
              <a:off x="4870685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 &amp; Dryer)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9E84A2D-6364-615F-F1B5-DF34A30A9205}"/>
                </a:ext>
              </a:extLst>
            </p:cNvPr>
            <p:cNvSpPr/>
            <p:nvPr/>
          </p:nvSpPr>
          <p:spPr>
            <a:xfrm>
              <a:off x="4870685" y="3870994"/>
              <a:ext cx="1544029" cy="49153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Energy efficient</a:t>
              </a:r>
            </a:p>
            <a:p>
              <a:pPr algn="ctr"/>
              <a:r>
                <a:rPr lang="en-US" altLang="ko-KR" sz="10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 &amp; Dryer)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480269-0F30-2A1D-56E7-A92B51804B87}"/>
              </a:ext>
            </a:extLst>
          </p:cNvPr>
          <p:cNvSpPr/>
          <p:nvPr/>
        </p:nvSpPr>
        <p:spPr>
          <a:xfrm>
            <a:off x="9354959" y="5921064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597C03-3359-8455-77BA-C1DA2D693FA2}"/>
              </a:ext>
            </a:extLst>
          </p:cNvPr>
          <p:cNvSpPr/>
          <p:nvPr/>
        </p:nvSpPr>
        <p:spPr>
          <a:xfrm>
            <a:off x="9394284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5C4D21-E949-2387-9DAB-6469C9521176}"/>
              </a:ext>
            </a:extLst>
          </p:cNvPr>
          <p:cNvSpPr/>
          <p:nvPr/>
        </p:nvSpPr>
        <p:spPr>
          <a:xfrm>
            <a:off x="9400437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36C22-8F98-0E66-25AF-3291631CC4B4}"/>
              </a:ext>
            </a:extLst>
          </p:cNvPr>
          <p:cNvSpPr txBox="1"/>
          <p:nvPr/>
        </p:nvSpPr>
        <p:spPr>
          <a:xfrm>
            <a:off x="87085" y="9400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ES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Finder Overview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B20C79-7788-1EA9-F98F-E1011A8C815C}"/>
              </a:ext>
            </a:extLst>
          </p:cNvPr>
          <p:cNvSpPr/>
          <p:nvPr/>
        </p:nvSpPr>
        <p:spPr>
          <a:xfrm>
            <a:off x="9394284" y="4181705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AFCA59-352E-1BA6-CE47-566D542693A7}"/>
              </a:ext>
            </a:extLst>
          </p:cNvPr>
          <p:cNvSpPr/>
          <p:nvPr/>
        </p:nvSpPr>
        <p:spPr>
          <a:xfrm>
            <a:off x="9394284" y="480100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단일 선택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44003E-9BD9-56CB-ACC6-72CB3B366E93}"/>
              </a:ext>
            </a:extLst>
          </p:cNvPr>
          <p:cNvSpPr/>
          <p:nvPr/>
        </p:nvSpPr>
        <p:spPr>
          <a:xfrm>
            <a:off x="9987673" y="3292787"/>
            <a:ext cx="1821204" cy="3911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냉장고와 같이 </a:t>
            </a:r>
            <a:r>
              <a:rPr lang="en-US" altLang="ko-KR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Width/Height </a:t>
            </a: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추가</a:t>
            </a:r>
            <a:endParaRPr lang="en-US" altLang="ko-KR" sz="12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60425E-F95C-20B6-A40D-9FF2FCE863AA}"/>
              </a:ext>
            </a:extLst>
          </p:cNvPr>
          <p:cNvSpPr/>
          <p:nvPr/>
        </p:nvSpPr>
        <p:spPr>
          <a:xfrm>
            <a:off x="1629814" y="4432246"/>
            <a:ext cx="4032225" cy="491537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5. Energy efficient</a:t>
            </a:r>
          </a:p>
        </p:txBody>
      </p:sp>
    </p:spTree>
    <p:extLst>
      <p:ext uri="{BB962C8B-B14F-4D97-AF65-F5344CB8AC3E}">
        <p14:creationId xmlns:p14="http://schemas.microsoft.com/office/powerpoint/2010/main" val="169087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A252350-E558-C559-E7CD-9DE572A0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01" y="553377"/>
            <a:ext cx="5813047" cy="5920543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WM,WD_Q5. PERFORMANCE(DE)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7103E-4970-E87A-8835-467198B33B63}"/>
              </a:ext>
            </a:extLst>
          </p:cNvPr>
          <p:cNvSpPr txBox="1"/>
          <p:nvPr/>
        </p:nvSpPr>
        <p:spPr>
          <a:xfrm>
            <a:off x="10390909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05A6B8-77B9-2335-749B-70158A3F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80" y="3832726"/>
            <a:ext cx="5637909" cy="160622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B8C4CB-4BE6-2540-85B4-9C84F0326591}"/>
              </a:ext>
            </a:extLst>
          </p:cNvPr>
          <p:cNvSpPr/>
          <p:nvPr/>
        </p:nvSpPr>
        <p:spPr>
          <a:xfrm>
            <a:off x="3247880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Gentle fabric care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for minimal damage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58288-F075-0293-86DB-F54492360725}"/>
              </a:ext>
            </a:extLst>
          </p:cNvPr>
          <p:cNvSpPr/>
          <p:nvPr/>
        </p:nvSpPr>
        <p:spPr>
          <a:xfrm>
            <a:off x="6107064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Hygiene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A19801-C250-E06F-D817-75D51485307D}"/>
              </a:ext>
            </a:extLst>
          </p:cNvPr>
          <p:cNvSpPr/>
          <p:nvPr/>
        </p:nvSpPr>
        <p:spPr>
          <a:xfrm>
            <a:off x="3247880" y="4772023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Time-Efficient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0F53D2-5F2A-654E-05C2-473A78F3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07" y="4180517"/>
            <a:ext cx="473915" cy="429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BB76E8-4A1A-6DD0-3208-1EB852CC7D25}"/>
              </a:ext>
            </a:extLst>
          </p:cNvPr>
          <p:cNvSpPr txBox="1"/>
          <p:nvPr/>
        </p:nvSpPr>
        <p:spPr>
          <a:xfrm>
            <a:off x="10390909" y="106690"/>
            <a:ext cx="180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진행 중 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50617A6-CF8F-C639-0E31-A13247682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61" y="4180517"/>
            <a:ext cx="460870" cy="460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94F0F9-DCB1-D8CE-54F1-A5B5E0272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07" y="4887441"/>
            <a:ext cx="473915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20184E-07A0-48DD-8351-E1A0363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40" y="551939"/>
            <a:ext cx="6328496" cy="631017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WM,WD_Q6. FEATURE(DE)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2FCE09-2041-BC56-5D71-6E4792C2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42" y="4231391"/>
            <a:ext cx="6280794" cy="168363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A61191-BC43-FFBC-2AC5-F747DAFEA2CD}"/>
              </a:ext>
            </a:extLst>
          </p:cNvPr>
          <p:cNvSpPr/>
          <p:nvPr/>
        </p:nvSpPr>
        <p:spPr>
          <a:xfrm>
            <a:off x="2963636" y="4269108"/>
            <a:ext cx="3008539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Smart/AI features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4EFE8E-448D-0349-F894-27236B40FDB6}"/>
              </a:ext>
            </a:extLst>
          </p:cNvPr>
          <p:cNvSpPr/>
          <p:nvPr/>
        </p:nvSpPr>
        <p:spPr>
          <a:xfrm>
            <a:off x="6124575" y="4269108"/>
            <a:ext cx="3008539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Detergent portioned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and dispensed automatically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D46C6-82AB-DD2E-0DC3-8914EA0F68D7}"/>
              </a:ext>
            </a:extLst>
          </p:cNvPr>
          <p:cNvSpPr/>
          <p:nvPr/>
        </p:nvSpPr>
        <p:spPr>
          <a:xfrm>
            <a:off x="2963636" y="5091634"/>
            <a:ext cx="3008539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B011F-0310-5833-AE33-B5F0B167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26" y="4040217"/>
            <a:ext cx="1484762" cy="169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5D39D9-C041-9CA2-A83B-A1BFBB9CF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604" y="4040870"/>
            <a:ext cx="750209" cy="169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1EF26-F525-3905-615E-13936F0C0CD5}"/>
              </a:ext>
            </a:extLst>
          </p:cNvPr>
          <p:cNvSpPr txBox="1"/>
          <p:nvPr/>
        </p:nvSpPr>
        <p:spPr>
          <a:xfrm>
            <a:off x="10390909" y="292517"/>
            <a:ext cx="180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개발 진행 중 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0906FB-E05A-D127-72D8-82DFAEC12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7" y="4372189"/>
            <a:ext cx="460760" cy="4607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5B95F1-8C14-6CE5-EEA1-064579FFD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29" y="4354859"/>
            <a:ext cx="511819" cy="5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08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8DF028-E373-886C-E181-62C9BB5F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5" y="554051"/>
            <a:ext cx="7824265" cy="5935649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WM,WD_Q7. COLOR(DE)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ABCD4B-1AF2-1425-A852-159F0675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05" y="4748279"/>
            <a:ext cx="7824265" cy="4667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2BEC66-9F44-6032-E184-B13E67FC28CD}"/>
              </a:ext>
            </a:extLst>
          </p:cNvPr>
          <p:cNvSpPr/>
          <p:nvPr/>
        </p:nvSpPr>
        <p:spPr>
          <a:xfrm>
            <a:off x="2197350" y="4767637"/>
            <a:ext cx="383279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White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6EA89D-394A-2A0E-4553-161B9A4ED240}"/>
              </a:ext>
            </a:extLst>
          </p:cNvPr>
          <p:cNvSpPr/>
          <p:nvPr/>
        </p:nvSpPr>
        <p:spPr>
          <a:xfrm>
            <a:off x="6103815" y="4767329"/>
            <a:ext cx="3832781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Black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C6D090-9B94-1970-4976-298835BC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52" y="4526804"/>
            <a:ext cx="1484762" cy="169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3BE520-E6D1-7F0A-3E3E-F97F55311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530" y="4527457"/>
            <a:ext cx="750209" cy="169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23C6BD-0FE5-776E-3454-828A86A29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749" y="4856970"/>
            <a:ext cx="293123" cy="2699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E12646-7295-20B0-FF00-D5C71F3B7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135" y="4881958"/>
            <a:ext cx="277617" cy="2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4689A9-78E0-2415-316B-D05532FA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6" y="1478274"/>
            <a:ext cx="1122680" cy="1122680"/>
          </a:xfrm>
          <a:prstGeom prst="rect">
            <a:avLst/>
          </a:prstGeom>
        </p:spPr>
      </p:pic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D21251F-234C-A1DD-933B-6423A8E3E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39" y="1478271"/>
            <a:ext cx="1122680" cy="11226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0CA7F31-3EB0-A84D-46F6-A2743A149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62" y="1478269"/>
            <a:ext cx="1122682" cy="1122682"/>
          </a:xfrm>
          <a:prstGeom prst="rect">
            <a:avLst/>
          </a:prstGeom>
        </p:spPr>
      </p:pic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ACEC2E1-B9AC-76A2-D6C3-7078F85F5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18" y="3515265"/>
            <a:ext cx="1122682" cy="11226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062C3E-EF52-504F-63C3-1BB701C78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42" y="3522158"/>
            <a:ext cx="1122681" cy="11226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83831E-E961-C263-5CCE-892FF0DB1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64" y="3515267"/>
            <a:ext cx="1122680" cy="1122680"/>
          </a:xfrm>
          <a:prstGeom prst="rect">
            <a:avLst/>
          </a:prstGeom>
        </p:spPr>
      </p:pic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D8BE267-199B-0707-B34F-5E3A880A6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18" y="1478269"/>
            <a:ext cx="1122680" cy="1122680"/>
          </a:xfrm>
          <a:prstGeom prst="rect">
            <a:avLst/>
          </a:prstGeom>
        </p:spPr>
      </p:pic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9DF6D28-F2ED-8FA6-2EFA-ECC6B648AD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93" y="1483208"/>
            <a:ext cx="1122680" cy="1122680"/>
          </a:xfrm>
          <a:prstGeom prst="rect">
            <a:avLst/>
          </a:prstGeom>
        </p:spPr>
      </p:pic>
      <p:pic>
        <p:nvPicPr>
          <p:cNvPr id="20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639C0A0-1BD9-ACDF-937D-816170D1E4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6" y="3515267"/>
            <a:ext cx="1122680" cy="11226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B53A7B-EEDE-626D-6F19-9B48F0B22836}"/>
              </a:ext>
            </a:extLst>
          </p:cNvPr>
          <p:cNvSpPr txBox="1"/>
          <p:nvPr/>
        </p:nvSpPr>
        <p:spPr>
          <a:xfrm>
            <a:off x="1401584" y="2600949"/>
            <a:ext cx="11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ThinQ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ABDCBB-C110-140E-C3B2-55C7AB9B5609}"/>
              </a:ext>
            </a:extLst>
          </p:cNvPr>
          <p:cNvSpPr txBox="1"/>
          <p:nvPr/>
        </p:nvSpPr>
        <p:spPr>
          <a:xfrm>
            <a:off x="4973312" y="4637945"/>
            <a:ext cx="11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Hygiene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1C0B4-7C4A-533D-BA66-36EBBE4EFC45}"/>
              </a:ext>
            </a:extLst>
          </p:cNvPr>
          <p:cNvSpPr txBox="1"/>
          <p:nvPr/>
        </p:nvSpPr>
        <p:spPr>
          <a:xfrm>
            <a:off x="2524268" y="2600949"/>
            <a:ext cx="125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Pure N Fresh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Hygiene Fresh+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87CDE-236A-539E-23CD-C2E5E40AA2FA}"/>
              </a:ext>
            </a:extLst>
          </p:cNvPr>
          <p:cNvSpPr txBox="1"/>
          <p:nvPr/>
        </p:nvSpPr>
        <p:spPr>
          <a:xfrm>
            <a:off x="3782739" y="2600949"/>
            <a:ext cx="11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Instaview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3C323A-39F0-08CB-EBEA-BF0FA66D2853}"/>
              </a:ext>
            </a:extLst>
          </p:cNvPr>
          <p:cNvSpPr txBox="1"/>
          <p:nvPr/>
        </p:nvSpPr>
        <p:spPr>
          <a:xfrm>
            <a:off x="4905409" y="2600949"/>
            <a:ext cx="125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Energy Grade A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D913AE-892E-F95B-EE12-B19A6194C090}"/>
              </a:ext>
            </a:extLst>
          </p:cNvPr>
          <p:cNvSpPr txBox="1"/>
          <p:nvPr/>
        </p:nvSpPr>
        <p:spPr>
          <a:xfrm>
            <a:off x="6095984" y="2600949"/>
            <a:ext cx="125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Energy Grade B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7E878-6D90-34BC-DF2F-FD83F72C2C36}"/>
              </a:ext>
            </a:extLst>
          </p:cNvPr>
          <p:cNvSpPr txBox="1"/>
          <p:nvPr/>
        </p:nvSpPr>
        <p:spPr>
          <a:xfrm>
            <a:off x="3646957" y="4637945"/>
            <a:ext cx="139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TurboWash</a:t>
            </a:r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360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31C8F3-9605-B838-4018-AA8CA1095F8B}"/>
              </a:ext>
            </a:extLst>
          </p:cNvPr>
          <p:cNvSpPr txBox="1"/>
          <p:nvPr/>
        </p:nvSpPr>
        <p:spPr>
          <a:xfrm>
            <a:off x="2456384" y="4637945"/>
            <a:ext cx="139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Ez</a:t>
            </a:r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dispense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52661-9FC7-4CB5-EAF8-C8A976D17EC7}"/>
              </a:ext>
            </a:extLst>
          </p:cNvPr>
          <p:cNvSpPr txBox="1"/>
          <p:nvPr/>
        </p:nvSpPr>
        <p:spPr>
          <a:xfrm>
            <a:off x="1265814" y="4637945"/>
            <a:ext cx="139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AIDD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제목 11">
            <a:extLst>
              <a:ext uri="{FF2B5EF4-FFF2-40B4-BE49-F238E27FC236}">
                <a16:creationId xmlns:a16="http://schemas.microsoft.com/office/drawing/2014/main" id="{5FB42E1D-A82D-6066-70B3-39DB298799BE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ES, DE_ICON DESIGN</a:t>
            </a:r>
          </a:p>
        </p:txBody>
      </p:sp>
    </p:spTree>
    <p:extLst>
      <p:ext uri="{BB962C8B-B14F-4D97-AF65-F5344CB8AC3E}">
        <p14:creationId xmlns:p14="http://schemas.microsoft.com/office/powerpoint/2010/main" val="319185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C0F38B92-4032-44E7-A047-50E80B89FB16}"/>
              </a:ext>
            </a:extLst>
          </p:cNvPr>
          <p:cNvSpPr txBox="1">
            <a:spLocks/>
          </p:cNvSpPr>
          <p:nvPr/>
        </p:nvSpPr>
        <p:spPr>
          <a:xfrm>
            <a:off x="4098527" y="3176045"/>
            <a:ext cx="3921922" cy="505909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E. O. D</a:t>
            </a:r>
          </a:p>
        </p:txBody>
      </p:sp>
    </p:spTree>
    <p:extLst>
      <p:ext uri="{BB962C8B-B14F-4D97-AF65-F5344CB8AC3E}">
        <p14:creationId xmlns:p14="http://schemas.microsoft.com/office/powerpoint/2010/main" val="1502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694215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ES_REF FINDER</a:t>
            </a:r>
          </a:p>
        </p:txBody>
      </p:sp>
    </p:spTree>
    <p:extLst>
      <p:ext uri="{BB962C8B-B14F-4D97-AF65-F5344CB8AC3E}">
        <p14:creationId xmlns:p14="http://schemas.microsoft.com/office/powerpoint/2010/main" val="241206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D386178-B434-A22F-B1B9-3B917BE5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43" y="553555"/>
            <a:ext cx="6894433" cy="5481709"/>
          </a:xfrm>
          <a:prstGeom prst="rect">
            <a:avLst/>
          </a:prstGeom>
        </p:spPr>
      </p:pic>
      <p:sp>
        <p:nvSpPr>
          <p:cNvPr id="6" name="제목 11">
            <a:extLst>
              <a:ext uri="{FF2B5EF4-FFF2-40B4-BE49-F238E27FC236}">
                <a16:creationId xmlns:a16="http://schemas.microsoft.com/office/drawing/2014/main" id="{D03FBB55-081F-4258-7C4D-C4AB40CCA03A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REF_Q1.TYPE(ES)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8A1AA5-2413-2078-3AED-925B542450F2}"/>
              </a:ext>
            </a:extLst>
          </p:cNvPr>
          <p:cNvSpPr txBox="1"/>
          <p:nvPr/>
        </p:nvSpPr>
        <p:spPr>
          <a:xfrm>
            <a:off x="4982661" y="6254341"/>
            <a:ext cx="3502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Larder &amp; Freezer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버전 동일 사용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70E726-4367-4721-7939-8812173F9361}"/>
              </a:ext>
            </a:extLst>
          </p:cNvPr>
          <p:cNvCxnSpPr>
            <a:cxnSpLocks/>
          </p:cNvCxnSpPr>
          <p:nvPr/>
        </p:nvCxnSpPr>
        <p:spPr>
          <a:xfrm flipH="1" flipV="1">
            <a:off x="5999255" y="5171107"/>
            <a:ext cx="1474" cy="10888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82E7C5-4949-2FDE-D086-8540A28FC658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419D7F-CEC2-177C-975F-12E918DA5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91" y="4613614"/>
            <a:ext cx="6740742" cy="464435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5FF1598-1817-A4E2-0C1F-B827A0C9B443}"/>
              </a:ext>
            </a:extLst>
          </p:cNvPr>
          <p:cNvSpPr/>
          <p:nvPr/>
        </p:nvSpPr>
        <p:spPr>
          <a:xfrm>
            <a:off x="7098948" y="4459996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Bottom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1B2CB2A-D181-05FE-6934-E5F6D542957A}"/>
              </a:ext>
            </a:extLst>
          </p:cNvPr>
          <p:cNvSpPr/>
          <p:nvPr/>
        </p:nvSpPr>
        <p:spPr>
          <a:xfrm>
            <a:off x="2910854" y="4825766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Top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B257A8-006B-633A-FBDE-A1AD68769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926" y="4530407"/>
            <a:ext cx="127962" cy="1897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5C574A5-41DB-B62D-CEFF-CFF8280B9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6" y="4914583"/>
            <a:ext cx="90285" cy="15348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03B3CA-8E80-C1B7-F599-F4BD5C922845}"/>
              </a:ext>
            </a:extLst>
          </p:cNvPr>
          <p:cNvSpPr/>
          <p:nvPr/>
        </p:nvSpPr>
        <p:spPr>
          <a:xfrm>
            <a:off x="2910854" y="4459812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Multidoor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B002CF-5B21-6C8C-D08B-1C6FA031DC30}"/>
              </a:ext>
            </a:extLst>
          </p:cNvPr>
          <p:cNvSpPr/>
          <p:nvPr/>
        </p:nvSpPr>
        <p:spPr>
          <a:xfrm>
            <a:off x="5015187" y="4459812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Side by Side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9F0D14-392B-B9D3-8555-24CC733C9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497" y="4547990"/>
            <a:ext cx="168135" cy="1891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01D673-8E37-D7CA-1EE1-C82A2BEAF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8476" y="4528490"/>
            <a:ext cx="146494" cy="202302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6F4613-1404-AEA6-3F87-990A597D3409}"/>
              </a:ext>
            </a:extLst>
          </p:cNvPr>
          <p:cNvSpPr/>
          <p:nvPr/>
        </p:nvSpPr>
        <p:spPr>
          <a:xfrm>
            <a:off x="5015186" y="4824995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Larder &amp;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689436-3CB8-61CD-F406-A17351AE5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8476" y="4898094"/>
            <a:ext cx="153469" cy="2148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AD42A5-ADD3-F718-011C-6FA6C1F2F4F8}"/>
              </a:ext>
            </a:extLst>
          </p:cNvPr>
          <p:cNvSpPr/>
          <p:nvPr/>
        </p:nvSpPr>
        <p:spPr>
          <a:xfrm>
            <a:off x="5015187" y="4796063"/>
            <a:ext cx="1968136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84672-4D1A-7C98-0BD6-D48618E8F544}"/>
              </a:ext>
            </a:extLst>
          </p:cNvPr>
          <p:cNvSpPr/>
          <p:nvPr/>
        </p:nvSpPr>
        <p:spPr>
          <a:xfrm>
            <a:off x="7103524" y="4449421"/>
            <a:ext cx="1968136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789016B-0B5D-D436-0487-1FAD9450F8C7}"/>
              </a:ext>
            </a:extLst>
          </p:cNvPr>
          <p:cNvCxnSpPr>
            <a:cxnSpLocks/>
          </p:cNvCxnSpPr>
          <p:nvPr/>
        </p:nvCxnSpPr>
        <p:spPr>
          <a:xfrm flipH="1">
            <a:off x="9065611" y="4611898"/>
            <a:ext cx="538574" cy="68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DE82AF-72DB-E72C-954C-EFB5AEF2E3CD}"/>
              </a:ext>
            </a:extLst>
          </p:cNvPr>
          <p:cNvSpPr txBox="1"/>
          <p:nvPr/>
        </p:nvSpPr>
        <p:spPr>
          <a:xfrm>
            <a:off x="9651596" y="4487919"/>
            <a:ext cx="2366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Tall Fridge Freezer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-&gt;Bottom Freezer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60228-9DDD-CD55-F726-29B4F2846D62}"/>
              </a:ext>
            </a:extLst>
          </p:cNvPr>
          <p:cNvSpPr txBox="1"/>
          <p:nvPr/>
        </p:nvSpPr>
        <p:spPr>
          <a:xfrm>
            <a:off x="3735870" y="6169702"/>
            <a:ext cx="1246791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Lader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&amp; Freezer (</a:t>
            </a:r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Door) </a:t>
            </a:r>
            <a:endParaRPr lang="ko-KR" altLang="en-US" sz="11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22E7E-159D-C129-7004-77E991911A94}"/>
              </a:ext>
            </a:extLst>
          </p:cNvPr>
          <p:cNvSpPr txBox="1"/>
          <p:nvPr/>
        </p:nvSpPr>
        <p:spPr>
          <a:xfrm>
            <a:off x="9779810" y="4979676"/>
            <a:ext cx="2129756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Tall Fridge Freezer</a:t>
            </a:r>
            <a:r>
              <a:rPr lang="ko-KR" altLang="en-US" sz="11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 err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Combi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</a:t>
            </a:r>
            <a:r>
              <a:rPr lang="en-US" altLang="ko-KR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Bottom Freezer</a:t>
            </a:r>
            <a:r>
              <a:rPr lang="ko-KR" altLang="en-US" sz="11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라고 표현 </a:t>
            </a:r>
            <a:endParaRPr lang="ko-KR" altLang="en-US" sz="11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6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5789AEB-C0F8-A95A-B3EB-E93BC79F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30" y="549274"/>
            <a:ext cx="6069116" cy="6155271"/>
          </a:xfrm>
          <a:prstGeom prst="rect">
            <a:avLst/>
          </a:prstGeom>
        </p:spPr>
      </p:pic>
      <p:sp>
        <p:nvSpPr>
          <p:cNvPr id="2" name="제목 11">
            <a:extLst>
              <a:ext uri="{FF2B5EF4-FFF2-40B4-BE49-F238E27FC236}">
                <a16:creationId xmlns:a16="http://schemas.microsoft.com/office/drawing/2014/main" id="{268B5CBE-6DDA-96CE-B445-2E61E48AC645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REF_Q2.CAPACITY(ES)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92F93D-A558-7E31-FE75-260E61A1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96" y="5152198"/>
            <a:ext cx="5390633" cy="6575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082C8D-F8E2-3469-3BD9-5D849127C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20" y="4741775"/>
            <a:ext cx="5407125" cy="44704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FB1BAB-AF33-3C71-FFAF-148543285173}"/>
              </a:ext>
            </a:extLst>
          </p:cNvPr>
          <p:cNvSpPr/>
          <p:nvPr/>
        </p:nvSpPr>
        <p:spPr>
          <a:xfrm>
            <a:off x="6947382" y="4996406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500~600L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E9AC-70A9-BBA2-9170-27836ECAA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086" y="5061119"/>
            <a:ext cx="232213" cy="2143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0D8A24-C68F-3788-B4DF-FD667D8CAF07}"/>
              </a:ext>
            </a:extLst>
          </p:cNvPr>
          <p:cNvSpPr/>
          <p:nvPr/>
        </p:nvSpPr>
        <p:spPr>
          <a:xfrm>
            <a:off x="3417932" y="4996406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Under 400L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D68321-F669-D12E-4062-1B2428AAE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14" y="5083344"/>
            <a:ext cx="165750" cy="21095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1D1290-BE13-52DA-71B6-87C930E12380}"/>
              </a:ext>
            </a:extLst>
          </p:cNvPr>
          <p:cNvSpPr/>
          <p:nvPr/>
        </p:nvSpPr>
        <p:spPr>
          <a:xfrm>
            <a:off x="5182657" y="4998891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400~500L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DCD142-EA8F-0160-131E-E7655D7E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963" y="5067586"/>
            <a:ext cx="248977" cy="21095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6DED27-8900-FD43-6D0A-FF858B99FBED}"/>
              </a:ext>
            </a:extLst>
          </p:cNvPr>
          <p:cNvSpPr/>
          <p:nvPr/>
        </p:nvSpPr>
        <p:spPr>
          <a:xfrm>
            <a:off x="3426796" y="5449250"/>
            <a:ext cx="1622261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600L~700L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B7A572-4E72-9690-4A1E-225E06E5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554" y="5517361"/>
            <a:ext cx="211470" cy="1858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24CAAE-BF58-8750-4C80-C4E86379AA7E}"/>
              </a:ext>
            </a:extLst>
          </p:cNvPr>
          <p:cNvSpPr/>
          <p:nvPr/>
        </p:nvSpPr>
        <p:spPr>
          <a:xfrm>
            <a:off x="5182656" y="5449250"/>
            <a:ext cx="1622261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More than 700L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7D63DD-7EEC-E7FC-73B4-4BFB92633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6745" y="5517361"/>
            <a:ext cx="211470" cy="185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1BBE88-6D6B-6301-6899-4A2160BF7C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55405" b="-1"/>
          <a:stretch/>
        </p:blipFill>
        <p:spPr>
          <a:xfrm>
            <a:off x="5265888" y="5517361"/>
            <a:ext cx="94305" cy="1858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0B2BFB-40F8-6E86-A1BF-3B26BF0DA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2314" y="4780180"/>
            <a:ext cx="631507" cy="2073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D01705-ABBA-6FBB-9CDF-420876468F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3821" y="4788262"/>
            <a:ext cx="1471158" cy="1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6D9231E-BAB1-622F-7009-B416BB4E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12" y="549275"/>
            <a:ext cx="3723109" cy="5379208"/>
          </a:xfrm>
          <a:prstGeom prst="rect">
            <a:avLst/>
          </a:prstGeom>
        </p:spPr>
      </p:pic>
      <p:sp>
        <p:nvSpPr>
          <p:cNvPr id="2" name="제목 11">
            <a:extLst>
              <a:ext uri="{FF2B5EF4-FFF2-40B4-BE49-F238E27FC236}">
                <a16:creationId xmlns:a16="http://schemas.microsoft.com/office/drawing/2014/main" id="{3734F704-BC80-A0FF-D18F-8B7A3DF5BD9B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REF_Q3.DIMENSION(ES)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480883C-6FE8-B83C-5505-8A1227758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04" y="4458181"/>
            <a:ext cx="3473138" cy="6541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F89604-DA37-E875-F18F-42E09424E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19" b="650"/>
          <a:stretch/>
        </p:blipFill>
        <p:spPr>
          <a:xfrm>
            <a:off x="4228412" y="4894488"/>
            <a:ext cx="3723109" cy="118510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431CBE-9987-80FA-49DF-6971AF53A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90" b="650"/>
          <a:stretch/>
        </p:blipFill>
        <p:spPr>
          <a:xfrm>
            <a:off x="4228411" y="5752546"/>
            <a:ext cx="3723109" cy="6541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1B04509-B645-77BF-70C6-9E782829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04" y="5127009"/>
            <a:ext cx="3473138" cy="65410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9953DA-D026-F1A2-D6FC-291712BDCF87}"/>
              </a:ext>
            </a:extLst>
          </p:cNvPr>
          <p:cNvSpPr/>
          <p:nvPr/>
        </p:nvSpPr>
        <p:spPr>
          <a:xfrm>
            <a:off x="4360094" y="5306434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</a:t>
            </a:r>
            <a:r>
              <a:rPr lang="en-US" altLang="ko-KR" sz="800" dirty="0">
                <a:solidFill>
                  <a:schemeClr val="tx1"/>
                </a:solidFill>
              </a:rPr>
              <a:t>180cm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14F5FA-AC98-E1B9-DB48-40C6B68A61B5}"/>
              </a:ext>
            </a:extLst>
          </p:cNvPr>
          <p:cNvSpPr/>
          <p:nvPr/>
        </p:nvSpPr>
        <p:spPr>
          <a:xfrm>
            <a:off x="5513112" y="5306434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180~200cm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9949CB-63F7-A043-E6CA-FB9180F2E1E8}"/>
              </a:ext>
            </a:extLst>
          </p:cNvPr>
          <p:cNvSpPr/>
          <p:nvPr/>
        </p:nvSpPr>
        <p:spPr>
          <a:xfrm>
            <a:off x="6662766" y="5306434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More than 200cm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6F9131-F283-5DF8-C3C5-9596E0289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604" y="3999594"/>
            <a:ext cx="3540438" cy="2949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3EB4CC-F9E6-3964-947C-C7B59F163259}"/>
              </a:ext>
            </a:extLst>
          </p:cNvPr>
          <p:cNvSpPr/>
          <p:nvPr/>
        </p:nvSpPr>
        <p:spPr>
          <a:xfrm>
            <a:off x="4359994" y="4005472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76cm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A3AC6C-C9CC-35DE-ED36-0379DA8491F6}"/>
              </a:ext>
            </a:extLst>
          </p:cNvPr>
          <p:cNvSpPr/>
          <p:nvPr/>
        </p:nvSpPr>
        <p:spPr>
          <a:xfrm>
            <a:off x="6125277" y="4005472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76cm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AD5AF-4FEB-B20C-FD66-5FACBB145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604" y="4594273"/>
            <a:ext cx="3540438" cy="349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231ABD-F1C2-29CA-DFE0-117A9F959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189" y="4458181"/>
            <a:ext cx="523948" cy="17147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9B9A58-1010-9597-8BD9-C82A55D94655}"/>
              </a:ext>
            </a:extLst>
          </p:cNvPr>
          <p:cNvSpPr/>
          <p:nvPr/>
        </p:nvSpPr>
        <p:spPr>
          <a:xfrm>
            <a:off x="4359994" y="4625893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60cm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1DCE9B-1D9F-81B5-BFFE-594167A286C4}"/>
              </a:ext>
            </a:extLst>
          </p:cNvPr>
          <p:cNvSpPr/>
          <p:nvPr/>
        </p:nvSpPr>
        <p:spPr>
          <a:xfrm>
            <a:off x="5524888" y="4625893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61~90cm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6FF744-EB13-20C6-19B8-019A8FA10A5F}"/>
              </a:ext>
            </a:extLst>
          </p:cNvPr>
          <p:cNvSpPr/>
          <p:nvPr/>
        </p:nvSpPr>
        <p:spPr>
          <a:xfrm>
            <a:off x="6689782" y="4625893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More than 91cm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50B702-DCCD-3822-3A16-60066FBF5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287" y="5122484"/>
            <a:ext cx="52394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8606E8-F90F-D794-3693-D830937F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79" y="549274"/>
            <a:ext cx="6324217" cy="6058121"/>
          </a:xfrm>
          <a:prstGeom prst="rect">
            <a:avLst/>
          </a:prstGeom>
        </p:spPr>
      </p:pic>
      <p:sp>
        <p:nvSpPr>
          <p:cNvPr id="2" name="제목 11">
            <a:extLst>
              <a:ext uri="{FF2B5EF4-FFF2-40B4-BE49-F238E27FC236}">
                <a16:creationId xmlns:a16="http://schemas.microsoft.com/office/drawing/2014/main" id="{5155E2E4-A406-153A-C5AD-7EB990BB0FF9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REF_Q4. Ice &amp; Water Dispenser(ES)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9932E-03AB-C8C5-68B6-1D5B2AE6C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404" y="3732164"/>
            <a:ext cx="6192646" cy="188438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965932-CE4A-8637-235F-BEDD9B469C31}"/>
              </a:ext>
            </a:extLst>
          </p:cNvPr>
          <p:cNvSpPr/>
          <p:nvPr/>
        </p:nvSpPr>
        <p:spPr>
          <a:xfrm>
            <a:off x="3064553" y="4053075"/>
            <a:ext cx="2956822" cy="701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84F4CC-CC41-8114-D988-0AC90CCC5490}"/>
              </a:ext>
            </a:extLst>
          </p:cNvPr>
          <p:cNvSpPr/>
          <p:nvPr/>
        </p:nvSpPr>
        <p:spPr>
          <a:xfrm>
            <a:off x="6096000" y="4053075"/>
            <a:ext cx="2965775" cy="701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FD1FE6-0E3E-5A0A-FBFD-8EB8650E5C6B}"/>
              </a:ext>
            </a:extLst>
          </p:cNvPr>
          <p:cNvSpPr/>
          <p:nvPr/>
        </p:nvSpPr>
        <p:spPr>
          <a:xfrm>
            <a:off x="6104954" y="4809862"/>
            <a:ext cx="2956821" cy="7179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 like to see all models.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3C3B20-B399-0D5A-52EC-C0C5B54FF396}"/>
              </a:ext>
            </a:extLst>
          </p:cNvPr>
          <p:cNvSpPr/>
          <p:nvPr/>
        </p:nvSpPr>
        <p:spPr>
          <a:xfrm>
            <a:off x="3064553" y="4809862"/>
            <a:ext cx="2956822" cy="7179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Water Only Dispenser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EDAB5-1C87-3816-55B3-4F9CFBEE5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552" y="3754487"/>
            <a:ext cx="857370" cy="276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2C8F09-AB22-91C5-26D6-E4CEE2924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4" y="3776811"/>
            <a:ext cx="1610440" cy="2212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C55F19-4A57-4F0E-5380-14656D8C3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776" y="4203099"/>
            <a:ext cx="438183" cy="403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6189B8-BC61-5A3B-3D64-8469ABB0E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64" y="4211725"/>
            <a:ext cx="440333" cy="3947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E33711-24B7-8B1D-D6AE-A3F304B51F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9776" y="4961732"/>
            <a:ext cx="438183" cy="4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48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100" dirty="0">
            <a:solidFill>
              <a:schemeClr val="bg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1883</Words>
  <Application>Microsoft Office PowerPoint</Application>
  <PresentationFormat>와이드스크린</PresentationFormat>
  <Paragraphs>411</Paragraphs>
  <Slides>44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LG스마트체 Bold</vt:lpstr>
      <vt:lpstr>LG스마트체 SemiBold</vt:lpstr>
      <vt:lpstr>굴림</vt:lpstr>
      <vt:lpstr>Arial</vt:lpstr>
      <vt:lpstr>Arial Narrow</vt:lpstr>
      <vt:lpstr>LG스마트체 Regular</vt:lpstr>
      <vt:lpstr>맑은 고딕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유세희(Sammy)</cp:lastModifiedBy>
  <cp:revision>246</cp:revision>
  <dcterms:created xsi:type="dcterms:W3CDTF">2023-02-09T06:42:08Z</dcterms:created>
  <dcterms:modified xsi:type="dcterms:W3CDTF">2023-03-08T04:14:58Z</dcterms:modified>
</cp:coreProperties>
</file>