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49" r:id="rId6"/>
    <p:sldId id="411" r:id="rId7"/>
    <p:sldId id="270" r:id="rId8"/>
    <p:sldId id="259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1" r:id="rId18"/>
    <p:sldId id="420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B3"/>
    <a:srgbClr val="10BCC0"/>
    <a:srgbClr val="F3921F"/>
    <a:srgbClr val="002060"/>
    <a:srgbClr val="FDD901"/>
    <a:srgbClr val="FEDC0E"/>
    <a:srgbClr val="D6B701"/>
    <a:srgbClr val="3E0405"/>
    <a:srgbClr val="BA7C0C"/>
    <a:srgbClr val="AA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BDFBE-C61C-489E-9FD2-035C8CE33880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80629-F3E9-4462-AB0F-527CED75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20B6-4132-4BB9-9150-B685AEE565D4}" type="datetimeFigureOut">
              <a:rPr lang="en-US" smtClean="0"/>
              <a:t>07/06/2019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3582A-D6DB-4157-9BEB-BC81F9F3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215819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354046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56150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7D946-01EE-49CA-A4BE-5D00B46FE90C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088CFE-3259-43A3-92D5-E343BA83B8B9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bg-B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3482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40908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7D946-01EE-49CA-A4BE-5D00B46FE90C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088CFE-3259-43A3-92D5-E343BA83B8B9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bg-B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3482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216488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377737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391879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108013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146298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B023E3-0719-4879-833C-FE7D9C99E697}" type="slidenum">
              <a:rPr lang="bg-BG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bg-BG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9AA0C7-51DA-465D-90DB-B28DE045371A}" type="slidenum">
              <a:rPr lang="bg-BG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bg-B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www.newhorizons.bg</a:t>
            </a:r>
            <a:endParaRPr lang="bg-BG"/>
          </a:p>
        </p:txBody>
      </p:sp>
      <p:sp>
        <p:nvSpPr>
          <p:cNvPr id="4096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bg-BG"/>
              <a:t>Лилия Николова</a:t>
            </a:r>
          </a:p>
        </p:txBody>
      </p:sp>
    </p:spTree>
    <p:extLst>
      <p:ext uri="{BB962C8B-B14F-4D97-AF65-F5344CB8AC3E}">
        <p14:creationId xmlns:p14="http://schemas.microsoft.com/office/powerpoint/2010/main" val="35175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546"/>
            <a:ext cx="9144000" cy="68665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622773"/>
            <a:ext cx="9144000" cy="7800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048047"/>
            <a:ext cx="9144000" cy="193031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1666"/>
            <a:ext cx="9144000" cy="74105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42146"/>
            <a:ext cx="9144000" cy="408335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E36C0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495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4" y="130304"/>
            <a:ext cx="2435551" cy="12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4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458"/>
            <a:ext cx="7886700" cy="5011636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Wingdings" panose="05000000000000000000" pitchFamily="2" charset="2"/>
              <a:buChar char="§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×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•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Wingdings" panose="05000000000000000000" pitchFamily="2" charset="2"/>
              <a:buChar char="§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4739"/>
            <a:ext cx="7886700" cy="4915794"/>
          </a:xfrm>
        </p:spPr>
        <p:txBody>
          <a:bodyPr/>
          <a:lstStyle>
            <a:lvl1pPr marL="0" indent="0">
              <a:buClr>
                <a:srgbClr val="E36C09"/>
              </a:buClr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E36C09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E36C09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E36C09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E36C09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09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87803" cy="6858000"/>
          </a:xfrm>
          <a:prstGeom prst="rect">
            <a:avLst/>
          </a:prstGeom>
          <a:scene3d>
            <a:camera prst="orthographicFront">
              <a:rot lat="0" lon="10859978" rev="0"/>
            </a:camera>
            <a:lightRig rig="threePt" dir="t"/>
          </a:scene3d>
        </p:spPr>
      </p:pic>
      <p:sp>
        <p:nvSpPr>
          <p:cNvPr id="5" name="Rectangle 4"/>
          <p:cNvSpPr/>
          <p:nvPr userDrawn="1"/>
        </p:nvSpPr>
        <p:spPr>
          <a:xfrm>
            <a:off x="-1334" y="-7303"/>
            <a:ext cx="10289136" cy="6865304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6" y="778910"/>
            <a:ext cx="7886700" cy="599903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82" y="1804365"/>
            <a:ext cx="7886700" cy="84596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9080" y="591795"/>
            <a:ext cx="3041057" cy="7870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18849" y="4471788"/>
            <a:ext cx="7761288" cy="73415"/>
          </a:xfrm>
          <a:prstGeom prst="rect">
            <a:avLst/>
          </a:prstGeom>
          <a:solidFill>
            <a:srgbClr val="0F3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21968"/>
            <a:ext cx="7886700" cy="599903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43684"/>
            <a:ext cx="7886700" cy="84596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49300" y="5170269"/>
            <a:ext cx="7761288" cy="78006"/>
          </a:xfrm>
          <a:prstGeom prst="rect">
            <a:avLst/>
          </a:prstGeom>
          <a:solidFill>
            <a:srgbClr val="F392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88" y="2781896"/>
            <a:ext cx="3754762" cy="9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45427"/>
            <a:ext cx="3886200" cy="4910647"/>
          </a:xfrm>
        </p:spPr>
        <p:txBody>
          <a:bodyPr/>
          <a:lstStyle>
            <a:lvl1pPr>
              <a:buClr>
                <a:srgbClr val="E36C09"/>
              </a:buClr>
              <a:defRPr sz="2400"/>
            </a:lvl1pPr>
            <a:lvl2pPr>
              <a:buClr>
                <a:srgbClr val="E36C09"/>
              </a:buClr>
              <a:defRPr sz="2000"/>
            </a:lvl2pPr>
            <a:lvl3pPr>
              <a:buClr>
                <a:srgbClr val="E36C09"/>
              </a:buClr>
              <a:defRPr sz="1800"/>
            </a:lvl3pPr>
            <a:lvl4pPr>
              <a:buClr>
                <a:srgbClr val="E36C09"/>
              </a:buClr>
              <a:defRPr sz="1600"/>
            </a:lvl4pPr>
            <a:lvl5pPr>
              <a:buClr>
                <a:srgbClr val="E36C09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45427"/>
            <a:ext cx="3886200" cy="4910647"/>
          </a:xfrm>
        </p:spPr>
        <p:txBody>
          <a:bodyPr/>
          <a:lstStyle>
            <a:lvl1pPr>
              <a:buClr>
                <a:srgbClr val="E36C09"/>
              </a:buClr>
              <a:defRPr sz="2400"/>
            </a:lvl1pPr>
            <a:lvl2pPr>
              <a:buClr>
                <a:srgbClr val="E36C09"/>
              </a:buClr>
              <a:defRPr sz="2000"/>
            </a:lvl2pPr>
            <a:lvl3pPr>
              <a:buClr>
                <a:srgbClr val="E36C09"/>
              </a:buClr>
              <a:defRPr sz="1800"/>
            </a:lvl3pPr>
            <a:lvl4pPr>
              <a:buClr>
                <a:srgbClr val="E36C09"/>
              </a:buClr>
              <a:defRPr sz="1600"/>
            </a:lvl4pPr>
            <a:lvl5pPr>
              <a:buClr>
                <a:srgbClr val="E36C09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04092" y="703385"/>
            <a:ext cx="8147539" cy="257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3999"/>
            <a:ext cx="7886700" cy="59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720"/>
            <a:ext cx="7886700" cy="528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1000"/>
            <a:ext cx="6306208" cy="1324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087155" y="-11000"/>
            <a:ext cx="1067995" cy="132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306207" y="-11000"/>
            <a:ext cx="1780947" cy="13246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813598"/>
            <a:ext cx="7886700" cy="4571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28" y="5995163"/>
            <a:ext cx="2229830" cy="6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4" r:id="rId6"/>
    <p:sldLayoutId id="2147483667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36C0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Arial" panose="020B0604020202020204" pitchFamily="34" charset="0"/>
        <a:buChar char="×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Calibri" panose="020F0502020204030204" pitchFamily="34" charset="0"/>
        <a:buChar char="×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36C09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boot/docs/current/reference/html/common-application-properties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ockito.org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hamcres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nit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downloads/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otepad-plus-plus.org/download/v7.7.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spring.io/tools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docs.wso2.com/display/IS323/Installing+Apache+Maven+on+Window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maven.apache.org/download.cg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install-git#window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Overview – Your First Spring Boot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4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More Configurations…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Documentation and list of all application properties: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hlinkClick r:id="rId6"/>
              </a:rPr>
              <a:t>https://</a:t>
            </a:r>
            <a:r>
              <a:rPr lang="en-US" b="1" dirty="0" smtClean="0">
                <a:hlinkClick r:id="rId6"/>
              </a:rPr>
              <a:t>docs.spring.io/spring-boot/docs/current/reference/html/common-application-properties.html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010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JPA </a:t>
            </a:r>
            <a:r>
              <a:rPr lang="en-US" dirty="0" smtClean="0"/>
              <a:t>– Who needs a database?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48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Java Configuration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@Configuration</a:t>
            </a:r>
            <a:br>
              <a:rPr lang="en-US" b="1" dirty="0" smtClean="0"/>
            </a:br>
            <a:r>
              <a:rPr lang="en-US" b="1" dirty="0" smtClean="0"/>
              <a:t>public class </a:t>
            </a:r>
            <a:r>
              <a:rPr lang="en-US" b="1" dirty="0" err="1" smtClean="0"/>
              <a:t>PersistenceConfiguration</a:t>
            </a:r>
            <a:r>
              <a:rPr lang="en-US" b="1" dirty="0" smtClean="0"/>
              <a:t>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@Bean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ConfigurationProperties</a:t>
            </a:r>
            <a:r>
              <a:rPr lang="en-US" b="1" dirty="0" smtClean="0"/>
              <a:t>(prefix=“</a:t>
            </a:r>
            <a:r>
              <a:rPr lang="en-US" b="1" dirty="0" err="1" smtClean="0"/>
              <a:t>spring.datasource</a:t>
            </a:r>
            <a:r>
              <a:rPr lang="en-US" b="1" dirty="0" smtClean="0"/>
              <a:t>”)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DataSource</a:t>
            </a:r>
            <a:r>
              <a:rPr lang="en-US" b="1" dirty="0" smtClean="0"/>
              <a:t> </a:t>
            </a:r>
            <a:r>
              <a:rPr lang="en-US" b="1" dirty="0" err="1" smtClean="0"/>
              <a:t>dataSource</a:t>
            </a:r>
            <a:r>
              <a:rPr lang="en-US" b="1" dirty="0" smtClean="0"/>
              <a:t>()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return 							</a:t>
            </a:r>
            <a:r>
              <a:rPr lang="en-US" b="1" dirty="0" err="1" smtClean="0"/>
              <a:t>DataSourceBuilder.create</a:t>
            </a:r>
            <a:r>
              <a:rPr lang="en-US" b="1" dirty="0" smtClean="0"/>
              <a:t>().build();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5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Finally(?) Testing!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Start with `spring-boot-starter-test`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JUnit (</a:t>
            </a:r>
            <a:r>
              <a:rPr lang="en-US" b="1" dirty="0" smtClean="0">
                <a:hlinkClick r:id="rId6"/>
              </a:rPr>
              <a:t>http://junit.org</a:t>
            </a:r>
            <a:r>
              <a:rPr lang="en-US" b="1" dirty="0" smtClean="0"/>
              <a:t>) – all unit testing needs</a:t>
            </a:r>
          </a:p>
          <a:p>
            <a:pPr marL="0" indent="0">
              <a:buNone/>
            </a:pPr>
            <a:r>
              <a:rPr lang="en-US" b="1" dirty="0" err="1" smtClean="0"/>
              <a:t>Hamcrest</a:t>
            </a:r>
            <a:r>
              <a:rPr lang="en-US" b="1" dirty="0" smtClean="0"/>
              <a:t> (</a:t>
            </a:r>
            <a:r>
              <a:rPr lang="en-US" b="1" dirty="0" smtClean="0">
                <a:hlinkClick r:id="rId7"/>
              </a:rPr>
              <a:t>http://hamcrest.org</a:t>
            </a:r>
            <a:r>
              <a:rPr lang="en-US" b="1" dirty="0" smtClean="0"/>
              <a:t>) – matching and 							assertions</a:t>
            </a:r>
          </a:p>
          <a:p>
            <a:pPr marL="0" indent="0">
              <a:buNone/>
            </a:pPr>
            <a:r>
              <a:rPr lang="en-US" b="1" dirty="0" err="1" smtClean="0"/>
              <a:t>Mockito</a:t>
            </a:r>
            <a:r>
              <a:rPr lang="en-US" b="1" dirty="0" smtClean="0"/>
              <a:t> (</a:t>
            </a:r>
            <a:r>
              <a:rPr lang="en-US" b="1" dirty="0" smtClean="0">
                <a:hlinkClick r:id="rId8"/>
              </a:rPr>
              <a:t>http://mockito.org</a:t>
            </a:r>
            <a:r>
              <a:rPr lang="en-US" b="1" dirty="0" smtClean="0"/>
              <a:t>) – mock objects / verify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Spring Test – testing tools and integration testing support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757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Integration 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>
          <a:xfrm>
            <a:off x="628650" y="1161458"/>
            <a:ext cx="8058150" cy="5011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Testing the environment App/Test startup can be slow</a:t>
            </a:r>
          </a:p>
          <a:p>
            <a:pPr marL="0" indent="0" algn="ctr">
              <a:buNone/>
            </a:pPr>
            <a:r>
              <a:rPr lang="en-US" b="1" dirty="0" smtClean="0"/>
              <a:t>Database state needs to be consistent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HOWEVER</a:t>
            </a:r>
          </a:p>
          <a:p>
            <a:pPr marL="0" indent="0" algn="ctr">
              <a:buNone/>
            </a:pPr>
            <a:r>
              <a:rPr lang="en-US" b="1" dirty="0" smtClean="0"/>
              <a:t>Traditional Spring Apps have containers that are difficult to test and they need Spring Context to be available with all needed configuration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WHILE</a:t>
            </a:r>
          </a:p>
          <a:p>
            <a:pPr marL="0" indent="0" algn="ctr">
              <a:buNone/>
            </a:pPr>
            <a:r>
              <a:rPr lang="en-US" b="1" dirty="0" smtClean="0"/>
              <a:t>Spring Boot Apps need no container thus are easier to start and the Spring Context relies on auto configuration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41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Unit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954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1276350" y="2939141"/>
            <a:ext cx="6591300" cy="1074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i="1" dirty="0">
                <a:solidFill>
                  <a:srgbClr val="0F3B61"/>
                </a:solidFill>
              </a:rPr>
              <a:t>Thank You For Your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62642"/>
            <a:ext cx="6306208" cy="395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87155" y="6462642"/>
            <a:ext cx="1067995" cy="395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6207" y="6462642"/>
            <a:ext cx="1780947" cy="39535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Spring Boot?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Spring Application Management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Spring context, environment, initializers, embedded </a:t>
            </a:r>
            <a:r>
              <a:rPr lang="en-US" dirty="0" err="1"/>
              <a:t>autoconfigured</a:t>
            </a:r>
            <a:r>
              <a:rPr lang="en-US" dirty="0"/>
              <a:t> server (Tomcat by default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Spring Boot Dependency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uses BOM (bill of materials) so you don’t have to worry about versions and dependencies.</a:t>
            </a:r>
          </a:p>
          <a:p>
            <a:endParaRPr lang="en-US" dirty="0"/>
          </a:p>
          <a:p>
            <a:r>
              <a:rPr lang="en-US" b="1" dirty="0" err="1" smtClean="0"/>
              <a:t>Containerless</a:t>
            </a:r>
            <a:r>
              <a:rPr lang="en-US" b="1" dirty="0" smtClean="0"/>
              <a:t> Deployments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Containerless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 within Container </a:t>
            </a:r>
            <a:r>
              <a:rPr lang="en-US" dirty="0" smtClean="0"/>
              <a:t>– container deployments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Pre-setup and configuration</a:t>
            </a:r>
            <a:br>
              <a:rPr lang="en-US" dirty="0" smtClean="0"/>
            </a:br>
            <a:r>
              <a:rPr lang="en-US" dirty="0" smtClean="0"/>
              <a:t>- Use files like web.xml to tell container how to work</a:t>
            </a:r>
            <a:br>
              <a:rPr lang="en-US" dirty="0" smtClean="0"/>
            </a:br>
            <a:r>
              <a:rPr lang="en-US" dirty="0" smtClean="0"/>
              <a:t>- Environment configuration is external to your app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Container within App </a:t>
            </a:r>
            <a:r>
              <a:rPr lang="en-US" dirty="0" smtClean="0"/>
              <a:t>– application deployments</a:t>
            </a:r>
            <a:br>
              <a:rPr lang="en-US" dirty="0" smtClean="0"/>
            </a:br>
            <a:r>
              <a:rPr lang="en-US" dirty="0" smtClean="0"/>
              <a:t>- Runs anywhere Java is setup (even in cloud!)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Container is embedded and the app directs how the container works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Environment configuration is internal to your app</a:t>
            </a:r>
          </a:p>
        </p:txBody>
      </p:sp>
    </p:spTree>
    <p:extLst>
      <p:ext uri="{BB962C8B-B14F-4D97-AF65-F5344CB8AC3E}">
        <p14:creationId xmlns:p14="http://schemas.microsoft.com/office/powerpoint/2010/main" val="42599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7"/>
          <a:stretch/>
        </p:blipFill>
        <p:spPr>
          <a:xfrm>
            <a:off x="1360" y="864318"/>
            <a:ext cx="9144000" cy="4820490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6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0" y="859539"/>
            <a:ext cx="9153986" cy="519142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6" name="Text Box 4"/>
          <p:cNvSpPr>
            <a:spLocks noGrp="1" noChangeArrowheads="1"/>
          </p:cNvSpPr>
          <p:nvPr>
            <p:ph idx="1"/>
          </p:nvPr>
        </p:nvSpPr>
        <p:spPr>
          <a:xfrm>
            <a:off x="692838" y="1006181"/>
            <a:ext cx="7692037" cy="46441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Get </a:t>
            </a:r>
            <a:r>
              <a:rPr lang="en-US" dirty="0" err="1"/>
              <a:t>NotePad</a:t>
            </a:r>
            <a:r>
              <a:rPr lang="en-US" dirty="0" smtClean="0"/>
              <a:t>++:</a:t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notepad-plus-plus.org/download/v7.7.1.html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Get Java: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://www.oracle.com/downloads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Download Maven: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maven.apache.org/download.cgi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to install </a:t>
            </a:r>
            <a:r>
              <a:rPr lang="en-US" dirty="0" smtClean="0"/>
              <a:t>Maven?</a:t>
            </a:r>
            <a:br>
              <a:rPr lang="en-US" dirty="0" smtClean="0"/>
            </a:b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docs.wso2.com/display/IS323/Installing+Apache+Maven+on+Windows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IDE - vast world. Spring STS: </a:t>
            </a:r>
            <a:br>
              <a:rPr lang="en-US" dirty="0"/>
            </a:br>
            <a:r>
              <a:rPr lang="en-US" dirty="0" smtClean="0">
                <a:hlinkClick r:id="rId11"/>
              </a:rPr>
              <a:t>https</a:t>
            </a:r>
            <a:r>
              <a:rPr lang="en-US">
                <a:hlinkClick r:id="rId11"/>
              </a:rPr>
              <a:t>://</a:t>
            </a:r>
            <a:r>
              <a:rPr lang="en-US" smtClean="0">
                <a:hlinkClick r:id="rId11"/>
              </a:rPr>
              <a:t>spring.io/tools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0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First Spring Boot App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69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7"/>
          <a:stretch/>
        </p:blipFill>
        <p:spPr>
          <a:xfrm>
            <a:off x="1360" y="864318"/>
            <a:ext cx="9144000" cy="4820490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6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Initializers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0" y="859539"/>
            <a:ext cx="9153986" cy="519142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6" name="Text Box 4"/>
          <p:cNvSpPr>
            <a:spLocks noGrp="1" noChangeArrowheads="1"/>
          </p:cNvSpPr>
          <p:nvPr>
            <p:ph idx="1"/>
          </p:nvPr>
        </p:nvSpPr>
        <p:spPr>
          <a:xfrm>
            <a:off x="692838" y="1006181"/>
            <a:ext cx="7692037" cy="4644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 is actually even easier than you thought: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http://start.spring.io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Web initializer which lets you integrate whatever you want within your project.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prefer command line, check Spring Boot CLI.</a:t>
            </a:r>
          </a:p>
        </p:txBody>
      </p:sp>
    </p:spTree>
    <p:extLst>
      <p:ext uri="{BB962C8B-B14F-4D97-AF65-F5344CB8AC3E}">
        <p14:creationId xmlns:p14="http://schemas.microsoft.com/office/powerpoint/2010/main" val="3139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Move to the Web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Spring MVC REST Controller</a:t>
            </a:r>
          </a:p>
          <a:p>
            <a:pPr marL="0" indent="0" algn="ctr">
              <a:buNone/>
            </a:pPr>
            <a:endParaRPr lang="en-US" b="1" dirty="0" smtClean="0"/>
          </a:p>
          <a:p>
            <a:pPr algn="ctr">
              <a:buFontTx/>
              <a:buChar char="-"/>
            </a:pPr>
            <a:r>
              <a:rPr lang="en-US" b="1" dirty="0" smtClean="0"/>
              <a:t>GET /</a:t>
            </a:r>
            <a:r>
              <a:rPr lang="en-US" b="1" dirty="0" err="1" smtClean="0"/>
              <a:t>api</a:t>
            </a:r>
            <a:r>
              <a:rPr lang="en-US" b="1" dirty="0" smtClean="0"/>
              <a:t>/v1/shipwrecks (list)</a:t>
            </a:r>
          </a:p>
          <a:p>
            <a:pPr algn="ctr">
              <a:buFontTx/>
              <a:buChar char="-"/>
            </a:pPr>
            <a:r>
              <a:rPr lang="en-US" b="1" dirty="0" smtClean="0"/>
              <a:t>POST /</a:t>
            </a:r>
            <a:r>
              <a:rPr lang="en-US" b="1" dirty="0" err="1" smtClean="0"/>
              <a:t>api</a:t>
            </a:r>
            <a:r>
              <a:rPr lang="en-US" b="1" dirty="0" smtClean="0"/>
              <a:t>/v1/shipwrecks (add)</a:t>
            </a:r>
          </a:p>
          <a:p>
            <a:pPr algn="ctr">
              <a:buFontTx/>
              <a:buChar char="-"/>
            </a:pPr>
            <a:r>
              <a:rPr lang="en-US" b="1" dirty="0" smtClean="0"/>
              <a:t>GET /</a:t>
            </a:r>
            <a:r>
              <a:rPr lang="en-US" b="1" dirty="0" err="1" smtClean="0"/>
              <a:t>api</a:t>
            </a:r>
            <a:r>
              <a:rPr lang="en-US" b="1" dirty="0" smtClean="0"/>
              <a:t>/v1/shipwrecks/{id} (view)</a:t>
            </a:r>
          </a:p>
          <a:p>
            <a:pPr algn="ctr">
              <a:buFontTx/>
              <a:buChar char="-"/>
            </a:pPr>
            <a:r>
              <a:rPr lang="en-US" b="1" dirty="0" smtClean="0"/>
              <a:t>PUT /</a:t>
            </a:r>
            <a:r>
              <a:rPr lang="en-US" b="1" dirty="0" err="1" smtClean="0"/>
              <a:t>api</a:t>
            </a:r>
            <a:r>
              <a:rPr lang="en-US" b="1" dirty="0" smtClean="0"/>
              <a:t>/v1/shipwrecks/{id} (update)</a:t>
            </a:r>
          </a:p>
          <a:p>
            <a:pPr algn="ctr">
              <a:buFontTx/>
              <a:buChar char="-"/>
            </a:pPr>
            <a:r>
              <a:rPr lang="en-US" b="1" dirty="0" smtClean="0"/>
              <a:t>DELETE /</a:t>
            </a:r>
            <a:r>
              <a:rPr lang="en-US" b="1" dirty="0" err="1" smtClean="0"/>
              <a:t>api</a:t>
            </a:r>
            <a:r>
              <a:rPr lang="en-US" b="1" dirty="0" smtClean="0"/>
              <a:t>/v1/shipwrecks/{id} (delete)</a:t>
            </a:r>
          </a:p>
        </p:txBody>
      </p:sp>
    </p:spTree>
    <p:extLst>
      <p:ext uri="{BB962C8B-B14F-4D97-AF65-F5344CB8AC3E}">
        <p14:creationId xmlns:p14="http://schemas.microsoft.com/office/powerpoint/2010/main" val="7237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 sz="2800">
                <a:solidFill>
                  <a:srgbClr val="485977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defRPr sz="2400">
                <a:solidFill>
                  <a:srgbClr val="48597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Blip>
                <a:blip r:embed="rId5"/>
              </a:buBlip>
              <a:defRPr>
                <a:solidFill>
                  <a:srgbClr val="48597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600">
                <a:solidFill>
                  <a:srgbClr val="48597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More Configurations…</a:t>
            </a:r>
            <a:endParaRPr lang="en-US" dirty="0"/>
          </a:p>
        </p:txBody>
      </p:sp>
      <p:sp>
        <p:nvSpPr>
          <p:cNvPr id="39940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Install GIT:</a:t>
            </a:r>
            <a:br>
              <a:rPr lang="en-US" b="1" dirty="0" smtClean="0"/>
            </a:br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www.atlassian.com/git/tutorials/install-git#windows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Run the following command: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clone https://</a:t>
            </a:r>
            <a:r>
              <a:rPr lang="en-US" b="1" dirty="0" smtClean="0"/>
              <a:t>github.com/dlbunker/ps-spring-boot-resources.git</a:t>
            </a:r>
          </a:p>
        </p:txBody>
      </p:sp>
    </p:spTree>
    <p:extLst>
      <p:ext uri="{BB962C8B-B14F-4D97-AF65-F5344CB8AC3E}">
        <p14:creationId xmlns:p14="http://schemas.microsoft.com/office/powerpoint/2010/main" val="8918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Web App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88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 PowerPoint Template 2016.pptx" id="{6CFD61D3-2636-46A1-8AF8-D5E5295C995E}" vid="{6F3D97D6-134A-478C-9988-24267F64A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artner xmlns="71a1f214-673e-407f-800c-e34fc19c695c">
      <Value>None</Value>
    </Partner>
    <Collateral xmlns="71a1f214-673e-407f-800c-e34fc19c695c">
      <Value>PowerPoint</Value>
    </Collateral>
    <Campaign xmlns="71a1f214-673e-407f-800c-e34fc19c695c">
      <Value>Branding</Value>
    </Campaign>
    <Target_x0020_Audience xmlns="71a1f214-673e-407f-800c-e34fc19c695c">Marketing Manager</Target_x0020_Audience>
    <Expires xmlns="71a1f214-673e-407f-800c-e34fc19c695c">2016-12-01T08:00:00+00:00</Expires>
    <Picture xmlns="71a1f214-673e-407f-800c-e34fc19c695c">
      <Url>http://campaignimages.newhorizons.com/PPT2016.jpg</Url>
      <Description>NH PowerPoint Template 2016</Description>
    </Pictur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1634AEC69584E97F223ECD512DD1B" ma:contentTypeVersion="9" ma:contentTypeDescription="Create a new document." ma:contentTypeScope="" ma:versionID="8b443da27394a9bbb47cae292554c735">
  <xsd:schema xmlns:xsd="http://www.w3.org/2001/XMLSchema" xmlns:p="http://schemas.microsoft.com/office/2006/metadata/properties" xmlns:ns2="71a1f214-673e-407f-800c-e34fc19c695c" targetNamespace="http://schemas.microsoft.com/office/2006/metadata/properties" ma:root="true" ma:fieldsID="ddd81c1a553e0899db5f1b82d847e144" ns2:_="">
    <xsd:import namespace="71a1f214-673e-407f-800c-e34fc19c695c"/>
    <xsd:element name="properties">
      <xsd:complexType>
        <xsd:sequence>
          <xsd:element name="documentManagement">
            <xsd:complexType>
              <xsd:all>
                <xsd:element ref="ns2:Campaign" minOccurs="0"/>
                <xsd:element ref="ns2:Partner" minOccurs="0"/>
                <xsd:element ref="ns2:Collateral" minOccurs="0"/>
                <xsd:element ref="ns2:Target_x0020_Audience" minOccurs="0"/>
                <xsd:element ref="ns2:Picture" minOccurs="0"/>
                <xsd:element ref="ns2:Expir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a1f214-673e-407f-800c-e34fc19c695c" elementFormDefault="qualified">
    <xsd:import namespace="http://schemas.microsoft.com/office/2006/documentManagement/types"/>
    <xsd:element name="Campaign" ma:index="8" nillable="true" ma:displayName="Campaign" ma:default="None" ma:internalName="Campaign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2014 Mentored Learning"/>
                    <xsd:enumeration value="2013 Upgrading People Every Day"/>
                    <xsd:enumeration value="35th Anniversary"/>
                    <xsd:enumeration value="Branding"/>
                    <xsd:enumeration value="Cisco Award 2012"/>
                    <xsd:enumeration value="Cisco IT Skills that Matter Seminar Kit"/>
                    <xsd:enumeration value="Cloud and Big Data"/>
                    <xsd:enumeration value="Cloud Power Seminar"/>
                    <xsd:enumeration value="Firestarter Seminars"/>
                    <xsd:enumeration value="First Look"/>
                    <xsd:enumeration value="GI Bill 911"/>
                    <xsd:enumeration value="Microsoft Deployment Clinic"/>
                    <xsd:enumeration value="Microsoft Downloads"/>
                    <xsd:enumeration value="Microsoft Exchange 2010 Seminar Kit"/>
                    <xsd:enumeration value="Microsoft Get in the Cloud"/>
                    <xsd:enumeration value="Microsoft Management Summit"/>
                    <xsd:enumeration value="Microsoft Office 2010 Seminar Kit"/>
                    <xsd:enumeration value="Microsoft Reinvented Certifications"/>
                    <xsd:enumeration value="Microsoft Second Shot – 2015"/>
                    <xsd:enumeration value="Microsoft SharePoint 2010 Seminar Kit"/>
                    <xsd:enumeration value="Microsoft SQL 2012 Seminar Kit"/>
                    <xsd:enumeration value="Microsoft to Cisco"/>
                    <xsd:enumeration value="Microsoft to Cisco Tell a Friend"/>
                    <xsd:enumeration value="Microsoft Visual Studio 2010 Seminar Kit"/>
                    <xsd:enumeration value="Microsoft Windows 7 Seminar Kit"/>
                    <xsd:enumeration value="Microsoft Windows Server 2003 EOL"/>
                    <xsd:enumeration value="Microsoft Windows Server 2008 R2 Seminar Kit"/>
                    <xsd:enumeration value="Monthly Marketing Update"/>
                    <xsd:enumeration value="MYCaa"/>
                    <xsd:enumeration value="New Product Readiness"/>
                    <xsd:enumeration value="Partner Award"/>
                    <xsd:enumeration value="Power Up"/>
                    <xsd:enumeration value="Prince2"/>
                    <xsd:enumeration value="SAP"/>
                    <xsd:enumeration value="Spiceworks"/>
                    <xsd:enumeration value="Tradeshow"/>
                    <xsd:enumeration value="Training Spotlight"/>
                    <xsd:enumeration value="Troops to Tech"/>
                    <xsd:enumeration value="Understanding the Cloud Seminar"/>
                    <xsd:enumeration value="Value of Certification"/>
                    <xsd:enumeration value="VMware Awareness Campaign"/>
                    <xsd:enumeration value="WIA"/>
                    <xsd:enumeration value="Webinar"/>
                    <xsd:enumeration value="Windows Server 2012 IT Camp"/>
                    <xsd:enumeration value="Windows XP Expiration - April 8"/>
                  </xsd:restriction>
                </xsd:simpleType>
              </xsd:element>
            </xsd:sequence>
          </xsd:extension>
        </xsd:complexContent>
      </xsd:complexType>
    </xsd:element>
    <xsd:element name="Partner" ma:index="9" nillable="true" ma:displayName="Partner / Program" ma:default="None" ma:internalName="Partne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eer Development"/>
                    <xsd:enumeration value="Cisco"/>
                    <xsd:enumeration value="CompTIA"/>
                    <xsd:enumeration value="e-Revenue"/>
                    <xsd:enumeration value="Google"/>
                    <xsd:enumeration value="Government"/>
                    <xsd:enumeration value="IBM"/>
                    <xsd:enumeration value="Mentored Learning"/>
                    <xsd:enumeration value="Microsoft"/>
                    <xsd:enumeration value="Novell"/>
                    <xsd:enumeration value="Online Anytime"/>
                    <xsd:enumeration value="Online Live"/>
                    <xsd:enumeration value="Social Media"/>
                    <xsd:enumeration value="VMware"/>
                  </xsd:restriction>
                </xsd:simpleType>
              </xsd:element>
            </xsd:sequence>
          </xsd:extension>
        </xsd:complexContent>
      </xsd:complexType>
    </xsd:element>
    <xsd:element name="Collateral" ma:index="10" nillable="true" ma:displayName="Collateral" ma:default="None" ma:description="Type of document or collateral." ma:internalName="Collatera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"/>
                    <xsd:enumeration value="AE Talking Points"/>
                    <xsd:enumeration value="Brochure"/>
                    <xsd:enumeration value="Case Study"/>
                    <xsd:enumeration value="Copy"/>
                    <xsd:enumeration value="Email"/>
                    <xsd:enumeration value="Flyer"/>
                    <xsd:enumeration value="Image"/>
                    <xsd:enumeration value="Logo"/>
                    <xsd:enumeration value="Name Badge"/>
                    <xsd:enumeration value="Postcard"/>
                    <xsd:enumeration value="Poster"/>
                    <xsd:enumeration value="PowerPoint"/>
                    <xsd:enumeration value="Press Release"/>
                    <xsd:enumeration value="Prince2"/>
                    <xsd:enumeration value="Sell Sheet"/>
                    <xsd:enumeration value="Seminar Kit"/>
                    <xsd:enumeration value="Social Media"/>
                    <xsd:enumeration value="Tradeshow Banner"/>
                    <xsd:enumeration value="Video"/>
                    <xsd:enumeration value="Web Banner"/>
                    <xsd:enumeration value="Web Page"/>
                    <xsd:enumeration value="Website Copy"/>
                    <xsd:enumeration value="Whitepaper"/>
                  </xsd:restriction>
                </xsd:simpleType>
              </xsd:element>
            </xsd:sequence>
          </xsd:extension>
        </xsd:complexContent>
      </xsd:complexType>
    </xsd:element>
    <xsd:element name="Target_x0020_Audience" ma:index="11" nillable="true" ma:displayName="Target Audience" ma:default="Marketing Manager" ma:format="Dropdown" ma:internalName="Target_x0020_Audience">
      <xsd:simpleType>
        <xsd:restriction base="dms:Choice">
          <xsd:enumeration value="Marketing Manager"/>
          <xsd:enumeration value="Sales Manager"/>
          <xsd:enumeration value="GM"/>
          <xsd:enumeration value="OW"/>
          <xsd:enumeration value="Operations Manager"/>
          <xsd:enumeration value="Account Executive"/>
        </xsd:restriction>
      </xsd:simpleType>
    </xsd:element>
    <xsd:element name="Picture" ma:index="12" nillable="true" ma:displayName="Picture" ma:description="The file location for a thumbnail" ma:format="Image" ma:internalName="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xpires" ma:index="13" nillable="true" ma:displayName="Expires" ma:description="Date that the document expires." ma:format="DateOnly" ma:internalName="Expires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61FDC-47B8-454C-9885-11D9EC858240}">
  <ds:schemaRefs>
    <ds:schemaRef ds:uri="http://purl.org/dc/terms/"/>
    <ds:schemaRef ds:uri="http://purl.org/dc/dcmitype/"/>
    <ds:schemaRef ds:uri="http://purl.org/dc/elements/1.1/"/>
    <ds:schemaRef ds:uri="71a1f214-673e-407f-800c-e34fc19c695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B900EE-8A34-4918-8BCC-B61701F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1f214-673e-407f-800c-e34fc19c695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58C578-0145-4906-AF9A-3AC0FA78D8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NH PowerPoint Template 2016</Template>
  <TotalTime>4324</TotalTime>
  <Words>288</Words>
  <Application>Microsoft Office PowerPoint</Application>
  <PresentationFormat>On-screen Show (4:3)</PresentationFormat>
  <Paragraphs>118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Office Theme</vt:lpstr>
      <vt:lpstr>Spring Boot</vt:lpstr>
      <vt:lpstr>Why Spring Boot?</vt:lpstr>
      <vt:lpstr>Containerless Deployments</vt:lpstr>
      <vt:lpstr>Before We Start</vt:lpstr>
      <vt:lpstr>Your First Spring Boot App </vt:lpstr>
      <vt:lpstr>Spring Boot Initializers</vt:lpstr>
      <vt:lpstr>Let’s Move to the Web</vt:lpstr>
      <vt:lpstr>Few More Configurations…</vt:lpstr>
      <vt:lpstr>Creating Web App </vt:lpstr>
      <vt:lpstr>Few More Configurations…</vt:lpstr>
      <vt:lpstr>Spring Data JPA – Who needs a database? </vt:lpstr>
      <vt:lpstr>Spring Boot Java Configuration</vt:lpstr>
      <vt:lpstr>And Finally(?) Testing!</vt:lpstr>
      <vt:lpstr>Integration testing</vt:lpstr>
      <vt:lpstr>Spring Boot Unit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Elizabet Dobreva (New Horizons)</dc:creator>
  <cp:lastModifiedBy>Student</cp:lastModifiedBy>
  <cp:revision>107</cp:revision>
  <dcterms:created xsi:type="dcterms:W3CDTF">2018-02-13T14:06:57Z</dcterms:created>
  <dcterms:modified xsi:type="dcterms:W3CDTF">2019-07-08T08:43:29Z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0x010100F3D1634AEC69584E97F223ECD512DD1B</vt:lpwstr>
  </property>
</Properties>
</file>