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6" d="100"/>
          <a:sy n="106" d="100"/>
        </p:scale>
        <p:origin x="-17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6E64-7283-4F8B-B2DF-5A6402E530F5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AC3B-8637-4FD9-997E-32F18A019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77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6E64-7283-4F8B-B2DF-5A6402E530F5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AC3B-8637-4FD9-997E-32F18A019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34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6E64-7283-4F8B-B2DF-5A6402E530F5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AC3B-8637-4FD9-997E-32F18A019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6E64-7283-4F8B-B2DF-5A6402E530F5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AC3B-8637-4FD9-997E-32F18A019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45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6E64-7283-4F8B-B2DF-5A6402E530F5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AC3B-8637-4FD9-997E-32F18A019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72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6E64-7283-4F8B-B2DF-5A6402E530F5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AC3B-8637-4FD9-997E-32F18A019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10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6E64-7283-4F8B-B2DF-5A6402E530F5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AC3B-8637-4FD9-997E-32F18A019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7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6E64-7283-4F8B-B2DF-5A6402E530F5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AC3B-8637-4FD9-997E-32F18A019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53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6E64-7283-4F8B-B2DF-5A6402E530F5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AC3B-8637-4FD9-997E-32F18A019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31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6E64-7283-4F8B-B2DF-5A6402E530F5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AC3B-8637-4FD9-997E-32F18A019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83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6E64-7283-4F8B-B2DF-5A6402E530F5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AC3B-8637-4FD9-997E-32F18A019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26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56E64-7283-4F8B-B2DF-5A6402E530F5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0AC3B-8637-4FD9-997E-32F18A019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49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/>
        </p:nvSpPr>
        <p:spPr>
          <a:xfrm>
            <a:off x="1224636" y="1700808"/>
            <a:ext cx="2339252" cy="1185666"/>
          </a:xfrm>
          <a:prstGeom prst="rect">
            <a:avLst/>
          </a:prstGeom>
          <a:solidFill>
            <a:srgbClr val="FDE4CF"/>
          </a:solidFill>
          <a:ln w="12700" cap="flat" cmpd="sng" algn="ctr">
            <a:noFill/>
            <a:prstDash val="solid"/>
          </a:ln>
          <a:effectLst/>
        </p:spPr>
        <p:txBody>
          <a:bodyPr wrap="none" lIns="0" tIns="0" rIns="0" bIns="0" rtlCol="0" anchor="t"/>
          <a:lstStyle/>
          <a:p>
            <a:pPr algn="ctr" latinLnBrk="0">
              <a:defRPr/>
            </a:pPr>
            <a:r>
              <a:rPr kumimoji="0" lang="en-US" sz="1400" b="1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Arial" pitchFamily="34" charset="0"/>
              </a:rPr>
              <a:t>Household</a:t>
            </a:r>
            <a:endParaRPr kumimoji="0" lang="en-US" sz="1400" b="1" kern="0" dirty="0">
              <a:solidFill>
                <a:sysClr val="windowText" lastClr="000000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pic>
        <p:nvPicPr>
          <p:cNvPr id="1026" name="Picture 2" descr="http://icons.iconarchive.com/icons/iconshock/electrical-appliances/256/washing-machine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111" y="1950370"/>
            <a:ext cx="465585" cy="46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259632" y="2382418"/>
            <a:ext cx="728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12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Arial" pitchFamily="34" charset="0"/>
              </a:rPr>
              <a:t>Laundry</a:t>
            </a:r>
          </a:p>
          <a:p>
            <a:pPr algn="ctr" latinLnBrk="0">
              <a:defRPr/>
            </a:pPr>
            <a:r>
              <a:rPr lang="en-US" altLang="ko-KR" sz="12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Arial" pitchFamily="34" charset="0"/>
              </a:rPr>
              <a:t>Machine</a:t>
            </a:r>
            <a:endParaRPr lang="en-US" altLang="ko-KR" sz="1200" kern="0" dirty="0">
              <a:solidFill>
                <a:sysClr val="windowText" lastClr="000000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7" name="Rectangle 16"/>
          <p:cNvSpPr/>
          <p:nvPr/>
        </p:nvSpPr>
        <p:spPr>
          <a:xfrm>
            <a:off x="2051720" y="2060846"/>
            <a:ext cx="1355830" cy="30480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2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Arial" pitchFamily="34" charset="0"/>
              </a:rPr>
              <a:t>Usage Logger</a:t>
            </a:r>
            <a:endParaRPr kumimoji="0" lang="en-US" sz="1200" kern="0" dirty="0">
              <a:solidFill>
                <a:sysClr val="windowText" lastClr="000000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8" name="Rectangle 16"/>
          <p:cNvSpPr/>
          <p:nvPr/>
        </p:nvSpPr>
        <p:spPr>
          <a:xfrm>
            <a:off x="2051720" y="2437656"/>
            <a:ext cx="1355830" cy="30480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2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Arial" pitchFamily="34" charset="0"/>
              </a:rPr>
              <a:t>Laundry Scheduler</a:t>
            </a:r>
            <a:endParaRPr kumimoji="0" lang="en-US" sz="1200" kern="0" dirty="0">
              <a:solidFill>
                <a:sysClr val="windowText" lastClr="000000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1224636" y="2996952"/>
            <a:ext cx="2339252" cy="1185666"/>
          </a:xfrm>
          <a:prstGeom prst="rect">
            <a:avLst/>
          </a:prstGeom>
          <a:solidFill>
            <a:srgbClr val="FDE4CF"/>
          </a:solidFill>
          <a:ln w="12700" cap="flat" cmpd="sng" algn="ctr">
            <a:noFill/>
            <a:prstDash val="solid"/>
          </a:ln>
          <a:effectLst/>
        </p:spPr>
        <p:txBody>
          <a:bodyPr wrap="none" lIns="0" tIns="0" rIns="0" bIns="0" rtlCol="0" anchor="t"/>
          <a:lstStyle/>
          <a:p>
            <a:pPr algn="ctr" latinLnBrk="0">
              <a:defRPr/>
            </a:pPr>
            <a:r>
              <a:rPr kumimoji="0" lang="en-US" sz="1400" b="1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Arial" pitchFamily="34" charset="0"/>
              </a:rPr>
              <a:t>Household</a:t>
            </a:r>
            <a:endParaRPr kumimoji="0" lang="en-US" sz="1400" b="1" kern="0" dirty="0">
              <a:solidFill>
                <a:sysClr val="windowText" lastClr="000000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pic>
        <p:nvPicPr>
          <p:cNvPr id="10" name="Picture 2" descr="http://icons.iconarchive.com/icons/iconshock/electrical-appliances/256/washing-machine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111" y="3246514"/>
            <a:ext cx="465585" cy="46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259632" y="3678562"/>
            <a:ext cx="728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12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Arial" pitchFamily="34" charset="0"/>
              </a:rPr>
              <a:t>Laundry</a:t>
            </a:r>
          </a:p>
          <a:p>
            <a:pPr algn="ctr" latinLnBrk="0">
              <a:defRPr/>
            </a:pPr>
            <a:r>
              <a:rPr lang="en-US" altLang="ko-KR" sz="12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Arial" pitchFamily="34" charset="0"/>
              </a:rPr>
              <a:t>Machine</a:t>
            </a:r>
            <a:endParaRPr lang="en-US" altLang="ko-KR" sz="1200" kern="0" dirty="0">
              <a:solidFill>
                <a:sysClr val="windowText" lastClr="000000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2" name="Rectangle 16"/>
          <p:cNvSpPr/>
          <p:nvPr/>
        </p:nvSpPr>
        <p:spPr>
          <a:xfrm>
            <a:off x="2051720" y="3356990"/>
            <a:ext cx="1355830" cy="30480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2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Arial" pitchFamily="34" charset="0"/>
              </a:rPr>
              <a:t>Usage Logger</a:t>
            </a:r>
            <a:endParaRPr kumimoji="0" lang="en-US" sz="1200" kern="0" dirty="0">
              <a:solidFill>
                <a:sysClr val="windowText" lastClr="000000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3" name="Rectangle 16"/>
          <p:cNvSpPr/>
          <p:nvPr/>
        </p:nvSpPr>
        <p:spPr>
          <a:xfrm>
            <a:off x="2051720" y="3733800"/>
            <a:ext cx="1355830" cy="30480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2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Arial" pitchFamily="34" charset="0"/>
              </a:rPr>
              <a:t>Laundry Scheduler</a:t>
            </a:r>
            <a:endParaRPr kumimoji="0" lang="en-US" sz="1200" kern="0" dirty="0">
              <a:solidFill>
                <a:sysClr val="windowText" lastClr="000000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1224636" y="4293096"/>
            <a:ext cx="2339252" cy="499123"/>
          </a:xfrm>
          <a:prstGeom prst="rect">
            <a:avLst/>
          </a:prstGeom>
          <a:solidFill>
            <a:srgbClr val="FDE4CF"/>
          </a:solidFill>
          <a:ln w="12700" cap="flat" cmpd="sng" algn="ctr">
            <a:noFill/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latinLnBrk="0">
              <a:defRPr/>
            </a:pPr>
            <a:r>
              <a:rPr kumimoji="0" lang="en-US" sz="1400" b="1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Arial" pitchFamily="34" charset="0"/>
              </a:rPr>
              <a:t>Household</a:t>
            </a:r>
            <a:endParaRPr kumimoji="0" lang="en-US" sz="1400" b="1" kern="0" dirty="0">
              <a:solidFill>
                <a:sysClr val="windowText" lastClr="000000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pic>
        <p:nvPicPr>
          <p:cNvPr id="15" name="Picture 2" descr="http://icons.iconarchive.com/icons/iconshock/electrical-appliances/256/washing-machine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111" y="4299739"/>
            <a:ext cx="465585" cy="46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6"/>
          <p:cNvSpPr/>
          <p:nvPr/>
        </p:nvSpPr>
        <p:spPr>
          <a:xfrm rot="16200000">
            <a:off x="1954559" y="4911082"/>
            <a:ext cx="609600" cy="30480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32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Arial" pitchFamily="34" charset="0"/>
              </a:rPr>
              <a:t>…</a:t>
            </a:r>
            <a:endParaRPr kumimoji="0" lang="en-US" sz="3200" kern="0" dirty="0">
              <a:solidFill>
                <a:sysClr val="windowText" lastClr="000000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20" name="Rectangle 4"/>
          <p:cNvSpPr/>
          <p:nvPr/>
        </p:nvSpPr>
        <p:spPr>
          <a:xfrm>
            <a:off x="467544" y="1700808"/>
            <a:ext cx="478273" cy="3528392"/>
          </a:xfrm>
          <a:prstGeom prst="rect">
            <a:avLst/>
          </a:prstGeom>
          <a:solidFill>
            <a:srgbClr val="D9EDF3"/>
          </a:solidFill>
          <a:ln w="12700" cap="flat" cmpd="sng" algn="ctr">
            <a:noFill/>
            <a:prstDash val="solid"/>
          </a:ln>
          <a:effectLst/>
        </p:spPr>
        <p:txBody>
          <a:bodyPr vert="vert270" wrap="none"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600" b="1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Arial" pitchFamily="34" charset="0"/>
              </a:rPr>
              <a:t>Electricity Differential Rate</a:t>
            </a:r>
            <a:endParaRPr kumimoji="0" lang="en-US" sz="1600" b="1" kern="0" dirty="0">
              <a:solidFill>
                <a:sysClr val="windowText" lastClr="000000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pic>
        <p:nvPicPr>
          <p:cNvPr id="1028" name="Picture 4" descr="http://electriciansbryanston.co.za/wp/wp-content/uploads/2012/11/icon_ElectricShockWarning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30" y="1739054"/>
            <a:ext cx="633948" cy="42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화살표 연결선 21"/>
          <p:cNvCxnSpPr>
            <a:endCxn id="4" idx="1"/>
          </p:cNvCxnSpPr>
          <p:nvPr/>
        </p:nvCxnSpPr>
        <p:spPr>
          <a:xfrm>
            <a:off x="938970" y="2293641"/>
            <a:ext cx="285666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stealth" w="med" len="med"/>
          </a:ln>
          <a:effectLst/>
        </p:spPr>
      </p:cxnSp>
      <p:cxnSp>
        <p:nvCxnSpPr>
          <p:cNvPr id="24" name="직선 화살표 연결선 23"/>
          <p:cNvCxnSpPr/>
          <p:nvPr/>
        </p:nvCxnSpPr>
        <p:spPr>
          <a:xfrm>
            <a:off x="944417" y="3573016"/>
            <a:ext cx="285666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stealth" w="med" len="med"/>
          </a:ln>
          <a:effectLst/>
        </p:spPr>
      </p:cxnSp>
      <p:cxnSp>
        <p:nvCxnSpPr>
          <p:cNvPr id="25" name="직선 화살표 연결선 24"/>
          <p:cNvCxnSpPr/>
          <p:nvPr/>
        </p:nvCxnSpPr>
        <p:spPr>
          <a:xfrm>
            <a:off x="944417" y="4536015"/>
            <a:ext cx="285666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stealth" w="med" len="med"/>
          </a:ln>
          <a:effectLst/>
        </p:spPr>
      </p:cxnSp>
      <p:sp>
        <p:nvSpPr>
          <p:cNvPr id="26" name="Rectangle 4"/>
          <p:cNvSpPr/>
          <p:nvPr/>
        </p:nvSpPr>
        <p:spPr>
          <a:xfrm>
            <a:off x="3851920" y="1706516"/>
            <a:ext cx="1800200" cy="3522684"/>
          </a:xfrm>
          <a:prstGeom prst="rect">
            <a:avLst/>
          </a:prstGeom>
          <a:solidFill>
            <a:srgbClr val="F4E1E0"/>
          </a:solidFill>
          <a:ln w="12700" cap="flat" cmpd="sng" algn="ctr">
            <a:noFill/>
            <a:prstDash val="solid"/>
          </a:ln>
          <a:effectLst/>
        </p:spPr>
        <p:txBody>
          <a:bodyPr wrap="none" lIns="0" tIns="0" rIns="0" bIns="0" rtlCol="0" anchor="t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00" b="1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Arial" pitchFamily="34" charset="0"/>
              </a:rPr>
              <a:t>Server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00" b="1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Arial" pitchFamily="34" charset="0"/>
              </a:rPr>
              <a:t>Infrastructure</a:t>
            </a:r>
            <a:endParaRPr kumimoji="0" lang="en-US" sz="1400" b="1" kern="0" dirty="0">
              <a:solidFill>
                <a:sysClr val="windowText" lastClr="000000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136401"/>
              </p:ext>
            </p:extLst>
          </p:nvPr>
        </p:nvGraphicFramePr>
        <p:xfrm>
          <a:off x="3788504" y="1556793"/>
          <a:ext cx="423778" cy="504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5" imgW="741680" imgH="947420" progId="">
                  <p:embed/>
                </p:oleObj>
              </mc:Choice>
              <mc:Fallback>
                <p:oleObj name="Visio" r:id="rId5" imgW="741680" imgH="9474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8504" y="1556793"/>
                        <a:ext cx="423778" cy="504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직선 화살표 연결선 27"/>
          <p:cNvCxnSpPr/>
          <p:nvPr/>
        </p:nvCxnSpPr>
        <p:spPr>
          <a:xfrm>
            <a:off x="3563888" y="2294802"/>
            <a:ext cx="285666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stealth" w="med" len="med"/>
          </a:ln>
          <a:effectLst/>
        </p:spPr>
      </p:cxnSp>
      <p:cxnSp>
        <p:nvCxnSpPr>
          <p:cNvPr id="29" name="직선 화살표 연결선 28"/>
          <p:cNvCxnSpPr/>
          <p:nvPr/>
        </p:nvCxnSpPr>
        <p:spPr>
          <a:xfrm>
            <a:off x="3563888" y="3573016"/>
            <a:ext cx="285666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stealth" w="med" len="med"/>
          </a:ln>
          <a:effectLst/>
        </p:spPr>
      </p:cxnSp>
      <p:cxnSp>
        <p:nvCxnSpPr>
          <p:cNvPr id="30" name="직선 화살표 연결선 29"/>
          <p:cNvCxnSpPr/>
          <p:nvPr/>
        </p:nvCxnSpPr>
        <p:spPr>
          <a:xfrm>
            <a:off x="3563888" y="4544980"/>
            <a:ext cx="285666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stealth" w="med" len="med"/>
          </a:ln>
          <a:effectLst/>
        </p:spPr>
      </p:cxnSp>
      <p:sp>
        <p:nvSpPr>
          <p:cNvPr id="31" name="Rectangle 16"/>
          <p:cNvSpPr/>
          <p:nvPr/>
        </p:nvSpPr>
        <p:spPr>
          <a:xfrm>
            <a:off x="4080266" y="2276872"/>
            <a:ext cx="1355830" cy="30480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2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Arial" pitchFamily="34" charset="0"/>
              </a:rPr>
              <a:t>Database</a:t>
            </a:r>
            <a:endParaRPr kumimoji="0" lang="en-US" sz="1200" kern="0" dirty="0">
              <a:solidFill>
                <a:sysClr val="windowText" lastClr="000000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32" name="Rectangle 16"/>
          <p:cNvSpPr/>
          <p:nvPr/>
        </p:nvSpPr>
        <p:spPr>
          <a:xfrm>
            <a:off x="4080266" y="2708920"/>
            <a:ext cx="1355830" cy="43204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2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Arial" pitchFamily="34" charset="0"/>
              </a:rPr>
              <a:t>Peak </a:t>
            </a:r>
            <a:r>
              <a:rPr lang="en-US" sz="12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Arial" pitchFamily="34" charset="0"/>
              </a:rPr>
              <a:t>Flattening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2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Arial" pitchFamily="34" charset="0"/>
              </a:rPr>
              <a:t>Scheduler</a:t>
            </a:r>
            <a:endParaRPr kumimoji="0" lang="en-US" sz="1200" kern="0" dirty="0">
              <a:solidFill>
                <a:sysClr val="windowText" lastClr="000000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292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25</Words>
  <Application>Microsoft Office PowerPoint</Application>
  <PresentationFormat>화면 슬라이드 쇼(4:3)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Office 테마</vt:lpstr>
      <vt:lpstr>Visio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yjkim</dc:creator>
  <cp:lastModifiedBy>yjkim</cp:lastModifiedBy>
  <cp:revision>7</cp:revision>
  <dcterms:created xsi:type="dcterms:W3CDTF">2014-08-21T02:44:05Z</dcterms:created>
  <dcterms:modified xsi:type="dcterms:W3CDTF">2014-08-21T03:28:28Z</dcterms:modified>
</cp:coreProperties>
</file>