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221000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kills.yourlearning.ibm.com/?_ga=2.231323928.607301384.1720867148-799184008.1720867148&amp;lang=en&amp;strategy=goog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548641"/>
            <a:ext cx="10993549" cy="552572"/>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192655"/>
            <a:ext cx="10993546" cy="1771024"/>
          </a:xfrm>
        </p:spPr>
        <p:txBody>
          <a:bodyPr>
            <a:normAutofit fontScale="92500" lnSpcReduction="20000"/>
          </a:bodyPr>
          <a:lstStyle/>
          <a:p>
            <a:r>
              <a:rPr lang="en-GB" dirty="0" err="1"/>
              <a:t>Name:Smily</a:t>
            </a:r>
            <a:r>
              <a:rPr lang="en-GB" dirty="0"/>
              <a:t> salimetty</a:t>
            </a:r>
          </a:p>
          <a:p>
            <a:r>
              <a:rPr lang="en-GB" dirty="0"/>
              <a:t>ROLL NO:21nn1a05h3</a:t>
            </a:r>
          </a:p>
          <a:p>
            <a:r>
              <a:rPr lang="en-GB" dirty="0"/>
              <a:t>EMAIL ID:</a:t>
            </a:r>
            <a:r>
              <a:rPr lang="en-US" dirty="0"/>
              <a:t>smilysalimetty.4@gmail.com</a:t>
            </a:r>
            <a:endParaRPr lang="en-GB" dirty="0"/>
          </a:p>
          <a:p>
            <a:r>
              <a:rPr lang="en-GB" dirty="0" err="1"/>
              <a:t>Branch:computer</a:t>
            </a:r>
            <a:r>
              <a:rPr lang="en-GB" dirty="0"/>
              <a:t> science and engineering</a:t>
            </a:r>
          </a:p>
          <a:p>
            <a:r>
              <a:rPr lang="en-GB" dirty="0" err="1"/>
              <a:t>College:vignan’s</a:t>
            </a:r>
            <a:r>
              <a:rPr lang="en-GB" dirty="0"/>
              <a:t> </a:t>
            </a:r>
            <a:r>
              <a:rPr lang="en-GB" dirty="0" err="1"/>
              <a:t>nirula</a:t>
            </a:r>
            <a:r>
              <a:rPr lang="en-GB" dirty="0"/>
              <a:t> institute of technology and science for women</a:t>
            </a:r>
          </a:p>
          <a:p>
            <a:endParaRPr lang="en-GB"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23875" y="1238865"/>
            <a:ext cx="11029615" cy="3483793"/>
          </a:xfrm>
        </p:spPr>
        <p:txBody>
          <a:bodyPr/>
          <a:lstStyle/>
          <a:p>
            <a:pPr marL="0" indent="0">
              <a:buNone/>
            </a:pPr>
            <a:r>
              <a:rPr lang="en-US" dirty="0" err="1">
                <a:latin typeface="Times New Roman" panose="02020603050405020304" pitchFamily="18" charset="0"/>
                <a:cs typeface="Times New Roman" panose="02020603050405020304" pitchFamily="18" charset="0"/>
              </a:rPr>
              <a:t>Github</a:t>
            </a:r>
            <a:r>
              <a:rPr lang="en-US">
                <a:latin typeface="Times New Roman" panose="02020603050405020304" pitchFamily="18" charset="0"/>
                <a:cs typeface="Times New Roman" panose="02020603050405020304" pitchFamily="18" charset="0"/>
              </a:rPr>
              <a:t>: https://github.com/smily-12/Cyber-Security.git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IBM skills build: </a:t>
            </a:r>
            <a:r>
              <a:rPr lang="en-US" dirty="0">
                <a:latin typeface="Times New Roman" panose="02020603050405020304" pitchFamily="18" charset="0"/>
                <a:cs typeface="Times New Roman" panose="02020603050405020304" pitchFamily="18" charset="0"/>
                <a:hlinkClick r:id="rId2"/>
              </a:rPr>
              <a:t>https://skills.yourlearning.ibm.com/?_ga=2.231323928.607301384.1720867148-799184008.1720867148&amp;lang=en&amp;strategy=google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steganography</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825910"/>
            <a:ext cx="11029615" cy="5149440"/>
          </a:xfrm>
        </p:spPr>
        <p:txBody>
          <a:bodyPr/>
          <a:lstStyle/>
          <a:p>
            <a:r>
              <a:rPr lang="en-US" dirty="0">
                <a:latin typeface="Times New Roman" panose="02020603050405020304" pitchFamily="18" charset="0"/>
                <a:cs typeface="Times New Roman" panose="02020603050405020304" pitchFamily="18" charset="0"/>
              </a:rPr>
              <a:t>Steganography is the practice of concealing a message within another medium to prevent detection. Unlike cryptography, which focuses on making a message unreadable to unauthorized parties, steganography aims to make the existence of the message itself undetectable.</a:t>
            </a:r>
          </a:p>
          <a:p>
            <a:r>
              <a:rPr lang="en-US" dirty="0">
                <a:latin typeface="Times New Roman" panose="02020603050405020304" pitchFamily="18" charset="0"/>
                <a:cs typeface="Times New Roman" panose="02020603050405020304" pitchFamily="18" charset="0"/>
              </a:rPr>
              <a:t>The primary goal of steganography is to avoid drawing suspicion by making the hidden message appear as ordinary, innocuous content.</a:t>
            </a:r>
          </a:p>
          <a:p>
            <a:r>
              <a:rPr lang="en-US" dirty="0">
                <a:latin typeface="Times New Roman" panose="02020603050405020304" pitchFamily="18" charset="0"/>
                <a:cs typeface="Times New Roman" panose="02020603050405020304" pitchFamily="18" charset="0"/>
              </a:rPr>
              <a:t>Common methods include embedding hidden text in digital images, audio files, video files, or even in physical objects. Modern digital steganography often uses techniques like altering the least significant bits (LSB) of image pixels to encode the hidden information.</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59974"/>
            <a:ext cx="11029615" cy="4215376"/>
          </a:xfrm>
        </p:spPr>
        <p:txBody>
          <a:bodyPr/>
          <a:lstStyle/>
          <a:p>
            <a:r>
              <a:rPr lang="en-US" sz="1400" dirty="0">
                <a:latin typeface="Times New Roman" panose="02020603050405020304" pitchFamily="18" charset="0"/>
                <a:cs typeface="Times New Roman" panose="02020603050405020304" pitchFamily="18" charset="0"/>
              </a:rPr>
              <a:t>PROJECT  OVERVIEW</a:t>
            </a:r>
          </a:p>
          <a:p>
            <a:r>
              <a:rPr lang="en-US" sz="1400" dirty="0">
                <a:latin typeface="Times New Roman" panose="02020603050405020304" pitchFamily="18" charset="0"/>
                <a:cs typeface="Times New Roman" panose="02020603050405020304" pitchFamily="18" charset="0"/>
              </a:rPr>
              <a:t>WHO ARE THE END USERS of this project?</a:t>
            </a:r>
          </a:p>
          <a:p>
            <a:r>
              <a:rPr lang="en-US" sz="1400" dirty="0">
                <a:latin typeface="Times New Roman" panose="02020603050405020304" pitchFamily="18" charset="0"/>
                <a:cs typeface="Times New Roman" panose="02020603050405020304" pitchFamily="18" charset="0"/>
              </a:rPr>
              <a:t>YOUR SOLUTION AND ITS VALUE PROPOSITION</a:t>
            </a:r>
          </a:p>
          <a:p>
            <a:r>
              <a:rPr lang="en-GB" sz="1400" dirty="0">
                <a:latin typeface="Times New Roman" panose="02020603050405020304" pitchFamily="18" charset="0"/>
                <a:cs typeface="Times New Roman" panose="02020603050405020304" pitchFamily="18" charset="0"/>
              </a:rPr>
              <a:t>MODELLING</a:t>
            </a:r>
          </a:p>
          <a:p>
            <a:r>
              <a:rPr lang="en-GB" sz="1400" dirty="0">
                <a:latin typeface="Times New Roman" panose="02020603050405020304" pitchFamily="18" charset="0"/>
                <a:cs typeface="Times New Roman" panose="02020603050405020304" pitchFamily="18" charset="0"/>
              </a:rPr>
              <a:t>RESULTS</a:t>
            </a:r>
          </a:p>
          <a:p>
            <a:r>
              <a:rPr lang="en-GB" sz="1400" dirty="0">
                <a:latin typeface="Times New Roman" panose="02020603050405020304" pitchFamily="18" charset="0"/>
                <a:cs typeface="Times New Roman" panose="02020603050405020304" pitchFamily="18" charset="0"/>
              </a:rPr>
              <a:t>LINKS</a:t>
            </a:r>
          </a:p>
          <a:p>
            <a:pPr marL="0" indent="0">
              <a:buNone/>
            </a:pPr>
            <a:endParaRPr lang="en-US" dirty="0"/>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73037" y="1296516"/>
            <a:ext cx="11029615" cy="4716821"/>
          </a:xfrm>
        </p:spPr>
        <p:txBody>
          <a:bodyPr/>
          <a:lstStyle/>
          <a:p>
            <a:r>
              <a:rPr lang="en-US" dirty="0">
                <a:latin typeface="Times New Roman" panose="02020603050405020304" pitchFamily="18" charset="0"/>
                <a:cs typeface="Times New Roman" panose="02020603050405020304" pitchFamily="18" charset="0"/>
              </a:rPr>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latin typeface="Times New Roman" panose="02020603050405020304" pitchFamily="18" charset="0"/>
                <a:cs typeface="Times New Roman" panose="02020603050405020304" pitchFamily="18" charset="0"/>
              </a:rPr>
              <a:t>Steganography is a means of concealing secret information within (or even on top of) an otherwise mundane, non-secret document or other media to avoid detection. It comes from the Greek words </a:t>
            </a:r>
            <a:r>
              <a:rPr lang="en-US" dirty="0" err="1">
                <a:latin typeface="Times New Roman" panose="02020603050405020304" pitchFamily="18" charset="0"/>
                <a:cs typeface="Times New Roman" panose="02020603050405020304" pitchFamily="18" charset="0"/>
              </a:rPr>
              <a:t>steganos</a:t>
            </a:r>
            <a:r>
              <a:rPr lang="en-US" dirty="0">
                <a:latin typeface="Times New Roman" panose="02020603050405020304" pitchFamily="18" charset="0"/>
                <a:cs typeface="Times New Roman" panose="02020603050405020304" pitchFamily="18" charset="0"/>
              </a:rPr>
              <a:t>, which means “covered” or “hidden,” and graph, which means “to write.” Hence, “hidden writing".</a:t>
            </a: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094271"/>
            <a:ext cx="11029615" cy="3881079"/>
          </a:xfrm>
        </p:spPr>
        <p:txBody>
          <a:bodyPr>
            <a:normAutofit/>
          </a:bodyPr>
          <a:lstStyle/>
          <a:p>
            <a:r>
              <a:rPr lang="en-US" dirty="0">
                <a:latin typeface="Times New Roman" panose="02020603050405020304" pitchFamily="18" charset="0"/>
                <a:cs typeface="Times New Roman" panose="02020603050405020304" pitchFamily="18" charset="0"/>
              </a:rPr>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latin typeface="Times New Roman" panose="02020603050405020304" pitchFamily="18" charset="0"/>
                <a:cs typeface="Times New Roman" panose="02020603050405020304" pitchFamily="18" charset="0"/>
              </a:rPr>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latin typeface="Times New Roman" panose="02020603050405020304" pitchFamily="18" charset="0"/>
                <a:cs typeface="Times New Roman" panose="02020603050405020304" pitchFamily="18" charset="0"/>
              </a:rPr>
              <a:t>Military Organizations: Military units and defense contractors use steganography for secure communication in tactical operations, ensuring operational security and confidentiality of mission-critical information.</a:t>
            </a:r>
          </a:p>
          <a:p>
            <a:r>
              <a:rPr lang="en-US" dirty="0">
                <a:latin typeface="Times New Roman" panose="02020603050405020304" pitchFamily="18" charset="0"/>
                <a:cs typeface="Times New Roman" panose="02020603050405020304" pitchFamily="18" charset="0"/>
              </a:rPr>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789471"/>
            <a:ext cx="11029615" cy="3919661"/>
          </a:xfrm>
        </p:spPr>
        <p:txBody>
          <a:bodyPr/>
          <a:lstStyle/>
          <a:p>
            <a:r>
              <a:rPr lang="en-US" dirty="0">
                <a:latin typeface="Times New Roman" panose="02020603050405020304" pitchFamily="18" charset="0"/>
                <a:cs typeface="Times New Roman" panose="02020603050405020304" pitchFamily="18" charset="0"/>
              </a:rPr>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latin typeface="Times New Roman" panose="02020603050405020304" pitchFamily="18" charset="0"/>
                <a:cs typeface="Times New Roman" panose="02020603050405020304" pitchFamily="18" charset="0"/>
              </a:rPr>
              <a:t>Versatility: It supports embedding various types of data formats (text, binary files, etc.) into different types of media files, ensuring flexibility and applicability across different use cases.</a:t>
            </a:r>
          </a:p>
          <a:p>
            <a:r>
              <a:rPr lang="en-US" dirty="0">
                <a:latin typeface="Times New Roman" panose="02020603050405020304" pitchFamily="18" charset="0"/>
                <a:cs typeface="Times New Roman" panose="02020603050405020304" pitchFamily="18" charset="0"/>
              </a:rPr>
              <a:t>Efficiency: The embedding process is efficient and does not significantly alter the original media file's quality or characteristics, preserving its integrity and minimizing the chances of detection.</a:t>
            </a:r>
          </a:p>
          <a:p>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69807"/>
            <a:ext cx="11029615" cy="4434348"/>
          </a:xfrm>
        </p:spPr>
        <p:txBody>
          <a:bodyPr>
            <a:normAutofit fontScale="47500" lnSpcReduction="20000"/>
          </a:bodyPr>
          <a:lstStyle/>
          <a:p>
            <a:r>
              <a:rPr lang="en-US" sz="2500" dirty="0">
                <a:latin typeface="Times New Roman" panose="02020603050405020304" pitchFamily="18" charset="0"/>
                <a:cs typeface="Times New Roman" panose="02020603050405020304" pitchFamily="18" charset="0"/>
              </a:rPr>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sz="2500" dirty="0">
                <a:latin typeface="Times New Roman" panose="02020603050405020304" pitchFamily="18" charset="0"/>
                <a:cs typeface="Times New Roman" panose="02020603050405020304" pitchFamily="18" charset="0"/>
              </a:rPr>
              <a:t>User Interface and Experience: Designing an intuitive and user-friendly interface is crucial. I would customize the user interface to make the embedding and extraction processes straightforward, possibly integrating drag-</a:t>
            </a:r>
            <a:r>
              <a:rPr lang="en-US" sz="2500" dirty="0" err="1">
                <a:latin typeface="Times New Roman" panose="02020603050405020304" pitchFamily="18" charset="0"/>
                <a:cs typeface="Times New Roman" panose="02020603050405020304" pitchFamily="18" charset="0"/>
              </a:rPr>
              <a:t>anddrop</a:t>
            </a:r>
            <a:r>
              <a:rPr lang="en-US" sz="2500" dirty="0">
                <a:latin typeface="Times New Roman" panose="02020603050405020304" pitchFamily="18" charset="0"/>
                <a:cs typeface="Times New Roman" panose="02020603050405020304" pitchFamily="18" charset="0"/>
              </a:rPr>
              <a:t> functionality, progress indicators, and clear instructions to enhance usability.</a:t>
            </a:r>
          </a:p>
          <a:p>
            <a:r>
              <a:rPr lang="en-US" sz="2500" dirty="0">
                <a:latin typeface="Times New Roman" panose="02020603050405020304" pitchFamily="18" charset="0"/>
                <a:cs typeface="Times New Roman" panose="02020603050405020304" pitchFamily="18" charset="0"/>
              </a:rPr>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sz="2500" dirty="0">
                <a:latin typeface="Times New Roman" panose="02020603050405020304" pitchFamily="18" charset="0"/>
                <a:cs typeface="Times New Roman" panose="02020603050405020304" pitchFamily="18" charset="0"/>
              </a:rPr>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sz="2500" dirty="0">
                <a:latin typeface="Times New Roman" panose="02020603050405020304" pitchFamily="18" charset="0"/>
                <a:cs typeface="Times New Roman" panose="02020603050405020304" pitchFamily="18" charset="0"/>
              </a:rPr>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sz="2500" dirty="0">
                <a:latin typeface="Times New Roman" panose="02020603050405020304" pitchFamily="18" charset="0"/>
                <a:cs typeface="Times New Roman" panose="02020603050405020304" pitchFamily="18" charset="0"/>
              </a:rPr>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sz="2500" dirty="0">
                <a:latin typeface="Times New Roman" panose="02020603050405020304" pitchFamily="18" charset="0"/>
                <a:cs typeface="Times New Roman" panose="02020603050405020304" pitchFamily="18" charset="0"/>
              </a:rPr>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latin typeface="Times New Roman" panose="02020603050405020304" pitchFamily="18" charset="0"/>
                <a:cs typeface="Times New Roman" panose="02020603050405020304" pitchFamily="18" charset="0"/>
              </a:rPr>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latin typeface="Times New Roman" panose="02020603050405020304" pitchFamily="18" charset="0"/>
                <a:cs typeface="Times New Roman" panose="02020603050405020304" pitchFamily="18" charset="0"/>
              </a:rPr>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latin typeface="Times New Roman" panose="02020603050405020304" pitchFamily="18" charset="0"/>
                <a:cs typeface="Times New Roman" panose="02020603050405020304" pitchFamily="18" charset="0"/>
              </a:rPr>
              <a:t>Extraction Model: This defines the method for extracting hidden data from the carrier media. Modeling the extraction process ensures that the embedded information can be accurately retrieved, even after potential alterations to the carrier file.</a:t>
            </a: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a:bodyPr>
          <a:lstStyle/>
          <a:p>
            <a:r>
              <a:rPr lang="en-US" dirty="0">
                <a:latin typeface="Times New Roman" panose="02020603050405020304" pitchFamily="18" charset="0"/>
                <a:cs typeface="Times New Roman" panose="02020603050405020304" pitchFamily="18" charset="0"/>
              </a:rPr>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latin typeface="Times New Roman" panose="02020603050405020304" pitchFamily="18" charset="0"/>
                <a:cs typeface="Times New Roman" panose="02020603050405020304" pitchFamily="18" charset="0"/>
              </a:rPr>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latin typeface="Times New Roman" panose="02020603050405020304" pitchFamily="18" charset="0"/>
                <a:cs typeface="Times New Roman" panose="02020603050405020304" pitchFamily="18" charset="0"/>
              </a:rPr>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latin typeface="Times New Roman" panose="02020603050405020304" pitchFamily="18" charset="0"/>
                <a:cs typeface="Times New Roman" panose="02020603050405020304" pitchFamily="18" charset="0"/>
              </a:rPr>
              <a:t>Optimized Performance: The performance model focuses on optimizing computational resources and operational efficiency. This optimization minimizes processing.</a:t>
            </a:r>
          </a:p>
          <a:p>
            <a:endParaRPr lang="en-US"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51</TotalTime>
  <Words>1279</Words>
  <Application>Microsoft Office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Franklin Gothic Book</vt:lpstr>
      <vt:lpstr>Franklin Gothic Demi</vt:lpstr>
      <vt:lpstr>Times New Roman</vt:lpstr>
      <vt:lpstr>Wingdings 2</vt:lpstr>
      <vt:lpstr>DividendVTI</vt:lpstr>
      <vt:lpstr>Student Details</vt:lpstr>
      <vt:lpstr>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salimetty smily</cp:lastModifiedBy>
  <cp:revision>4</cp:revision>
  <dcterms:created xsi:type="dcterms:W3CDTF">2021-05-26T16:50:10Z</dcterms:created>
  <dcterms:modified xsi:type="dcterms:W3CDTF">2024-07-19T08:56:45Z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