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72" r:id="rId6"/>
    <p:sldId id="276" r:id="rId7"/>
    <p:sldId id="260" r:id="rId8"/>
    <p:sldId id="291" r:id="rId9"/>
    <p:sldId id="278" r:id="rId10"/>
    <p:sldId id="277" r:id="rId11"/>
    <p:sldId id="279" r:id="rId12"/>
    <p:sldId id="280" r:id="rId13"/>
    <p:sldId id="281" r:id="rId14"/>
    <p:sldId id="284" r:id="rId15"/>
    <p:sldId id="282" r:id="rId16"/>
    <p:sldId id="287" r:id="rId17"/>
    <p:sldId id="267" r:id="rId18"/>
    <p:sldId id="292" r:id="rId19"/>
    <p:sldId id="283" r:id="rId20"/>
    <p:sldId id="289" r:id="rId21"/>
    <p:sldId id="285" r:id="rId22"/>
    <p:sldId id="266" r:id="rId23"/>
    <p:sldId id="286" r:id="rId24"/>
    <p:sldId id="275" r:id="rId25"/>
    <p:sldId id="269" r:id="rId26"/>
    <p:sldId id="290" r:id="rId27"/>
    <p:sldId id="271" r:id="rId28"/>
  </p:sldIdLst>
  <p:sldSz cx="10375900" cy="5854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1" d="100"/>
          <a:sy n="91" d="100"/>
        </p:scale>
        <p:origin x="2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8T19:28:10.58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721 282,'-13'-1,"1"0,-1-1,1-1,0 0,0 0,-15-8,13 6,0 0,0 1,-1 0,-16-1,15 3,1-1,-1 0,1-1,-1-1,1-1,-25-12,-80-56,85 50,0 2,-40-18,61 34,0 0,-1 1,1 1,-1 0,-27-3,22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8T19:28:12.01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42,'0'-1,"0"0,1 0,-1 0,1 0,-1 0,1 0,0 0,-1 0,1 0,0 0,-1 1,1-1,0 0,0 1,0-1,0 0,0 1,0-1,0 1,0-1,0 1,0 0,0-1,0 1,0 0,0 0,2 0,35-5,-34 5,360-3,-188 6,-142-3,-1-2,63-10,-76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8T19:28:14.6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860 165,'-8'-2,"0"0,0 0,0 0,0-1,1 0,-1-1,1 0,-10-7,-7-2,-3 1,0 1,0 1,-1 2,0 0,-1 2,-29-3,-177 2,226 6,1 0,-1 0,1-1,-1 0,1-1,0 1,-14-8,12 5,-1 1,1 0,-1 1,-13-2,-13 1,-56 3,72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9:28:28.6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1653 1 24575,'16'1'0,"-1"2"0,1 0 0,-1 0 0,0 2 0,0 0 0,0 0 0,-1 2 0,23 12 0,32 13 0,-22-13 0,-32-12 0,0 0 0,0-2 0,0 0 0,1 0 0,-1-2 0,1 0 0,24 2 0,95-7 0,65 2 0,-175 3 0,-1 2 0,1 0 0,-1 2 0,0 1 0,0 0 0,-1 2 0,0 0 0,0 2 0,20 15 0,83 44 0,-164-101 0,-79-45 0,53 50 0,14 6 0,29 10 0,0 2 0,-1 0 0,0 1 0,-1 1 0,1 2 0,-1 0 0,1 1 0,-45 2 0,7 1 0,9-1 0,0 1 0,-67 12 0,84-8 0,-67 1 0,73-6 0,0 1 0,0 1 0,-51 12 0,33-4 0,-1-1 0,-52 2 0,97-11 0,1 0 0,0 0 0,-1 0 0,1 0 0,0 0 0,-1 0 0,1 1 0,0-1 0,-1 0 0,1 1 0,0-1 0,0 1 0,-1-1 0,1 1 0,0 0 0,0 0 0,0-1 0,0 1 0,0 0 0,0 0 0,0 0 0,0 0 0,0 0 0,0 0 0,1 0 0,-1 0 0,0 1 0,0 1 0,1-2 0,1 0 0,-1 1 0,0-1 0,1 0 0,0 0 0,-1 0 0,1 0 0,0 0 0,-1 0 0,1 0 0,0 0 0,0 0 0,0 0 0,0 0 0,0 0 0,0-1 0,0 1 0,0 0 0,0-1 0,0 1 0,1-1 0,-1 1 0,0-1 0,0 1 0,1-1 0,-1 0 0,0 0 0,0 0 0,1 0 0,0 0 0,37 5 0,1-2 0,-1-2 0,41-4 0,8 0 0,611 3 0,-681 1 0,0 1 0,32 7 0,17 3 0,-81-16 0,0-1 0,0 0 0,1-1 0,0 0 0,-15-10 0,-16-7 0,-63-18 0,13 6 0,78 29 0,1 1 0,-1 0 0,0 2 0,0-1 0,-1 2 0,-25-1 0,-101 9 0,131-4 0,-1 0 0,1 2 0,0-1 0,-15 7 0,14-4 0,0-2 0,0 0 0,-21 4 0,-386 73 0,232-43 0,106-23 0,34-8 0,0-3 0,-1-2 0,-50-5 0,12 1 0,-22 0 0,-127 5 0,196 3 0,-1 1 0,-43 15 0,48-12 0,1-2 0,-2 0 0,-39 1 0,64-8 0,0 1 0,0-1 0,0 2 0,0 0 0,1 0 0,-22 10 0,29-11 0,1-1 0,0 1 0,0-1 0,-1 1 0,1 0 0,1 0 0,-1 0 0,0 1 0,0-1 0,1 1 0,-1-1 0,1 1 0,0 0 0,0 0 0,0 0 0,0 0 0,1 0 0,-1 1 0,1-1 0,0 0 0,0 1 0,0-1 0,0 1 0,0-1 0,1 1 0,0-1 0,0 7 0,0-7 0,1 0 0,0 0 0,0 0 0,0 0 0,0 0 0,1-1 0,-1 1 0,1 0 0,0-1 0,0 1 0,0-1 0,0 0 0,0 1 0,0-1 0,0 0 0,1 0 0,-1 0 0,1-1 0,4 3 0,6 3 0,1-1 0,26 8 0,-12-4 0,10 6 0,-14-6 0,1 0 0,41 10 0,-49-16 0,-1 2 0,0 0 0,0 1 0,20 11 0,-16-7 0,37 13 0,181 67 0,-218-85-39,1 0 0,-1-1 0,1-2 0,0 0 0,0-1 0,1-1 0,41-3 0,-22 1-1014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9:28:37.1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1087 76 24575,'-24'0'0,"0"-1"0,0-1 0,0-1 0,0-1 0,1-1 0,0-1 0,0-1 0,-37-16 0,48 18 0,0 1 0,-1 0 0,1 1 0,-1 0 0,0 1 0,0 0 0,-18 1 0,-91 7 0,49 4 0,45-4 0,-44 1 0,-352-8 0,482 33 0,-29-22 0,-1-2 0,1-1 0,1-1 0,-1-2 0,1-1 0,43-1 0,290-3-1365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9:29:46.2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24562,'369'275'0,"233"-275"0,-971-275 0,-233 275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8T19:30:06.3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3,'-21'-1,"16"1,0-1,0 1,0-1,0 1,0 1,0-1,0 1,0 0,0 0,0 0,0 1,0-1,-4 4,8-5,1 0,0 0,0 1,0-1,0 0,0 1,0-1,0 0,0 0,0 1,0-1,0 0,0 0,0 1,0-1,0 0,0 0,0 1,0-1,0 0,0 0,0 1,1-1,-1 0,0 0,0 0,0 1,0-1,1 0,-1 0,0 0,0 1,0-1,1 0,-1 0,0 0,0 0,1 0,-1 0,0 1,0-1,1 0,-1 0,0 0,16 6,-14-5,47 21,-30-13,1-1,0 0,23 5,-33-12,-10-4,-17-4,-6 4,1 2,-39 0,44 2,0 0,-1-2,1 0,0-1,-27-7,35 4,14 2,18 2,37 13,-60-12,0 0,0 0,0 0,0 0,0 0,0 0,0-1,0 1,0 0,0 0,0 0,0 0,0 0,0 0,0 0,0 0,0 0,0 0,0 0,0 0,0 0,0 0,1 0,-1 0,0-1,0 1,0 0,0 0,0 0,0 0,0 0,0 0,0 0,0 0,0 0,0 0,0 0,0 0,0 0,0 0,0 0,0 0,1 0,-1 0,0 0,0 0,0 0,-10-6,-16-6,2 6,-1 0,-1 2,1 0,0 2,-1 1,1 1,-31 3,54-3,0 1,0-1,0 0,0 1,0-1,0 1,0 0,0-1,1 1,-1 0,0 0,-3 3,5-4,-1 1,0 0,1-1,-1 1,1 0,-1 0,1 0,0-1,-1 1,1 0,0 0,-1 0,1 0,0 0,0 0,0-1,0 1,0 0,0 0,0 2,1 0,0 0,0 0,0-1,1 1,-1 0,1 0,0-1,0 1,0-1,0 1,0-1,0 0,0 0,1 0,2 2,16 10,0-2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8T19:30:10.5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658 5,'-43'-2,"29"1,1 0,0 1,0 0,0 1,0 0,-23 6,34-6,1 0,-1 0,0 0,1 0,-1 0,0 0,1 0,-1 1,1-1,0 0,-1 1,1-1,0 1,0 0,0-1,0 1,0 0,0 0,1 0,-1 0,1-1,-1 1,1 0,0 0,-1 0,1 0,0 0,0 0,1 0,-1 0,0 0,1 0,-1 0,1 0,-1 0,1 0,0-1,0 1,0 0,0-1,0 1,0 0,0-1,1 1,-1-1,1 0,-1 1,1-1,-1 0,3 1,149 90,-150-90,1 0,-1 1,0-1,0 1,0 0,0-1,0 1,0 1,2 2,-5-5,1 0,-1 0,0 0,1 0,-1 0,0 0,0 0,0 0,0 0,0 0,0 0,0 0,0 0,0 0,0 0,-1 0,1 0,0 0,-1 0,1 0,-1 0,1 0,-1 0,1 0,-1-1,0 1,1 0,-1 0,0-1,0 1,1 0,-1-1,0 1,0-1,0 1,0-1,0 1,0-1,0 0,0 0,-1 1,-12 6,-1-1,1-1,-1 0,0-1,-1 0,1-2,-1 1,1-2,-1 0,1-1,-1-1,0 0,1-1,-1-1,1 0,0-1,0 0,-28-14,24 8,0 1,-1 1,-1 1,1 0,-1 2,0 0,0 1,0 2,-1 0,-24 1,25 1,12 0,0 0,0 0,-1 1,1 0,-10 3,18-4,1 1,0-1,-1 0,1 0,-1 0,1 1,-1-1,1 0,0 0,-1 1,1-1,0 0,-1 1,1-1,0 0,0 1,-1-1,1 0,0 1,0-1,0 1,-1-1,1 1,0-1,0 0,0 1,0-1,0 1,0-1,0 1,0-1,0 1,0-1,0 1,0-1,0 0,0 1,1-1,-1 1,0-1,0 1,0-1,1 0,-1 1,0-1,0 0,1 1,-1-1,0 0,1 1,-1-1,1 0,-1 1,0-1,1 0,-1 0,1 1,29 20,-26-18,44 26,1-2,1-3,1-2,83 25,-108-41,1-2,-1-1,1 0,0-2,43-4,-1 1,-38 0,0-2,1 0,31-10,-33 6,1 2,0 1,37 0,-48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9:30:30.5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52 24575,'4'-4'0,"-3"-1"0,-5-4 0,-6-1 0,-6 2 0,-3 2 0,-3 2 0,-2-2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0438-7B62-4F32-B2EA-2E515D7FC95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02461-CCB0-4FF7-A6C3-F5DCA1C06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02461-CCB0-4FF7-A6C3-F5DCA1C06E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5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1.png"/><Relationship Id="rId18" Type="http://schemas.openxmlformats.org/officeDocument/2006/relationships/customXml" Target="../ink/ink7.xml"/><Relationship Id="rId3" Type="http://schemas.openxmlformats.org/officeDocument/2006/relationships/image" Target="../media/image12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4.xml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20.png"/><Relationship Id="rId24" Type="http://schemas.openxmlformats.org/officeDocument/2006/relationships/image" Target="../media/image6.jpe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3.xml"/><Relationship Id="rId19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jpe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blic.tableau.com/authoring/CustomerChurnDashboardu/Dashboard1#1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3619500" y="749300"/>
            <a:ext cx="3098800" cy="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76350" y="1555503"/>
            <a:ext cx="78232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500"/>
              </a:lnSpc>
              <a:defRPr/>
            </a:pPr>
            <a:r>
              <a:rPr lang="en-US" sz="3200" b="1" dirty="0">
                <a:solidFill>
                  <a:srgbClr val="2F1B12"/>
                </a:solidFill>
                <a:latin typeface="Poppins"/>
              </a:rPr>
              <a:t>Telecom Customer Churn Prediction</a:t>
            </a:r>
            <a:endParaRPr lang="en-US" sz="1100" dirty="0"/>
          </a:p>
        </p:txBody>
      </p:sp>
      <p:sp>
        <p:nvSpPr>
          <p:cNvPr id="7" name="TextBox 7"/>
          <p:cNvSpPr txBox="1"/>
          <p:nvPr/>
        </p:nvSpPr>
        <p:spPr>
          <a:xfrm>
            <a:off x="793750" y="2273795"/>
            <a:ext cx="7823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0000"/>
              </a:lnSpc>
              <a:defRPr/>
            </a:pPr>
            <a:r>
              <a:rPr lang="en-US" sz="2000" b="0" dirty="0">
                <a:solidFill>
                  <a:srgbClr val="2F1B12"/>
                </a:solidFill>
                <a:latin typeface="Poppins"/>
              </a:rPr>
              <a:t>Presenter: </a:t>
            </a:r>
            <a:r>
              <a:rPr lang="en-US" sz="2000" dirty="0" err="1">
                <a:solidFill>
                  <a:srgbClr val="2F1B12"/>
                </a:solidFill>
                <a:latin typeface="Poppins"/>
              </a:rPr>
              <a:t>Imtia</a:t>
            </a:r>
            <a:r>
              <a:rPr lang="de-DE" sz="2000" dirty="0">
                <a:solidFill>
                  <a:srgbClr val="2F1B12"/>
                </a:solidFill>
                <a:latin typeface="Poppins"/>
              </a:rPr>
              <a:t>z Faruk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66BCD-E6F9-B58C-2B21-A1214510F267}"/>
              </a:ext>
            </a:extLst>
          </p:cNvPr>
          <p:cNvSpPr txBox="1"/>
          <p:nvPr/>
        </p:nvSpPr>
        <p:spPr>
          <a:xfrm>
            <a:off x="-1441450" y="3905497"/>
            <a:ext cx="7823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0000"/>
              </a:lnSpc>
              <a:defRPr/>
            </a:pPr>
            <a:r>
              <a:rPr lang="de-DE" sz="2000" dirty="0">
                <a:solidFill>
                  <a:srgbClr val="2F1B12"/>
                </a:solidFill>
                <a:latin typeface="Poppins"/>
              </a:rPr>
              <a:t>D</a:t>
            </a:r>
            <a:r>
              <a:rPr lang="en-US" sz="2000" dirty="0">
                <a:solidFill>
                  <a:srgbClr val="2F1B12"/>
                </a:solidFill>
                <a:latin typeface="Poppins"/>
              </a:rPr>
              <a:t>ate : 20.02.2025</a:t>
            </a:r>
            <a:endParaRPr lang="en-US" sz="1100" dirty="0"/>
          </a:p>
        </p:txBody>
      </p:sp>
      <p:pic>
        <p:nvPicPr>
          <p:cNvPr id="12" name="Picture 11" descr="A hexagon with white text&#10;&#10;AI-generated content may be incorrect.">
            <a:extLst>
              <a:ext uri="{FF2B5EF4-FFF2-40B4-BE49-F238E27FC236}">
                <a16:creationId xmlns:a16="http://schemas.microsoft.com/office/drawing/2014/main" id="{2DDDA555-0CF2-BF42-7870-C9C793F8C2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150" y="4016638"/>
            <a:ext cx="958675" cy="958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89ADC-B7FC-19F1-5545-74B5F12B2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4BD5D5D-FD1D-5A6F-6B97-979E5B0E9978}"/>
              </a:ext>
            </a:extLst>
          </p:cNvPr>
          <p:cNvSpPr/>
          <p:nvPr/>
        </p:nvSpPr>
        <p:spPr>
          <a:xfrm>
            <a:off x="0" y="-29769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DDE42D1-EC59-C272-CD38-BDB0AFC8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FC2325E-5329-9113-F842-04510D5339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" r="1000"/>
          <a:stretch>
            <a:fillRect/>
          </a:stretch>
        </p:blipFill>
        <p:spPr>
          <a:xfrm>
            <a:off x="4669931" y="1353249"/>
            <a:ext cx="1003300" cy="35433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DCA52E4D-E0B3-7CD7-722C-20C943639FB1}"/>
              </a:ext>
            </a:extLst>
          </p:cNvPr>
          <p:cNvSpPr txBox="1"/>
          <p:nvPr/>
        </p:nvSpPr>
        <p:spPr>
          <a:xfrm>
            <a:off x="508000" y="342900"/>
            <a:ext cx="422275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1CA9E-C449-7AF7-067D-8B80A1751339}"/>
              </a:ext>
            </a:extLst>
          </p:cNvPr>
          <p:cNvSpPr txBox="1"/>
          <p:nvPr/>
        </p:nvSpPr>
        <p:spPr>
          <a:xfrm>
            <a:off x="698501" y="594959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37373"/>
                </a:solidFill>
                <a:latin typeface="Roboto" panose="02000000000000000000" pitchFamily="2" charset="0"/>
              </a:rPr>
              <a:t>Churn</a:t>
            </a:r>
            <a:r>
              <a:rPr lang="de-DE" dirty="0">
                <a:solidFill>
                  <a:srgbClr val="737373"/>
                </a:solidFill>
                <a:latin typeface="Roboto" panose="02000000000000000000" pitchFamily="2" charset="0"/>
              </a:rPr>
              <a:t> w.r.t. Partner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D7F44-4FB9-64D7-774D-DAE3FF2A7D1C}"/>
              </a:ext>
            </a:extLst>
          </p:cNvPr>
          <p:cNvSpPr txBox="1"/>
          <p:nvPr/>
        </p:nvSpPr>
        <p:spPr>
          <a:xfrm>
            <a:off x="6925637" y="62912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37373"/>
                </a:solidFill>
                <a:latin typeface="Roboto" panose="02000000000000000000" pitchFamily="2" charset="0"/>
              </a:rPr>
              <a:t>Churn</a:t>
            </a:r>
            <a:r>
              <a:rPr lang="de-DE" dirty="0">
                <a:solidFill>
                  <a:srgbClr val="737373"/>
                </a:solidFill>
                <a:latin typeface="Roboto" panose="02000000000000000000" pitchFamily="2" charset="0"/>
              </a:rPr>
              <a:t> w.r.t. Gender 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2E625-F091-CF34-DB70-C5B447115B62}"/>
              </a:ext>
            </a:extLst>
          </p:cNvPr>
          <p:cNvSpPr txBox="1"/>
          <p:nvPr/>
        </p:nvSpPr>
        <p:spPr>
          <a:xfrm>
            <a:off x="2965189" y="15393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Exploratory Data Analysis &amp; Visualizations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18" name="Picture 17" descr="A green orange and white stripes&#10;&#10;AI-generated content may be incorrect.">
            <a:extLst>
              <a:ext uri="{FF2B5EF4-FFF2-40B4-BE49-F238E27FC236}">
                <a16:creationId xmlns:a16="http://schemas.microsoft.com/office/drawing/2014/main" id="{5A99DD41-D251-5FD8-B586-D0E5F41BC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4" y="912869"/>
            <a:ext cx="3986636" cy="2090681"/>
          </a:xfrm>
          <a:prstGeom prst="rect">
            <a:avLst/>
          </a:prstGeom>
        </p:spPr>
      </p:pic>
      <p:pic>
        <p:nvPicPr>
          <p:cNvPr id="22" name="Picture 21" descr="A screenshot of a graph&#10;&#10;AI-generated content may be incorrect.">
            <a:extLst>
              <a:ext uri="{FF2B5EF4-FFF2-40B4-BE49-F238E27FC236}">
                <a16:creationId xmlns:a16="http://schemas.microsoft.com/office/drawing/2014/main" id="{1B728025-70C8-5FCA-2C9F-D1AA980BF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5" r="56991" b="12748"/>
          <a:stretch/>
        </p:blipFill>
        <p:spPr>
          <a:xfrm>
            <a:off x="6266446" y="990545"/>
            <a:ext cx="3516238" cy="2090682"/>
          </a:xfrm>
          <a:prstGeom prst="rect">
            <a:avLst/>
          </a:prstGeom>
        </p:spPr>
      </p:pic>
      <p:pic>
        <p:nvPicPr>
          <p:cNvPr id="26" name="Picture 25" descr="A screenshot of a graph&#10;&#10;AI-generated content may be incorrect.">
            <a:extLst>
              <a:ext uri="{FF2B5EF4-FFF2-40B4-BE49-F238E27FC236}">
                <a16:creationId xmlns:a16="http://schemas.microsoft.com/office/drawing/2014/main" id="{1D7033AE-30C2-76D1-CCCE-2BFAC2468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0" r="803" b="23879"/>
          <a:stretch/>
        </p:blipFill>
        <p:spPr>
          <a:xfrm>
            <a:off x="3003056" y="3442652"/>
            <a:ext cx="3333749" cy="24018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4BAE2D0-D8AD-F631-E20A-9BB16FCA6FDF}"/>
                  </a:ext>
                </a:extLst>
              </p14:cNvPr>
              <p14:cNvContentPartPr/>
              <p14:nvPr/>
            </p14:nvContentPartPr>
            <p14:xfrm>
              <a:off x="3868131" y="3539325"/>
              <a:ext cx="259560" cy="101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4BAE2D0-D8AD-F631-E20A-9BB16FCA6F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8131" y="3359685"/>
                <a:ext cx="4392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3A1BDDF-5905-80D3-BE88-58516306AC79}"/>
                  </a:ext>
                </a:extLst>
              </p14:cNvPr>
              <p14:cNvContentPartPr/>
              <p14:nvPr/>
            </p14:nvContentPartPr>
            <p14:xfrm>
              <a:off x="3766611" y="3659205"/>
              <a:ext cx="284400" cy="15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3A1BDDF-5905-80D3-BE88-58516306AC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6971" y="3479205"/>
                <a:ext cx="4640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669AE1-86E6-C1D2-59E9-47572D19A062}"/>
                  </a:ext>
                </a:extLst>
              </p14:cNvPr>
              <p14:cNvContentPartPr/>
              <p14:nvPr/>
            </p14:nvContentPartPr>
            <p14:xfrm>
              <a:off x="3800811" y="3547965"/>
              <a:ext cx="309960" cy="59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669AE1-86E6-C1D2-59E9-47572D19A0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0811" y="3367965"/>
                <a:ext cx="4896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B525D78-DDA0-CD33-875B-8BD72BF76126}"/>
                  </a:ext>
                </a:extLst>
              </p14:cNvPr>
              <p14:cNvContentPartPr/>
              <p14:nvPr/>
            </p14:nvContentPartPr>
            <p14:xfrm>
              <a:off x="3188451" y="3607005"/>
              <a:ext cx="1005480" cy="286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B525D78-DDA0-CD33-875B-8BD72BF761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25811" y="3544365"/>
                <a:ext cx="11311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91F1DFB-4EAF-9DEB-EBB9-EEEAABB5DC27}"/>
                  </a:ext>
                </a:extLst>
              </p14:cNvPr>
              <p14:cNvContentPartPr/>
              <p14:nvPr/>
            </p14:nvContentPartPr>
            <p14:xfrm>
              <a:off x="3786411" y="3697365"/>
              <a:ext cx="391680" cy="36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91F1DFB-4EAF-9DEB-EBB9-EEEAABB5DC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3411" y="3634725"/>
                <a:ext cx="517320" cy="162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1DE6BA0E-D2FC-ACFE-F429-6E5C8C0FF7B1}"/>
              </a:ext>
            </a:extLst>
          </p:cNvPr>
          <p:cNvSpPr txBox="1"/>
          <p:nvPr/>
        </p:nvSpPr>
        <p:spPr>
          <a:xfrm>
            <a:off x="2280232" y="3124899"/>
            <a:ext cx="2221918" cy="53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14262C4-B528-B44C-620B-58C9C61D1935}"/>
                  </a:ext>
                </a:extLst>
              </p14:cNvPr>
              <p14:cNvContentPartPr/>
              <p14:nvPr/>
            </p14:nvContentPartPr>
            <p14:xfrm>
              <a:off x="5897811" y="3895365"/>
              <a:ext cx="349560" cy="99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14262C4-B528-B44C-620B-58C9C61D19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34811" y="3832365"/>
                <a:ext cx="4752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036D85E-3ADC-C5CE-1545-C304B5099CF1}"/>
                  </a:ext>
                </a:extLst>
              </p14:cNvPr>
              <p14:cNvContentPartPr/>
              <p14:nvPr/>
            </p14:nvContentPartPr>
            <p14:xfrm>
              <a:off x="5858931" y="3824085"/>
              <a:ext cx="171000" cy="45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036D85E-3ADC-C5CE-1545-C304B5099C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69291" y="3644085"/>
                <a:ext cx="3506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B363925-E8DE-5AF0-17B7-CC29103B2905}"/>
                  </a:ext>
                </a:extLst>
              </p14:cNvPr>
              <p14:cNvContentPartPr/>
              <p14:nvPr/>
            </p14:nvContentPartPr>
            <p14:xfrm>
              <a:off x="5509731" y="3764685"/>
              <a:ext cx="353880" cy="146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B363925-E8DE-5AF0-17B7-CC29103B29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20091" y="3585045"/>
                <a:ext cx="5335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926BA81-F134-5CF7-B551-DE3C362A9B12}"/>
                  </a:ext>
                </a:extLst>
              </p14:cNvPr>
              <p14:cNvContentPartPr/>
              <p14:nvPr/>
            </p14:nvContentPartPr>
            <p14:xfrm>
              <a:off x="5907171" y="3974565"/>
              <a:ext cx="34560" cy="19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926BA81-F134-5CF7-B551-DE3C362A9B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44171" y="3911565"/>
                <a:ext cx="160200" cy="14472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BBA4E7E7-E686-73A2-D051-8EC6C5D4600B}"/>
              </a:ext>
            </a:extLst>
          </p:cNvPr>
          <p:cNvSpPr txBox="1"/>
          <p:nvPr/>
        </p:nvSpPr>
        <p:spPr>
          <a:xfrm>
            <a:off x="2992170" y="3363213"/>
            <a:ext cx="2905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Churn</a:t>
            </a:r>
            <a:r>
              <a:rPr lang="de-DE" sz="2400" b="1" dirty="0"/>
              <a:t> Rate </a:t>
            </a:r>
            <a:endParaRPr lang="en-US" sz="2400" b="1" dirty="0"/>
          </a:p>
        </p:txBody>
      </p:sp>
      <p:pic>
        <p:nvPicPr>
          <p:cNvPr id="55" name="Picture 54" descr="A hexagon with white text&#10;&#10;AI-generated content may be incorrect.">
            <a:extLst>
              <a:ext uri="{FF2B5EF4-FFF2-40B4-BE49-F238E27FC236}">
                <a16:creationId xmlns:a16="http://schemas.microsoft.com/office/drawing/2014/main" id="{4D9D6418-76B0-324C-8A7E-5ABF956172E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18" y="4656485"/>
            <a:ext cx="988665" cy="988665"/>
          </a:xfrm>
          <a:prstGeom prst="rect">
            <a:avLst/>
          </a:prstGeom>
        </p:spPr>
      </p:pic>
      <p:pic>
        <p:nvPicPr>
          <p:cNvPr id="57" name="Picture 56" descr="A screenshot of a graph&#10;&#10;AI-generated content may be incorrect.">
            <a:extLst>
              <a:ext uri="{FF2B5EF4-FFF2-40B4-BE49-F238E27FC236}">
                <a16:creationId xmlns:a16="http://schemas.microsoft.com/office/drawing/2014/main" id="{A1CFA75E-ADFB-06F6-FC17-C22D85977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43" r="69271"/>
          <a:stretch/>
        </p:blipFill>
        <p:spPr>
          <a:xfrm>
            <a:off x="100235" y="5285507"/>
            <a:ext cx="3188451" cy="53430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96F30A2-40F8-AEC0-93F6-2CB9F2DF2801}"/>
              </a:ext>
            </a:extLst>
          </p:cNvPr>
          <p:cNvSpPr txBox="1"/>
          <p:nvPr/>
        </p:nvSpPr>
        <p:spPr>
          <a:xfrm>
            <a:off x="6733186" y="4452267"/>
            <a:ext cx="232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w.r.t. =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6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B7B80-5A4C-190E-B009-9811F959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42A8DB7-CE3C-BB22-9A76-832A548BB06E}"/>
              </a:ext>
            </a:extLst>
          </p:cNvPr>
          <p:cNvSpPr/>
          <p:nvPr/>
        </p:nvSpPr>
        <p:spPr>
          <a:xfrm>
            <a:off x="0" y="-29769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3EF8966-966D-2D2F-7906-1D8154F9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99EACA6-CE90-5F8A-C2B3-AF851D39A4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" r="1000"/>
          <a:stretch>
            <a:fillRect/>
          </a:stretch>
        </p:blipFill>
        <p:spPr>
          <a:xfrm>
            <a:off x="4515043" y="1326684"/>
            <a:ext cx="1003300" cy="35433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6D74F6B4-E597-F327-79D0-BA88A347AF4D}"/>
              </a:ext>
            </a:extLst>
          </p:cNvPr>
          <p:cNvSpPr txBox="1"/>
          <p:nvPr/>
        </p:nvSpPr>
        <p:spPr>
          <a:xfrm>
            <a:off x="508000" y="342900"/>
            <a:ext cx="422275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9576DB-B152-4E2C-CF43-D81A5A489FA5}"/>
              </a:ext>
            </a:extLst>
          </p:cNvPr>
          <p:cNvSpPr txBox="1"/>
          <p:nvPr/>
        </p:nvSpPr>
        <p:spPr>
          <a:xfrm>
            <a:off x="2965189" y="15393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Exploratory Data Analysis &amp; Visualizations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8" name="Picture 7" descr="A diagram of a number of people&#10;&#10;AI-generated content may be incorrect.">
            <a:extLst>
              <a:ext uri="{FF2B5EF4-FFF2-40B4-BE49-F238E27FC236}">
                <a16:creationId xmlns:a16="http://schemas.microsoft.com/office/drawing/2014/main" id="{C1260B57-B511-48BA-AB65-918317146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4" y="629120"/>
            <a:ext cx="3817109" cy="2839029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34E0CDD6-003E-0EA9-740A-CA353FF0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43" y="3738494"/>
            <a:ext cx="1037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8D45782-DFE5-C9FE-E862-73066DFC4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43" y="3754369"/>
            <a:ext cx="1037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Here for No Churn, We have 2619 Male and 2544 Female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Here for Churn = Yes , We have 930 Male and 939 Female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D893E439-E4C0-3B42-C778-FEEFA736C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r="28515"/>
          <a:stretch/>
        </p:blipFill>
        <p:spPr>
          <a:xfrm>
            <a:off x="6093703" y="679329"/>
            <a:ext cx="4177832" cy="28390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423617-6FCD-6C80-03BD-F52246CC7A36}"/>
              </a:ext>
            </a:extLst>
          </p:cNvPr>
          <p:cNvSpPr txBox="1"/>
          <p:nvPr/>
        </p:nvSpPr>
        <p:spPr>
          <a:xfrm>
            <a:off x="5518342" y="3613150"/>
            <a:ext cx="4857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Here For No Churn :: month-to-month contract, we have 2220 Customers …One year contract , we have 1306 customers.. Two years contract, we have 1637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And For Churn IS Yes :: month-to-month contract, we have 1655 Customers… One year contract , we have 166 </a:t>
            </a:r>
            <a:r>
              <a:rPr lang="en-US" sz="12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customers..Two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years contract, we have 48 customers..</a:t>
            </a:r>
          </a:p>
          <a:p>
            <a:endParaRPr lang="en-US" dirty="0"/>
          </a:p>
        </p:txBody>
      </p:sp>
      <p:pic>
        <p:nvPicPr>
          <p:cNvPr id="21" name="Picture 20" descr="A hexagon with white text&#10;&#10;AI-generated content may be incorrect.">
            <a:extLst>
              <a:ext uri="{FF2B5EF4-FFF2-40B4-BE49-F238E27FC236}">
                <a16:creationId xmlns:a16="http://schemas.microsoft.com/office/drawing/2014/main" id="{63F74932-E6E9-855F-1860-19EBC21DC5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18" y="4656485"/>
            <a:ext cx="988665" cy="9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9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7D872-42DE-1430-7A84-B5D24BD2F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F904CFF-7071-B1AE-1CC6-158A363B8C35}"/>
              </a:ext>
            </a:extLst>
          </p:cNvPr>
          <p:cNvSpPr/>
          <p:nvPr/>
        </p:nvSpPr>
        <p:spPr>
          <a:xfrm>
            <a:off x="0" y="-29769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E07D44F-055D-B1C2-887B-EA4D261A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BDF84A6-C12D-355B-54C7-C6568C40BE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" r="1000"/>
          <a:stretch>
            <a:fillRect/>
          </a:stretch>
        </p:blipFill>
        <p:spPr>
          <a:xfrm>
            <a:off x="4588136" y="1370656"/>
            <a:ext cx="946150" cy="35433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5EF4BDD3-9747-91DA-704E-D0B79A6BF951}"/>
              </a:ext>
            </a:extLst>
          </p:cNvPr>
          <p:cNvSpPr txBox="1"/>
          <p:nvPr/>
        </p:nvSpPr>
        <p:spPr>
          <a:xfrm>
            <a:off x="508000" y="342900"/>
            <a:ext cx="422275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DC2FC5-5E8F-9A45-7D69-3D7A6EC8B3DC}"/>
              </a:ext>
            </a:extLst>
          </p:cNvPr>
          <p:cNvSpPr txBox="1"/>
          <p:nvPr/>
        </p:nvSpPr>
        <p:spPr>
          <a:xfrm>
            <a:off x="698501" y="594959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37373"/>
                </a:solidFill>
                <a:latin typeface="Roboto" panose="02000000000000000000" pitchFamily="2" charset="0"/>
              </a:rPr>
              <a:t>P</a:t>
            </a:r>
            <a:r>
              <a:rPr lang="en-US" dirty="0" err="1">
                <a:solidFill>
                  <a:srgbClr val="737373"/>
                </a:solidFill>
                <a:latin typeface="Roboto" panose="02000000000000000000" pitchFamily="2" charset="0"/>
              </a:rPr>
              <a:t>ayment</a:t>
            </a:r>
            <a:r>
              <a:rPr lang="en-US" dirty="0">
                <a:solidFill>
                  <a:srgbClr val="737373"/>
                </a:solidFill>
                <a:latin typeface="Roboto" panose="02000000000000000000" pitchFamily="2" charset="0"/>
              </a:rPr>
              <a:t> Distribution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D59C77-30D6-825C-FDC1-3C4E38754BD8}"/>
              </a:ext>
            </a:extLst>
          </p:cNvPr>
          <p:cNvSpPr txBox="1"/>
          <p:nvPr/>
        </p:nvSpPr>
        <p:spPr>
          <a:xfrm>
            <a:off x="2965189" y="15393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Exploratory Data Analysis &amp; Visualizations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5" name="Picture 4" descr="A colorful circle with numbers&#10;&#10;AI-generated content may be incorrect.">
            <a:extLst>
              <a:ext uri="{FF2B5EF4-FFF2-40B4-BE49-F238E27FC236}">
                <a16:creationId xmlns:a16="http://schemas.microsoft.com/office/drawing/2014/main" id="{9E3A0446-87FB-9A8D-10E4-FAB1ED8D9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6" t="-598" r="25912" b="598"/>
          <a:stretch/>
        </p:blipFill>
        <p:spPr>
          <a:xfrm>
            <a:off x="508000" y="1052321"/>
            <a:ext cx="2971800" cy="3098861"/>
          </a:xfrm>
          <a:prstGeom prst="rect">
            <a:avLst/>
          </a:prstGeom>
        </p:spPr>
      </p:pic>
      <p:pic>
        <p:nvPicPr>
          <p:cNvPr id="9" name="Picture 8" descr="A colorful circle with numbers&#10;&#10;AI-generated content may be incorrect.">
            <a:extLst>
              <a:ext uri="{FF2B5EF4-FFF2-40B4-BE49-F238E27FC236}">
                <a16:creationId xmlns:a16="http://schemas.microsoft.com/office/drawing/2014/main" id="{7F184462-6DF1-CC18-EBC0-3FEF69B3D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8" t="13231" b="62566"/>
          <a:stretch/>
        </p:blipFill>
        <p:spPr>
          <a:xfrm>
            <a:off x="2555787" y="1695450"/>
            <a:ext cx="1758950" cy="1027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858563-EC7E-2703-681B-22ECA5BD487F}"/>
              </a:ext>
            </a:extLst>
          </p:cNvPr>
          <p:cNvSpPr txBox="1"/>
          <p:nvPr/>
        </p:nvSpPr>
        <p:spPr>
          <a:xfrm>
            <a:off x="400050" y="423921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Here 2365 people use Electronic check method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Here 1521 people use Credit card method</a:t>
            </a:r>
            <a:endParaRPr lang="en-US" dirty="0"/>
          </a:p>
        </p:txBody>
      </p:sp>
      <p:pic>
        <p:nvPicPr>
          <p:cNvPr id="14" name="Picture 13" descr="A graph showing different colored squares&#10;&#10;AI-generated content may be incorrect.">
            <a:extLst>
              <a:ext uri="{FF2B5EF4-FFF2-40B4-BE49-F238E27FC236}">
                <a16:creationId xmlns:a16="http://schemas.microsoft.com/office/drawing/2014/main" id="{57CF5C2D-A543-59EC-46FF-5E29937D1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14" y="716414"/>
            <a:ext cx="4806950" cy="3368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468DF9-54D5-95C5-482B-583C2BB8BCAB}"/>
              </a:ext>
            </a:extLst>
          </p:cNvPr>
          <p:cNvSpPr txBox="1"/>
          <p:nvPr/>
        </p:nvSpPr>
        <p:spPr>
          <a:xfrm>
            <a:off x="5590914" y="4239212"/>
            <a:ext cx="4931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Here Most of the people who have used Electronic check have churned (almost 1k)</a:t>
            </a:r>
          </a:p>
          <a:p>
            <a:endParaRPr lang="en-US" dirty="0"/>
          </a:p>
        </p:txBody>
      </p:sp>
      <p:pic>
        <p:nvPicPr>
          <p:cNvPr id="17" name="Picture 16" descr="A hexagon with white text&#10;&#10;AI-generated content may be incorrect.">
            <a:extLst>
              <a:ext uri="{FF2B5EF4-FFF2-40B4-BE49-F238E27FC236}">
                <a16:creationId xmlns:a16="http://schemas.microsoft.com/office/drawing/2014/main" id="{F489E9B6-1C1B-07E0-AAAA-51CC1C5A25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18" y="4656485"/>
            <a:ext cx="988665" cy="9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6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720A6-1D6E-4481-231F-7009994BE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23258A6-3852-A606-F181-C6C9C59B46CF}"/>
              </a:ext>
            </a:extLst>
          </p:cNvPr>
          <p:cNvSpPr/>
          <p:nvPr/>
        </p:nvSpPr>
        <p:spPr>
          <a:xfrm>
            <a:off x="0" y="-29769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5E42719-C5CC-870E-5B7C-98BE503B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923180E-91C6-5F55-D3C5-F762EAD9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" r="1000"/>
          <a:stretch>
            <a:fillRect/>
          </a:stretch>
        </p:blipFill>
        <p:spPr>
          <a:xfrm>
            <a:off x="4588136" y="1370656"/>
            <a:ext cx="946150" cy="35433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F55F8771-CCC6-03A9-D981-E03C01C0BCD6}"/>
              </a:ext>
            </a:extLst>
          </p:cNvPr>
          <p:cNvSpPr txBox="1"/>
          <p:nvPr/>
        </p:nvSpPr>
        <p:spPr>
          <a:xfrm>
            <a:off x="508000" y="342900"/>
            <a:ext cx="422275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C73AB2-0283-DFB0-EF60-286702EFC5AA}"/>
              </a:ext>
            </a:extLst>
          </p:cNvPr>
          <p:cNvSpPr txBox="1"/>
          <p:nvPr/>
        </p:nvSpPr>
        <p:spPr>
          <a:xfrm>
            <a:off x="298189" y="819184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37373"/>
                </a:solidFill>
                <a:latin typeface="Roboto" panose="02000000000000000000" pitchFamily="2" charset="0"/>
              </a:rPr>
              <a:t>Distribution </a:t>
            </a:r>
            <a:r>
              <a:rPr lang="de-DE" dirty="0" err="1">
                <a:solidFill>
                  <a:srgbClr val="737373"/>
                </a:solidFill>
                <a:latin typeface="Roboto" panose="02000000000000000000" pitchFamily="2" charset="0"/>
              </a:rPr>
              <a:t>of</a:t>
            </a:r>
            <a:r>
              <a:rPr lang="de-DE" dirty="0">
                <a:solidFill>
                  <a:srgbClr val="737373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737373"/>
                </a:solidFill>
                <a:latin typeface="Roboto" panose="02000000000000000000" pitchFamily="2" charset="0"/>
              </a:rPr>
              <a:t>monthly</a:t>
            </a:r>
            <a:r>
              <a:rPr lang="de-DE" dirty="0">
                <a:solidFill>
                  <a:srgbClr val="737373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737373"/>
                </a:solidFill>
                <a:latin typeface="Roboto" panose="02000000000000000000" pitchFamily="2" charset="0"/>
              </a:rPr>
              <a:t>charges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C40F0-1F41-BD82-BE0B-2225F88AFDA5}"/>
              </a:ext>
            </a:extLst>
          </p:cNvPr>
          <p:cNvSpPr txBox="1"/>
          <p:nvPr/>
        </p:nvSpPr>
        <p:spPr>
          <a:xfrm>
            <a:off x="2965189" y="15393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Exploratory Data Analysis &amp; Visualizations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7" name="Picture 6" descr="A diagram of a distribution of charge&#10;&#10;AI-generated content may be incorrect.">
            <a:extLst>
              <a:ext uri="{FF2B5EF4-FFF2-40B4-BE49-F238E27FC236}">
                <a16:creationId xmlns:a16="http://schemas.microsoft.com/office/drawing/2014/main" id="{EA345ABD-3F0B-8B1D-3514-726382B91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" y="1250896"/>
            <a:ext cx="4396016" cy="3222287"/>
          </a:xfrm>
          <a:prstGeom prst="rect">
            <a:avLst/>
          </a:prstGeom>
        </p:spPr>
      </p:pic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A653EE91-7FC6-4204-2F0B-05DC20B42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42" y="456021"/>
            <a:ext cx="3782444" cy="2553424"/>
          </a:xfrm>
          <a:prstGeom prst="rect">
            <a:avLst/>
          </a:prstGeom>
        </p:spPr>
      </p:pic>
      <p:pic>
        <p:nvPicPr>
          <p:cNvPr id="18" name="Picture 17" descr="A screenshot of a graph&#10;&#10;AI-generated content may be incorrect.">
            <a:extLst>
              <a:ext uri="{FF2B5EF4-FFF2-40B4-BE49-F238E27FC236}">
                <a16:creationId xmlns:a16="http://schemas.microsoft.com/office/drawing/2014/main" id="{C6BE8A54-8E35-8FFF-789F-D0FEDA767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99" y="3039098"/>
            <a:ext cx="3867672" cy="2801610"/>
          </a:xfrm>
          <a:prstGeom prst="rect">
            <a:avLst/>
          </a:prstGeom>
        </p:spPr>
      </p:pic>
      <p:pic>
        <p:nvPicPr>
          <p:cNvPr id="19" name="Picture 18" descr="A hexagon with white text&#10;&#10;AI-generated content may be incorrect.">
            <a:extLst>
              <a:ext uri="{FF2B5EF4-FFF2-40B4-BE49-F238E27FC236}">
                <a16:creationId xmlns:a16="http://schemas.microsoft.com/office/drawing/2014/main" id="{7DA5D4E0-95FE-4E80-0CF7-4CAB248AE6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18" y="4656485"/>
            <a:ext cx="988665" cy="9886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10E957-2C5B-4307-FE09-A2831C09E9A4}"/>
              </a:ext>
            </a:extLst>
          </p:cNvPr>
          <p:cNvSpPr txBox="1"/>
          <p:nvPr/>
        </p:nvSpPr>
        <p:spPr>
          <a:xfrm>
            <a:off x="234950" y="4603750"/>
            <a:ext cx="43960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KDE : Kernel Density Estimate</a:t>
            </a:r>
          </a:p>
          <a:p>
            <a:r>
              <a:rPr lang="en-US" sz="1200" dirty="0">
                <a:solidFill>
                  <a:srgbClr val="3C4043"/>
                </a:solidFill>
                <a:latin typeface="Arial" panose="020B0604020202020204" pitchFamily="34" charset="0"/>
              </a:rPr>
              <a:t>Here , </a:t>
            </a:r>
            <a:r>
              <a:rPr lang="en-US" sz="12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Y axis : estimated probability distribution</a:t>
            </a:r>
          </a:p>
          <a:p>
            <a:r>
              <a:rPr lang="en-US" sz="1200" dirty="0">
                <a:solidFill>
                  <a:srgbClr val="3C4043"/>
                </a:solidFill>
                <a:latin typeface="Arial" panose="020B0604020202020204" pitchFamily="34" charset="0"/>
              </a:rPr>
              <a:t>  </a:t>
            </a: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The larger the gap between red and blue curves, the greater the difference in churn </a:t>
            </a:r>
            <a:r>
              <a:rPr lang="en-US" sz="1400" b="1" i="0" u="none" strike="noStrike" dirty="0" err="1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9311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8F3A7-E48B-C82E-E9AE-222DFC5A7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9268330-F02D-78FB-59BF-9C841BBBA8B2}"/>
              </a:ext>
            </a:extLst>
          </p:cNvPr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BAEC21F-7170-34E2-08FE-E01E3EFE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E4D1C5F-D55D-5719-8CE2-61F6D9C0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992E7C3-FE3A-A61B-5AD2-276412EADB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19DABF21-DFB7-A2F4-A09A-432ECC4A9C47}"/>
              </a:ext>
            </a:extLst>
          </p:cNvPr>
          <p:cNvSpPr txBox="1"/>
          <p:nvPr/>
        </p:nvSpPr>
        <p:spPr>
          <a:xfrm>
            <a:off x="1346200" y="1257300"/>
            <a:ext cx="76454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000"/>
              </a:lnSpc>
              <a:defRPr/>
            </a:pPr>
            <a:r>
              <a:rPr lang="en-US" sz="2500" b="1" dirty="0">
                <a:solidFill>
                  <a:srgbClr val="2F1B12"/>
                </a:solidFill>
                <a:latin typeface="苹方-简"/>
              </a:rPr>
              <a:t>Section 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A28AA00-BAE1-C37F-A6CD-070E95932DF5}"/>
              </a:ext>
            </a:extLst>
          </p:cNvPr>
          <p:cNvSpPr txBox="1"/>
          <p:nvPr/>
        </p:nvSpPr>
        <p:spPr>
          <a:xfrm>
            <a:off x="1257300" y="1879600"/>
            <a:ext cx="78232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n-US" sz="2100" dirty="0">
                <a:solidFill>
                  <a:srgbClr val="2F1B12"/>
                </a:solidFill>
                <a:latin typeface="苹方-简"/>
              </a:rPr>
              <a:t>Statistical Analysis</a:t>
            </a:r>
            <a:r>
              <a:rPr lang="en-US" sz="2100" b="0" dirty="0">
                <a:solidFill>
                  <a:srgbClr val="2F1B12"/>
                </a:solidFill>
                <a:latin typeface="苹方-简"/>
              </a:rPr>
              <a:t> </a:t>
            </a:r>
            <a:endParaRPr lang="en-US" sz="1100" dirty="0"/>
          </a:p>
        </p:txBody>
      </p:sp>
      <p:pic>
        <p:nvPicPr>
          <p:cNvPr id="9" name="Picture 8" descr="A hexagon with white text&#10;&#10;AI-generated content may be incorrect.">
            <a:extLst>
              <a:ext uri="{FF2B5EF4-FFF2-40B4-BE49-F238E27FC236}">
                <a16:creationId xmlns:a16="http://schemas.microsoft.com/office/drawing/2014/main" id="{6983044D-72B3-674F-304D-DD0AFAB468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0" y="4359353"/>
            <a:ext cx="988665" cy="9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5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02BB9-A010-8388-8619-12CF738A3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5A4434D-326E-7E00-7B72-9E2106B75E3C}"/>
              </a:ext>
            </a:extLst>
          </p:cNvPr>
          <p:cNvSpPr/>
          <p:nvPr/>
        </p:nvSpPr>
        <p:spPr>
          <a:xfrm>
            <a:off x="0" y="-29769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75640AB-462C-CA40-31B4-80FE03F0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CCAF6793-2817-1076-BD03-5A3114A4D3AE}"/>
              </a:ext>
            </a:extLst>
          </p:cNvPr>
          <p:cNvSpPr txBox="1"/>
          <p:nvPr/>
        </p:nvSpPr>
        <p:spPr>
          <a:xfrm>
            <a:off x="508000" y="342900"/>
            <a:ext cx="422275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DD047-80C0-0654-A8EB-BE741583A13F}"/>
              </a:ext>
            </a:extLst>
          </p:cNvPr>
          <p:cNvSpPr txBox="1"/>
          <p:nvPr/>
        </p:nvSpPr>
        <p:spPr>
          <a:xfrm>
            <a:off x="692150" y="457911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37373"/>
                </a:solidFill>
                <a:latin typeface="Roboto" panose="02000000000000000000" pitchFamily="2" charset="0"/>
              </a:rPr>
              <a:t>Correlation</a:t>
            </a:r>
            <a:r>
              <a:rPr lang="de-DE" dirty="0">
                <a:solidFill>
                  <a:srgbClr val="737373"/>
                </a:solidFill>
                <a:latin typeface="Roboto" panose="02000000000000000000" pitchFamily="2" charset="0"/>
              </a:rPr>
              <a:t> Matrix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724F7-4186-C199-D2B3-4B9C98CB57B2}"/>
              </a:ext>
            </a:extLst>
          </p:cNvPr>
          <p:cNvSpPr txBox="1"/>
          <p:nvPr/>
        </p:nvSpPr>
        <p:spPr>
          <a:xfrm>
            <a:off x="2965189" y="15393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Exploratory Data Analysis &amp; Visualizations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7" name="Picture 6" descr="A chart of a number of numbers&#10;&#10;AI-generated content may be incorrect.">
            <a:extLst>
              <a:ext uri="{FF2B5EF4-FFF2-40B4-BE49-F238E27FC236}">
                <a16:creationId xmlns:a16="http://schemas.microsoft.com/office/drawing/2014/main" id="{F77A989A-B2DF-8965-C35F-D1D276748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803342"/>
            <a:ext cx="10038651" cy="4957102"/>
          </a:xfrm>
          <a:prstGeom prst="rect">
            <a:avLst/>
          </a:prstGeom>
        </p:spPr>
      </p:pic>
      <p:pic>
        <p:nvPicPr>
          <p:cNvPr id="8" name="Picture 7" descr="A hexagon with white text&#10;&#10;AI-generated content may be incorrect.">
            <a:extLst>
              <a:ext uri="{FF2B5EF4-FFF2-40B4-BE49-F238E27FC236}">
                <a16:creationId xmlns:a16="http://schemas.microsoft.com/office/drawing/2014/main" id="{3D6252D8-A21C-6413-AC7D-427FEB5CEC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858" y="5091179"/>
            <a:ext cx="669265" cy="66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0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83E99-E163-7309-0247-6EE439F91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562F402-1EFD-BD67-DDA7-CB6875C4A75F}"/>
              </a:ext>
            </a:extLst>
          </p:cNvPr>
          <p:cNvSpPr/>
          <p:nvPr/>
        </p:nvSpPr>
        <p:spPr>
          <a:xfrm>
            <a:off x="0" y="-29769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B3E1358-DA9F-78BB-2497-5D06F5DA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FA020844-1C24-7A05-C41D-B08175545DEF}"/>
              </a:ext>
            </a:extLst>
          </p:cNvPr>
          <p:cNvSpPr txBox="1"/>
          <p:nvPr/>
        </p:nvSpPr>
        <p:spPr>
          <a:xfrm>
            <a:off x="508000" y="342900"/>
            <a:ext cx="422275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57D305-9797-EBF3-EA09-08F515A62229}"/>
              </a:ext>
            </a:extLst>
          </p:cNvPr>
          <p:cNvSpPr txBox="1"/>
          <p:nvPr/>
        </p:nvSpPr>
        <p:spPr>
          <a:xfrm>
            <a:off x="692150" y="457911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37373"/>
                </a:solidFill>
                <a:latin typeface="Roboto" panose="02000000000000000000" pitchFamily="2" charset="0"/>
              </a:rPr>
              <a:t>Skewness</a:t>
            </a:r>
            <a:r>
              <a:rPr lang="de-DE" dirty="0">
                <a:solidFill>
                  <a:srgbClr val="737373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737373"/>
                </a:solidFill>
                <a:latin typeface="Roboto" panose="02000000000000000000" pitchFamily="2" charset="0"/>
              </a:rPr>
              <a:t>of</a:t>
            </a:r>
            <a:r>
              <a:rPr lang="de-DE" dirty="0">
                <a:solidFill>
                  <a:srgbClr val="737373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737373"/>
                </a:solidFill>
                <a:latin typeface="Roboto" panose="02000000000000000000" pitchFamily="2" charset="0"/>
              </a:rPr>
              <a:t>Numerical</a:t>
            </a:r>
            <a:r>
              <a:rPr lang="de-DE" dirty="0">
                <a:solidFill>
                  <a:srgbClr val="737373"/>
                </a:solidFill>
                <a:latin typeface="Roboto" panose="02000000000000000000" pitchFamily="2" charset="0"/>
              </a:rPr>
              <a:t> Features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D30C7-B3F0-8B4E-5997-92F2D811EA7E}"/>
              </a:ext>
            </a:extLst>
          </p:cNvPr>
          <p:cNvSpPr txBox="1"/>
          <p:nvPr/>
        </p:nvSpPr>
        <p:spPr>
          <a:xfrm>
            <a:off x="2965189" y="15393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Exploratory Data Analysis &amp; Visualizations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8" name="Picture 7" descr="A hexagon with white text&#10;&#10;AI-generated content may be incorrect.">
            <a:extLst>
              <a:ext uri="{FF2B5EF4-FFF2-40B4-BE49-F238E27FC236}">
                <a16:creationId xmlns:a16="http://schemas.microsoft.com/office/drawing/2014/main" id="{F7407725-0B45-97A1-39E8-6966B3B221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858" y="5091179"/>
            <a:ext cx="669265" cy="669265"/>
          </a:xfrm>
          <a:prstGeom prst="rect">
            <a:avLst/>
          </a:prstGeom>
        </p:spPr>
      </p:pic>
      <p:pic>
        <p:nvPicPr>
          <p:cNvPr id="5" name="Picture 4" descr="A graph with blue rectangles&#10;&#10;AI-generated content may be incorrect.">
            <a:extLst>
              <a:ext uri="{FF2B5EF4-FFF2-40B4-BE49-F238E27FC236}">
                <a16:creationId xmlns:a16="http://schemas.microsoft.com/office/drawing/2014/main" id="{FC7BB5C9-F063-E23A-D5F0-0C80433B0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5" y="953032"/>
            <a:ext cx="6098505" cy="3976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0DE69-0B47-B104-2C02-5D27C8230E1A}"/>
              </a:ext>
            </a:extLst>
          </p:cNvPr>
          <p:cNvSpPr txBox="1"/>
          <p:nvPr/>
        </p:nvSpPr>
        <p:spPr>
          <a:xfrm>
            <a:off x="7198952" y="2089150"/>
            <a:ext cx="31769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**Here are the skewness values for the numerical features: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1F1F1F"/>
                </a:solidFill>
                <a:latin typeface="Roboto" panose="02000000000000000000" pitchFamily="2" charset="0"/>
              </a:rPr>
              <a:t>TotalCharges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0.96 (Highly skewed)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Tenure: 0.24 (Moderately skewed)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MonthlyCharges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-0.22 (Slightly skewed)**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BD9C4-4624-28DF-3634-9F77100E3997}"/>
              </a:ext>
            </a:extLst>
          </p:cNvPr>
          <p:cNvSpPr txBox="1"/>
          <p:nvPr/>
        </p:nvSpPr>
        <p:spPr>
          <a:xfrm>
            <a:off x="319777" y="5036257"/>
            <a:ext cx="922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Skewness measures the </a:t>
            </a:r>
            <a:r>
              <a:rPr lang="en-US" sz="1200" b="1" dirty="0"/>
              <a:t>asymmetry</a:t>
            </a:r>
            <a:r>
              <a:rPr lang="en-US" sz="1200" dirty="0"/>
              <a:t> of data distribution, helping to identify whether features are </a:t>
            </a:r>
            <a:r>
              <a:rPr lang="en-US" sz="1200" b="1" dirty="0"/>
              <a:t>normally distributed or skewed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039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46200" y="1257300"/>
            <a:ext cx="76454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000"/>
              </a:lnSpc>
              <a:defRPr/>
            </a:pPr>
            <a:r>
              <a:rPr lang="en-US" sz="2500" b="1" dirty="0">
                <a:solidFill>
                  <a:srgbClr val="2F1B12"/>
                </a:solidFill>
                <a:latin typeface="苹方-简"/>
              </a:rPr>
              <a:t>Section 5</a:t>
            </a:r>
            <a:endParaRPr lang="en-US" sz="1100" dirty="0"/>
          </a:p>
        </p:txBody>
      </p:sp>
      <p:sp>
        <p:nvSpPr>
          <p:cNvPr id="7" name="TextBox 7"/>
          <p:cNvSpPr txBox="1"/>
          <p:nvPr/>
        </p:nvSpPr>
        <p:spPr>
          <a:xfrm>
            <a:off x="1257300" y="1879600"/>
            <a:ext cx="78232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de-DE" sz="2100" dirty="0">
                <a:solidFill>
                  <a:srgbClr val="2F1B12"/>
                </a:solidFill>
                <a:latin typeface="苹方-简"/>
              </a:rPr>
              <a:t>M</a:t>
            </a:r>
            <a:r>
              <a:rPr lang="en-US" sz="2100" dirty="0" err="1">
                <a:solidFill>
                  <a:srgbClr val="2F1B12"/>
                </a:solidFill>
                <a:latin typeface="苹方-简"/>
              </a:rPr>
              <a:t>achine</a:t>
            </a:r>
            <a:r>
              <a:rPr lang="en-US" sz="2100" dirty="0">
                <a:solidFill>
                  <a:srgbClr val="2F1B12"/>
                </a:solidFill>
                <a:latin typeface="苹方-简"/>
              </a:rPr>
              <a:t> Learning Algorithms</a:t>
            </a:r>
            <a:endParaRPr lang="en-US" sz="1100" dirty="0"/>
          </a:p>
        </p:txBody>
      </p:sp>
      <p:pic>
        <p:nvPicPr>
          <p:cNvPr id="9" name="Picture 8" descr="A hexagon with white text&#10;&#10;AI-generated content may be incorrect.">
            <a:extLst>
              <a:ext uri="{FF2B5EF4-FFF2-40B4-BE49-F238E27FC236}">
                <a16:creationId xmlns:a16="http://schemas.microsoft.com/office/drawing/2014/main" id="{BC96C775-27DD-148B-50FA-D14356C26C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205" y="4316544"/>
            <a:ext cx="988665" cy="9886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366D6-5DD4-E226-9ED4-CDFCA67EB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2BF26FF-A7DC-6EBD-BC8F-E56219F17E7C}"/>
              </a:ext>
            </a:extLst>
          </p:cNvPr>
          <p:cNvSpPr/>
          <p:nvPr/>
        </p:nvSpPr>
        <p:spPr>
          <a:xfrm>
            <a:off x="0" y="-29769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3B2838E-C893-2819-8196-08D0CD06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9F3C57-7875-8059-12AB-5B2B003C9D17}"/>
              </a:ext>
            </a:extLst>
          </p:cNvPr>
          <p:cNvSpPr txBox="1"/>
          <p:nvPr/>
        </p:nvSpPr>
        <p:spPr>
          <a:xfrm>
            <a:off x="2965189" y="153931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Machine</a:t>
            </a:r>
            <a:r>
              <a:rPr lang="de-DE" sz="2400" b="1" dirty="0"/>
              <a:t> Learning Approach</a:t>
            </a:r>
            <a:endParaRPr lang="en-US" sz="2400" b="1" dirty="0"/>
          </a:p>
          <a:p>
            <a:endParaRPr lang="en-US" dirty="0"/>
          </a:p>
        </p:txBody>
      </p:sp>
      <p:pic>
        <p:nvPicPr>
          <p:cNvPr id="8" name="Picture 7" descr="A hexagon with white text&#10;&#10;AI-generated content may be incorrect.">
            <a:extLst>
              <a:ext uri="{FF2B5EF4-FFF2-40B4-BE49-F238E27FC236}">
                <a16:creationId xmlns:a16="http://schemas.microsoft.com/office/drawing/2014/main" id="{55F85322-78AD-ED10-EF6E-CD8C3E109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858" y="5091179"/>
            <a:ext cx="669265" cy="669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9FC939-F86C-AF21-3BEA-60A192429A74}"/>
              </a:ext>
            </a:extLst>
          </p:cNvPr>
          <p:cNvSpPr txBox="1"/>
          <p:nvPr/>
        </p:nvSpPr>
        <p:spPr>
          <a:xfrm>
            <a:off x="1225550" y="800262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r>
              <a:rPr lang="de-DE" dirty="0"/>
              <a:t> :</a:t>
            </a:r>
          </a:p>
          <a:p>
            <a:pPr marL="342900" indent="-342900">
              <a:buFontTx/>
              <a:buAutoNum type="arabicPeriod"/>
            </a:pP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OneHotEncoder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de-DE" b="1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 Data</a:t>
            </a:r>
          </a:p>
          <a:p>
            <a:pPr marL="342900" indent="-342900">
              <a:buFontTx/>
              <a:buAutoNum type="arabicPeriod"/>
            </a:pP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Data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E64E4-6796-CFF8-471E-F4D66F8A2965}"/>
              </a:ext>
            </a:extLst>
          </p:cNvPr>
          <p:cNvSpPr txBox="1"/>
          <p:nvPr/>
        </p:nvSpPr>
        <p:spPr>
          <a:xfrm>
            <a:off x="1454150" y="2165350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Then</a:t>
            </a:r>
            <a:r>
              <a:rPr lang="de-DE" dirty="0"/>
              <a:t>, I follow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:</a:t>
            </a:r>
          </a:p>
          <a:p>
            <a:pPr marL="342900" indent="-342900">
              <a:buAutoNum type="arabicPeriod"/>
            </a:pPr>
            <a:r>
              <a:rPr lang="de-DE" dirty="0"/>
              <a:t>Building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train_test_split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sklearn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and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80/20 </a:t>
            </a:r>
            <a:r>
              <a:rPr lang="de-DE" dirty="0" err="1"/>
              <a:t>ratio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0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0ED93-A948-DEBE-5808-42EB4F840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77FBF90-D34F-A290-4236-5FB120F6B989}"/>
              </a:ext>
            </a:extLst>
          </p:cNvPr>
          <p:cNvSpPr/>
          <p:nvPr/>
        </p:nvSpPr>
        <p:spPr>
          <a:xfrm>
            <a:off x="-13923" y="32449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FD8D060-CA02-78C3-0F19-A7A00A3E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FB9647C1-A415-59A9-4564-8DBD65EE3BC3}"/>
              </a:ext>
            </a:extLst>
          </p:cNvPr>
          <p:cNvSpPr txBox="1"/>
          <p:nvPr/>
        </p:nvSpPr>
        <p:spPr>
          <a:xfrm>
            <a:off x="508000" y="342900"/>
            <a:ext cx="422275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E0004-0F63-3484-C073-AF963718C743}"/>
              </a:ext>
            </a:extLst>
          </p:cNvPr>
          <p:cNvSpPr txBox="1"/>
          <p:nvPr/>
        </p:nvSpPr>
        <p:spPr>
          <a:xfrm>
            <a:off x="2019169" y="210234"/>
            <a:ext cx="633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Machine</a:t>
            </a:r>
            <a:r>
              <a:rPr lang="de-DE" b="1" dirty="0"/>
              <a:t> Learning </a:t>
            </a:r>
            <a:r>
              <a:rPr lang="de-DE" b="1" dirty="0" err="1"/>
              <a:t>Althorithms</a:t>
            </a:r>
            <a:r>
              <a:rPr lang="de-DE" b="1" dirty="0"/>
              <a:t> and </a:t>
            </a:r>
            <a:r>
              <a:rPr lang="de-DE" b="1" dirty="0" err="1"/>
              <a:t>their</a:t>
            </a:r>
            <a:r>
              <a:rPr lang="de-DE" b="1" dirty="0"/>
              <a:t> Performances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8" name="Picture 7" descr="A hexagon with white text&#10;&#10;AI-generated content may be incorrect.">
            <a:extLst>
              <a:ext uri="{FF2B5EF4-FFF2-40B4-BE49-F238E27FC236}">
                <a16:creationId xmlns:a16="http://schemas.microsoft.com/office/drawing/2014/main" id="{E0228EAA-8776-D2DF-99F2-C43525D934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252" y="5156710"/>
            <a:ext cx="669265" cy="669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B1A529-0A3F-DA92-DAF0-0017C443FDCC}"/>
              </a:ext>
            </a:extLst>
          </p:cNvPr>
          <p:cNvSpPr txBox="1"/>
          <p:nvPr/>
        </p:nvSpPr>
        <p:spPr>
          <a:xfrm>
            <a:off x="95738" y="582157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/>
              <a:t>K-</a:t>
            </a:r>
            <a:r>
              <a:rPr lang="de-DE" b="1" dirty="0" err="1"/>
              <a:t>Nearest</a:t>
            </a:r>
            <a:r>
              <a:rPr lang="de-DE" b="1" dirty="0"/>
              <a:t>-</a:t>
            </a:r>
            <a:r>
              <a:rPr lang="de-DE" b="1" dirty="0" err="1"/>
              <a:t>Neighbor</a:t>
            </a:r>
            <a:r>
              <a:rPr lang="de-DE" b="1" dirty="0"/>
              <a:t> </a:t>
            </a:r>
            <a:r>
              <a:rPr lang="de-DE" b="1" dirty="0" err="1"/>
              <a:t>Classifier</a:t>
            </a:r>
            <a:r>
              <a:rPr lang="de-DE" b="1" dirty="0"/>
              <a:t> :</a:t>
            </a:r>
            <a:endParaRPr lang="en-US" b="1" dirty="0"/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DE4852BC-C4FB-76EC-50A5-79EED63E1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95" y="570489"/>
            <a:ext cx="2514193" cy="15799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9F0B24-225C-90C1-39C9-A4CE82A37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75" y="689492"/>
            <a:ext cx="3097915" cy="12886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0B89C1-A428-2464-6D52-B78854EFA869}"/>
              </a:ext>
            </a:extLst>
          </p:cNvPr>
          <p:cNvSpPr txBox="1"/>
          <p:nvPr/>
        </p:nvSpPr>
        <p:spPr>
          <a:xfrm>
            <a:off x="95738" y="258632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Support Vector </a:t>
            </a:r>
            <a:r>
              <a:rPr lang="de-DE" b="1" dirty="0" err="1"/>
              <a:t>Machine</a:t>
            </a:r>
            <a:r>
              <a:rPr lang="de-DE" b="1" dirty="0"/>
              <a:t> </a:t>
            </a:r>
            <a:r>
              <a:rPr lang="de-DE" b="1" dirty="0" err="1"/>
              <a:t>Classifier</a:t>
            </a:r>
            <a:r>
              <a:rPr lang="de-DE" b="1" dirty="0"/>
              <a:t> : 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E0F29D-4DAB-6812-DEB0-40B358375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72" y="2277796"/>
            <a:ext cx="2743200" cy="1739845"/>
          </a:xfrm>
          <a:prstGeom prst="rect">
            <a:avLst/>
          </a:prstGeom>
        </p:spPr>
      </p:pic>
      <p:pic>
        <p:nvPicPr>
          <p:cNvPr id="21" name="Picture 2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899ED52-A914-2695-A8DF-018C8383F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 b="13179"/>
          <a:stretch/>
        </p:blipFill>
        <p:spPr>
          <a:xfrm>
            <a:off x="7392869" y="2421959"/>
            <a:ext cx="2824311" cy="14045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55C309-E2A0-76DA-EC52-ECAC801B7828}"/>
              </a:ext>
            </a:extLst>
          </p:cNvPr>
          <p:cNvSpPr txBox="1"/>
          <p:nvPr/>
        </p:nvSpPr>
        <p:spPr>
          <a:xfrm>
            <a:off x="95738" y="4363969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3. Random Forest </a:t>
            </a:r>
            <a:r>
              <a:rPr lang="de-DE" b="1" dirty="0" err="1"/>
              <a:t>Classifier</a:t>
            </a:r>
            <a:r>
              <a:rPr lang="de-DE" b="1" dirty="0"/>
              <a:t> : </a:t>
            </a:r>
            <a:endParaRPr lang="en-US" b="1" dirty="0"/>
          </a:p>
        </p:txBody>
      </p:sp>
      <p:pic>
        <p:nvPicPr>
          <p:cNvPr id="26" name="Picture 25" descr="A screenshot of a graph&#10;&#10;AI-generated content may be incorrect.">
            <a:extLst>
              <a:ext uri="{FF2B5EF4-FFF2-40B4-BE49-F238E27FC236}">
                <a16:creationId xmlns:a16="http://schemas.microsoft.com/office/drawing/2014/main" id="{92C277D0-6A22-7025-C419-F661589F3E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09" y="4129310"/>
            <a:ext cx="2743199" cy="1732002"/>
          </a:xfrm>
          <a:prstGeom prst="rect">
            <a:avLst/>
          </a:prstGeom>
        </p:spPr>
      </p:pic>
      <p:pic>
        <p:nvPicPr>
          <p:cNvPr id="28" name="Picture 27" descr="A screenshot of a graph&#10;&#10;AI-generated content may be incorrect.">
            <a:extLst>
              <a:ext uri="{FF2B5EF4-FFF2-40B4-BE49-F238E27FC236}">
                <a16:creationId xmlns:a16="http://schemas.microsoft.com/office/drawing/2014/main" id="{BD62B3D0-7A06-CFAF-6BEA-44055F521E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95" y="4190384"/>
            <a:ext cx="2537618" cy="1168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12C09CA-4A9F-7D1C-6B7C-27CD5EF4337C}"/>
              </a:ext>
            </a:extLst>
          </p:cNvPr>
          <p:cNvSpPr txBox="1"/>
          <p:nvPr/>
        </p:nvSpPr>
        <p:spPr>
          <a:xfrm>
            <a:off x="311150" y="498475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Precision = (TP / (TP + FP))</a:t>
            </a:r>
          </a:p>
          <a:p>
            <a:r>
              <a:rPr lang="en-US" sz="1200" b="1" dirty="0"/>
              <a:t>Recall = (TP / (TP + FN))</a:t>
            </a:r>
          </a:p>
        </p:txBody>
      </p:sp>
    </p:spTree>
    <p:extLst>
      <p:ext uri="{BB962C8B-B14F-4D97-AF65-F5344CB8AC3E}">
        <p14:creationId xmlns:p14="http://schemas.microsoft.com/office/powerpoint/2010/main" val="140410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-12700" y="131509"/>
            <a:ext cx="10363200" cy="5842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2300" y="1601787"/>
            <a:ext cx="78232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n-US" sz="2100" b="1" dirty="0">
                <a:solidFill>
                  <a:srgbClr val="2F1B12"/>
                </a:solidFill>
              </a:rPr>
              <a:t>Understanding Customer Churn in the Telecom Industry</a:t>
            </a:r>
            <a:endParaRPr lang="en-US" sz="1100" b="1" dirty="0"/>
          </a:p>
        </p:txBody>
      </p:sp>
      <p:sp>
        <p:nvSpPr>
          <p:cNvPr id="8" name="TextBox 8"/>
          <p:cNvSpPr txBox="1"/>
          <p:nvPr/>
        </p:nvSpPr>
        <p:spPr>
          <a:xfrm>
            <a:off x="692150" y="993313"/>
            <a:ext cx="78232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000"/>
              </a:lnSpc>
              <a:defRPr/>
            </a:pPr>
            <a:r>
              <a:rPr lang="en-US" sz="2500" b="1" dirty="0">
                <a:solidFill>
                  <a:srgbClr val="2F1B12"/>
                </a:solidFill>
                <a:latin typeface="苹方-简"/>
              </a:rPr>
              <a:t>Section 1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B2004-6EC5-14A0-4AEB-017C3CB5DE39}"/>
              </a:ext>
            </a:extLst>
          </p:cNvPr>
          <p:cNvSpPr txBox="1"/>
          <p:nvPr/>
        </p:nvSpPr>
        <p:spPr>
          <a:xfrm>
            <a:off x="844550" y="2224341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 Customer churn refers to when customers stop using a company's services.</a:t>
            </a:r>
          </a:p>
          <a:p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30DE4F-EFE8-F123-2532-667E255F4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00" y="3386772"/>
            <a:ext cx="79464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Churn in Telecom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competition leads to easy customer switching.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Dissatisfaction or less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the customer leading to churn.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BC419A1-3019-B9C4-73FD-3C59543A4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3759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67C095EC-FB8F-7431-C2A0-5D38432A6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037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 descr="A hexagon with white text&#10;&#10;AI-generated content may be incorrect.">
            <a:extLst>
              <a:ext uri="{FF2B5EF4-FFF2-40B4-BE49-F238E27FC236}">
                <a16:creationId xmlns:a16="http://schemas.microsoft.com/office/drawing/2014/main" id="{F4C82D2D-5A4B-28A0-0715-7A484E8EB7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0" y="4404135"/>
            <a:ext cx="988665" cy="9886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620D8-11D4-AC7F-95FA-03D3EF979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79894B6-DAAD-8A3F-99A4-A16073D590A1}"/>
              </a:ext>
            </a:extLst>
          </p:cNvPr>
          <p:cNvSpPr/>
          <p:nvPr/>
        </p:nvSpPr>
        <p:spPr>
          <a:xfrm>
            <a:off x="-13923" y="32449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23B7741-B3B5-FBC1-1AA9-81DD4D2C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E3714B92-66E3-AA69-E407-E532992D90A6}"/>
              </a:ext>
            </a:extLst>
          </p:cNvPr>
          <p:cNvSpPr txBox="1"/>
          <p:nvPr/>
        </p:nvSpPr>
        <p:spPr>
          <a:xfrm>
            <a:off x="508000" y="342900"/>
            <a:ext cx="422275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778522-8AB6-DA40-ACCC-B950153B7E93}"/>
              </a:ext>
            </a:extLst>
          </p:cNvPr>
          <p:cNvSpPr txBox="1"/>
          <p:nvPr/>
        </p:nvSpPr>
        <p:spPr>
          <a:xfrm>
            <a:off x="2019169" y="210234"/>
            <a:ext cx="633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Machine</a:t>
            </a:r>
            <a:r>
              <a:rPr lang="de-DE" b="1" dirty="0"/>
              <a:t> Learning </a:t>
            </a:r>
            <a:r>
              <a:rPr lang="de-DE" b="1" dirty="0" err="1"/>
              <a:t>Althorithms</a:t>
            </a:r>
            <a:r>
              <a:rPr lang="de-DE" b="1" dirty="0"/>
              <a:t> and </a:t>
            </a:r>
            <a:r>
              <a:rPr lang="de-DE" b="1" dirty="0" err="1"/>
              <a:t>their</a:t>
            </a:r>
            <a:r>
              <a:rPr lang="de-DE" b="1" dirty="0"/>
              <a:t> Performances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8" name="Picture 7" descr="A hexagon with white text&#10;&#10;AI-generated content may be incorrect.">
            <a:extLst>
              <a:ext uri="{FF2B5EF4-FFF2-40B4-BE49-F238E27FC236}">
                <a16:creationId xmlns:a16="http://schemas.microsoft.com/office/drawing/2014/main" id="{E6034366-B455-962B-0D5B-953D457507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30" y="5042236"/>
            <a:ext cx="669265" cy="669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E5896E-4F0A-7EFC-EF21-1E4C6AA43068}"/>
              </a:ext>
            </a:extLst>
          </p:cNvPr>
          <p:cNvSpPr txBox="1"/>
          <p:nvPr/>
        </p:nvSpPr>
        <p:spPr>
          <a:xfrm>
            <a:off x="95738" y="582157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Logistic</a:t>
            </a:r>
            <a:r>
              <a:rPr lang="de-DE" b="1" dirty="0"/>
              <a:t> Regression </a:t>
            </a:r>
            <a:r>
              <a:rPr lang="de-DE" b="1" dirty="0" err="1"/>
              <a:t>Classifier</a:t>
            </a:r>
            <a:r>
              <a:rPr lang="de-DE" b="1" dirty="0"/>
              <a:t> :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940F1F-403F-6298-2900-620ED555B436}"/>
              </a:ext>
            </a:extLst>
          </p:cNvPr>
          <p:cNvSpPr txBox="1"/>
          <p:nvPr/>
        </p:nvSpPr>
        <p:spPr>
          <a:xfrm>
            <a:off x="58046" y="322877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Gradient </a:t>
            </a:r>
            <a:r>
              <a:rPr lang="de-DE" b="1" dirty="0" err="1"/>
              <a:t>Boosting</a:t>
            </a:r>
            <a:r>
              <a:rPr lang="de-DE" b="1" dirty="0"/>
              <a:t> </a:t>
            </a:r>
            <a:r>
              <a:rPr lang="de-DE" b="1" dirty="0" err="1"/>
              <a:t>Classifier</a:t>
            </a:r>
            <a:r>
              <a:rPr lang="de-DE" b="1" dirty="0"/>
              <a:t> : </a:t>
            </a:r>
            <a:endParaRPr lang="en-US" b="1" dirty="0"/>
          </a:p>
        </p:txBody>
      </p:sp>
      <p:pic>
        <p:nvPicPr>
          <p:cNvPr id="5" name="Picture 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FC9328E3-E63F-D5F4-9700-1AC2FA804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0" y="624207"/>
            <a:ext cx="2726400" cy="202798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A90636-14C7-87DF-B087-AFB7CDA196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63" y="841476"/>
            <a:ext cx="3010987" cy="1339783"/>
          </a:xfrm>
          <a:prstGeom prst="rect">
            <a:avLst/>
          </a:prstGeom>
        </p:spPr>
      </p:pic>
      <p:pic>
        <p:nvPicPr>
          <p:cNvPr id="14" name="Picture 13" descr="A graph with numbers and a number of text&#10;&#10;AI-generated content may be incorrect.">
            <a:extLst>
              <a:ext uri="{FF2B5EF4-FFF2-40B4-BE49-F238E27FC236}">
                <a16:creationId xmlns:a16="http://schemas.microsoft.com/office/drawing/2014/main" id="{A3D122A9-4CD5-E730-5AB7-19BB772D63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51" y="2798816"/>
            <a:ext cx="2726400" cy="2102474"/>
          </a:xfrm>
          <a:prstGeom prst="rect">
            <a:avLst/>
          </a:prstGeom>
        </p:spPr>
      </p:pic>
      <p:pic>
        <p:nvPicPr>
          <p:cNvPr id="18" name="Picture 17" descr="A screenshot of a graph&#10;&#10;AI-generated content may be incorrect.">
            <a:extLst>
              <a:ext uri="{FF2B5EF4-FFF2-40B4-BE49-F238E27FC236}">
                <a16:creationId xmlns:a16="http://schemas.microsoft.com/office/drawing/2014/main" id="{B772F64D-D2CC-114D-AA27-ECE3E4B454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96" y="3050130"/>
            <a:ext cx="3330229" cy="15088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6E120D-D2AC-D437-8A00-69C6DAF81048}"/>
              </a:ext>
            </a:extLst>
          </p:cNvPr>
          <p:cNvSpPr txBox="1"/>
          <p:nvPr/>
        </p:nvSpPr>
        <p:spPr>
          <a:xfrm>
            <a:off x="844550" y="504223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So, </a:t>
            </a:r>
            <a:r>
              <a:rPr lang="de-DE" b="1" dirty="0" err="1"/>
              <a:t>Logistic</a:t>
            </a:r>
            <a:r>
              <a:rPr lang="de-DE" b="1" dirty="0"/>
              <a:t> Regression </a:t>
            </a:r>
            <a:r>
              <a:rPr lang="de-DE" b="1" dirty="0" err="1"/>
              <a:t>method</a:t>
            </a:r>
            <a:r>
              <a:rPr lang="de-DE" b="1" dirty="0"/>
              <a:t> </a:t>
            </a:r>
            <a:r>
              <a:rPr lang="de-DE" b="1" dirty="0" err="1"/>
              <a:t>gives</a:t>
            </a:r>
            <a:r>
              <a:rPr lang="de-DE" b="1" dirty="0"/>
              <a:t> </a:t>
            </a:r>
            <a:r>
              <a:rPr lang="de-DE" b="1" dirty="0" err="1"/>
              <a:t>us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most</a:t>
            </a:r>
            <a:r>
              <a:rPr lang="de-DE" b="1" dirty="0"/>
              <a:t> </a:t>
            </a:r>
            <a:r>
              <a:rPr lang="de-DE" b="1" dirty="0" err="1"/>
              <a:t>Accuracy</a:t>
            </a:r>
            <a:r>
              <a:rPr lang="de-DE" b="1" dirty="0"/>
              <a:t> (80.45%)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907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C7E80-6CA7-BA8C-55A1-C1C3959BD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571709F-AE1E-03F5-E370-B8B01EC3D310}"/>
              </a:ext>
            </a:extLst>
          </p:cNvPr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C6A44C8-CB35-F724-0847-67D77730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ECD549-7DE8-7D0D-AEFB-A0F15A80B7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BB70625-DE35-833E-DD87-18B3C0217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1697B111-1B4D-E137-2709-97366DD189E6}"/>
              </a:ext>
            </a:extLst>
          </p:cNvPr>
          <p:cNvSpPr txBox="1"/>
          <p:nvPr/>
        </p:nvSpPr>
        <p:spPr>
          <a:xfrm>
            <a:off x="1346200" y="1257300"/>
            <a:ext cx="76454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000"/>
              </a:lnSpc>
              <a:defRPr/>
            </a:pPr>
            <a:r>
              <a:rPr lang="en-US" sz="2500" b="1" dirty="0">
                <a:solidFill>
                  <a:srgbClr val="2F1B12"/>
                </a:solidFill>
                <a:latin typeface="苹方-简"/>
              </a:rPr>
              <a:t>Section 6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3BB3B73-57D9-39FB-538E-B10A8488AE70}"/>
              </a:ext>
            </a:extLst>
          </p:cNvPr>
          <p:cNvSpPr txBox="1"/>
          <p:nvPr/>
        </p:nvSpPr>
        <p:spPr>
          <a:xfrm>
            <a:off x="1257300" y="1879600"/>
            <a:ext cx="78232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n-US" sz="2100" dirty="0">
                <a:solidFill>
                  <a:srgbClr val="2F1B12"/>
                </a:solidFill>
                <a:latin typeface="苹方-简"/>
              </a:rPr>
              <a:t>Structured Query Language &amp; Tableau</a:t>
            </a:r>
            <a:r>
              <a:rPr lang="en-US" sz="2100" b="0" dirty="0">
                <a:solidFill>
                  <a:srgbClr val="2F1B12"/>
                </a:solidFill>
                <a:latin typeface="苹方-简"/>
              </a:rPr>
              <a:t> </a:t>
            </a:r>
            <a:endParaRPr lang="en-US" sz="1100" dirty="0"/>
          </a:p>
        </p:txBody>
      </p:sp>
      <p:pic>
        <p:nvPicPr>
          <p:cNvPr id="9" name="Picture 8" descr="A hexagon with white text&#10;&#10;AI-generated content may be incorrect.">
            <a:extLst>
              <a:ext uri="{FF2B5EF4-FFF2-40B4-BE49-F238E27FC236}">
                <a16:creationId xmlns:a16="http://schemas.microsoft.com/office/drawing/2014/main" id="{5C5344ED-7D12-936C-757F-066560CB52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0" y="4359353"/>
            <a:ext cx="988665" cy="9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7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47712" y="-193459"/>
            <a:ext cx="10363200" cy="5842000"/>
          </a:xfrm>
          <a:prstGeom prst="rect">
            <a:avLst/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20000">
            <a:off x="2133600" y="1371600"/>
            <a:ext cx="1117600" cy="1219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 l="1000" r="1000"/>
          <a:stretch>
            <a:fillRect/>
          </a:stretch>
        </p:blipFill>
        <p:spPr>
          <a:xfrm rot="6060000" flipH="1" flipV="1">
            <a:off x="6781800" y="1422400"/>
            <a:ext cx="1206500" cy="11303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477218" y="178187"/>
            <a:ext cx="93472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r>
              <a:rPr lang="en-US" sz="2700" b="1" dirty="0">
                <a:solidFill>
                  <a:srgbClr val="000000">
                    <a:alpha val="87843"/>
                  </a:srgbClr>
                </a:solidFill>
                <a:latin typeface="苹方-简"/>
              </a:rPr>
              <a:t>Some Business Quires Using SQL</a:t>
            </a: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CAFF8-0614-A749-A667-ED909512496B}"/>
              </a:ext>
            </a:extLst>
          </p:cNvPr>
          <p:cNvSpPr txBox="1"/>
          <p:nvPr/>
        </p:nvSpPr>
        <p:spPr>
          <a:xfrm>
            <a:off x="505181" y="588528"/>
            <a:ext cx="978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</a:t>
            </a:r>
            <a:r>
              <a:rPr lang="en-US" dirty="0"/>
              <a:t>Identify the Top 5 Most Valuable Customers (Highest Charges) :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782BA-0790-026B-310A-1C893C758D7C}"/>
              </a:ext>
            </a:extLst>
          </p:cNvPr>
          <p:cNvSpPr txBox="1"/>
          <p:nvPr/>
        </p:nvSpPr>
        <p:spPr>
          <a:xfrm>
            <a:off x="515725" y="1079534"/>
            <a:ext cx="743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en-US" dirty="0"/>
              <a:t>Find the Churn Rate Segmented by Internet Service Type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66A2F-50D2-ABAD-E851-272191A5637D}"/>
              </a:ext>
            </a:extLst>
          </p:cNvPr>
          <p:cNvSpPr txBox="1"/>
          <p:nvPr/>
        </p:nvSpPr>
        <p:spPr>
          <a:xfrm>
            <a:off x="505181" y="1641753"/>
            <a:ext cx="72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en-US" dirty="0"/>
              <a:t>Identify the Most Common Tenure Period Among Churned Customers :</a:t>
            </a:r>
          </a:p>
        </p:txBody>
      </p:sp>
      <p:pic>
        <p:nvPicPr>
          <p:cNvPr id="23" name="Picture 22" descr="A hexagon with white text&#10;&#10;AI-generated content may be incorrect.">
            <a:extLst>
              <a:ext uri="{FF2B5EF4-FFF2-40B4-BE49-F238E27FC236}">
                <a16:creationId xmlns:a16="http://schemas.microsoft.com/office/drawing/2014/main" id="{6BDBF109-E0BF-51C3-B5C9-BD8F3DC529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53" y="4746920"/>
            <a:ext cx="988665" cy="9886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270C49-D783-F3A5-FB35-BE620C6ACF1D}"/>
              </a:ext>
            </a:extLst>
          </p:cNvPr>
          <p:cNvSpPr txBox="1"/>
          <p:nvPr/>
        </p:nvSpPr>
        <p:spPr>
          <a:xfrm>
            <a:off x="482927" y="2122088"/>
            <a:ext cx="978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en-US" dirty="0"/>
              <a:t>Compare Monthly Charges for Customers with Different Payment Methods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B6D123-C646-B1B7-DB88-5FC6A519A920}"/>
              </a:ext>
            </a:extLst>
          </p:cNvPr>
          <p:cNvSpPr txBox="1"/>
          <p:nvPr/>
        </p:nvSpPr>
        <p:spPr>
          <a:xfrm>
            <a:off x="505181" y="2683454"/>
            <a:ext cx="743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5. </a:t>
            </a:r>
            <a:r>
              <a:rPr lang="en-US" dirty="0"/>
              <a:t>Identify the Most Common Services Among Long-Term Customers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51521F-9D67-AE67-DD7C-EFB5DEB896B4}"/>
              </a:ext>
            </a:extLst>
          </p:cNvPr>
          <p:cNvSpPr txBox="1"/>
          <p:nvPr/>
        </p:nvSpPr>
        <p:spPr>
          <a:xfrm>
            <a:off x="486422" y="3187523"/>
            <a:ext cx="72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6. </a:t>
            </a:r>
            <a:r>
              <a:rPr lang="en-US" dirty="0"/>
              <a:t>Find the Total Revenue Lost Due to Churn: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1833C-9B87-5713-86D2-7FDF189374E0}"/>
              </a:ext>
            </a:extLst>
          </p:cNvPr>
          <p:cNvSpPr txBox="1"/>
          <p:nvPr/>
        </p:nvSpPr>
        <p:spPr>
          <a:xfrm>
            <a:off x="482927" y="3692711"/>
            <a:ext cx="978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 </a:t>
            </a:r>
            <a:r>
              <a:rPr lang="en-US" dirty="0"/>
              <a:t>Find Which Contract Type Generates the Most Revenue: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5948EB-3BDB-0E2E-B134-7EB284F062DF}"/>
              </a:ext>
            </a:extLst>
          </p:cNvPr>
          <p:cNvSpPr txBox="1"/>
          <p:nvPr/>
        </p:nvSpPr>
        <p:spPr>
          <a:xfrm>
            <a:off x="477218" y="4224041"/>
            <a:ext cx="743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8. </a:t>
            </a:r>
            <a:r>
              <a:rPr lang="en-US" dirty="0"/>
              <a:t>Predict Potential Churn Based on Monthly Charges and Contract Type: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6512B6-BBC6-9683-9073-12F7A54DCA60}"/>
              </a:ext>
            </a:extLst>
          </p:cNvPr>
          <p:cNvSpPr txBox="1"/>
          <p:nvPr/>
        </p:nvSpPr>
        <p:spPr>
          <a:xfrm>
            <a:off x="1171317" y="4593373"/>
            <a:ext cx="728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Visualizing</a:t>
            </a:r>
            <a:r>
              <a:rPr lang="de-DE" sz="2800" b="1" dirty="0"/>
              <a:t> </a:t>
            </a:r>
            <a:r>
              <a:rPr lang="de-DE" sz="2800" b="1" dirty="0" err="1"/>
              <a:t>these</a:t>
            </a:r>
            <a:r>
              <a:rPr lang="de-DE" sz="2800" b="1" dirty="0"/>
              <a:t> </a:t>
            </a:r>
            <a:r>
              <a:rPr lang="de-DE" sz="2800" b="1" dirty="0" err="1"/>
              <a:t>results</a:t>
            </a:r>
            <a:r>
              <a:rPr lang="de-DE" sz="2800" b="1" dirty="0"/>
              <a:t> in Tableau</a:t>
            </a:r>
            <a:endParaRPr lang="en-US" sz="2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4B08A4-4BA8-91E8-10FC-B1685092C191}"/>
              </a:ext>
            </a:extLst>
          </p:cNvPr>
          <p:cNvSpPr txBox="1"/>
          <p:nvPr/>
        </p:nvSpPr>
        <p:spPr>
          <a:xfrm>
            <a:off x="486422" y="5084541"/>
            <a:ext cx="10081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Click Here : </a:t>
            </a:r>
            <a:r>
              <a:rPr lang="de-DE" sz="1400" dirty="0">
                <a:hlinkClick r:id="rId6"/>
              </a:rPr>
              <a:t>https://public.tableau.com/authoring/CustomerChurnDashboardu/Dashboard1#1</a:t>
            </a:r>
            <a:endParaRPr lang="de-DE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C990C-1C26-7E6F-EA28-40E160F89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F321402-D825-3950-E5F3-4D924A08A990}"/>
              </a:ext>
            </a:extLst>
          </p:cNvPr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BF3E6D1-E87B-8752-897B-9864C5B86C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CD4A0C1-6AD9-652B-FE33-6C46AC42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A2C950B-0D61-E7A5-1781-DCDFF7FAFB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A8EAE942-0C42-8DA7-9301-7E325F9540F7}"/>
              </a:ext>
            </a:extLst>
          </p:cNvPr>
          <p:cNvSpPr txBox="1"/>
          <p:nvPr/>
        </p:nvSpPr>
        <p:spPr>
          <a:xfrm>
            <a:off x="1346200" y="1257300"/>
            <a:ext cx="76454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000"/>
              </a:lnSpc>
              <a:defRPr/>
            </a:pPr>
            <a:r>
              <a:rPr lang="en-US" sz="2500" b="1" dirty="0">
                <a:solidFill>
                  <a:srgbClr val="2F1B12"/>
                </a:solidFill>
                <a:latin typeface="苹方-简"/>
              </a:rPr>
              <a:t>Section 7</a:t>
            </a:r>
            <a:endParaRPr lang="en-US" sz="11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00FB522-CECB-C910-08ED-F8806100FCDA}"/>
              </a:ext>
            </a:extLst>
          </p:cNvPr>
          <p:cNvSpPr txBox="1"/>
          <p:nvPr/>
        </p:nvSpPr>
        <p:spPr>
          <a:xfrm>
            <a:off x="1257300" y="1879600"/>
            <a:ext cx="78232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de-DE" sz="2100" dirty="0" err="1">
                <a:solidFill>
                  <a:srgbClr val="2F1B12"/>
                </a:solidFill>
                <a:latin typeface="苹方-简"/>
              </a:rPr>
              <a:t>Recommandations</a:t>
            </a:r>
            <a:r>
              <a:rPr lang="de-DE" sz="2100" dirty="0">
                <a:solidFill>
                  <a:srgbClr val="2F1B12"/>
                </a:solidFill>
                <a:latin typeface="苹方-简"/>
              </a:rPr>
              <a:t> &amp; </a:t>
            </a:r>
            <a:r>
              <a:rPr lang="de-DE" sz="2100" dirty="0" err="1">
                <a:solidFill>
                  <a:srgbClr val="2F1B12"/>
                </a:solidFill>
                <a:latin typeface="苹方-简"/>
              </a:rPr>
              <a:t>Conclusion</a:t>
            </a:r>
            <a:r>
              <a:rPr lang="de-DE" sz="2100" dirty="0">
                <a:solidFill>
                  <a:srgbClr val="2F1B12"/>
                </a:solidFill>
                <a:latin typeface="苹方-简"/>
              </a:rPr>
              <a:t> </a:t>
            </a:r>
            <a:endParaRPr lang="en-US" sz="1100" dirty="0"/>
          </a:p>
        </p:txBody>
      </p:sp>
      <p:pic>
        <p:nvPicPr>
          <p:cNvPr id="8" name="Picture 7" descr="A hexagon with white text&#10;&#10;AI-generated content may be incorrect.">
            <a:extLst>
              <a:ext uri="{FF2B5EF4-FFF2-40B4-BE49-F238E27FC236}">
                <a16:creationId xmlns:a16="http://schemas.microsoft.com/office/drawing/2014/main" id="{99DD8C7C-9164-938A-1188-76D29F7EFA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0" y="4471112"/>
            <a:ext cx="988665" cy="9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62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8643C-287E-E21A-ABB0-4632657D5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A4EB78F-DB17-3CA4-B538-DB0A95164918}"/>
              </a:ext>
            </a:extLst>
          </p:cNvPr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2538E36-D75C-542B-B679-369CAB3A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CDF97969-70B5-BBC4-FF45-92329E8F7013}"/>
              </a:ext>
            </a:extLst>
          </p:cNvPr>
          <p:cNvSpPr/>
          <p:nvPr/>
        </p:nvSpPr>
        <p:spPr>
          <a:xfrm>
            <a:off x="0" y="0"/>
            <a:ext cx="10363200" cy="5842000"/>
          </a:xfrm>
          <a:prstGeom prst="rect">
            <a:avLst/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71E92D1-59F2-D9CB-2C18-97F8B33C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20000">
            <a:off x="2133600" y="1371600"/>
            <a:ext cx="1117600" cy="12192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864B570-16E6-3A7F-F0C7-EAAC58C848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0" r="1000"/>
          <a:stretch>
            <a:fillRect/>
          </a:stretch>
        </p:blipFill>
        <p:spPr>
          <a:xfrm rot="6060000" flipH="1" flipV="1">
            <a:off x="6781800" y="1422400"/>
            <a:ext cx="1206500" cy="11303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A8341F32-A406-C95C-0E82-1270FDFA4616}"/>
              </a:ext>
            </a:extLst>
          </p:cNvPr>
          <p:cNvSpPr txBox="1"/>
          <p:nvPr/>
        </p:nvSpPr>
        <p:spPr>
          <a:xfrm>
            <a:off x="508000" y="342900"/>
            <a:ext cx="93472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E2996C-580E-92B8-23E5-9AD942652DD9}"/>
              </a:ext>
            </a:extLst>
          </p:cNvPr>
          <p:cNvSpPr txBox="1"/>
          <p:nvPr/>
        </p:nvSpPr>
        <p:spPr>
          <a:xfrm>
            <a:off x="387350" y="1620645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Customers on month-to-month contracts have higher churn rates.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of the five customers pause / stop their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Electronic payment methods show higher churn compared to bank transfers.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Tenure plays a crucial role – new customers are more likely to churn.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Algorithm fits with the best prediction result.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3" name="Picture 22" descr="A hexagon with white text&#10;&#10;AI-generated content may be incorrect.">
            <a:extLst>
              <a:ext uri="{FF2B5EF4-FFF2-40B4-BE49-F238E27FC236}">
                <a16:creationId xmlns:a16="http://schemas.microsoft.com/office/drawing/2014/main" id="{B43952AE-AF3C-D11A-057D-CD4E36F48D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53" y="4746920"/>
            <a:ext cx="988665" cy="988665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0ECB18C3-1CF3-D0A9-323C-70FA82790527}"/>
              </a:ext>
            </a:extLst>
          </p:cNvPr>
          <p:cNvSpPr txBox="1"/>
          <p:nvPr/>
        </p:nvSpPr>
        <p:spPr>
          <a:xfrm>
            <a:off x="152400" y="468073"/>
            <a:ext cx="93472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r>
              <a:rPr lang="en-US" sz="2700" b="1" dirty="0">
                <a:solidFill>
                  <a:srgbClr val="000000">
                    <a:alpha val="87843"/>
                  </a:srgbClr>
                </a:solidFill>
                <a:latin typeface="苹方-简"/>
              </a:rPr>
              <a:t>Some Key Insights to Concern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5247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0" y="0"/>
            <a:ext cx="10363200" cy="5842000"/>
          </a:xfrm>
          <a:prstGeom prst="rect">
            <a:avLst/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15683" b="7244"/>
          <a:stretch/>
        </p:blipFill>
        <p:spPr>
          <a:xfrm>
            <a:off x="259068" y="756291"/>
            <a:ext cx="3314700" cy="469200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4108860" y="1168400"/>
            <a:ext cx="5181600" cy="133350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4356100" y="1587500"/>
            <a:ext cx="0" cy="11938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4406900" y="2857500"/>
            <a:ext cx="0" cy="11938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4406900" y="4508500"/>
            <a:ext cx="0" cy="11938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4229100" y="190500"/>
            <a:ext cx="53467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2500"/>
              </a:lnSpc>
              <a:defRPr/>
            </a:pPr>
            <a:r>
              <a:rPr lang="en-US" sz="2400" b="1" dirty="0">
                <a:solidFill>
                  <a:srgbClr val="2F1B12"/>
                </a:solidFill>
                <a:latin typeface="苹方-简"/>
              </a:rPr>
              <a:t>Strategies for Reducing Customer Churn</a:t>
            </a:r>
            <a:endParaRPr lang="en-US" sz="1100" dirty="0"/>
          </a:p>
        </p:txBody>
      </p:sp>
      <p:sp>
        <p:nvSpPr>
          <p:cNvPr id="11" name="TextBox 11"/>
          <p:cNvSpPr txBox="1"/>
          <p:nvPr/>
        </p:nvSpPr>
        <p:spPr>
          <a:xfrm>
            <a:off x="4470400" y="1397000"/>
            <a:ext cx="43688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1">
                <a:solidFill>
                  <a:srgbClr val="2F1B12"/>
                </a:solidFill>
                <a:latin typeface="苹方-简"/>
              </a:rPr>
              <a:t>Customer Feedback Mechanisms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4470400" y="1701800"/>
            <a:ext cx="43688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200" b="0" dirty="0">
                <a:solidFill>
                  <a:srgbClr val="000000">
                    <a:alpha val="69804"/>
                  </a:srgbClr>
                </a:solidFill>
                <a:latin typeface="&quot;Noto Sans SC&quot;"/>
              </a:rPr>
              <a:t>Implement regular surveys and feedback channels to gather insights, enabling tailored services that address customer pain points and enhance satisfaction.</a:t>
            </a:r>
            <a:endParaRPr lang="en-US" sz="1100" dirty="0"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 t="1000" b="1000"/>
          <a:stretch>
            <a:fillRect/>
          </a:stretch>
        </p:blipFill>
        <p:spPr>
          <a:xfrm>
            <a:off x="4140200" y="2781300"/>
            <a:ext cx="5181600" cy="1308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533900" y="2895600"/>
            <a:ext cx="43688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1">
                <a:solidFill>
                  <a:srgbClr val="2F1B12"/>
                </a:solidFill>
                <a:latin typeface="苹方-简"/>
              </a:rPr>
              <a:t>Predictive Analytics Utilization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4533900" y="3213100"/>
            <a:ext cx="43688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200" b="0" dirty="0">
                <a:solidFill>
                  <a:srgbClr val="000000">
                    <a:alpha val="69804"/>
                  </a:srgbClr>
                </a:solidFill>
                <a:latin typeface="&quot;Noto Sans SC&quot;"/>
              </a:rPr>
              <a:t>Leverage predictive analytics to identify at-risk customers, allowing for timely interventions with personalized offers to improve retention rates.</a:t>
            </a:r>
            <a:endParaRPr lang="en-US" sz="1100" dirty="0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rcRect t="1000" b="1000"/>
          <a:stretch>
            <a:fillRect/>
          </a:stretch>
        </p:blipFill>
        <p:spPr>
          <a:xfrm>
            <a:off x="4127500" y="4279900"/>
            <a:ext cx="5181600" cy="1422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4521200" y="4394200"/>
            <a:ext cx="43688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1">
                <a:solidFill>
                  <a:srgbClr val="2F1B12"/>
                </a:solidFill>
                <a:latin typeface="苹方-简"/>
              </a:rPr>
              <a:t>Loyalty Programs Development</a:t>
            </a:r>
            <a:endParaRPr lang="en-US" sz="1100"/>
          </a:p>
        </p:txBody>
      </p:sp>
      <p:sp>
        <p:nvSpPr>
          <p:cNvPr id="18" name="TextBox 18"/>
          <p:cNvSpPr txBox="1"/>
          <p:nvPr/>
        </p:nvSpPr>
        <p:spPr>
          <a:xfrm>
            <a:off x="4521200" y="4711700"/>
            <a:ext cx="43688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200" b="0">
                <a:solidFill>
                  <a:srgbClr val="000000">
                    <a:alpha val="69804"/>
                  </a:srgbClr>
                </a:solidFill>
                <a:latin typeface="&quot;Noto Sans SC&quot;"/>
              </a:rPr>
              <a:t>Design and implement loyalty programs that reward long-term customers, fostering a sense of value and encouraging continued engagement with the brand.</a:t>
            </a:r>
            <a:endParaRPr lang="en-US" sz="1100"/>
          </a:p>
        </p:txBody>
      </p:sp>
      <p:pic>
        <p:nvPicPr>
          <p:cNvPr id="19" name="Picture 18" descr="A hexagon with white text&#10;&#10;AI-generated content may be incorrect.">
            <a:extLst>
              <a:ext uri="{FF2B5EF4-FFF2-40B4-BE49-F238E27FC236}">
                <a16:creationId xmlns:a16="http://schemas.microsoft.com/office/drawing/2014/main" id="{3AC3E544-016E-210A-2929-5F36B895B9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03" y="4788822"/>
            <a:ext cx="913478" cy="9134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7601E-89F9-5A01-CB8D-8CB304848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CA6C1B0-61F4-B662-220F-3D808297D27A}"/>
              </a:ext>
            </a:extLst>
          </p:cNvPr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7F6026E-2864-3644-A345-724A7CF1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AF87B714-95CD-EE59-AD58-92C0FCA8E83C}"/>
              </a:ext>
            </a:extLst>
          </p:cNvPr>
          <p:cNvSpPr/>
          <p:nvPr/>
        </p:nvSpPr>
        <p:spPr>
          <a:xfrm>
            <a:off x="0" y="0"/>
            <a:ext cx="10363200" cy="5842000"/>
          </a:xfrm>
          <a:prstGeom prst="rect">
            <a:avLst/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4B998D3-F1AB-BC98-2376-FAB9C29A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20000">
            <a:off x="2133600" y="1371600"/>
            <a:ext cx="1117600" cy="12192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CB7ED44-387C-3FB3-8230-7136BEECEE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0" r="1000"/>
          <a:stretch>
            <a:fillRect/>
          </a:stretch>
        </p:blipFill>
        <p:spPr>
          <a:xfrm rot="6060000" flipH="1" flipV="1">
            <a:off x="6781800" y="1422400"/>
            <a:ext cx="1206500" cy="11303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CFEF4ADB-4246-C11A-0C55-78AD7C369FE0}"/>
              </a:ext>
            </a:extLst>
          </p:cNvPr>
          <p:cNvSpPr txBox="1"/>
          <p:nvPr/>
        </p:nvSpPr>
        <p:spPr>
          <a:xfrm>
            <a:off x="508000" y="342900"/>
            <a:ext cx="93472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0DA92-A69C-CBD8-0517-F5F85125DAFE}"/>
              </a:ext>
            </a:extLst>
          </p:cNvPr>
          <p:cNvSpPr txBox="1"/>
          <p:nvPr/>
        </p:nvSpPr>
        <p:spPr>
          <a:xfrm>
            <a:off x="387349" y="1620645"/>
            <a:ext cx="8880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Creating a good User Interface (e.g. </a:t>
            </a:r>
            <a:r>
              <a:rPr lang="en-US" dirty="0" err="1"/>
              <a:t>streamlit</a:t>
            </a:r>
            <a:r>
              <a:rPr lang="en-US" dirty="0"/>
              <a:t>) for better user experience.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Working with negation of the FP and FN (Balanced Precision &amp; Recall) for gaining better outcome.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Implementing other machine learning algos for better prediction.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Beautification of the Visualization tool (e.g. Tableau).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3" name="Picture 22" descr="A hexagon with white text&#10;&#10;AI-generated content may be incorrect.">
            <a:extLst>
              <a:ext uri="{FF2B5EF4-FFF2-40B4-BE49-F238E27FC236}">
                <a16:creationId xmlns:a16="http://schemas.microsoft.com/office/drawing/2014/main" id="{308677A7-34A3-D726-9682-4DA8C3F112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53" y="4746920"/>
            <a:ext cx="988665" cy="988665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52414583-C56C-49C5-FA9F-C9D08FF142A2}"/>
              </a:ext>
            </a:extLst>
          </p:cNvPr>
          <p:cNvSpPr txBox="1"/>
          <p:nvPr/>
        </p:nvSpPr>
        <p:spPr>
          <a:xfrm>
            <a:off x="152400" y="468073"/>
            <a:ext cx="93472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B305E23A-950B-BC9F-C251-D5E52CBC76DC}"/>
              </a:ext>
            </a:extLst>
          </p:cNvPr>
          <p:cNvSpPr txBox="1"/>
          <p:nvPr/>
        </p:nvSpPr>
        <p:spPr>
          <a:xfrm>
            <a:off x="2612588" y="430887"/>
            <a:ext cx="53467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2500"/>
              </a:lnSpc>
              <a:defRPr/>
            </a:pPr>
            <a:r>
              <a:rPr lang="de-DE" sz="2400" b="1" dirty="0">
                <a:solidFill>
                  <a:srgbClr val="2F1B12"/>
                </a:solidFill>
                <a:latin typeface="苹方-简"/>
              </a:rPr>
              <a:t>F</a:t>
            </a:r>
            <a:r>
              <a:rPr lang="en-US" sz="2400" b="1" dirty="0" err="1">
                <a:solidFill>
                  <a:srgbClr val="2F1B12"/>
                </a:solidFill>
                <a:latin typeface="苹方-简"/>
              </a:rPr>
              <a:t>uture</a:t>
            </a:r>
            <a:r>
              <a:rPr lang="en-US" sz="2400" b="1" dirty="0">
                <a:solidFill>
                  <a:srgbClr val="2F1B12"/>
                </a:solidFill>
                <a:latin typeface="苹方-简"/>
              </a:rPr>
              <a:t> Implementations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11248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57300" y="1930400"/>
            <a:ext cx="78232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500"/>
              </a:lnSpc>
              <a:defRPr/>
            </a:pPr>
            <a:r>
              <a:rPr lang="en-US" sz="3200" b="1">
                <a:solidFill>
                  <a:srgbClr val="2F1B12"/>
                </a:solidFill>
                <a:latin typeface="苹方-简"/>
              </a:rPr>
              <a:t>Thank You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257300" y="2895600"/>
            <a:ext cx="7823200" cy="330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3043"/>
              </a:lnSpc>
              <a:defRPr/>
            </a:pPr>
            <a:endParaRPr lang="en-US" sz="1100" dirty="0"/>
          </a:p>
        </p:txBody>
      </p:sp>
      <p:pic>
        <p:nvPicPr>
          <p:cNvPr id="7" name="Picture 6" descr="A hexagon with white text&#10;&#10;AI-generated content may be incorrect.">
            <a:extLst>
              <a:ext uri="{FF2B5EF4-FFF2-40B4-BE49-F238E27FC236}">
                <a16:creationId xmlns:a16="http://schemas.microsoft.com/office/drawing/2014/main" id="{F690A91B-3F62-93ED-6399-C12662395B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50" y="3875435"/>
            <a:ext cx="988665" cy="988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74811" y="742950"/>
            <a:ext cx="3797300" cy="37973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20750" y="374650"/>
            <a:ext cx="3810000" cy="1257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000000"/>
                </a:solidFill>
                <a:latin typeface="苹方-简"/>
              </a:rPr>
              <a:t>Importance of Customer Churn</a:t>
            </a:r>
            <a:endParaRPr lang="en-US" sz="1100" dirty="0"/>
          </a:p>
        </p:txBody>
      </p:sp>
      <p:sp>
        <p:nvSpPr>
          <p:cNvPr id="9" name="TextBox 9"/>
          <p:cNvSpPr txBox="1"/>
          <p:nvPr/>
        </p:nvSpPr>
        <p:spPr>
          <a:xfrm>
            <a:off x="615950" y="1860550"/>
            <a:ext cx="3810000" cy="1397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 Matters?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of revenue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acquisition costs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Indicator of customer dissatisfaction</a:t>
            </a:r>
          </a:p>
          <a:p>
            <a:pPr indent="0" algn="l">
              <a:lnSpc>
                <a:spcPct val="112500"/>
              </a:lnSpc>
              <a:defRPr/>
            </a:pP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83198-FC77-388E-3788-C155213E1D32}"/>
              </a:ext>
            </a:extLst>
          </p:cNvPr>
          <p:cNvSpPr txBox="1"/>
          <p:nvPr/>
        </p:nvSpPr>
        <p:spPr>
          <a:xfrm>
            <a:off x="615950" y="338455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is churn prediction important?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companies retain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acquisition costs by focusing on retention.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customer satisfaction and brand loyalty.</a:t>
            </a:r>
          </a:p>
          <a:p>
            <a:endParaRPr lang="en-US" dirty="0"/>
          </a:p>
        </p:txBody>
      </p:sp>
      <p:pic>
        <p:nvPicPr>
          <p:cNvPr id="11" name="Picture 10" descr="A hexagon with white text&#10;&#10;AI-generated content may be incorrect.">
            <a:extLst>
              <a:ext uri="{FF2B5EF4-FFF2-40B4-BE49-F238E27FC236}">
                <a16:creationId xmlns:a16="http://schemas.microsoft.com/office/drawing/2014/main" id="{C2D5254E-931C-873B-22BF-8CCA9A5D9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18" y="4656485"/>
            <a:ext cx="988665" cy="988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46200" y="1257300"/>
            <a:ext cx="76454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000"/>
              </a:lnSpc>
              <a:defRPr/>
            </a:pPr>
            <a:r>
              <a:rPr lang="en-US" sz="2500" b="1">
                <a:solidFill>
                  <a:srgbClr val="2F1B12"/>
                </a:solidFill>
                <a:latin typeface="苹方-简"/>
              </a:rPr>
              <a:t>Section 2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1257300" y="1879600"/>
            <a:ext cx="78232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n-US" sz="2100" dirty="0">
                <a:solidFill>
                  <a:srgbClr val="2F1B12"/>
                </a:solidFill>
                <a:latin typeface="苹方-简"/>
              </a:rPr>
              <a:t>Overview of the dataset</a:t>
            </a:r>
            <a:r>
              <a:rPr lang="en-US" sz="2100" b="0" dirty="0">
                <a:solidFill>
                  <a:srgbClr val="2F1B12"/>
                </a:solidFill>
                <a:latin typeface="苹方-简"/>
              </a:rPr>
              <a:t> </a:t>
            </a:r>
            <a:endParaRPr lang="en-US" sz="1100" dirty="0"/>
          </a:p>
        </p:txBody>
      </p:sp>
      <p:sp>
        <p:nvSpPr>
          <p:cNvPr id="8" name="TextBox 8"/>
          <p:cNvSpPr txBox="1"/>
          <p:nvPr/>
        </p:nvSpPr>
        <p:spPr>
          <a:xfrm>
            <a:off x="1257300" y="1257300"/>
            <a:ext cx="78232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000"/>
              </a:lnSpc>
              <a:defRPr/>
            </a:pPr>
            <a:r>
              <a:rPr lang="en-US" sz="2500" b="1">
                <a:solidFill>
                  <a:srgbClr val="2F1B12"/>
                </a:solidFill>
                <a:latin typeface="苹方-简"/>
              </a:rPr>
              <a:t>Section 2</a:t>
            </a:r>
            <a:endParaRPr lang="en-US" sz="1100"/>
          </a:p>
        </p:txBody>
      </p:sp>
      <p:pic>
        <p:nvPicPr>
          <p:cNvPr id="9" name="Picture 8" descr="A hexagon with white text&#10;&#10;AI-generated content may be incorrect.">
            <a:extLst>
              <a:ext uri="{FF2B5EF4-FFF2-40B4-BE49-F238E27FC236}">
                <a16:creationId xmlns:a16="http://schemas.microsoft.com/office/drawing/2014/main" id="{2D11EE42-DC64-C087-EC68-C062364A4A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150" y="4378053"/>
            <a:ext cx="988665" cy="988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CB347-F974-9C2B-C5EA-3E7F71E31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AA368B7-A94E-7D0E-590D-650AFD3D05C3}"/>
              </a:ext>
            </a:extLst>
          </p:cNvPr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F7FD382-D4B9-C516-1FEA-8FB4B000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E3B19F19-8A3F-66E6-028E-DDA32A3E9162}"/>
              </a:ext>
            </a:extLst>
          </p:cNvPr>
          <p:cNvSpPr/>
          <p:nvPr/>
        </p:nvSpPr>
        <p:spPr>
          <a:xfrm>
            <a:off x="0" y="0"/>
            <a:ext cx="10363200" cy="5842000"/>
          </a:xfrm>
          <a:prstGeom prst="rect">
            <a:avLst/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181B03D-1F8B-7485-4878-C38314C5DAA2}"/>
              </a:ext>
            </a:extLst>
          </p:cNvPr>
          <p:cNvSpPr txBox="1"/>
          <p:nvPr/>
        </p:nvSpPr>
        <p:spPr>
          <a:xfrm>
            <a:off x="311150" y="258870"/>
            <a:ext cx="9347200" cy="762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r>
              <a:rPr lang="de-DE" sz="2800" b="1" dirty="0"/>
              <a:t>About The Dataset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D44CB-C915-058D-800A-A746C365A871}"/>
              </a:ext>
            </a:extLst>
          </p:cNvPr>
          <p:cNvSpPr txBox="1"/>
          <p:nvPr/>
        </p:nvSpPr>
        <p:spPr>
          <a:xfrm>
            <a:off x="311150" y="1122785"/>
            <a:ext cx="934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In this project I’ve worked with the Telco Customer Churn Data in USA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(IBM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ognos analytics sample dataset</a:t>
            </a:r>
            <a:r>
              <a:rPr lang="en-US" sz="18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).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artificiality generated dataset by IBM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Cognos Analytics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platform for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Research and Analysis purpose.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CC8F9-7C03-2980-A0CD-6A2AD5DCD5F3}"/>
              </a:ext>
            </a:extLst>
          </p:cNvPr>
          <p:cNvSpPr txBox="1"/>
          <p:nvPr/>
        </p:nvSpPr>
        <p:spPr>
          <a:xfrm>
            <a:off x="1007116" y="2751887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4CAF5-DA9C-36F0-1531-75463AFD2CF1}"/>
              </a:ext>
            </a:extLst>
          </p:cNvPr>
          <p:cNvSpPr txBox="1"/>
          <p:nvPr/>
        </p:nvSpPr>
        <p:spPr>
          <a:xfrm>
            <a:off x="996950" y="4076069"/>
            <a:ext cx="754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Objective of the Project :</a:t>
            </a:r>
            <a:endParaRPr lang="en-US" b="0" dirty="0">
              <a:effectLst/>
            </a:endParaRPr>
          </a:p>
          <a:p>
            <a:pPr rtl="0"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The primary goal of this project is to </a:t>
            </a:r>
            <a:r>
              <a:rPr lang="en-US" sz="18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predict customer churn</a:t>
            </a:r>
            <a:r>
              <a:rPr lang="en-US" sz="18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—that is, to determine which customers are likely to stop using a service based on their historical data and behavioral patterns.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D08CA4-CC34-987B-AF39-CB9A4F53B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2422966"/>
            <a:ext cx="10375900" cy="928333"/>
          </a:xfrm>
          <a:prstGeom prst="rect">
            <a:avLst/>
          </a:prstGeom>
        </p:spPr>
      </p:pic>
      <p:pic>
        <p:nvPicPr>
          <p:cNvPr id="17" name="Picture 16" descr="A hexagon with white text&#10;&#10;AI-generated content may be incorrect.">
            <a:extLst>
              <a:ext uri="{FF2B5EF4-FFF2-40B4-BE49-F238E27FC236}">
                <a16:creationId xmlns:a16="http://schemas.microsoft.com/office/drawing/2014/main" id="{D9697390-1375-1C6E-7C79-8EB76536F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18" y="4656485"/>
            <a:ext cx="988665" cy="9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D65DA-76B2-AD88-CBDF-A966D9F9A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6145AE9-09D9-508D-3E16-5DFADB3C8B38}"/>
              </a:ext>
            </a:extLst>
          </p:cNvPr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747A404-4B35-767B-D24B-D310310B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76994F4-6FC4-B754-F609-5A5FA9EB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0C148C1-634E-68A6-E5FE-74EEE5FF30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0" y="0"/>
            <a:ext cx="10363200" cy="58420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57DCACED-EE61-E385-E916-4033CA941636}"/>
              </a:ext>
            </a:extLst>
          </p:cNvPr>
          <p:cNvSpPr txBox="1"/>
          <p:nvPr/>
        </p:nvSpPr>
        <p:spPr>
          <a:xfrm>
            <a:off x="1346200" y="1257300"/>
            <a:ext cx="76454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000"/>
              </a:lnSpc>
              <a:defRPr/>
            </a:pPr>
            <a:r>
              <a:rPr lang="en-US" sz="2500" b="1" dirty="0">
                <a:solidFill>
                  <a:srgbClr val="2F1B12"/>
                </a:solidFill>
                <a:latin typeface="苹方-简"/>
              </a:rPr>
              <a:t>Section 3</a:t>
            </a:r>
            <a:endParaRPr lang="en-US" sz="11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9534F72-112A-7E7E-7560-44063D547762}"/>
              </a:ext>
            </a:extLst>
          </p:cNvPr>
          <p:cNvSpPr txBox="1"/>
          <p:nvPr/>
        </p:nvSpPr>
        <p:spPr>
          <a:xfrm>
            <a:off x="1257300" y="1879600"/>
            <a:ext cx="78232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n-US" sz="2100" b="0" dirty="0">
                <a:solidFill>
                  <a:srgbClr val="2F1B12"/>
                </a:solidFill>
                <a:latin typeface="苹方-简"/>
              </a:rPr>
              <a:t>EDA and Visualizations </a:t>
            </a:r>
            <a:endParaRPr lang="en-US" sz="1100" dirty="0"/>
          </a:p>
        </p:txBody>
      </p:sp>
      <p:pic>
        <p:nvPicPr>
          <p:cNvPr id="9" name="Picture 8" descr="A hexagon with white text&#10;&#10;AI-generated content may be incorrect.">
            <a:extLst>
              <a:ext uri="{FF2B5EF4-FFF2-40B4-BE49-F238E27FC236}">
                <a16:creationId xmlns:a16="http://schemas.microsoft.com/office/drawing/2014/main" id="{A1648D78-9ABB-BBA3-5B98-9238268A04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0" y="4359353"/>
            <a:ext cx="988665" cy="9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4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08000" y="342900"/>
            <a:ext cx="422275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58469-BB77-8672-B7E1-828BBB556E67}"/>
              </a:ext>
            </a:extLst>
          </p:cNvPr>
          <p:cNvSpPr txBox="1"/>
          <p:nvPr/>
        </p:nvSpPr>
        <p:spPr>
          <a:xfrm>
            <a:off x="508000" y="643618"/>
            <a:ext cx="9632950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Aft>
                <a:spcPts val="1600"/>
              </a:spcAft>
            </a:pPr>
            <a:r>
              <a:rPr lang="en-US" sz="1800" b="1" i="0" u="none" strike="noStrike" dirty="0">
                <a:solidFill>
                  <a:srgbClr val="737373"/>
                </a:solidFill>
                <a:effectLst/>
                <a:latin typeface="Roboto" panose="02000000000000000000" pitchFamily="2" charset="0"/>
              </a:rPr>
              <a:t>This dataset consists of 7043 rows and 21 columns. </a:t>
            </a:r>
            <a:endParaRPr lang="en-US" b="0" dirty="0">
              <a:effectLst/>
            </a:endParaRPr>
          </a:p>
          <a:p>
            <a:pPr rtl="0">
              <a:spcAft>
                <a:spcPts val="1600"/>
              </a:spcAft>
            </a:pPr>
            <a:r>
              <a:rPr lang="en-US" b="1" dirty="0">
                <a:solidFill>
                  <a:srgbClr val="737373"/>
                </a:solidFill>
                <a:latin typeface="Roboto" panose="02000000000000000000" pitchFamily="2" charset="0"/>
              </a:rPr>
              <a:t>M</a:t>
            </a:r>
            <a:r>
              <a:rPr lang="de-DE" b="1" dirty="0">
                <a:solidFill>
                  <a:srgbClr val="737373"/>
                </a:solidFill>
                <a:latin typeface="Roboto" panose="02000000000000000000" pitchFamily="2" charset="0"/>
              </a:rPr>
              <a:t>y</a:t>
            </a:r>
            <a:r>
              <a:rPr lang="en-US" sz="1800" b="1" i="0" u="none" strike="noStrike" dirty="0">
                <a:solidFill>
                  <a:srgbClr val="737373"/>
                </a:solidFill>
                <a:effectLst/>
                <a:latin typeface="Roboto" panose="02000000000000000000" pitchFamily="2" charset="0"/>
              </a:rPr>
              <a:t> target column is “Churn”. After the manipulation, I worked with 7032 rows.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CA949-2813-D4BC-E210-52204D7438AD}"/>
              </a:ext>
            </a:extLst>
          </p:cNvPr>
          <p:cNvSpPr txBox="1"/>
          <p:nvPr/>
        </p:nvSpPr>
        <p:spPr>
          <a:xfrm>
            <a:off x="2978152" y="133290"/>
            <a:ext cx="533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Exploratory Data Analysis</a:t>
            </a:r>
            <a:endParaRPr lang="en-US" sz="2800" b="1" dirty="0"/>
          </a:p>
          <a:p>
            <a:endParaRPr lang="en-US" dirty="0"/>
          </a:p>
        </p:txBody>
      </p:sp>
      <p:pic>
        <p:nvPicPr>
          <p:cNvPr id="17" name="Picture 1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B4455B2-E75B-9A2E-0E3E-4AFE8F6B1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449022"/>
            <a:ext cx="8610600" cy="3330897"/>
          </a:xfrm>
          <a:prstGeom prst="rect">
            <a:avLst/>
          </a:prstGeom>
        </p:spPr>
      </p:pic>
      <p:pic>
        <p:nvPicPr>
          <p:cNvPr id="18" name="Picture 17" descr="A hexagon with white text&#10;&#10;AI-generated content may be incorrect.">
            <a:extLst>
              <a:ext uri="{FF2B5EF4-FFF2-40B4-BE49-F238E27FC236}">
                <a16:creationId xmlns:a16="http://schemas.microsoft.com/office/drawing/2014/main" id="{FB34651A-5EFC-AE4F-1269-3E96DC685C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169" y="4662835"/>
            <a:ext cx="988665" cy="988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73B5E-DB22-30E1-922A-F4AA9544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A5FECD9-7DD3-D822-A3B1-D2EAFA3FD66B}"/>
              </a:ext>
            </a:extLst>
          </p:cNvPr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619A3D8-C065-8DE0-2856-57474A752B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B0E64879-2B62-6596-D67B-82721B03D7E8}"/>
              </a:ext>
            </a:extLst>
          </p:cNvPr>
          <p:cNvSpPr txBox="1"/>
          <p:nvPr/>
        </p:nvSpPr>
        <p:spPr>
          <a:xfrm>
            <a:off x="508000" y="342900"/>
            <a:ext cx="422275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50E44-AFEF-C733-6B1A-ABACCD3A5E19}"/>
              </a:ext>
            </a:extLst>
          </p:cNvPr>
          <p:cNvSpPr txBox="1"/>
          <p:nvPr/>
        </p:nvSpPr>
        <p:spPr>
          <a:xfrm>
            <a:off x="2978152" y="133290"/>
            <a:ext cx="533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Data Manipulation</a:t>
            </a:r>
            <a:endParaRPr lang="en-US" sz="2800" b="1" dirty="0"/>
          </a:p>
          <a:p>
            <a:endParaRPr lang="en-US" dirty="0"/>
          </a:p>
        </p:txBody>
      </p:sp>
      <p:pic>
        <p:nvPicPr>
          <p:cNvPr id="18" name="Picture 17" descr="A hexagon with white text&#10;&#10;AI-generated content may be incorrect.">
            <a:extLst>
              <a:ext uri="{FF2B5EF4-FFF2-40B4-BE49-F238E27FC236}">
                <a16:creationId xmlns:a16="http://schemas.microsoft.com/office/drawing/2014/main" id="{F28697CF-B686-0D80-0402-F2F6632A0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169" y="4662835"/>
            <a:ext cx="988665" cy="9886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55C912-A226-D5D3-E937-949713417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2" y="4490596"/>
            <a:ext cx="7800986" cy="957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440F7-5DD8-DEE6-F59E-1A267BEA89E1}"/>
              </a:ext>
            </a:extLst>
          </p:cNvPr>
          <p:cNvSpPr txBox="1"/>
          <p:nvPr/>
        </p:nvSpPr>
        <p:spPr>
          <a:xfrm>
            <a:off x="1377950" y="933509"/>
            <a:ext cx="7696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1. Drop the Customer ID column</a:t>
            </a:r>
            <a:endParaRPr lang="en-US" sz="1400" b="0" i="0" u="none" strike="noStrike" dirty="0">
              <a:solidFill>
                <a:srgbClr val="3C4043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2. Convert the </a:t>
            </a:r>
            <a:r>
              <a:rPr lang="en-US" sz="1400" b="1" i="0" u="none" strike="noStrike" dirty="0" err="1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TotalCharges</a:t>
            </a: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 column from object to numeric </a:t>
            </a:r>
          </a:p>
          <a:p>
            <a:pPr rtl="0" fontAlgn="base">
              <a:spcAft>
                <a:spcPts val="1600"/>
              </a:spcAft>
            </a:pP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3. Then we found 11 </a:t>
            </a:r>
            <a:r>
              <a:rPr lang="en-US" sz="1400" b="1" i="0" u="none" strike="noStrike" dirty="0" err="1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NaN</a:t>
            </a: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 values in </a:t>
            </a:r>
            <a:r>
              <a:rPr lang="en-US" sz="1400" b="1" i="0" u="none" strike="noStrike" dirty="0" err="1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TotalCharges</a:t>
            </a: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 column</a:t>
            </a:r>
          </a:p>
          <a:p>
            <a:pPr rtl="0">
              <a:spcAft>
                <a:spcPts val="1600"/>
              </a:spcAft>
            </a:pP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4. Update those </a:t>
            </a:r>
            <a:r>
              <a:rPr lang="en-US" sz="1400" b="1" i="0" u="none" strike="noStrike" dirty="0" err="1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NaN</a:t>
            </a: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 values with the mean</a:t>
            </a:r>
            <a:endParaRPr lang="en-US" sz="1400" b="0" dirty="0">
              <a:effectLst/>
            </a:endParaRPr>
          </a:p>
          <a:p>
            <a:pPr rtl="0">
              <a:spcAft>
                <a:spcPts val="1600"/>
              </a:spcAft>
            </a:pP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5. Now searching for the 0 values in tenure column and found 11 values with 0.</a:t>
            </a:r>
            <a:endParaRPr lang="en-US" sz="1400" b="0" dirty="0">
              <a:effectLst/>
            </a:endParaRPr>
          </a:p>
          <a:p>
            <a:pPr rtl="0">
              <a:spcAft>
                <a:spcPts val="1600"/>
              </a:spcAft>
            </a:pP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6. Drop this 11 rows.</a:t>
            </a:r>
            <a:endParaRPr lang="en-US" sz="1400" b="0" dirty="0">
              <a:effectLst/>
            </a:endParaRPr>
          </a:p>
          <a:p>
            <a:pPr rtl="0">
              <a:spcAft>
                <a:spcPts val="1600"/>
              </a:spcAft>
            </a:pP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Now, we found no missing values.</a:t>
            </a:r>
            <a:endParaRPr lang="en-US" sz="1400" b="0" dirty="0">
              <a:effectLst/>
            </a:endParaRPr>
          </a:p>
          <a:p>
            <a:pPr rtl="0">
              <a:spcAft>
                <a:spcPts val="1600"/>
              </a:spcAft>
            </a:pP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7. Then map the </a:t>
            </a:r>
            <a:r>
              <a:rPr lang="en-US" sz="1400" b="1" i="0" u="none" strike="noStrike" dirty="0" err="1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SeniorCitizen</a:t>
            </a:r>
            <a:r>
              <a:rPr lang="en-US" sz="14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 column with Yes or No.</a:t>
            </a:r>
            <a:endParaRPr lang="en-US" sz="1400" b="0" dirty="0">
              <a:effectLst/>
            </a:endParaRPr>
          </a:p>
          <a:p>
            <a:br>
              <a:rPr lang="en-US" dirty="0"/>
            </a:br>
            <a:endParaRPr lang="en-US" sz="1800" b="1" i="0" u="none" strike="noStrike" dirty="0">
              <a:solidFill>
                <a:srgbClr val="3C404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1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30D54-4E5B-47A4-8846-24F3104DC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FEB941F-6194-C603-8A8F-A761BDDD5533}"/>
              </a:ext>
            </a:extLst>
          </p:cNvPr>
          <p:cNvSpPr/>
          <p:nvPr/>
        </p:nvSpPr>
        <p:spPr>
          <a:xfrm>
            <a:off x="0" y="-29769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2E2CA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9B0CCB1-5CDA-BA1B-A05C-20251662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11E9655-4B36-B6C3-915D-36153CA534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" r="1000"/>
          <a:stretch>
            <a:fillRect/>
          </a:stretch>
        </p:blipFill>
        <p:spPr>
          <a:xfrm>
            <a:off x="4730750" y="1366606"/>
            <a:ext cx="1003300" cy="35433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BA9A23A0-DB77-E5B7-32A1-D4D5DBDD5A86}"/>
              </a:ext>
            </a:extLst>
          </p:cNvPr>
          <p:cNvSpPr txBox="1"/>
          <p:nvPr/>
        </p:nvSpPr>
        <p:spPr>
          <a:xfrm>
            <a:off x="332620" y="359996"/>
            <a:ext cx="422275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2B5E74-18C5-63C6-7CA4-81F7AD77383D}"/>
              </a:ext>
            </a:extLst>
          </p:cNvPr>
          <p:cNvSpPr txBox="1"/>
          <p:nvPr/>
        </p:nvSpPr>
        <p:spPr>
          <a:xfrm>
            <a:off x="519040" y="631952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dirty="0">
                <a:solidFill>
                  <a:srgbClr val="737373"/>
                </a:solidFill>
                <a:latin typeface="Roboto" panose="02000000000000000000" pitchFamily="2" charset="0"/>
              </a:rPr>
              <a:t>Monthly Charges</a:t>
            </a:r>
            <a:r>
              <a:rPr lang="en-US" sz="1800" b="0" i="0" u="none" strike="noStrike" dirty="0">
                <a:solidFill>
                  <a:srgbClr val="737373"/>
                </a:solidFill>
                <a:effectLst/>
                <a:latin typeface="Roboto" panose="02000000000000000000" pitchFamily="2" charset="0"/>
              </a:rPr>
              <a:t> vs. Frequency</a:t>
            </a:r>
            <a:endParaRPr lang="en-US" b="0" dirty="0">
              <a:effectLst/>
            </a:endParaRP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D51CBE06-35D0-4619-8D93-28C5ED948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1092950"/>
            <a:ext cx="4697893" cy="2952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3E04DE-81DA-DB6A-B510-D7037F9A2198}"/>
              </a:ext>
            </a:extLst>
          </p:cNvPr>
          <p:cNvSpPr txBox="1"/>
          <p:nvPr/>
        </p:nvSpPr>
        <p:spPr>
          <a:xfrm>
            <a:off x="6925637" y="62912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1800" b="0" i="0" u="none" strike="noStrike" dirty="0">
                <a:solidFill>
                  <a:srgbClr val="737373"/>
                </a:solidFill>
                <a:effectLst/>
                <a:latin typeface="Roboto" panose="02000000000000000000" pitchFamily="2" charset="0"/>
              </a:rPr>
              <a:t>Tenure vs. Frequency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9" name="Picture 8" descr="A graph of a number of columns&#10;&#10;AI-generated content may be incorrect.">
            <a:extLst>
              <a:ext uri="{FF2B5EF4-FFF2-40B4-BE49-F238E27FC236}">
                <a16:creationId xmlns:a16="http://schemas.microsoft.com/office/drawing/2014/main" id="{7B68C722-3AC0-1D3C-C12D-311526C64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52" y="1090785"/>
            <a:ext cx="4610648" cy="29529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946FAD-7B23-A278-907B-BEE7ECD9F3B5}"/>
              </a:ext>
            </a:extLst>
          </p:cNvPr>
          <p:cNvSpPr txBox="1"/>
          <p:nvPr/>
        </p:nvSpPr>
        <p:spPr>
          <a:xfrm>
            <a:off x="2965189" y="15393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Exploratory Data Analysis &amp; Visualizations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37375-C9B5-B8B6-F5E0-E96AFD1E5274}"/>
              </a:ext>
            </a:extLst>
          </p:cNvPr>
          <p:cNvSpPr txBox="1"/>
          <p:nvPr/>
        </p:nvSpPr>
        <p:spPr>
          <a:xfrm>
            <a:off x="5645150" y="4222750"/>
            <a:ext cx="461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Tenure : Number of months the customer has stayed with the company</a:t>
            </a:r>
            <a:endParaRPr lang="en-US" dirty="0"/>
          </a:p>
        </p:txBody>
      </p:sp>
      <p:pic>
        <p:nvPicPr>
          <p:cNvPr id="4" name="Picture 3" descr="A hexagon with white text&#10;&#10;AI-generated content may be incorrect.">
            <a:extLst>
              <a:ext uri="{FF2B5EF4-FFF2-40B4-BE49-F238E27FC236}">
                <a16:creationId xmlns:a16="http://schemas.microsoft.com/office/drawing/2014/main" id="{CEE679E9-E559-C9DC-7B73-4ECAB14C6D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1" y="4937175"/>
            <a:ext cx="842615" cy="8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5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Microsoft Office PowerPoint</Application>
  <PresentationFormat>Custom</PresentationFormat>
  <Paragraphs>137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"Noto Sans SC"</vt:lpstr>
      <vt:lpstr>Aptos</vt:lpstr>
      <vt:lpstr>Arial</vt:lpstr>
      <vt:lpstr>Calibri</vt:lpstr>
      <vt:lpstr>Courier New</vt:lpstr>
      <vt:lpstr>Poppins</vt:lpstr>
      <vt:lpstr>Roboto</vt:lpstr>
      <vt:lpstr>苹方-简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Imtiaz Faruk</cp:lastModifiedBy>
  <cp:revision>37</cp:revision>
  <dcterms:created xsi:type="dcterms:W3CDTF">2006-08-16T00:00:00Z</dcterms:created>
  <dcterms:modified xsi:type="dcterms:W3CDTF">2025-02-20T18:17:20Z</dcterms:modified>
</cp:coreProperties>
</file>