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270" r:id="rId5"/>
    <p:sldId id="280" r:id="rId6"/>
    <p:sldId id="288" r:id="rId7"/>
    <p:sldId id="291" r:id="rId8"/>
    <p:sldId id="289" r:id="rId9"/>
    <p:sldId id="287" r:id="rId10"/>
    <p:sldId id="267" r:id="rId11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19"/>
    <a:srgbClr val="636466"/>
    <a:srgbClr val="646464"/>
    <a:srgbClr val="EAB800"/>
    <a:srgbClr val="DBDBDB"/>
    <a:srgbClr val="1C4D76"/>
    <a:srgbClr val="6F6F6F"/>
    <a:srgbClr val="E8E8E8"/>
    <a:srgbClr val="686B7A"/>
    <a:srgbClr val="515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7" autoAdjust="0"/>
    <p:restoredTop sz="90566" autoAdjust="0"/>
  </p:normalViewPr>
  <p:slideViewPr>
    <p:cSldViewPr>
      <p:cViewPr varScale="1">
        <p:scale>
          <a:sx n="93" d="100"/>
          <a:sy n="93" d="100"/>
        </p:scale>
        <p:origin x="1325" y="6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fld id="{D6A5DF16-F5BB-408F-8981-D3F6E9656F13}" type="datetimeFigureOut">
              <a:rPr lang="ko-KR" altLang="en-US" smtClean="0"/>
              <a:pPr/>
              <a:t>2018-12-03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fld id="{01693EB0-C1CE-4C32-ADBE-22BBAB168E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53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50" dirty="0"/>
              <a:t>노드의 양방향 탐색이 가능하여 회원가입 후 로그인 로그아웃기능에 유용하다</a:t>
            </a:r>
            <a:r>
              <a:rPr lang="en-US" altLang="ko-KR" sz="1050" dirty="0"/>
              <a:t>(</a:t>
            </a:r>
            <a:r>
              <a:rPr lang="ko-KR" altLang="en-US" sz="1050" dirty="0"/>
              <a:t>상황에 따라 탐색의 방향이 바뀌어야 함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93EB0-C1CE-4C32-ADBE-22BBAB168E0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91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 안의 장리 리스트 경우 한 번만 읽으면 되기 때문에</a:t>
            </a:r>
            <a:r>
              <a:rPr lang="en-US" altLang="ko-KR" dirty="0"/>
              <a:t> singly</a:t>
            </a:r>
            <a:r>
              <a:rPr lang="ko-KR" altLang="en-US" dirty="0"/>
              <a:t>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93EB0-C1CE-4C32-ADBE-22BBAB168E0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97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9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8941594" y="666914"/>
            <a:ext cx="202405" cy="749053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 userDrawn="1"/>
        </p:nvSpPr>
        <p:spPr>
          <a:xfrm>
            <a:off x="0" y="806449"/>
            <a:ext cx="395536" cy="4908550"/>
          </a:xfrm>
          <a:custGeom>
            <a:avLst/>
            <a:gdLst>
              <a:gd name="connsiteX0" fmla="*/ 0 w 395536"/>
              <a:gd name="connsiteY0" fmla="*/ 0 h 4908550"/>
              <a:gd name="connsiteX1" fmla="*/ 195774 w 395536"/>
              <a:gd name="connsiteY1" fmla="*/ 0 h 4908550"/>
              <a:gd name="connsiteX2" fmla="*/ 195774 w 395536"/>
              <a:gd name="connsiteY2" fmla="*/ 4706327 h 4908550"/>
              <a:gd name="connsiteX3" fmla="*/ 395536 w 395536"/>
              <a:gd name="connsiteY3" fmla="*/ 4706327 h 4908550"/>
              <a:gd name="connsiteX4" fmla="*/ 395536 w 395536"/>
              <a:gd name="connsiteY4" fmla="*/ 4908550 h 4908550"/>
              <a:gd name="connsiteX5" fmla="*/ 0 w 395536"/>
              <a:gd name="connsiteY5" fmla="*/ 4908550 h 4908550"/>
              <a:gd name="connsiteX6" fmla="*/ 0 w 395536"/>
              <a:gd name="connsiteY6" fmla="*/ 4715345 h 4908550"/>
              <a:gd name="connsiteX7" fmla="*/ 0 w 395536"/>
              <a:gd name="connsiteY7" fmla="*/ 4706327 h 49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536" h="4908550">
                <a:moveTo>
                  <a:pt x="0" y="0"/>
                </a:moveTo>
                <a:lnTo>
                  <a:pt x="195774" y="0"/>
                </a:lnTo>
                <a:lnTo>
                  <a:pt x="195774" y="4706327"/>
                </a:lnTo>
                <a:lnTo>
                  <a:pt x="395536" y="4706327"/>
                </a:lnTo>
                <a:lnTo>
                  <a:pt x="395536" y="4908550"/>
                </a:lnTo>
                <a:lnTo>
                  <a:pt x="0" y="4908550"/>
                </a:lnTo>
                <a:lnTo>
                  <a:pt x="0" y="4715345"/>
                </a:lnTo>
                <a:lnTo>
                  <a:pt x="0" y="4706327"/>
                </a:lnTo>
                <a:close/>
              </a:path>
            </a:pathLst>
          </a:cu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749053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683568" y="244997"/>
            <a:ext cx="1411770" cy="525695"/>
            <a:chOff x="683568" y="244997"/>
            <a:chExt cx="1411770" cy="525695"/>
          </a:xfrm>
        </p:grpSpPr>
        <p:sp>
          <p:nvSpPr>
            <p:cNvPr id="10" name="자유형 9"/>
            <p:cNvSpPr/>
            <p:nvPr/>
          </p:nvSpPr>
          <p:spPr>
            <a:xfrm>
              <a:off x="1662758" y="441963"/>
              <a:ext cx="432580" cy="328729"/>
            </a:xfrm>
            <a:custGeom>
              <a:avLst/>
              <a:gdLst>
                <a:gd name="connsiteX0" fmla="*/ 0 w 432580"/>
                <a:gd name="connsiteY0" fmla="*/ 0 h 328729"/>
                <a:gd name="connsiteX1" fmla="*/ 242789 w 432580"/>
                <a:gd name="connsiteY1" fmla="*/ 0 h 328729"/>
                <a:gd name="connsiteX2" fmla="*/ 432580 w 432580"/>
                <a:gd name="connsiteY2" fmla="*/ 328729 h 328729"/>
                <a:gd name="connsiteX3" fmla="*/ 0 w 432580"/>
                <a:gd name="connsiteY3" fmla="*/ 328729 h 32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80" h="328729">
                  <a:moveTo>
                    <a:pt x="0" y="0"/>
                  </a:moveTo>
                  <a:lnTo>
                    <a:pt x="242789" y="0"/>
                  </a:lnTo>
                  <a:lnTo>
                    <a:pt x="432580" y="328729"/>
                  </a:lnTo>
                  <a:lnTo>
                    <a:pt x="0" y="328729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>
              <a:off x="683568" y="244997"/>
              <a:ext cx="1224136" cy="504056"/>
            </a:xfrm>
            <a:prstGeom prst="snip1Rect">
              <a:avLst>
                <a:gd name="adj" fmla="val 39343"/>
              </a:avLst>
            </a:prstGeom>
            <a:solidFill>
              <a:srgbClr val="FFC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2169" y="656416"/>
              <a:ext cx="1021186" cy="24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자유형 12"/>
          <p:cNvSpPr/>
          <p:nvPr userDrawn="1"/>
        </p:nvSpPr>
        <p:spPr>
          <a:xfrm>
            <a:off x="202224" y="807544"/>
            <a:ext cx="8941776" cy="4907456"/>
          </a:xfrm>
          <a:custGeom>
            <a:avLst/>
            <a:gdLst>
              <a:gd name="connsiteX0" fmla="*/ 8739554 w 8941776"/>
              <a:gd name="connsiteY0" fmla="*/ 0 h 4907456"/>
              <a:gd name="connsiteX1" fmla="*/ 8941776 w 8941776"/>
              <a:gd name="connsiteY1" fmla="*/ 350258 h 4907456"/>
              <a:gd name="connsiteX2" fmla="*/ 8941776 w 8941776"/>
              <a:gd name="connsiteY2" fmla="*/ 4907456 h 4907456"/>
              <a:gd name="connsiteX3" fmla="*/ 111714 w 8941776"/>
              <a:gd name="connsiteY3" fmla="*/ 4907456 h 4907456"/>
              <a:gd name="connsiteX4" fmla="*/ 0 w 8941776"/>
              <a:gd name="connsiteY4" fmla="*/ 4713962 h 4907456"/>
              <a:gd name="connsiteX5" fmla="*/ 0 w 8941776"/>
              <a:gd name="connsiteY5" fmla="*/ 4705232 h 4907456"/>
              <a:gd name="connsiteX6" fmla="*/ 8739554 w 8941776"/>
              <a:gd name="connsiteY6" fmla="*/ 4705232 h 490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1776" h="4907456">
                <a:moveTo>
                  <a:pt x="8739554" y="0"/>
                </a:moveTo>
                <a:lnTo>
                  <a:pt x="8941776" y="350258"/>
                </a:lnTo>
                <a:lnTo>
                  <a:pt x="8941776" y="4907456"/>
                </a:lnTo>
                <a:lnTo>
                  <a:pt x="111714" y="4907456"/>
                </a:lnTo>
                <a:lnTo>
                  <a:pt x="0" y="4713962"/>
                </a:lnTo>
                <a:lnTo>
                  <a:pt x="0" y="4705232"/>
                </a:lnTo>
                <a:lnTo>
                  <a:pt x="8739554" y="470523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49596"/>
            <a:ext cx="9144000" cy="56854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8941594" y="666914"/>
            <a:ext cx="202405" cy="749053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 userDrawn="1"/>
        </p:nvSpPr>
        <p:spPr>
          <a:xfrm>
            <a:off x="0" y="806449"/>
            <a:ext cx="395536" cy="4908550"/>
          </a:xfrm>
          <a:custGeom>
            <a:avLst/>
            <a:gdLst>
              <a:gd name="connsiteX0" fmla="*/ 0 w 395536"/>
              <a:gd name="connsiteY0" fmla="*/ 0 h 4908550"/>
              <a:gd name="connsiteX1" fmla="*/ 195774 w 395536"/>
              <a:gd name="connsiteY1" fmla="*/ 0 h 4908550"/>
              <a:gd name="connsiteX2" fmla="*/ 195774 w 395536"/>
              <a:gd name="connsiteY2" fmla="*/ 4706327 h 4908550"/>
              <a:gd name="connsiteX3" fmla="*/ 395536 w 395536"/>
              <a:gd name="connsiteY3" fmla="*/ 4706327 h 4908550"/>
              <a:gd name="connsiteX4" fmla="*/ 395536 w 395536"/>
              <a:gd name="connsiteY4" fmla="*/ 4908550 h 4908550"/>
              <a:gd name="connsiteX5" fmla="*/ 0 w 395536"/>
              <a:gd name="connsiteY5" fmla="*/ 4908550 h 4908550"/>
              <a:gd name="connsiteX6" fmla="*/ 0 w 395536"/>
              <a:gd name="connsiteY6" fmla="*/ 4715345 h 4908550"/>
              <a:gd name="connsiteX7" fmla="*/ 0 w 395536"/>
              <a:gd name="connsiteY7" fmla="*/ 4706327 h 49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536" h="4908550">
                <a:moveTo>
                  <a:pt x="0" y="0"/>
                </a:moveTo>
                <a:lnTo>
                  <a:pt x="195774" y="0"/>
                </a:lnTo>
                <a:lnTo>
                  <a:pt x="195774" y="4706327"/>
                </a:lnTo>
                <a:lnTo>
                  <a:pt x="395536" y="4706327"/>
                </a:lnTo>
                <a:lnTo>
                  <a:pt x="395536" y="4908550"/>
                </a:lnTo>
                <a:lnTo>
                  <a:pt x="0" y="4908550"/>
                </a:lnTo>
                <a:lnTo>
                  <a:pt x="0" y="4715345"/>
                </a:lnTo>
                <a:lnTo>
                  <a:pt x="0" y="4706327"/>
                </a:lnTo>
                <a:close/>
              </a:path>
            </a:pathLst>
          </a:cu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749053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683568" y="244997"/>
            <a:ext cx="1411770" cy="525695"/>
            <a:chOff x="683568" y="244997"/>
            <a:chExt cx="1411770" cy="525695"/>
          </a:xfrm>
        </p:grpSpPr>
        <p:sp>
          <p:nvSpPr>
            <p:cNvPr id="10" name="자유형 9"/>
            <p:cNvSpPr/>
            <p:nvPr/>
          </p:nvSpPr>
          <p:spPr>
            <a:xfrm>
              <a:off x="1662758" y="441963"/>
              <a:ext cx="432580" cy="328729"/>
            </a:xfrm>
            <a:custGeom>
              <a:avLst/>
              <a:gdLst>
                <a:gd name="connsiteX0" fmla="*/ 0 w 432580"/>
                <a:gd name="connsiteY0" fmla="*/ 0 h 328729"/>
                <a:gd name="connsiteX1" fmla="*/ 242789 w 432580"/>
                <a:gd name="connsiteY1" fmla="*/ 0 h 328729"/>
                <a:gd name="connsiteX2" fmla="*/ 432580 w 432580"/>
                <a:gd name="connsiteY2" fmla="*/ 328729 h 328729"/>
                <a:gd name="connsiteX3" fmla="*/ 0 w 432580"/>
                <a:gd name="connsiteY3" fmla="*/ 328729 h 32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80" h="328729">
                  <a:moveTo>
                    <a:pt x="0" y="0"/>
                  </a:moveTo>
                  <a:lnTo>
                    <a:pt x="242789" y="0"/>
                  </a:lnTo>
                  <a:lnTo>
                    <a:pt x="432580" y="328729"/>
                  </a:lnTo>
                  <a:lnTo>
                    <a:pt x="0" y="328729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>
              <a:off x="683568" y="244997"/>
              <a:ext cx="1224136" cy="504056"/>
            </a:xfrm>
            <a:prstGeom prst="snip1Rect">
              <a:avLst>
                <a:gd name="adj" fmla="val 39343"/>
              </a:avLst>
            </a:prstGeom>
            <a:solidFill>
              <a:srgbClr val="FFC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2169" y="656416"/>
              <a:ext cx="1021186" cy="24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자유형 12"/>
          <p:cNvSpPr/>
          <p:nvPr userDrawn="1"/>
        </p:nvSpPr>
        <p:spPr>
          <a:xfrm>
            <a:off x="202224" y="807544"/>
            <a:ext cx="8941776" cy="4907456"/>
          </a:xfrm>
          <a:custGeom>
            <a:avLst/>
            <a:gdLst>
              <a:gd name="connsiteX0" fmla="*/ 8739554 w 8941776"/>
              <a:gd name="connsiteY0" fmla="*/ 0 h 4907456"/>
              <a:gd name="connsiteX1" fmla="*/ 8941776 w 8941776"/>
              <a:gd name="connsiteY1" fmla="*/ 350258 h 4907456"/>
              <a:gd name="connsiteX2" fmla="*/ 8941776 w 8941776"/>
              <a:gd name="connsiteY2" fmla="*/ 4907456 h 4907456"/>
              <a:gd name="connsiteX3" fmla="*/ 111714 w 8941776"/>
              <a:gd name="connsiteY3" fmla="*/ 4907456 h 4907456"/>
              <a:gd name="connsiteX4" fmla="*/ 0 w 8941776"/>
              <a:gd name="connsiteY4" fmla="*/ 4713962 h 4907456"/>
              <a:gd name="connsiteX5" fmla="*/ 0 w 8941776"/>
              <a:gd name="connsiteY5" fmla="*/ 4705232 h 4907456"/>
              <a:gd name="connsiteX6" fmla="*/ 8739554 w 8941776"/>
              <a:gd name="connsiteY6" fmla="*/ 4705232 h 490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1776" h="4907456">
                <a:moveTo>
                  <a:pt x="8739554" y="0"/>
                </a:moveTo>
                <a:lnTo>
                  <a:pt x="8941776" y="350258"/>
                </a:lnTo>
                <a:lnTo>
                  <a:pt x="8941776" y="4907456"/>
                </a:lnTo>
                <a:lnTo>
                  <a:pt x="111714" y="4907456"/>
                </a:lnTo>
                <a:lnTo>
                  <a:pt x="0" y="4713962"/>
                </a:lnTo>
                <a:lnTo>
                  <a:pt x="0" y="4705232"/>
                </a:lnTo>
                <a:lnTo>
                  <a:pt x="8739554" y="470523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49596"/>
            <a:ext cx="9144000" cy="56854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97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3131840" y="1202356"/>
            <a:ext cx="5475076" cy="4512645"/>
          </a:xfrm>
          <a:custGeom>
            <a:avLst/>
            <a:gdLst>
              <a:gd name="connsiteX0" fmla="*/ 0 w 5475076"/>
              <a:gd name="connsiteY0" fmla="*/ 0 h 4512645"/>
              <a:gd name="connsiteX1" fmla="*/ 2869701 w 5475076"/>
              <a:gd name="connsiteY1" fmla="*/ 0 h 4512645"/>
              <a:gd name="connsiteX2" fmla="*/ 5475076 w 5475076"/>
              <a:gd name="connsiteY2" fmla="*/ 4512645 h 4512645"/>
              <a:gd name="connsiteX3" fmla="*/ 936932 w 5475076"/>
              <a:gd name="connsiteY3" fmla="*/ 4512645 h 4512645"/>
              <a:gd name="connsiteX4" fmla="*/ 0 w 5475076"/>
              <a:gd name="connsiteY4" fmla="*/ 2889832 h 45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076" h="4512645">
                <a:moveTo>
                  <a:pt x="0" y="0"/>
                </a:moveTo>
                <a:lnTo>
                  <a:pt x="2869701" y="0"/>
                </a:lnTo>
                <a:lnTo>
                  <a:pt x="5475076" y="4512645"/>
                </a:lnTo>
                <a:lnTo>
                  <a:pt x="936932" y="4512645"/>
                </a:lnTo>
                <a:lnTo>
                  <a:pt x="0" y="288983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131840" y="1202355"/>
            <a:ext cx="2880000" cy="2880000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35896" y="1732379"/>
            <a:ext cx="3072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음원관리 </a:t>
            </a:r>
            <a:endParaRPr lang="en-US" altLang="ko-KR" sz="3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프로그램</a:t>
            </a:r>
            <a:endParaRPr lang="en-US" altLang="ko-KR" sz="3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9103" y="2965310"/>
            <a:ext cx="218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소프트웨어융합학과 </a:t>
            </a:r>
            <a:endParaRPr lang="en-US" altLang="ko-KR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2017103729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서민영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94960" y="2811781"/>
            <a:ext cx="223224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03025" y="1104901"/>
            <a:ext cx="1128815" cy="4056856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4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4523C-5675-41A8-8596-941F0995FEDF}"/>
              </a:ext>
            </a:extLst>
          </p:cNvPr>
          <p:cNvSpPr txBox="1"/>
          <p:nvPr/>
        </p:nvSpPr>
        <p:spPr>
          <a:xfrm>
            <a:off x="3521535" y="233428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lt"/>
                <a:ea typeface="Noto Sans CJK KR Bold" panose="020B0800000000000000" pitchFamily="34" charset="-127"/>
              </a:rPr>
              <a:t>감사합니다</a:t>
            </a:r>
            <a:r>
              <a:rPr lang="en-US" altLang="ko-KR" sz="2800" dirty="0">
                <a:latin typeface="+mj-lt"/>
                <a:ea typeface="Noto Sans CJK KR Bold" panose="020B0800000000000000" pitchFamily="34" charset="-127"/>
              </a:rPr>
              <a:t>.</a:t>
            </a:r>
            <a:endParaRPr lang="ko-KR" altLang="en-US" sz="2800" dirty="0">
              <a:latin typeface="+mj-lt"/>
              <a:ea typeface="Noto Sans CJK KR Bold" panose="020B08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B02E75-468B-4544-BB58-DE2427121EAD}"/>
              </a:ext>
            </a:extLst>
          </p:cNvPr>
          <p:cNvSpPr/>
          <p:nvPr/>
        </p:nvSpPr>
        <p:spPr>
          <a:xfrm flipV="1">
            <a:off x="3371565" y="2861876"/>
            <a:ext cx="235851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887342" y="3870400"/>
            <a:ext cx="816588" cy="816588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 rot="19800000">
            <a:off x="1053863" y="4196523"/>
            <a:ext cx="758138" cy="600715"/>
          </a:xfrm>
          <a:custGeom>
            <a:avLst/>
            <a:gdLst>
              <a:gd name="connsiteX0" fmla="*/ 758138 w 758138"/>
              <a:gd name="connsiteY0" fmla="*/ 40651 h 600715"/>
              <a:gd name="connsiteX1" fmla="*/ 758138 w 758138"/>
              <a:gd name="connsiteY1" fmla="*/ 189494 h 600715"/>
              <a:gd name="connsiteX2" fmla="*/ 520720 w 758138"/>
              <a:gd name="connsiteY2" fmla="*/ 600715 h 600715"/>
              <a:gd name="connsiteX3" fmla="*/ 0 w 758138"/>
              <a:gd name="connsiteY3" fmla="*/ 300077 h 600715"/>
              <a:gd name="connsiteX4" fmla="*/ 0 w 758138"/>
              <a:gd name="connsiteY4" fmla="*/ 45577 h 600715"/>
              <a:gd name="connsiteX5" fmla="*/ 111992 w 758138"/>
              <a:gd name="connsiteY5" fmla="*/ 45577 h 600715"/>
              <a:gd name="connsiteX6" fmla="*/ 282086 w 758138"/>
              <a:gd name="connsiteY6" fmla="*/ 0 h 600715"/>
              <a:gd name="connsiteX7" fmla="*/ 293585 w 758138"/>
              <a:gd name="connsiteY7" fmla="*/ 42917 h 600715"/>
              <a:gd name="connsiteX8" fmla="*/ 379862 w 758138"/>
              <a:gd name="connsiteY8" fmla="*/ 192353 h 600715"/>
              <a:gd name="connsiteX9" fmla="*/ 684080 w 758138"/>
              <a:gd name="connsiteY9" fmla="*/ 75035 h 600715"/>
              <a:gd name="connsiteX10" fmla="*/ 684080 w 758138"/>
              <a:gd name="connsiteY10" fmla="*/ 40651 h 60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8138" h="600715">
                <a:moveTo>
                  <a:pt x="758138" y="40651"/>
                </a:moveTo>
                <a:lnTo>
                  <a:pt x="758138" y="189494"/>
                </a:lnTo>
                <a:lnTo>
                  <a:pt x="520720" y="600715"/>
                </a:lnTo>
                <a:lnTo>
                  <a:pt x="0" y="300077"/>
                </a:lnTo>
                <a:lnTo>
                  <a:pt x="0" y="45577"/>
                </a:lnTo>
                <a:lnTo>
                  <a:pt x="111992" y="45577"/>
                </a:lnTo>
                <a:lnTo>
                  <a:pt x="282086" y="0"/>
                </a:lnTo>
                <a:lnTo>
                  <a:pt x="293585" y="42917"/>
                </a:lnTo>
                <a:lnTo>
                  <a:pt x="379862" y="192353"/>
                </a:lnTo>
                <a:lnTo>
                  <a:pt x="684080" y="75035"/>
                </a:lnTo>
                <a:lnTo>
                  <a:pt x="684080" y="40651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7342" y="2586598"/>
            <a:ext cx="816588" cy="816588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1363169" y="2842648"/>
            <a:ext cx="340761" cy="560538"/>
          </a:xfrm>
          <a:custGeom>
            <a:avLst/>
            <a:gdLst>
              <a:gd name="connsiteX0" fmla="*/ 0 w 340761"/>
              <a:gd name="connsiteY0" fmla="*/ 0 h 560538"/>
              <a:gd name="connsiteX1" fmla="*/ 7208 w 340761"/>
              <a:gd name="connsiteY1" fmla="*/ 0 h 560538"/>
              <a:gd name="connsiteX2" fmla="*/ 149035 w 340761"/>
              <a:gd name="connsiteY2" fmla="*/ 245652 h 560538"/>
              <a:gd name="connsiteX3" fmla="*/ 264931 w 340761"/>
              <a:gd name="connsiteY3" fmla="*/ 178740 h 560538"/>
              <a:gd name="connsiteX4" fmla="*/ 340761 w 340761"/>
              <a:gd name="connsiteY4" fmla="*/ 310082 h 560538"/>
              <a:gd name="connsiteX5" fmla="*/ 340761 w 340761"/>
              <a:gd name="connsiteY5" fmla="*/ 560538 h 560538"/>
              <a:gd name="connsiteX6" fmla="*/ 0 w 340761"/>
              <a:gd name="connsiteY6" fmla="*/ 560538 h 56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761" h="560538">
                <a:moveTo>
                  <a:pt x="0" y="0"/>
                </a:moveTo>
                <a:lnTo>
                  <a:pt x="7208" y="0"/>
                </a:lnTo>
                <a:lnTo>
                  <a:pt x="149035" y="245652"/>
                </a:lnTo>
                <a:lnTo>
                  <a:pt x="264931" y="178740"/>
                </a:lnTo>
                <a:lnTo>
                  <a:pt x="340761" y="310082"/>
                </a:lnTo>
                <a:lnTo>
                  <a:pt x="340761" y="560538"/>
                </a:lnTo>
                <a:lnTo>
                  <a:pt x="0" y="560538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7343" y="1303385"/>
            <a:ext cx="816588" cy="816588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30391" y="1201316"/>
            <a:ext cx="31227" cy="3816424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1058780" y="1514381"/>
            <a:ext cx="645321" cy="605002"/>
          </a:xfrm>
          <a:custGeom>
            <a:avLst/>
            <a:gdLst>
              <a:gd name="connsiteX0" fmla="*/ 475754 w 645321"/>
              <a:gd name="connsiteY0" fmla="*/ 0 h 605002"/>
              <a:gd name="connsiteX1" fmla="*/ 645321 w 645321"/>
              <a:gd name="connsiteY1" fmla="*/ 293700 h 605002"/>
              <a:gd name="connsiteX2" fmla="*/ 645321 w 645321"/>
              <a:gd name="connsiteY2" fmla="*/ 313946 h 605002"/>
              <a:gd name="connsiteX3" fmla="*/ 645152 w 645321"/>
              <a:gd name="connsiteY3" fmla="*/ 314044 h 605002"/>
              <a:gd name="connsiteX4" fmla="*/ 645152 w 645321"/>
              <a:gd name="connsiteY4" fmla="*/ 605002 h 605002"/>
              <a:gd name="connsiteX5" fmla="*/ 175886 w 645321"/>
              <a:gd name="connsiteY5" fmla="*/ 605002 h 605002"/>
              <a:gd name="connsiteX6" fmla="*/ 0 w 645321"/>
              <a:gd name="connsiteY6" fmla="*/ 300357 h 605002"/>
              <a:gd name="connsiteX7" fmla="*/ 230241 w 645321"/>
              <a:gd name="connsiteY7" fmla="*/ 300357 h 605002"/>
              <a:gd name="connsiteX8" fmla="*/ 161561 w 645321"/>
              <a:gd name="connsiteY8" fmla="*/ 181400 h 60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321" h="605002">
                <a:moveTo>
                  <a:pt x="475754" y="0"/>
                </a:moveTo>
                <a:lnTo>
                  <a:pt x="645321" y="293700"/>
                </a:lnTo>
                <a:lnTo>
                  <a:pt x="645321" y="313946"/>
                </a:lnTo>
                <a:lnTo>
                  <a:pt x="645152" y="314044"/>
                </a:lnTo>
                <a:lnTo>
                  <a:pt x="645152" y="605002"/>
                </a:lnTo>
                <a:lnTo>
                  <a:pt x="175886" y="605002"/>
                </a:lnTo>
                <a:lnTo>
                  <a:pt x="0" y="300357"/>
                </a:lnTo>
                <a:lnTo>
                  <a:pt x="230241" y="300357"/>
                </a:lnTo>
                <a:lnTo>
                  <a:pt x="161561" y="181400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700000">
            <a:off x="1141460" y="1656036"/>
            <a:ext cx="178845" cy="276999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2700000">
            <a:off x="1203601" y="1473940"/>
            <a:ext cx="463879" cy="276999"/>
          </a:xfrm>
          <a:prstGeom prst="triangle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58868" y="384991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03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실행 화면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87398" y="2845445"/>
            <a:ext cx="380945" cy="557741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368343" y="3022241"/>
            <a:ext cx="260191" cy="380945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71585" y="2904586"/>
            <a:ext cx="195485" cy="161558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424584" y="3078717"/>
            <a:ext cx="133519" cy="91195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976650" y="4081636"/>
            <a:ext cx="652224" cy="388979"/>
          </a:xfrm>
          <a:custGeom>
            <a:avLst/>
            <a:gdLst>
              <a:gd name="connsiteX0" fmla="*/ 0 w 592931"/>
              <a:gd name="connsiteY0" fmla="*/ 321469 h 321469"/>
              <a:gd name="connsiteX1" fmla="*/ 204788 w 592931"/>
              <a:gd name="connsiteY1" fmla="*/ 169069 h 321469"/>
              <a:gd name="connsiteX2" fmla="*/ 354806 w 592931"/>
              <a:gd name="connsiteY2" fmla="*/ 269081 h 321469"/>
              <a:gd name="connsiteX3" fmla="*/ 592931 w 592931"/>
              <a:gd name="connsiteY3" fmla="*/ 0 h 32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931" h="321469">
                <a:moveTo>
                  <a:pt x="0" y="321469"/>
                </a:moveTo>
                <a:lnTo>
                  <a:pt x="204788" y="169069"/>
                </a:lnTo>
                <a:lnTo>
                  <a:pt x="354806" y="269081"/>
                </a:lnTo>
                <a:lnTo>
                  <a:pt x="592931" y="0"/>
                </a:lnTo>
              </a:path>
            </a:pathLst>
          </a:custGeom>
          <a:noFill/>
          <a:ln>
            <a:solidFill>
              <a:srgbClr val="FFCB06"/>
            </a:solidFill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73341" y="3192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  <a:ea typeface="Noto Sans CJK KR Bold" panose="020B0800000000000000" pitchFamily="34" charset="-127"/>
              </a:rPr>
              <a:t>목차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3DD611-3C50-4210-9DA8-BE8804E23E08}"/>
              </a:ext>
            </a:extLst>
          </p:cNvPr>
          <p:cNvSpPr txBox="1"/>
          <p:nvPr/>
        </p:nvSpPr>
        <p:spPr>
          <a:xfrm>
            <a:off x="2259998" y="1181200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01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프로그램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013A6B-541E-4519-82EE-5C2CDD868AD4}"/>
              </a:ext>
            </a:extLst>
          </p:cNvPr>
          <p:cNvSpPr txBox="1"/>
          <p:nvPr/>
        </p:nvSpPr>
        <p:spPr>
          <a:xfrm>
            <a:off x="2259998" y="2557321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02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구현방법 소개</a:t>
            </a:r>
          </a:p>
        </p:txBody>
      </p:sp>
    </p:spTree>
    <p:extLst>
      <p:ext uri="{BB962C8B-B14F-4D97-AF65-F5344CB8AC3E}">
        <p14:creationId xmlns:p14="http://schemas.microsoft.com/office/powerpoint/2010/main" val="54203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5618" y="2814449"/>
            <a:ext cx="17322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+mj-lt"/>
              </a:rPr>
              <a:t>PICTURE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636" y="1099691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최종프로젝트 목표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45333" y="1572276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9552" y="1777380"/>
            <a:ext cx="8383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Binary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Search Tree, Doubly Sorted Linked-list, Singly </a:t>
            </a:r>
            <a:r>
              <a:rPr lang="en-US" altLang="ko-KR" sz="1600" dirty="0"/>
              <a:t>Sorted Linked-list, Queue</a:t>
            </a:r>
            <a:r>
              <a:rPr lang="ko-KR" altLang="ko-KR" sz="1600" dirty="0"/>
              <a:t>을 이용</a:t>
            </a:r>
            <a:r>
              <a:rPr lang="ko-KR" altLang="en-US" sz="1600" dirty="0"/>
              <a:t>하여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회원가입한 사용자들끼리 음원을 공유하는 </a:t>
            </a:r>
            <a:r>
              <a:rPr lang="en-US" altLang="ko-KR" sz="1600" dirty="0"/>
              <a:t>music player</a:t>
            </a:r>
            <a:r>
              <a:rPr lang="ko-KR" altLang="ko-KR" sz="1600" dirty="0"/>
              <a:t>의 설계 및 구현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사용자가 추가한 곡 중에서 랜덤으로 곡을 추천해주는 추가 기능 설계 및 구현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로그인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 기능 설계 및 구현</a:t>
            </a:r>
            <a:endParaRPr lang="en-US" altLang="ko-KR" sz="1600" dirty="0"/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1A9A4-A14E-4850-8464-60B6C190B070}"/>
              </a:ext>
            </a:extLst>
          </p:cNvPr>
          <p:cNvSpPr txBox="1"/>
          <p:nvPr/>
        </p:nvSpPr>
        <p:spPr>
          <a:xfrm>
            <a:off x="673217" y="409228"/>
            <a:ext cx="126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  <a:ea typeface="Noto Sans CJK KR Bold" panose="020B0800000000000000" pitchFamily="34" charset="-127"/>
              </a:rPr>
              <a:t>프로그램소개</a:t>
            </a:r>
          </a:p>
        </p:txBody>
      </p:sp>
    </p:spTree>
    <p:extLst>
      <p:ext uri="{BB962C8B-B14F-4D97-AF65-F5344CB8AC3E}">
        <p14:creationId xmlns:p14="http://schemas.microsoft.com/office/powerpoint/2010/main" val="26968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42883" y="1407223"/>
            <a:ext cx="2622286" cy="3332602"/>
            <a:chOff x="467543" y="1057300"/>
            <a:chExt cx="3172966" cy="4032448"/>
          </a:xfrm>
        </p:grpSpPr>
        <p:sp>
          <p:nvSpPr>
            <p:cNvPr id="5" name="직사각형 4"/>
            <p:cNvSpPr/>
            <p:nvPr/>
          </p:nvSpPr>
          <p:spPr>
            <a:xfrm>
              <a:off x="467544" y="1057300"/>
              <a:ext cx="3168352" cy="4032448"/>
            </a:xfrm>
            <a:prstGeom prst="rect">
              <a:avLst/>
            </a:prstGeom>
            <a:solidFill>
              <a:srgbClr val="636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467543" y="2140125"/>
              <a:ext cx="3172966" cy="2946918"/>
            </a:xfrm>
            <a:custGeom>
              <a:avLst/>
              <a:gdLst>
                <a:gd name="connsiteX0" fmla="*/ 1080121 w 3172966"/>
                <a:gd name="connsiteY0" fmla="*/ 0 h 2946918"/>
                <a:gd name="connsiteX1" fmla="*/ 1741930 w 3172966"/>
                <a:gd name="connsiteY1" fmla="*/ 797781 h 2946918"/>
                <a:gd name="connsiteX2" fmla="*/ 2111899 w 3172966"/>
                <a:gd name="connsiteY2" fmla="*/ 541943 h 2946918"/>
                <a:gd name="connsiteX3" fmla="*/ 3172966 w 3172966"/>
                <a:gd name="connsiteY3" fmla="*/ 1302036 h 2946918"/>
                <a:gd name="connsiteX4" fmla="*/ 3168352 w 3172966"/>
                <a:gd name="connsiteY4" fmla="*/ 1302036 h 2946918"/>
                <a:gd name="connsiteX5" fmla="*/ 3168352 w 3172966"/>
                <a:gd name="connsiteY5" fmla="*/ 2946918 h 2946918"/>
                <a:gd name="connsiteX6" fmla="*/ 0 w 3172966"/>
                <a:gd name="connsiteY6" fmla="*/ 2946918 h 2946918"/>
                <a:gd name="connsiteX7" fmla="*/ 0 w 3172966"/>
                <a:gd name="connsiteY7" fmla="*/ 1302036 h 2946918"/>
                <a:gd name="connsiteX8" fmla="*/ 0 w 3172966"/>
                <a:gd name="connsiteY8" fmla="*/ 1302036 h 294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2966" h="2946918">
                  <a:moveTo>
                    <a:pt x="1080121" y="0"/>
                  </a:moveTo>
                  <a:lnTo>
                    <a:pt x="1741930" y="797781"/>
                  </a:lnTo>
                  <a:lnTo>
                    <a:pt x="2111899" y="541943"/>
                  </a:lnTo>
                  <a:lnTo>
                    <a:pt x="3172966" y="1302036"/>
                  </a:lnTo>
                  <a:lnTo>
                    <a:pt x="3168352" y="1302036"/>
                  </a:lnTo>
                  <a:lnTo>
                    <a:pt x="3168352" y="2946918"/>
                  </a:lnTo>
                  <a:lnTo>
                    <a:pt x="0" y="2946918"/>
                  </a:lnTo>
                  <a:lnTo>
                    <a:pt x="0" y="1302036"/>
                  </a:lnTo>
                  <a:lnTo>
                    <a:pt x="0" y="13020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85618" y="2814449"/>
            <a:ext cx="17322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+mj-lt"/>
              </a:rPr>
              <a:t>PICTURE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9972" y="98529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최종프로젝트 구현 기능 목록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69669" y="1417340"/>
            <a:ext cx="4084772" cy="620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4614" y="1489348"/>
            <a:ext cx="48657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추가 기능으로 로그인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로그아웃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회원가입 기능을 구현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3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번은 노래 제목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가수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앨범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장르 검색 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4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번은 최근 추가된 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30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곡 정보 화면출력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6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번은 분야 별로 음악 검색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7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번은 최근 추가된 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30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곡 정보 출력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-     8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번은 추가 기능으로 사용자가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</a:p>
          <a:p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     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추가한 곡 중에서 추천을 해주는 기능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1A9A4-A14E-4850-8464-60B6C190B070}"/>
              </a:ext>
            </a:extLst>
          </p:cNvPr>
          <p:cNvSpPr txBox="1"/>
          <p:nvPr/>
        </p:nvSpPr>
        <p:spPr>
          <a:xfrm>
            <a:off x="673217" y="409228"/>
            <a:ext cx="126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  <a:ea typeface="Noto Sans CJK KR Bold" panose="020B0800000000000000" pitchFamily="34" charset="-127"/>
              </a:rPr>
              <a:t>프로그램소개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885652-4735-4F13-BBE9-AD2956A9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9" y="942602"/>
            <a:ext cx="3293607" cy="1266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AF452E-2C06-4661-8C32-8F2ABF43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9" y="2137420"/>
            <a:ext cx="329360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6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5636" y="1099691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자료구조 선택</a:t>
            </a:r>
          </a:p>
        </p:txBody>
      </p:sp>
      <p:sp>
        <p:nvSpPr>
          <p:cNvPr id="12" name="직사각형 11"/>
          <p:cNvSpPr/>
          <p:nvPr/>
        </p:nvSpPr>
        <p:spPr>
          <a:xfrm flipV="1">
            <a:off x="845333" y="1526557"/>
            <a:ext cx="235851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9552" y="3784312"/>
            <a:ext cx="838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- </a:t>
            </a:r>
            <a:r>
              <a:rPr lang="en-US" altLang="ko-KR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Doubly Sorted Linked-list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8B038-CCAA-46E9-9AD8-37DE0A8180B5}"/>
              </a:ext>
            </a:extLst>
          </p:cNvPr>
          <p:cNvSpPr txBox="1"/>
          <p:nvPr/>
        </p:nvSpPr>
        <p:spPr>
          <a:xfrm>
            <a:off x="683568" y="409228"/>
            <a:ext cx="126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  <a:ea typeface="Noto Sans CJK KR Bold" panose="020B0800000000000000" pitchFamily="34" charset="-127"/>
              </a:rPr>
              <a:t>구현방법소개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9BCB0-C837-43A0-8C62-91A651853C4E}"/>
              </a:ext>
            </a:extLst>
          </p:cNvPr>
          <p:cNvSpPr txBox="1"/>
          <p:nvPr/>
        </p:nvSpPr>
        <p:spPr>
          <a:xfrm>
            <a:off x="539552" y="4036051"/>
            <a:ext cx="838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EAEA3-8D61-4F45-B98D-BE4C1D9D32BF}"/>
              </a:ext>
            </a:extLst>
          </p:cNvPr>
          <p:cNvSpPr txBox="1"/>
          <p:nvPr/>
        </p:nvSpPr>
        <p:spPr>
          <a:xfrm>
            <a:off x="539552" y="1777380"/>
            <a:ext cx="83835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- </a:t>
            </a:r>
            <a:r>
              <a:rPr lang="en-US" altLang="ko-KR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Binary</a:t>
            </a:r>
            <a:r>
              <a:rPr lang="ko-KR" altLang="en-US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Search Tree</a:t>
            </a:r>
            <a:endParaRPr lang="ko-KR" altLang="ko-KR" sz="1600" b="1" dirty="0"/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CFE76-11C1-4055-95A9-D3402D627949}"/>
              </a:ext>
            </a:extLst>
          </p:cNvPr>
          <p:cNvSpPr txBox="1"/>
          <p:nvPr/>
        </p:nvSpPr>
        <p:spPr>
          <a:xfrm>
            <a:off x="539552" y="2065412"/>
            <a:ext cx="838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동적할당으로 데이터가 들어 갈 수 있는 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  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공간이 한정되어 있지 않다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이진 탐색을 사용하여 검색 속도가 빠르다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데이터 추가와 삭제가 쉬워 재구축이 빠르다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75D3D4-C250-4463-A8D7-B341DFF2FA06}"/>
              </a:ext>
            </a:extLst>
          </p:cNvPr>
          <p:cNvSpPr txBox="1"/>
          <p:nvPr/>
        </p:nvSpPr>
        <p:spPr>
          <a:xfrm>
            <a:off x="530427" y="4114735"/>
            <a:ext cx="8383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양방향 탐색이 가능하다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.</a:t>
            </a:r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노드의 삽입과 삭제가 쉽다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.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5067068-CD7C-4B5B-81EA-7173678D67E1}"/>
              </a:ext>
            </a:extLst>
          </p:cNvPr>
          <p:cNvSpPr/>
          <p:nvPr/>
        </p:nvSpPr>
        <p:spPr>
          <a:xfrm>
            <a:off x="4441716" y="2558158"/>
            <a:ext cx="360040" cy="281709"/>
          </a:xfrm>
          <a:prstGeom prst="rightArrow">
            <a:avLst/>
          </a:prstGeom>
          <a:solidFill>
            <a:srgbClr val="FFC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2483E6-83CE-4A46-8302-B6A62BDD0920}"/>
              </a:ext>
            </a:extLst>
          </p:cNvPr>
          <p:cNvSpPr txBox="1"/>
          <p:nvPr/>
        </p:nvSpPr>
        <p:spPr>
          <a:xfrm>
            <a:off x="5300464" y="4258317"/>
            <a:ext cx="36640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사용자 리스트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E741D9D-DD06-49AD-884D-F35CB2873AF8}"/>
              </a:ext>
            </a:extLst>
          </p:cNvPr>
          <p:cNvSpPr/>
          <p:nvPr/>
        </p:nvSpPr>
        <p:spPr>
          <a:xfrm>
            <a:off x="4441716" y="4244793"/>
            <a:ext cx="360040" cy="281709"/>
          </a:xfrm>
          <a:prstGeom prst="rightArrow">
            <a:avLst>
              <a:gd name="adj1" fmla="val 58217"/>
              <a:gd name="adj2" fmla="val 50000"/>
            </a:avLst>
          </a:prstGeom>
          <a:solidFill>
            <a:srgbClr val="FFC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8C8FAE-51D6-4566-8139-15D61CBC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76" y="2076818"/>
            <a:ext cx="2695575" cy="12369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47F6AB-83C6-47FA-B302-CC98961EE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548" y="3910158"/>
            <a:ext cx="3248025" cy="2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5636" y="1099691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자료구조 선택</a:t>
            </a:r>
          </a:p>
        </p:txBody>
      </p:sp>
      <p:sp>
        <p:nvSpPr>
          <p:cNvPr id="12" name="직사각형 11"/>
          <p:cNvSpPr/>
          <p:nvPr/>
        </p:nvSpPr>
        <p:spPr>
          <a:xfrm flipV="1">
            <a:off x="845333" y="1526557"/>
            <a:ext cx="2358515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9552" y="3649588"/>
            <a:ext cx="838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- </a:t>
            </a:r>
            <a:r>
              <a:rPr lang="en-US" altLang="ko-KR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Circular Queue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8B038-CCAA-46E9-9AD8-37DE0A8180B5}"/>
              </a:ext>
            </a:extLst>
          </p:cNvPr>
          <p:cNvSpPr txBox="1"/>
          <p:nvPr/>
        </p:nvSpPr>
        <p:spPr>
          <a:xfrm>
            <a:off x="683568" y="409228"/>
            <a:ext cx="126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  <a:ea typeface="Noto Sans CJK KR Bold" panose="020B0800000000000000" pitchFamily="34" charset="-127"/>
              </a:rPr>
              <a:t>구현방법소개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9BCB0-C837-43A0-8C62-91A651853C4E}"/>
              </a:ext>
            </a:extLst>
          </p:cNvPr>
          <p:cNvSpPr txBox="1"/>
          <p:nvPr/>
        </p:nvSpPr>
        <p:spPr>
          <a:xfrm>
            <a:off x="539552" y="4036051"/>
            <a:ext cx="838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EAEA3-8D61-4F45-B98D-BE4C1D9D32BF}"/>
              </a:ext>
            </a:extLst>
          </p:cNvPr>
          <p:cNvSpPr txBox="1"/>
          <p:nvPr/>
        </p:nvSpPr>
        <p:spPr>
          <a:xfrm>
            <a:off x="539552" y="1791896"/>
            <a:ext cx="83835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-</a:t>
            </a:r>
            <a:r>
              <a:rPr lang="en-US" altLang="ko-KR" b="1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 Singly</a:t>
            </a:r>
            <a:r>
              <a:rPr lang="en-US" altLang="ko-KR" b="1" dirty="0"/>
              <a:t> Linked-List  </a:t>
            </a:r>
            <a:endParaRPr lang="ko-KR" altLang="ko-KR" b="1" dirty="0"/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CFE76-11C1-4055-95A9-D3402D627949}"/>
              </a:ext>
            </a:extLst>
          </p:cNvPr>
          <p:cNvSpPr txBox="1"/>
          <p:nvPr/>
        </p:nvSpPr>
        <p:spPr>
          <a:xfrm>
            <a:off x="539552" y="2157164"/>
            <a:ext cx="838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데이터가 들어 갈 수 있는 공간이 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한정되어 있지 않다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데이터들간 링크만 따라가면 되므로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삽입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삭제 속도가 빠르다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75D3D4-C250-4463-A8D7-B341DFF2FA06}"/>
              </a:ext>
            </a:extLst>
          </p:cNvPr>
          <p:cNvSpPr txBox="1"/>
          <p:nvPr/>
        </p:nvSpPr>
        <p:spPr>
          <a:xfrm>
            <a:off x="530427" y="4018920"/>
            <a:ext cx="838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먼저 집어 넣은 데이터가 먼저 나오는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FIFO(First In First Out)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구조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배열의 첫 인덱스부터 다시 데이터 삽입이 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가능하여 배열의 빈 공간 활용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5067068-CD7C-4B5B-81EA-7173678D67E1}"/>
              </a:ext>
            </a:extLst>
          </p:cNvPr>
          <p:cNvSpPr/>
          <p:nvPr/>
        </p:nvSpPr>
        <p:spPr>
          <a:xfrm>
            <a:off x="4441716" y="2558158"/>
            <a:ext cx="360040" cy="281709"/>
          </a:xfrm>
          <a:prstGeom prst="rightArrow">
            <a:avLst/>
          </a:prstGeom>
          <a:solidFill>
            <a:srgbClr val="FFC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2483E6-83CE-4A46-8302-B6A62BDD0920}"/>
              </a:ext>
            </a:extLst>
          </p:cNvPr>
          <p:cNvSpPr txBox="1"/>
          <p:nvPr/>
        </p:nvSpPr>
        <p:spPr>
          <a:xfrm>
            <a:off x="5025871" y="4258317"/>
            <a:ext cx="36640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최근 추가된 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30</a:t>
            </a:r>
            <a:r>
              <a: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곡의 자세한 정보 출력</a:t>
            </a:r>
            <a:endParaRPr lang="en-US" altLang="ko-KR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E741D9D-DD06-49AD-884D-F35CB2873AF8}"/>
              </a:ext>
            </a:extLst>
          </p:cNvPr>
          <p:cNvSpPr/>
          <p:nvPr/>
        </p:nvSpPr>
        <p:spPr>
          <a:xfrm>
            <a:off x="4441716" y="4244793"/>
            <a:ext cx="360040" cy="281709"/>
          </a:xfrm>
          <a:prstGeom prst="rightArrow">
            <a:avLst>
              <a:gd name="adj1" fmla="val 58217"/>
              <a:gd name="adj2" fmla="val 50000"/>
            </a:avLst>
          </a:prstGeom>
          <a:solidFill>
            <a:srgbClr val="FFC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3F9DC6-96E7-4E51-A882-54DDE6804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67" y="3813845"/>
            <a:ext cx="2660325" cy="32335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D8EB94E-6C27-4201-A142-AD593593F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895" y="2673779"/>
            <a:ext cx="2656209" cy="3311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5E3A67-3040-4A94-92BF-E1F6881C0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779" y="2259281"/>
            <a:ext cx="2660325" cy="350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625452-1455-4D54-AF04-F6EC124B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1849388"/>
            <a:ext cx="2667000" cy="3626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7B5343-992E-4FA6-95E1-FDBF9C5E9144}"/>
              </a:ext>
            </a:extLst>
          </p:cNvPr>
          <p:cNvSpPr txBox="1"/>
          <p:nvPr/>
        </p:nvSpPr>
        <p:spPr>
          <a:xfrm>
            <a:off x="4536505" y="3126254"/>
            <a:ext cx="529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*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장르 안의 장르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/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가수 안의 가수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/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앨범 안의 앨범 리스트</a:t>
            </a:r>
            <a:endParaRPr lang="en-US" altLang="ko-KR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sz="14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400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2814449"/>
            <a:ext cx="17322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95000"/>
                  </a:schemeClr>
                </a:solidFill>
                <a:latin typeface="+mj-lt"/>
              </a:rPr>
              <a:t>PICTURE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005" y="931140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추가 기능 함수 구현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3702" y="1403725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1A9A4-A14E-4850-8464-60B6C190B070}"/>
              </a:ext>
            </a:extLst>
          </p:cNvPr>
          <p:cNvSpPr txBox="1"/>
          <p:nvPr/>
        </p:nvSpPr>
        <p:spPr>
          <a:xfrm>
            <a:off x="673217" y="409228"/>
            <a:ext cx="126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  <a:ea typeface="Noto Sans CJK KR Bold" panose="020B0800000000000000" pitchFamily="34" charset="-127"/>
              </a:rPr>
              <a:t>구현방법소개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B58220-F0AB-4CF9-B94D-105D9E10CB43}"/>
              </a:ext>
            </a:extLst>
          </p:cNvPr>
          <p:cNvGrpSpPr/>
          <p:nvPr/>
        </p:nvGrpSpPr>
        <p:grpSpPr>
          <a:xfrm>
            <a:off x="579365" y="1658550"/>
            <a:ext cx="1624213" cy="1738725"/>
            <a:chOff x="579365" y="1658550"/>
            <a:chExt cx="1624213" cy="17387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F9CBC2A-A789-44FE-9444-20878848041D}"/>
                </a:ext>
              </a:extLst>
            </p:cNvPr>
            <p:cNvSpPr/>
            <p:nvPr/>
          </p:nvSpPr>
          <p:spPr>
            <a:xfrm>
              <a:off x="606786" y="1658550"/>
              <a:ext cx="1523476" cy="5232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0EBDB91-BD31-4604-9152-74E6FFBF66DD}"/>
                </a:ext>
              </a:extLst>
            </p:cNvPr>
            <p:cNvSpPr/>
            <p:nvPr/>
          </p:nvSpPr>
          <p:spPr>
            <a:xfrm>
              <a:off x="579365" y="2353444"/>
              <a:ext cx="1624213" cy="449892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Doubly Sorted Linked-list</a:t>
              </a:r>
              <a:endParaRPr lang="ko-KR" altLang="en-US" sz="140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AD8CBFE-F155-4B70-8B37-4E98E5CBC3B7}"/>
                </a:ext>
              </a:extLst>
            </p:cNvPr>
            <p:cNvSpPr/>
            <p:nvPr/>
          </p:nvSpPr>
          <p:spPr>
            <a:xfrm>
              <a:off x="682601" y="3021629"/>
              <a:ext cx="1436511" cy="37564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BST  </a:t>
              </a:r>
              <a:endParaRPr lang="ko-KR" altLang="en-US" sz="1700" dirty="0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0774B19-AEA1-44D0-B31B-29C91B2CC4F5}"/>
                </a:ext>
              </a:extLst>
            </p:cNvPr>
            <p:cNvSpPr/>
            <p:nvPr/>
          </p:nvSpPr>
          <p:spPr>
            <a:xfrm rot="5400000">
              <a:off x="1177582" y="2124867"/>
              <a:ext cx="360040" cy="281709"/>
            </a:xfrm>
            <a:prstGeom prst="rightArrow">
              <a:avLst/>
            </a:prstGeom>
            <a:solidFill>
              <a:srgbClr val="FFC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66E4F6D8-1C1E-44CA-9D75-76BA3DEA6C5C}"/>
                </a:ext>
              </a:extLst>
            </p:cNvPr>
            <p:cNvSpPr/>
            <p:nvPr/>
          </p:nvSpPr>
          <p:spPr>
            <a:xfrm rot="5400000">
              <a:off x="1188503" y="2798726"/>
              <a:ext cx="360040" cy="281709"/>
            </a:xfrm>
            <a:prstGeom prst="rightArrow">
              <a:avLst/>
            </a:prstGeom>
            <a:solidFill>
              <a:srgbClr val="FFC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60E8332-B8EA-4C0E-8C01-EF8433C9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713271"/>
            <a:ext cx="4819650" cy="552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011DE7-1570-4F7A-A724-06A74FC9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380104"/>
            <a:ext cx="3549005" cy="2055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EFD532-1152-46E0-9163-E3080AA75F45}"/>
              </a:ext>
            </a:extLst>
          </p:cNvPr>
          <p:cNvSpPr txBox="1"/>
          <p:nvPr/>
        </p:nvSpPr>
        <p:spPr>
          <a:xfrm>
            <a:off x="2411760" y="1564771"/>
            <a:ext cx="150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Customer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741C6-A649-40A3-82DE-BCAF62C66617}"/>
              </a:ext>
            </a:extLst>
          </p:cNvPr>
          <p:cNvSpPr txBox="1"/>
          <p:nvPr/>
        </p:nvSpPr>
        <p:spPr>
          <a:xfrm>
            <a:off x="2915816" y="2246227"/>
            <a:ext cx="150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m_List</a:t>
            </a:r>
            <a:endParaRPr lang="ko-KR" altLang="en-US" sz="16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515B85-7390-4D77-A2ED-7AABD12506F7}"/>
              </a:ext>
            </a:extLst>
          </p:cNvPr>
          <p:cNvGrpSpPr/>
          <p:nvPr/>
        </p:nvGrpSpPr>
        <p:grpSpPr>
          <a:xfrm>
            <a:off x="571523" y="1683754"/>
            <a:ext cx="1624213" cy="1749810"/>
            <a:chOff x="600332" y="3522411"/>
            <a:chExt cx="1624213" cy="171914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2009DB8-ADE3-463C-9C39-85481D4982E9}"/>
                </a:ext>
              </a:extLst>
            </p:cNvPr>
            <p:cNvSpPr/>
            <p:nvPr/>
          </p:nvSpPr>
          <p:spPr>
            <a:xfrm>
              <a:off x="623898" y="3522411"/>
              <a:ext cx="1523476" cy="5232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D9C262E-8215-43A9-A84C-90CB840EC2CB}"/>
                </a:ext>
              </a:extLst>
            </p:cNvPr>
            <p:cNvSpPr/>
            <p:nvPr/>
          </p:nvSpPr>
          <p:spPr>
            <a:xfrm>
              <a:off x="600332" y="4213820"/>
              <a:ext cx="1624213" cy="449892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BST</a:t>
              </a:r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3A1A4E0-0396-4A93-8B70-F6D669B5D51C}"/>
                </a:ext>
              </a:extLst>
            </p:cNvPr>
            <p:cNvSpPr/>
            <p:nvPr/>
          </p:nvSpPr>
          <p:spPr>
            <a:xfrm>
              <a:off x="675435" y="4831900"/>
              <a:ext cx="1436511" cy="40965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 </a:t>
              </a:r>
            </a:p>
            <a:p>
              <a:pPr algn="ctr"/>
              <a:r>
                <a:rPr lang="en-US" altLang="ko-KR" sz="1300" dirty="0"/>
                <a:t>Singly Sorted</a:t>
              </a:r>
            </a:p>
            <a:p>
              <a:pPr algn="ctr"/>
              <a:r>
                <a:rPr lang="en-US" altLang="ko-KR" sz="1300" dirty="0"/>
                <a:t>Linked-list</a:t>
              </a:r>
              <a:endParaRPr lang="ko-KR" altLang="en-US" sz="1300" dirty="0"/>
            </a:p>
            <a:p>
              <a:pPr algn="ctr"/>
              <a:endParaRPr lang="ko-KR" altLang="en-US" sz="1300" dirty="0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A010138E-0EF7-4DE3-93AE-4D0349469D33}"/>
                </a:ext>
              </a:extLst>
            </p:cNvPr>
            <p:cNvSpPr/>
            <p:nvPr/>
          </p:nvSpPr>
          <p:spPr>
            <a:xfrm rot="5400000">
              <a:off x="1194694" y="3976786"/>
              <a:ext cx="360040" cy="281709"/>
            </a:xfrm>
            <a:prstGeom prst="rightArrow">
              <a:avLst/>
            </a:prstGeom>
            <a:solidFill>
              <a:srgbClr val="FFC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C99083B9-A62B-492D-9928-A80326F4759C}"/>
                </a:ext>
              </a:extLst>
            </p:cNvPr>
            <p:cNvSpPr/>
            <p:nvPr/>
          </p:nvSpPr>
          <p:spPr>
            <a:xfrm rot="5400000">
              <a:off x="1185426" y="4643006"/>
              <a:ext cx="360040" cy="281709"/>
            </a:xfrm>
            <a:prstGeom prst="rightArrow">
              <a:avLst/>
            </a:prstGeom>
            <a:solidFill>
              <a:srgbClr val="FFC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F3840DB-1BCE-4D95-9070-D6ACAC0C90CC}"/>
              </a:ext>
            </a:extLst>
          </p:cNvPr>
          <p:cNvGrpSpPr/>
          <p:nvPr/>
        </p:nvGrpSpPr>
        <p:grpSpPr>
          <a:xfrm>
            <a:off x="2305226" y="1539176"/>
            <a:ext cx="6040830" cy="3596985"/>
            <a:chOff x="4094073" y="1279580"/>
            <a:chExt cx="6040830" cy="359698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1CA88C6-C0E8-4872-B145-299464FD63BA}"/>
                </a:ext>
              </a:extLst>
            </p:cNvPr>
            <p:cNvGrpSpPr/>
            <p:nvPr/>
          </p:nvGrpSpPr>
          <p:grpSpPr>
            <a:xfrm>
              <a:off x="4094073" y="1279580"/>
              <a:ext cx="6040830" cy="3596985"/>
              <a:chOff x="6123585" y="1161972"/>
              <a:chExt cx="6040830" cy="3596985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3BC3EB4E-8FE8-48D1-B766-CF1E677F9BA1}"/>
                  </a:ext>
                </a:extLst>
              </p:cNvPr>
              <p:cNvSpPr/>
              <p:nvPr/>
            </p:nvSpPr>
            <p:spPr>
              <a:xfrm>
                <a:off x="6123585" y="1161972"/>
                <a:ext cx="6040830" cy="359698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EDBAD3B2-ECBF-4E36-8DE5-7D7C9A472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641" y="1449714"/>
                <a:ext cx="4990505" cy="2979732"/>
              </a:xfrm>
              <a:prstGeom prst="rect">
                <a:avLst/>
              </a:prstGeom>
            </p:spPr>
          </p:pic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7D27858-D296-4331-BD83-6D3AA191C115}"/>
                </a:ext>
              </a:extLst>
            </p:cNvPr>
            <p:cNvCxnSpPr>
              <a:cxnSpLocks/>
            </p:cNvCxnSpPr>
            <p:nvPr/>
          </p:nvCxnSpPr>
          <p:spPr>
            <a:xfrm>
              <a:off x="4716016" y="4265215"/>
              <a:ext cx="190131" cy="1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985612D-DECF-4258-8483-EAFCAEE7D11F}"/>
                </a:ext>
              </a:extLst>
            </p:cNvPr>
            <p:cNvCxnSpPr>
              <a:cxnSpLocks/>
            </p:cNvCxnSpPr>
            <p:nvPr/>
          </p:nvCxnSpPr>
          <p:spPr>
            <a:xfrm>
              <a:off x="4716016" y="4153644"/>
              <a:ext cx="0" cy="1253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B3A6FF3-90C3-4C18-9E07-CA21E7E9AB4D}"/>
                </a:ext>
              </a:extLst>
            </p:cNvPr>
            <p:cNvCxnSpPr>
              <a:cxnSpLocks/>
            </p:cNvCxnSpPr>
            <p:nvPr/>
          </p:nvCxnSpPr>
          <p:spPr>
            <a:xfrm>
              <a:off x="5940152" y="3163563"/>
              <a:ext cx="190131" cy="1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E22F763-BE0E-42D0-9CB4-6F225A517281}"/>
                </a:ext>
              </a:extLst>
            </p:cNvPr>
            <p:cNvCxnSpPr>
              <a:cxnSpLocks/>
            </p:cNvCxnSpPr>
            <p:nvPr/>
          </p:nvCxnSpPr>
          <p:spPr>
            <a:xfrm>
              <a:off x="5940152" y="3051992"/>
              <a:ext cx="0" cy="1253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18149668-AA35-4BA1-8F37-F3CD50DBA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8129" y="1633118"/>
              <a:ext cx="4990505" cy="2851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6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005" y="931140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추가 기능 함수 구현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3702" y="1403725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1A9A4-A14E-4850-8464-60B6C190B070}"/>
              </a:ext>
            </a:extLst>
          </p:cNvPr>
          <p:cNvSpPr txBox="1"/>
          <p:nvPr/>
        </p:nvSpPr>
        <p:spPr>
          <a:xfrm>
            <a:off x="673217" y="409228"/>
            <a:ext cx="126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  <a:ea typeface="Noto Sans CJK KR Bold" panose="020B0800000000000000" pitchFamily="34" charset="-127"/>
              </a:rPr>
              <a:t>구현방법소개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61B1C6-9DA9-4CD6-BEDF-939E0B62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05961"/>
            <a:ext cx="2400300" cy="100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4A092A-FB67-473E-A045-1841760A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73524"/>
            <a:ext cx="1619250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92C26-FA34-4ABF-9323-F6C7A3932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433564"/>
            <a:ext cx="1809750" cy="219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964DFD-9437-46C5-A0FA-89C394D3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793945"/>
            <a:ext cx="2571750" cy="24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FD9318-B22B-4A19-82F0-738313522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4182901"/>
            <a:ext cx="3467100" cy="257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F7036C-480E-4090-B212-703F282C5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297" y="2704189"/>
            <a:ext cx="1734514" cy="2100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C7FC0B4-D624-4B62-9336-CAA7B1A6D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6111" y="720081"/>
            <a:ext cx="3139976" cy="12077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EEA2A3-2924-426B-B365-C40F6868E9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8120" y="609259"/>
            <a:ext cx="3372178" cy="40127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59EF12-BF7C-4494-899C-692F4E36E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1983" y="345565"/>
            <a:ext cx="3632505" cy="5023869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9FDF102-E76D-4269-9E35-B992FF479A86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 rot="16200000" flipH="1">
            <a:off x="1801712" y="2625608"/>
            <a:ext cx="193582" cy="17358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7FA5C583-AD6C-456C-97B9-FACBF87DC0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61" y="1618502"/>
            <a:ext cx="2400300" cy="99710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5C114D-4826-45F3-8D75-525B0812AADD}"/>
              </a:ext>
            </a:extLst>
          </p:cNvPr>
          <p:cNvSpPr txBox="1"/>
          <p:nvPr/>
        </p:nvSpPr>
        <p:spPr>
          <a:xfrm>
            <a:off x="210822" y="1485045"/>
            <a:ext cx="4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5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005" y="931140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추가 기능 함수 구현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3702" y="1403725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1A9A4-A14E-4850-8464-60B6C190B070}"/>
              </a:ext>
            </a:extLst>
          </p:cNvPr>
          <p:cNvSpPr txBox="1"/>
          <p:nvPr/>
        </p:nvSpPr>
        <p:spPr>
          <a:xfrm>
            <a:off x="673217" y="409228"/>
            <a:ext cx="126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  <a:ea typeface="Noto Sans CJK KR Bold" panose="020B0800000000000000" pitchFamily="34" charset="-127"/>
              </a:rPr>
              <a:t>구현방법소개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F852949-D974-49BD-8883-495CAB8B8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2" y="1705372"/>
            <a:ext cx="2813480" cy="68948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4E37553-599F-41C2-A622-83A9E91F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22" y="2497460"/>
            <a:ext cx="6457950" cy="295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B6AA50-1CF7-4C53-865E-6C0B89922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22" y="3306702"/>
            <a:ext cx="2552700" cy="105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FA29B-0E96-4964-AC94-E437FE7DD211}"/>
              </a:ext>
            </a:extLst>
          </p:cNvPr>
          <p:cNvSpPr txBox="1"/>
          <p:nvPr/>
        </p:nvSpPr>
        <p:spPr>
          <a:xfrm>
            <a:off x="210822" y="1485045"/>
            <a:ext cx="4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6D914-1F92-4996-8BD2-3C1986570AF8}"/>
              </a:ext>
            </a:extLst>
          </p:cNvPr>
          <p:cNvSpPr txBox="1"/>
          <p:nvPr/>
        </p:nvSpPr>
        <p:spPr>
          <a:xfrm>
            <a:off x="205423" y="3135479"/>
            <a:ext cx="4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7DE795-1219-411C-9A94-95C05FEDC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591" y="1624040"/>
            <a:ext cx="3188545" cy="3365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99B089-74C3-4A5D-87B6-7C34A9A2E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951" y="1638516"/>
            <a:ext cx="3188545" cy="33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BNL">
      <a:majorFont>
        <a:latin typeface="Noto Sans CJK KR Bold"/>
        <a:ea typeface="Noto Sans CJK KR Bold"/>
        <a:cs typeface=""/>
      </a:majorFont>
      <a:minorFont>
        <a:latin typeface="Noto Sans CJK KR Light"/>
        <a:ea typeface="Noto Sans CJK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337</Words>
  <Application>Microsoft Office PowerPoint</Application>
  <PresentationFormat>화면 슬라이드 쇼(16:10)</PresentationFormat>
  <Paragraphs>90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CJK KR Black</vt:lpstr>
      <vt:lpstr>Noto Sans CJK KR Bold</vt:lpstr>
      <vt:lpstr>Noto Sans CJK KR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JhSystem</dc:creator>
  <cp:lastModifiedBy>Windows User</cp:lastModifiedBy>
  <cp:revision>122</cp:revision>
  <dcterms:created xsi:type="dcterms:W3CDTF">2015-04-26T18:28:14Z</dcterms:created>
  <dcterms:modified xsi:type="dcterms:W3CDTF">2018-12-03T12:07:40Z</dcterms:modified>
</cp:coreProperties>
</file>