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e1fa1c0b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e1fa1c0b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e1fa1c0b9_0_3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2e1fa1c0b9_0_3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1fa1c0b9_0_3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2e1fa1c0b9_0_3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1fa1c0b9_0_4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2e1fa1c0b9_0_4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1fa1c0b9_0_3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2e1fa1c0b9_0_3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e1fa1c0b9_0_4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2e1fa1c0b9_0_4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e74a7b6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e74a7b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1fa1c0b9_0_2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2e1fa1c0b9_0_2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e1fa1c0b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2e1fa1c0b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e1fa1c0b9_0_4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2e1fa1c0b9_0_4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e1fa1c0b9_0_4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2e1fa1c0b9_0_4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e1fa1c0b9_0_4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2e1fa1c0b9_0_4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1fa1c0b9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2e1fa1c0b9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1fa1c0b9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2e1fa1c0b9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e1fa1c0b9_0_3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22e1fa1c0b9_0_3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 2">
  <p:cSld name="TITLE_AND_BODY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 3">
  <p:cSld name="TITLE_AND_BODY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Языковое моделирование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2</a:t>
            </a:r>
            <a:endParaRPr/>
          </a:p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 языкового моделирования с помощью N-граммных моделей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30" name="Google Shape;130;p26"/>
          <p:cNvSpPr txBox="1"/>
          <p:nvPr>
            <p:ph idx="2" type="body"/>
          </p:nvPr>
        </p:nvSpPr>
        <p:spPr>
          <a:xfrm>
            <a:off x="452450" y="1593197"/>
            <a:ext cx="82392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Добавить &lt;UNK&gt; токен для слов не из словаря (Out-of-vocabulary)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ru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Мы вчера пошли в картинг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&lt;s&gt;&lt;s&gt; Мы вчера пошли в &lt;UNK&gt;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&lt;/s&gt;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452450" y="1593200"/>
            <a:ext cx="82392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Добавить &lt;UNK&gt; токен для слов не из словаря (Out-of-vocabulary)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Мы вчера пошли в картинг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&lt;s&gt;&lt;s&gt; Мы вчера пошли в &lt;UNK&gt;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&lt;/s&gt;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Генерировать за счет сэмплирования из вероятностного распределения на каждом шаге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42" name="Google Shape;142;p28"/>
          <p:cNvSpPr txBox="1"/>
          <p:nvPr>
            <p:ph idx="2" type="body"/>
          </p:nvPr>
        </p:nvSpPr>
        <p:spPr>
          <a:xfrm>
            <a:off x="452450" y="1593201"/>
            <a:ext cx="82392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Добавить &lt;UNK&gt; токен для слов не из словаря (Out-of-vocabulary)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Мы вчера пошли в картинг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&lt;s&gt;&lt;s&gt; Мы вчера пошли в &lt;UNK&gt; &lt;/s&gt;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Генерировать за счет сэмплирования из вероятностного распределения на каждом шаге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Добавление сглаживания для избегания нулевых вероятностей для некоторых N-грамм, например, сглаживание Лапласа: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625" y="4283880"/>
            <a:ext cx="5336751" cy="6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 N-граммных моделей</a:t>
            </a:r>
            <a:endParaRPr/>
          </a:p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452450" y="1337500"/>
            <a:ext cx="3182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Плюсы: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Очень быстрые. Работают за О(1)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Просты в обучении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 N-граммных моделей</a:t>
            </a:r>
            <a:endParaRPr/>
          </a:p>
        </p:txBody>
      </p:sp>
      <p:sp>
        <p:nvSpPr>
          <p:cNvPr id="156" name="Google Shape;156;p30"/>
          <p:cNvSpPr txBox="1"/>
          <p:nvPr>
            <p:ph idx="2" type="body"/>
          </p:nvPr>
        </p:nvSpPr>
        <p:spPr>
          <a:xfrm>
            <a:off x="452450" y="1337500"/>
            <a:ext cx="3182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Плюсы: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Очень быстрые. Работают за О(1)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Просты в обучении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4462475" y="1373000"/>
            <a:ext cx="4118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</a:rPr>
              <a:t>Минусы: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85200C"/>
                </a:solidFill>
              </a:rPr>
              <a:t>Очень чувствительны к тренировочным данным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85200C"/>
                </a:solidFill>
              </a:rPr>
              <a:t>Занимают много памяти</a:t>
            </a:r>
            <a:endParaRPr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85200C"/>
                </a:solidFill>
              </a:rPr>
              <a:t>Имеют очень короткий контекст 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AutoNum type="arabicPeriod"/>
            </a:pPr>
            <a:r>
              <a:rPr lang="ru">
                <a:solidFill>
                  <a:srgbClr val="85200C"/>
                </a:solidFill>
              </a:rPr>
              <a:t>Проблема несуществующих N-грамм</a:t>
            </a:r>
            <a:endParaRPr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занятия</a:t>
            </a:r>
            <a:endParaRPr/>
          </a:p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Узнали, что такое N-граммы и как с их помощью построить статистические языковые модели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Познакомились с практическими аспектами обучения и использования языковых моделей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Узнали, что N-граммные модели очень быстрые, однако дает не лучшее качество и занимают много памяти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План </a:t>
            </a:r>
            <a:r>
              <a:rPr lang="ru"/>
              <a:t>занятия</a:t>
            </a:r>
            <a:endParaRPr/>
          </a:p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Что такое N-граммы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Алгоритм обучения N-граммных языковых моделей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N-граммные модели на практике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Плюсы и минусы N-граммных языковых моделей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на паре открыли книги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Униграммы: </a:t>
            </a:r>
            <a:r>
              <a:rPr lang="ru">
                <a:solidFill>
                  <a:srgbClr val="0076B9"/>
                </a:solidFill>
              </a:rPr>
              <a:t>студенты, на, паре, открыли, книги</a:t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на паре открыли книги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Униграммы: </a:t>
            </a:r>
            <a:r>
              <a:rPr lang="ru">
                <a:solidFill>
                  <a:srgbClr val="0076B9"/>
                </a:solidFill>
              </a:rPr>
              <a:t>студенты, на, паре, открыли,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Биграммы: </a:t>
            </a:r>
            <a:r>
              <a:rPr lang="ru">
                <a:solidFill>
                  <a:srgbClr val="0076B9"/>
                </a:solidFill>
              </a:rPr>
              <a:t>студенты на, на паре, паре открыли, открыли книги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на паре открыли книги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Униграммы: </a:t>
            </a:r>
            <a:r>
              <a:rPr lang="ru">
                <a:solidFill>
                  <a:srgbClr val="0076B9"/>
                </a:solidFill>
              </a:rPr>
              <a:t>студенты, на, паре, открыли,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Биграммы: </a:t>
            </a:r>
            <a:r>
              <a:rPr lang="ru">
                <a:solidFill>
                  <a:srgbClr val="0076B9"/>
                </a:solidFill>
              </a:rPr>
              <a:t>студенты на, на паре, паре открыли, открыли книги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Триграммы:  </a:t>
            </a:r>
            <a:r>
              <a:rPr lang="ru">
                <a:solidFill>
                  <a:srgbClr val="0076B9"/>
                </a:solidFill>
              </a:rPr>
              <a:t>студенты на паре, на паре открыли, паре открыли книги </a:t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N-граммная модель</a:t>
            </a:r>
            <a:endParaRPr/>
          </a:p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Алгоритм: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Выбрать значение параметра N.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Разбить большой текст на N-граммы.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каждой N-граммы </a:t>
            </a:r>
            <a:r>
              <a:rPr lang="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подсчитать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частоту встречаемости.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Сохранить N-граммные частоты.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</a:t>
            </a: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расчета вероятности </a:t>
            </a:r>
            <a:endParaRPr/>
          </a:p>
        </p:txBody>
      </p:sp>
      <p:sp>
        <p:nvSpPr>
          <p:cNvPr id="117" name="Google Shape;117;p24"/>
          <p:cNvSpPr txBox="1"/>
          <p:nvPr>
            <p:ph idx="2" type="body"/>
          </p:nvPr>
        </p:nvSpPr>
        <p:spPr>
          <a:xfrm>
            <a:off x="452450" y="1154821"/>
            <a:ext cx="82392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ru" sz="1500"/>
              <a:t>Предположим, что в нашем большом тексте следующие последовательности встретились: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76B9"/>
              </a:buClr>
              <a:buSzPts val="15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открыли свои </a:t>
            </a:r>
            <a:r>
              <a:rPr lang="ru" sz="1500"/>
              <a:t>— 100 раз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76B9"/>
              </a:buClr>
              <a:buSzPts val="15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открыли свои книги </a:t>
            </a:r>
            <a:r>
              <a:rPr lang="ru" sz="1500"/>
              <a:t>— 20 раз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76B9"/>
              </a:buClr>
              <a:buSzPts val="15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открыли свои ноутбуки </a:t>
            </a:r>
            <a:r>
              <a:rPr lang="ru" sz="1500"/>
              <a:t>— 80 раз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ru" sz="1500"/>
              <a:t>Статистики выглядят так:</a:t>
            </a:r>
            <a:endParaRPr sz="1800"/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563" y="3156697"/>
            <a:ext cx="5364956" cy="143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452450" y="1593197"/>
            <a:ext cx="82392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