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5143500" cx="9144000"/>
  <p:notesSz cx="6858000" cy="9144000"/>
  <p:embeddedFontLst>
    <p:embeddedFont>
      <p:font typeface="Montserrat"/>
      <p:regular r:id="rId99"/>
      <p:bold r:id="rId100"/>
      <p:italic r:id="rId101"/>
      <p:boldItalic r:id="rId102"/>
    </p:embeddedFont>
    <p:embeddedFont>
      <p:font typeface="Lato"/>
      <p:regular r:id="rId103"/>
      <p:bold r:id="rId104"/>
      <p:italic r:id="rId105"/>
      <p:boldItalic r:id="rId106"/>
    </p:embeddedFont>
    <p:embeddedFont>
      <p:font typeface="Old Standard TT"/>
      <p:regular r:id="rId107"/>
      <p:bold r:id="rId108"/>
      <p: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ldStandardTT-regular.fntdata"/><Relationship Id="rId106" Type="http://schemas.openxmlformats.org/officeDocument/2006/relationships/font" Target="fonts/Lato-boldItalic.fntdata"/><Relationship Id="rId105" Type="http://schemas.openxmlformats.org/officeDocument/2006/relationships/font" Target="fonts/Lato-italic.fntdata"/><Relationship Id="rId104" Type="http://schemas.openxmlformats.org/officeDocument/2006/relationships/font" Target="fonts/Lato-bold.fntdata"/><Relationship Id="rId109" Type="http://schemas.openxmlformats.org/officeDocument/2006/relationships/font" Target="fonts/OldStandardTT-italic.fntdata"/><Relationship Id="rId108" Type="http://schemas.openxmlformats.org/officeDocument/2006/relationships/font" Target="fonts/OldStandardTT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Lato-regular.fntdata"/><Relationship Id="rId102" Type="http://schemas.openxmlformats.org/officeDocument/2006/relationships/font" Target="fonts/Montserrat-boldItalic.fntdata"/><Relationship Id="rId101" Type="http://schemas.openxmlformats.org/officeDocument/2006/relationships/font" Target="fonts/Montserrat-italic.fntdata"/><Relationship Id="rId100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e2b6161d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e2b6161d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9e2b6161d_1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9e2b6161d_1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9ffb10d48_0_3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9ffb10d48_0_3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9ffb10d48_0_3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9ffb10d48_0_3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b20965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b20965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9ffb10d48_0_3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9ffb10d48_0_3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9ffb10d48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9ffb10d48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9ffb10d48_0_4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9ffb10d48_0_4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9ffb10d48_0_3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29ffb10d48_0_3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29ffb10d48_0_4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29ffb10d48_0_4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9e2b6161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9e2b6161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29ffb10d48_0_4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29ffb10d48_0_4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29ffb10d48_0_4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29ffb10d48_0_4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2b3f178ba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2b3f178ba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29ffb10d48_0_4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29ffb10d48_0_4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29ffb10d48_0_4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29ffb10d48_0_4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29ffb10d48_0_4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29ffb10d48_0_4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29ffb10d48_0_4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29ffb10d48_0_4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9ffb10d48_0_4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9ffb10d48_0_4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29ffb10d48_0_4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29ffb10d48_0_4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29ffb10d48_0_4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29ffb10d48_0_4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ffb10d48_0_4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ffb10d48_0_4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29ffb10d48_0_4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29ffb10d48_0_4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29ffb10d48_0_4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29ffb10d48_0_4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29ffb10d48_0_4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29ffb10d48_0_4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29ffb10d48_0_4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29ffb10d48_0_4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29ffb10d48_0_4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29ffb10d48_0_4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29ffb10d48_0_4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29ffb10d48_0_4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2b3f178b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2b3f178b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2b3f178b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2b3f178b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2b3f178ba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2b3f178b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2b3f178ba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2b3f178b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e2b6161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e2b6161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2b3f178ba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2b3f178ba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2b3f178ba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2b3f178ba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2b3f178ba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2b3f178ba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2b3f178ba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2b3f178ba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2b3f178ba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2b3f178ba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22b3f178ba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22b3f178ba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2b3f178ba7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2b3f178ba7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2b3f178ba7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2b3f178ba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2b3f178ba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22b3f178ba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22b3f178ba7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22b3f178ba7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e2b6161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9e2b6161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2b3f178ba7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22b3f178ba7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22b3f178ba7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22b3f178ba7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2b3f178ba7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22b3f178ba7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22b3f178ba7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22b3f178ba7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2b3f178ba7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2b3f178ba7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2b3f178ba7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2b3f178ba7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22b3f178ba7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22b3f178ba7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22b3f178ba7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22b3f178ba7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2b3f178ba7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22b3f178ba7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2ba535ae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2ba535ae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e2b6161d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e2b6161d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2b3f178ba7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2b3f178ba7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22b3f178ba7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22b3f178ba7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22b3f178ba7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22b3f178ba7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2b3f178ba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2b3f178ba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2b3f178ba7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2b3f178ba7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b86e747c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2b86e747c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2b3f178ba7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22b3f178ba7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2b86e747c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2b86e747c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b86e747c9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2b86e747c9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2b86e747c9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2b86e747c9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e2b6161d_1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e2b6161d_1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2b86e747c9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2b86e747c9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2b86e747c9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2b86e747c9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g2b86e747c9c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9" name="Google Shape;2519;g2b86e747c9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2b86e747c9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5" name="Google Shape;2565;g2b86e747c9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2b86e747c9c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2b86e747c9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2b86e747c9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2b86e747c9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2b86e747c9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2b86e747c9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2b86e747c9c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2b86e747c9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2b86e747c9c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2b86e747c9c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2b86e747c9c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2b86e747c9c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9ffb10d48_0_3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9ffb10d48_0_3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2b86e747c9c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2b86e747c9c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2bba9ab4294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2bba9ab4294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2b86e747c9c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2b86e747c9c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2b86e747c9c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2b86e747c9c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2b86e747c9c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2b86e747c9c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6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2b86e747c9c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2b86e747c9c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g2b86e747c9c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9" name="Google Shape;3079;g2b86e747c9c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2b86e747c9c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9" name="Google Shape;3099;g2b86e747c9c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2b86e747c9c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2b86e747c9c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g2b86e747c9c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1" name="Google Shape;3141;g2b86e747c9c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9e2b6161d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9e2b6161d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2b86e747c9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0" name="Google Shape;3160;g2b86e747c9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2b86e747c9c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2b86e747c9c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22b3f178ba7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Google Shape;3201;g22b3f178ba7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22b3f178ba7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0" name="Google Shape;3220;g22b3f178ba7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3" Type="http://schemas.openxmlformats.org/officeDocument/2006/relationships/image" Target="../media/image28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3" Type="http://schemas.openxmlformats.org/officeDocument/2006/relationships/image" Target="../media/image28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3" Type="http://schemas.openxmlformats.org/officeDocument/2006/relationships/image" Target="../media/image28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36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Relationship Id="rId5" Type="http://schemas.openxmlformats.org/officeDocument/2006/relationships/image" Target="../media/image52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Relationship Id="rId8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6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58.png"/><Relationship Id="rId8" Type="http://schemas.openxmlformats.org/officeDocument/2006/relationships/image" Target="../media/image5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58.png"/><Relationship Id="rId6" Type="http://schemas.openxmlformats.org/officeDocument/2006/relationships/image" Target="../media/image56.png"/><Relationship Id="rId7" Type="http://schemas.openxmlformats.org/officeDocument/2006/relationships/image" Target="../media/image54.png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56.png"/><Relationship Id="rId13" Type="http://schemas.openxmlformats.org/officeDocument/2006/relationships/image" Target="../media/image61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54.png"/><Relationship Id="rId15" Type="http://schemas.openxmlformats.org/officeDocument/2006/relationships/image" Target="../media/image49.png"/><Relationship Id="rId14" Type="http://schemas.openxmlformats.org/officeDocument/2006/relationships/image" Target="../media/image71.png"/><Relationship Id="rId16" Type="http://schemas.openxmlformats.org/officeDocument/2006/relationships/image" Target="../media/image46.png"/><Relationship Id="rId5" Type="http://schemas.openxmlformats.org/officeDocument/2006/relationships/image" Target="../media/image58.png"/><Relationship Id="rId6" Type="http://schemas.openxmlformats.org/officeDocument/2006/relationships/image" Target="../media/image64.png"/><Relationship Id="rId7" Type="http://schemas.openxmlformats.org/officeDocument/2006/relationships/image" Target="../media/image67.png"/><Relationship Id="rId8" Type="http://schemas.openxmlformats.org/officeDocument/2006/relationships/image" Target="../media/image62.png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56.png"/><Relationship Id="rId13" Type="http://schemas.openxmlformats.org/officeDocument/2006/relationships/image" Target="../media/image4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54.png"/><Relationship Id="rId14" Type="http://schemas.openxmlformats.org/officeDocument/2006/relationships/image" Target="../media/image66.png"/><Relationship Id="rId5" Type="http://schemas.openxmlformats.org/officeDocument/2006/relationships/image" Target="../media/image58.png"/><Relationship Id="rId6" Type="http://schemas.openxmlformats.org/officeDocument/2006/relationships/image" Target="../media/image64.png"/><Relationship Id="rId7" Type="http://schemas.openxmlformats.org/officeDocument/2006/relationships/image" Target="../media/image67.png"/><Relationship Id="rId8" Type="http://schemas.openxmlformats.org/officeDocument/2006/relationships/image" Target="../media/image62.png"/></Relationships>
</file>

<file path=ppt/slides/_rels/slide69.xml.rels><?xml version="1.0" encoding="UTF-8" standalone="yes"?><Relationships xmlns="http://schemas.openxmlformats.org/package/2006/relationships"><Relationship Id="rId20" Type="http://schemas.openxmlformats.org/officeDocument/2006/relationships/image" Target="../media/image74.png"/><Relationship Id="rId11" Type="http://schemas.openxmlformats.org/officeDocument/2006/relationships/image" Target="../media/image71.png"/><Relationship Id="rId10" Type="http://schemas.openxmlformats.org/officeDocument/2006/relationships/image" Target="../media/image61.png"/><Relationship Id="rId13" Type="http://schemas.openxmlformats.org/officeDocument/2006/relationships/image" Target="../media/image65.png"/><Relationship Id="rId1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63.png"/><Relationship Id="rId15" Type="http://schemas.openxmlformats.org/officeDocument/2006/relationships/image" Target="../media/image64.png"/><Relationship Id="rId14" Type="http://schemas.openxmlformats.org/officeDocument/2006/relationships/image" Target="../media/image72.png"/><Relationship Id="rId17" Type="http://schemas.openxmlformats.org/officeDocument/2006/relationships/image" Target="../media/image46.png"/><Relationship Id="rId16" Type="http://schemas.openxmlformats.org/officeDocument/2006/relationships/image" Target="../media/image49.png"/><Relationship Id="rId5" Type="http://schemas.openxmlformats.org/officeDocument/2006/relationships/image" Target="../media/image58.png"/><Relationship Id="rId19" Type="http://schemas.openxmlformats.org/officeDocument/2006/relationships/image" Target="../media/image79.png"/><Relationship Id="rId6" Type="http://schemas.openxmlformats.org/officeDocument/2006/relationships/image" Target="../media/image67.png"/><Relationship Id="rId18" Type="http://schemas.openxmlformats.org/officeDocument/2006/relationships/image" Target="../media/image73.png"/><Relationship Id="rId7" Type="http://schemas.openxmlformats.org/officeDocument/2006/relationships/image" Target="../media/image54.png"/><Relationship Id="rId8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20" Type="http://schemas.openxmlformats.org/officeDocument/2006/relationships/image" Target="../media/image78.png"/><Relationship Id="rId11" Type="http://schemas.openxmlformats.org/officeDocument/2006/relationships/image" Target="../media/image72.png"/><Relationship Id="rId10" Type="http://schemas.openxmlformats.org/officeDocument/2006/relationships/image" Target="../media/image65.png"/><Relationship Id="rId13" Type="http://schemas.openxmlformats.org/officeDocument/2006/relationships/image" Target="../media/image49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46.png"/><Relationship Id="rId17" Type="http://schemas.openxmlformats.org/officeDocument/2006/relationships/image" Target="../media/image74.png"/><Relationship Id="rId16" Type="http://schemas.openxmlformats.org/officeDocument/2006/relationships/image" Target="../media/image79.png"/><Relationship Id="rId5" Type="http://schemas.openxmlformats.org/officeDocument/2006/relationships/image" Target="../media/image58.png"/><Relationship Id="rId19" Type="http://schemas.openxmlformats.org/officeDocument/2006/relationships/image" Target="../media/image61.png"/><Relationship Id="rId6" Type="http://schemas.openxmlformats.org/officeDocument/2006/relationships/image" Target="../media/image67.png"/><Relationship Id="rId18" Type="http://schemas.openxmlformats.org/officeDocument/2006/relationships/image" Target="../media/image63.png"/><Relationship Id="rId7" Type="http://schemas.openxmlformats.org/officeDocument/2006/relationships/image" Target="../media/image54.png"/><Relationship Id="rId8" Type="http://schemas.openxmlformats.org/officeDocument/2006/relationships/image" Target="../media/image56.png"/></Relationships>
</file>

<file path=ppt/slides/_rels/slide7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png"/><Relationship Id="rId10" Type="http://schemas.openxmlformats.org/officeDocument/2006/relationships/image" Target="../media/image65.png"/><Relationship Id="rId13" Type="http://schemas.openxmlformats.org/officeDocument/2006/relationships/image" Target="../media/image49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46.png"/><Relationship Id="rId17" Type="http://schemas.openxmlformats.org/officeDocument/2006/relationships/image" Target="../media/image74.png"/><Relationship Id="rId16" Type="http://schemas.openxmlformats.org/officeDocument/2006/relationships/image" Target="../media/image79.png"/><Relationship Id="rId5" Type="http://schemas.openxmlformats.org/officeDocument/2006/relationships/image" Target="../media/image58.png"/><Relationship Id="rId6" Type="http://schemas.openxmlformats.org/officeDocument/2006/relationships/image" Target="../media/image67.png"/><Relationship Id="rId7" Type="http://schemas.openxmlformats.org/officeDocument/2006/relationships/image" Target="../media/image54.png"/><Relationship Id="rId8" Type="http://schemas.openxmlformats.org/officeDocument/2006/relationships/image" Target="../media/image56.png"/></Relationships>
</file>

<file path=ppt/slides/_rels/slide7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png"/><Relationship Id="rId10" Type="http://schemas.openxmlformats.org/officeDocument/2006/relationships/image" Target="../media/image65.png"/><Relationship Id="rId13" Type="http://schemas.openxmlformats.org/officeDocument/2006/relationships/image" Target="../media/image49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46.png"/><Relationship Id="rId17" Type="http://schemas.openxmlformats.org/officeDocument/2006/relationships/image" Target="../media/image74.png"/><Relationship Id="rId16" Type="http://schemas.openxmlformats.org/officeDocument/2006/relationships/image" Target="../media/image79.png"/><Relationship Id="rId5" Type="http://schemas.openxmlformats.org/officeDocument/2006/relationships/image" Target="../media/image58.png"/><Relationship Id="rId6" Type="http://schemas.openxmlformats.org/officeDocument/2006/relationships/image" Target="../media/image67.png"/><Relationship Id="rId18" Type="http://schemas.openxmlformats.org/officeDocument/2006/relationships/image" Target="../media/image78.png"/><Relationship Id="rId7" Type="http://schemas.openxmlformats.org/officeDocument/2006/relationships/image" Target="../media/image54.png"/><Relationship Id="rId8" Type="http://schemas.openxmlformats.org/officeDocument/2006/relationships/image" Target="../media/image56.png"/></Relationships>
</file>

<file path=ppt/slides/_rels/slide7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png"/><Relationship Id="rId10" Type="http://schemas.openxmlformats.org/officeDocument/2006/relationships/image" Target="../media/image65.png"/><Relationship Id="rId13" Type="http://schemas.openxmlformats.org/officeDocument/2006/relationships/image" Target="../media/image49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5" Type="http://schemas.openxmlformats.org/officeDocument/2006/relationships/image" Target="../media/image62.png"/><Relationship Id="rId14" Type="http://schemas.openxmlformats.org/officeDocument/2006/relationships/image" Target="../media/image46.png"/><Relationship Id="rId17" Type="http://schemas.openxmlformats.org/officeDocument/2006/relationships/image" Target="../media/image73.png"/><Relationship Id="rId16" Type="http://schemas.openxmlformats.org/officeDocument/2006/relationships/image" Target="../media/image78.png"/><Relationship Id="rId5" Type="http://schemas.openxmlformats.org/officeDocument/2006/relationships/image" Target="../media/image58.png"/><Relationship Id="rId19" Type="http://schemas.openxmlformats.org/officeDocument/2006/relationships/image" Target="../media/image81.png"/><Relationship Id="rId6" Type="http://schemas.openxmlformats.org/officeDocument/2006/relationships/image" Target="../media/image67.png"/><Relationship Id="rId18" Type="http://schemas.openxmlformats.org/officeDocument/2006/relationships/image" Target="../media/image79.png"/><Relationship Id="rId7" Type="http://schemas.openxmlformats.org/officeDocument/2006/relationships/image" Target="../media/image54.png"/><Relationship Id="rId8" Type="http://schemas.openxmlformats.org/officeDocument/2006/relationships/image" Target="../media/image56.png"/></Relationships>
</file>

<file path=ppt/slides/_rels/slide74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11" Type="http://schemas.openxmlformats.org/officeDocument/2006/relationships/image" Target="../media/image56.png"/><Relationship Id="rId10" Type="http://schemas.openxmlformats.org/officeDocument/2006/relationships/image" Target="../media/image67.png"/><Relationship Id="rId13" Type="http://schemas.openxmlformats.org/officeDocument/2006/relationships/image" Target="../media/image49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70.png"/><Relationship Id="rId15" Type="http://schemas.openxmlformats.org/officeDocument/2006/relationships/image" Target="../media/image64.png"/><Relationship Id="rId14" Type="http://schemas.openxmlformats.org/officeDocument/2006/relationships/image" Target="../media/image46.png"/><Relationship Id="rId17" Type="http://schemas.openxmlformats.org/officeDocument/2006/relationships/image" Target="../media/image85.png"/><Relationship Id="rId16" Type="http://schemas.openxmlformats.org/officeDocument/2006/relationships/image" Target="../media/image77.png"/><Relationship Id="rId5" Type="http://schemas.openxmlformats.org/officeDocument/2006/relationships/image" Target="../media/image76.png"/><Relationship Id="rId19" Type="http://schemas.openxmlformats.org/officeDocument/2006/relationships/image" Target="../media/image80.png"/><Relationship Id="rId6" Type="http://schemas.openxmlformats.org/officeDocument/2006/relationships/image" Target="../media/image82.png"/><Relationship Id="rId18" Type="http://schemas.openxmlformats.org/officeDocument/2006/relationships/image" Target="../media/image83.png"/><Relationship Id="rId7" Type="http://schemas.openxmlformats.org/officeDocument/2006/relationships/image" Target="../media/image51.png"/><Relationship Id="rId8" Type="http://schemas.openxmlformats.org/officeDocument/2006/relationships/image" Target="../media/image69.png"/></Relationships>
</file>

<file path=ppt/slides/_rels/slide7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11" Type="http://schemas.openxmlformats.org/officeDocument/2006/relationships/image" Target="../media/image77.png"/><Relationship Id="rId10" Type="http://schemas.openxmlformats.org/officeDocument/2006/relationships/image" Target="../media/image64.png"/><Relationship Id="rId21" Type="http://schemas.openxmlformats.org/officeDocument/2006/relationships/image" Target="../media/image78.png"/><Relationship Id="rId13" Type="http://schemas.openxmlformats.org/officeDocument/2006/relationships/image" Target="../media/image83.png"/><Relationship Id="rId1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46.png"/><Relationship Id="rId15" Type="http://schemas.openxmlformats.org/officeDocument/2006/relationships/image" Target="../media/image50.png"/><Relationship Id="rId14" Type="http://schemas.openxmlformats.org/officeDocument/2006/relationships/image" Target="../media/image52.png"/><Relationship Id="rId17" Type="http://schemas.openxmlformats.org/officeDocument/2006/relationships/image" Target="../media/image82.png"/><Relationship Id="rId16" Type="http://schemas.openxmlformats.org/officeDocument/2006/relationships/image" Target="../media/image76.png"/><Relationship Id="rId5" Type="http://schemas.openxmlformats.org/officeDocument/2006/relationships/image" Target="../media/image67.png"/><Relationship Id="rId19" Type="http://schemas.openxmlformats.org/officeDocument/2006/relationships/image" Target="../media/image80.png"/><Relationship Id="rId6" Type="http://schemas.openxmlformats.org/officeDocument/2006/relationships/image" Target="../media/image56.png"/><Relationship Id="rId18" Type="http://schemas.openxmlformats.org/officeDocument/2006/relationships/image" Target="../media/image51.png"/><Relationship Id="rId7" Type="http://schemas.openxmlformats.org/officeDocument/2006/relationships/image" Target="../media/image72.png"/><Relationship Id="rId8" Type="http://schemas.openxmlformats.org/officeDocument/2006/relationships/image" Target="../media/image49.png"/></Relationships>
</file>

<file path=ppt/slides/_rels/slide76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11" Type="http://schemas.openxmlformats.org/officeDocument/2006/relationships/image" Target="../media/image77.png"/><Relationship Id="rId10" Type="http://schemas.openxmlformats.org/officeDocument/2006/relationships/image" Target="../media/image64.png"/><Relationship Id="rId13" Type="http://schemas.openxmlformats.org/officeDocument/2006/relationships/image" Target="../media/image83.png"/><Relationship Id="rId1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46.png"/><Relationship Id="rId15" Type="http://schemas.openxmlformats.org/officeDocument/2006/relationships/image" Target="../media/image50.png"/><Relationship Id="rId14" Type="http://schemas.openxmlformats.org/officeDocument/2006/relationships/image" Target="../media/image52.png"/><Relationship Id="rId17" Type="http://schemas.openxmlformats.org/officeDocument/2006/relationships/image" Target="../media/image82.png"/><Relationship Id="rId16" Type="http://schemas.openxmlformats.org/officeDocument/2006/relationships/image" Target="../media/image76.png"/><Relationship Id="rId5" Type="http://schemas.openxmlformats.org/officeDocument/2006/relationships/image" Target="../media/image67.png"/><Relationship Id="rId19" Type="http://schemas.openxmlformats.org/officeDocument/2006/relationships/image" Target="../media/image80.png"/><Relationship Id="rId6" Type="http://schemas.openxmlformats.org/officeDocument/2006/relationships/image" Target="../media/image56.png"/><Relationship Id="rId18" Type="http://schemas.openxmlformats.org/officeDocument/2006/relationships/image" Target="../media/image51.png"/><Relationship Id="rId7" Type="http://schemas.openxmlformats.org/officeDocument/2006/relationships/image" Target="../media/image72.png"/><Relationship Id="rId8" Type="http://schemas.openxmlformats.org/officeDocument/2006/relationships/image" Target="../media/image49.png"/></Relationships>
</file>

<file path=ppt/slides/_rels/slide77.xml.rels><?xml version="1.0" encoding="UTF-8" standalone="yes"?><Relationships xmlns="http://schemas.openxmlformats.org/package/2006/relationships"><Relationship Id="rId20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64.png"/><Relationship Id="rId21" Type="http://schemas.openxmlformats.org/officeDocument/2006/relationships/image" Target="../media/image51.png"/><Relationship Id="rId13" Type="http://schemas.openxmlformats.org/officeDocument/2006/relationships/image" Target="../media/image83.png"/><Relationship Id="rId1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46.png"/><Relationship Id="rId15" Type="http://schemas.openxmlformats.org/officeDocument/2006/relationships/image" Target="../media/image50.png"/><Relationship Id="rId14" Type="http://schemas.openxmlformats.org/officeDocument/2006/relationships/image" Target="../media/image52.png"/><Relationship Id="rId17" Type="http://schemas.openxmlformats.org/officeDocument/2006/relationships/image" Target="../media/image82.png"/><Relationship Id="rId16" Type="http://schemas.openxmlformats.org/officeDocument/2006/relationships/image" Target="../media/image76.png"/><Relationship Id="rId5" Type="http://schemas.openxmlformats.org/officeDocument/2006/relationships/image" Target="../media/image67.png"/><Relationship Id="rId19" Type="http://schemas.openxmlformats.org/officeDocument/2006/relationships/image" Target="../media/image84.png"/><Relationship Id="rId6" Type="http://schemas.openxmlformats.org/officeDocument/2006/relationships/image" Target="../media/image56.png"/><Relationship Id="rId18" Type="http://schemas.openxmlformats.org/officeDocument/2006/relationships/image" Target="../media/image80.png"/><Relationship Id="rId7" Type="http://schemas.openxmlformats.org/officeDocument/2006/relationships/image" Target="../media/image72.png"/><Relationship Id="rId8" Type="http://schemas.openxmlformats.org/officeDocument/2006/relationships/image" Target="../media/image49.png"/></Relationships>
</file>

<file path=ppt/slides/_rels/slide7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77.png"/><Relationship Id="rId10" Type="http://schemas.openxmlformats.org/officeDocument/2006/relationships/image" Target="../media/image64.png"/><Relationship Id="rId13" Type="http://schemas.openxmlformats.org/officeDocument/2006/relationships/image" Target="../media/image83.png"/><Relationship Id="rId1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46.png"/><Relationship Id="rId15" Type="http://schemas.openxmlformats.org/officeDocument/2006/relationships/image" Target="../media/image50.png"/><Relationship Id="rId14" Type="http://schemas.openxmlformats.org/officeDocument/2006/relationships/image" Target="../media/image52.png"/><Relationship Id="rId17" Type="http://schemas.openxmlformats.org/officeDocument/2006/relationships/image" Target="../media/image82.png"/><Relationship Id="rId16" Type="http://schemas.openxmlformats.org/officeDocument/2006/relationships/image" Target="../media/image76.png"/><Relationship Id="rId5" Type="http://schemas.openxmlformats.org/officeDocument/2006/relationships/image" Target="../media/image67.png"/><Relationship Id="rId19" Type="http://schemas.openxmlformats.org/officeDocument/2006/relationships/image" Target="../media/image84.png"/><Relationship Id="rId6" Type="http://schemas.openxmlformats.org/officeDocument/2006/relationships/image" Target="../media/image56.png"/><Relationship Id="rId18" Type="http://schemas.openxmlformats.org/officeDocument/2006/relationships/image" Target="../media/image80.png"/><Relationship Id="rId7" Type="http://schemas.openxmlformats.org/officeDocument/2006/relationships/image" Target="../media/image72.png"/><Relationship Id="rId8" Type="http://schemas.openxmlformats.org/officeDocument/2006/relationships/image" Target="../media/image49.png"/></Relationships>
</file>

<file path=ppt/slides/_rels/slide7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3" Type="http://schemas.openxmlformats.org/officeDocument/2006/relationships/image" Target="../media/image73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15" Type="http://schemas.openxmlformats.org/officeDocument/2006/relationships/image" Target="../media/image81.png"/><Relationship Id="rId14" Type="http://schemas.openxmlformats.org/officeDocument/2006/relationships/image" Target="../media/image79.png"/><Relationship Id="rId17" Type="http://schemas.openxmlformats.org/officeDocument/2006/relationships/image" Target="../media/image82.png"/><Relationship Id="rId16" Type="http://schemas.openxmlformats.org/officeDocument/2006/relationships/image" Target="../media/image7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18" Type="http://schemas.openxmlformats.org/officeDocument/2006/relationships/image" Target="../media/image51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3" Type="http://schemas.openxmlformats.org/officeDocument/2006/relationships/image" Target="../media/image37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14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8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9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4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49.png"/><Relationship Id="rId8" Type="http://schemas.openxmlformats.org/officeDocument/2006/relationships/image" Target="../media/image70.png"/></Relationships>
</file>

<file path=ppt/slides/_rels/slide9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50.png"/><Relationship Id="rId5" Type="http://schemas.openxmlformats.org/officeDocument/2006/relationships/image" Target="../media/image88.png"/><Relationship Id="rId6" Type="http://schemas.openxmlformats.org/officeDocument/2006/relationships/image" Target="../media/image87.png"/><Relationship Id="rId7" Type="http://schemas.openxmlformats.org/officeDocument/2006/relationships/image" Target="../media/image86.png"/><Relationship Id="rId8" Type="http://schemas.openxmlformats.org/officeDocument/2006/relationships/image" Target="../media/image4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143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Рекуррентная нейронная сеть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5" y="1227125"/>
            <a:ext cx="4783950" cy="35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3535600" y="163700"/>
            <a:ext cx="269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Обновление вектора скрытого состояния и вычисление выхода слоя: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823" y="1044325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450" y="1507475"/>
            <a:ext cx="1755141" cy="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202900" y="476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Слой рекуррентной нейросети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6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26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6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6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27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3" name="Google Shape;283;p27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7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7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" name="Google Shape;287;p27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8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28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8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8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8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28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8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2" name="Google Shape;332;p29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9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29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9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9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8" name="Google Shape;338;p29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9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0" name="Google Shape;340;p29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9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3" name="Google Shape;343;p29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9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1" name="Google Shape;361;p30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0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3" name="Google Shape;363;p30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0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0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30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0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9" name="Google Shape;369;p30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0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2" name="Google Shape;372;p30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0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5" name="Google Shape;375;p30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0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8" name="Google Shape;378;p30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0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30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1" name="Google Shape;401;p31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1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3" name="Google Shape;403;p31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1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1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7" name="Google Shape;407;p31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1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9" name="Google Shape;409;p31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1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1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1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31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1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1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1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4" name="Google Shape;424;p31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1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1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8" name="Google Shape;428;p31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1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2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8" name="Google Shape;448;p32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2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2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2" name="Google Shape;452;p32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2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2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32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2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0" name="Google Shape;460;p32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2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3" name="Google Shape;463;p32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2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32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2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2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32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2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5" name="Google Shape;475;p32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2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32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2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1" name="Google Shape;481;p32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2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32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2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2" name="Google Shape;502;p33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3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4" name="Google Shape;504;p33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3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3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8" name="Google Shape;508;p33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3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0" name="Google Shape;510;p33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3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3" name="Google Shape;513;p33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3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33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6" name="Google Shape;516;p33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3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9" name="Google Shape;519;p33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33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33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3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3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9" name="Google Shape;529;p33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3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33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3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4" name="Google Shape;534;p33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3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33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3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0" name="Google Shape;540;p33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3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33"/>
          <p:cNvSpPr txBox="1"/>
          <p:nvPr/>
        </p:nvSpPr>
        <p:spPr>
          <a:xfrm>
            <a:off x="-70825" y="37512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422650" y="35359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 txBox="1"/>
          <p:nvPr/>
        </p:nvSpPr>
        <p:spPr>
          <a:xfrm>
            <a:off x="422650" y="34972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3"/>
          <p:cNvSpPr txBox="1"/>
          <p:nvPr/>
        </p:nvSpPr>
        <p:spPr>
          <a:xfrm>
            <a:off x="983325" y="37126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6" name="Google Shape;546;p33"/>
          <p:cNvCxnSpPr/>
          <p:nvPr/>
        </p:nvCxnSpPr>
        <p:spPr>
          <a:xfrm>
            <a:off x="1361438" y="3944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3"/>
          <p:cNvCxnSpPr/>
          <p:nvPr/>
        </p:nvCxnSpPr>
        <p:spPr>
          <a:xfrm flipH="1">
            <a:off x="1981995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3"/>
          <p:cNvSpPr/>
          <p:nvPr/>
        </p:nvSpPr>
        <p:spPr>
          <a:xfrm>
            <a:off x="1744838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"/>
          <p:cNvSpPr txBox="1"/>
          <p:nvPr/>
        </p:nvSpPr>
        <p:spPr>
          <a:xfrm>
            <a:off x="1789213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0" name="Google Shape;550;p33"/>
          <p:cNvCxnSpPr/>
          <p:nvPr/>
        </p:nvCxnSpPr>
        <p:spPr>
          <a:xfrm>
            <a:off x="2276388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3"/>
          <p:cNvSpPr txBox="1"/>
          <p:nvPr/>
        </p:nvSpPr>
        <p:spPr>
          <a:xfrm>
            <a:off x="2222425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2" name="Google Shape;552;p33"/>
          <p:cNvCxnSpPr/>
          <p:nvPr/>
        </p:nvCxnSpPr>
        <p:spPr>
          <a:xfrm flipH="1">
            <a:off x="2919370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33"/>
          <p:cNvSpPr/>
          <p:nvPr/>
        </p:nvSpPr>
        <p:spPr>
          <a:xfrm>
            <a:off x="2682213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3"/>
          <p:cNvSpPr txBox="1"/>
          <p:nvPr/>
        </p:nvSpPr>
        <p:spPr>
          <a:xfrm>
            <a:off x="2726588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33"/>
          <p:cNvCxnSpPr/>
          <p:nvPr/>
        </p:nvCxnSpPr>
        <p:spPr>
          <a:xfrm>
            <a:off x="3213763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33"/>
          <p:cNvSpPr txBox="1"/>
          <p:nvPr/>
        </p:nvSpPr>
        <p:spPr>
          <a:xfrm>
            <a:off x="3159800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3617191" y="37274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8" name="Google Shape;558;p33"/>
          <p:cNvCxnSpPr/>
          <p:nvPr/>
        </p:nvCxnSpPr>
        <p:spPr>
          <a:xfrm flipH="1">
            <a:off x="4676270" y="33481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33"/>
          <p:cNvSpPr/>
          <p:nvPr/>
        </p:nvSpPr>
        <p:spPr>
          <a:xfrm>
            <a:off x="4439113" y="36713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3"/>
          <p:cNvSpPr txBox="1"/>
          <p:nvPr/>
        </p:nvSpPr>
        <p:spPr>
          <a:xfrm>
            <a:off x="4483488" y="36923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1" name="Google Shape;561;p33"/>
          <p:cNvCxnSpPr/>
          <p:nvPr/>
        </p:nvCxnSpPr>
        <p:spPr>
          <a:xfrm>
            <a:off x="4970663" y="38929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33"/>
          <p:cNvSpPr txBox="1"/>
          <p:nvPr/>
        </p:nvSpPr>
        <p:spPr>
          <a:xfrm>
            <a:off x="4916700" y="34976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1820741" y="29988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2769516" y="2971349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3"/>
          <p:cNvSpPr txBox="1"/>
          <p:nvPr/>
        </p:nvSpPr>
        <p:spPr>
          <a:xfrm>
            <a:off x="4554066" y="29713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6" name="Google Shape;566;p33"/>
          <p:cNvCxnSpPr/>
          <p:nvPr/>
        </p:nvCxnSpPr>
        <p:spPr>
          <a:xfrm flipH="1">
            <a:off x="1977382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3"/>
          <p:cNvCxnSpPr/>
          <p:nvPr/>
        </p:nvCxnSpPr>
        <p:spPr>
          <a:xfrm flipH="1">
            <a:off x="2930770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3"/>
          <p:cNvCxnSpPr/>
          <p:nvPr/>
        </p:nvCxnSpPr>
        <p:spPr>
          <a:xfrm flipH="1">
            <a:off x="4676307" y="2835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34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34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34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34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5" name="Google Shape;585;p34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34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34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4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34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34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1" name="Google Shape;591;p34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34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4" name="Google Shape;594;p34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34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4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7" name="Google Shape;597;p34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34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4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0" name="Google Shape;600;p34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34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34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4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4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6" name="Google Shape;606;p34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34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34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0" name="Google Shape;610;p34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4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2" name="Google Shape;612;p34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4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5" name="Google Shape;615;p34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34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34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8" name="Google Shape;618;p34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34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1" name="Google Shape;621;p34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34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-70825" y="37512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34"/>
          <p:cNvSpPr/>
          <p:nvPr/>
        </p:nvSpPr>
        <p:spPr>
          <a:xfrm>
            <a:off x="422650" y="35359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 txBox="1"/>
          <p:nvPr/>
        </p:nvSpPr>
        <p:spPr>
          <a:xfrm>
            <a:off x="422650" y="34972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983325" y="37126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4"/>
          <p:cNvCxnSpPr/>
          <p:nvPr/>
        </p:nvCxnSpPr>
        <p:spPr>
          <a:xfrm>
            <a:off x="1361438" y="3944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4"/>
          <p:cNvCxnSpPr/>
          <p:nvPr/>
        </p:nvCxnSpPr>
        <p:spPr>
          <a:xfrm flipH="1">
            <a:off x="1981995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4"/>
          <p:cNvSpPr/>
          <p:nvPr/>
        </p:nvSpPr>
        <p:spPr>
          <a:xfrm>
            <a:off x="1744838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 txBox="1"/>
          <p:nvPr/>
        </p:nvSpPr>
        <p:spPr>
          <a:xfrm>
            <a:off x="1789213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1" name="Google Shape;631;p34"/>
          <p:cNvCxnSpPr/>
          <p:nvPr/>
        </p:nvCxnSpPr>
        <p:spPr>
          <a:xfrm>
            <a:off x="2276388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34"/>
          <p:cNvSpPr txBox="1"/>
          <p:nvPr/>
        </p:nvSpPr>
        <p:spPr>
          <a:xfrm>
            <a:off x="2222425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3" name="Google Shape;633;p34"/>
          <p:cNvCxnSpPr/>
          <p:nvPr/>
        </p:nvCxnSpPr>
        <p:spPr>
          <a:xfrm flipH="1">
            <a:off x="2919370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34"/>
          <p:cNvSpPr/>
          <p:nvPr/>
        </p:nvSpPr>
        <p:spPr>
          <a:xfrm>
            <a:off x="2682213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2726588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6" name="Google Shape;636;p34"/>
          <p:cNvCxnSpPr/>
          <p:nvPr/>
        </p:nvCxnSpPr>
        <p:spPr>
          <a:xfrm>
            <a:off x="3213763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4"/>
          <p:cNvSpPr txBox="1"/>
          <p:nvPr/>
        </p:nvSpPr>
        <p:spPr>
          <a:xfrm>
            <a:off x="3159800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3617191" y="37274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34"/>
          <p:cNvCxnSpPr/>
          <p:nvPr/>
        </p:nvCxnSpPr>
        <p:spPr>
          <a:xfrm flipH="1">
            <a:off x="4676270" y="33481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34"/>
          <p:cNvSpPr/>
          <p:nvPr/>
        </p:nvSpPr>
        <p:spPr>
          <a:xfrm>
            <a:off x="4439113" y="36713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4483488" y="36923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2" name="Google Shape;642;p34"/>
          <p:cNvCxnSpPr/>
          <p:nvPr/>
        </p:nvCxnSpPr>
        <p:spPr>
          <a:xfrm>
            <a:off x="4970663" y="38929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34"/>
          <p:cNvSpPr txBox="1"/>
          <p:nvPr/>
        </p:nvSpPr>
        <p:spPr>
          <a:xfrm>
            <a:off x="4916700" y="34976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1820741" y="29988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2769516" y="2971349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4"/>
          <p:cNvSpPr txBox="1"/>
          <p:nvPr/>
        </p:nvSpPr>
        <p:spPr>
          <a:xfrm>
            <a:off x="4554066" y="29713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 flipH="1">
            <a:off x="1977382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4"/>
          <p:cNvCxnSpPr/>
          <p:nvPr/>
        </p:nvCxnSpPr>
        <p:spPr>
          <a:xfrm flipH="1">
            <a:off x="2930770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4"/>
          <p:cNvCxnSpPr/>
          <p:nvPr/>
        </p:nvCxnSpPr>
        <p:spPr>
          <a:xfrm flipH="1">
            <a:off x="4676307" y="2835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4"/>
          <p:cNvCxnSpPr/>
          <p:nvPr/>
        </p:nvCxnSpPr>
        <p:spPr>
          <a:xfrm flipH="1">
            <a:off x="5655225" y="2950325"/>
            <a:ext cx="132300" cy="6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34"/>
          <p:cNvSpPr txBox="1"/>
          <p:nvPr/>
        </p:nvSpPr>
        <p:spPr>
          <a:xfrm>
            <a:off x="5444438" y="2209475"/>
            <a:ext cx="203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Обычный полносвязный слой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(опционально)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2" name="Google Shape;652;p34"/>
          <p:cNvCxnSpPr/>
          <p:nvPr/>
        </p:nvCxnSpPr>
        <p:spPr>
          <a:xfrm>
            <a:off x="5955500" y="3900050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34"/>
          <p:cNvSpPr txBox="1"/>
          <p:nvPr/>
        </p:nvSpPr>
        <p:spPr>
          <a:xfrm>
            <a:off x="6372300" y="3694450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6029525" y="4652950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ответ сети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34"/>
          <p:cNvCxnSpPr/>
          <p:nvPr/>
        </p:nvCxnSpPr>
        <p:spPr>
          <a:xfrm flipH="1" rot="10800000">
            <a:off x="6466375" y="4099050"/>
            <a:ext cx="43500" cy="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34"/>
          <p:cNvSpPr txBox="1"/>
          <p:nvPr/>
        </p:nvSpPr>
        <p:spPr>
          <a:xfrm>
            <a:off x="5306550" y="4083850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5406688" y="36712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34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4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665" name="Google Shape;665;p35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Познакомились с идеей устройства рекуррентного слоя и рекуррентной нейросети;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Разобрали forward pass рекуррентной сети.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следующем видео мы узнаем, как RNN обучается.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/>
          <p:nvPr>
            <p:ph type="ctrTitle"/>
          </p:nvPr>
        </p:nvSpPr>
        <p:spPr>
          <a:xfrm>
            <a:off x="311708" y="143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RNN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676" name="Google Shape;676;p37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Обучение RNN (backward pass);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8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38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38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7" name="Google Shape;687;p38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8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38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1" name="Google Shape;691;p38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38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38"/>
          <p:cNvSpPr txBox="1"/>
          <p:nvPr/>
        </p:nvSpPr>
        <p:spPr>
          <a:xfrm>
            <a:off x="3462400" y="1036300"/>
            <a:ext cx="217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Нам нужно посчитать производные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по всем весам сети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38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38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38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38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8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2" name="Google Shape;702;p38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8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38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38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38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8" name="Google Shape;708;p38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8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38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8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2" name="Google Shape;712;p38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8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4" name="Google Shape;714;p38"/>
          <p:cNvCxnSpPr/>
          <p:nvPr/>
        </p:nvCxnSpPr>
        <p:spPr>
          <a:xfrm>
            <a:off x="3358088" y="3751225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38"/>
          <p:cNvSpPr txBox="1"/>
          <p:nvPr/>
        </p:nvSpPr>
        <p:spPr>
          <a:xfrm>
            <a:off x="3774888" y="3545625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38"/>
          <p:cNvSpPr txBox="1"/>
          <p:nvPr/>
        </p:nvSpPr>
        <p:spPr>
          <a:xfrm>
            <a:off x="4037250" y="40584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ответ сети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7" name="Google Shape;717;p38"/>
          <p:cNvCxnSpPr>
            <a:stCxn id="718" idx="3"/>
          </p:cNvCxnSpPr>
          <p:nvPr/>
        </p:nvCxnSpPr>
        <p:spPr>
          <a:xfrm rot="10800000">
            <a:off x="3912438" y="3950325"/>
            <a:ext cx="12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8"/>
          <p:cNvSpPr txBox="1"/>
          <p:nvPr/>
        </p:nvSpPr>
        <p:spPr>
          <a:xfrm>
            <a:off x="2709138" y="3935025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38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0" name="Google Shape;7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84" y="2900225"/>
            <a:ext cx="71612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8"/>
          <p:cNvSpPr txBox="1"/>
          <p:nvPr/>
        </p:nvSpPr>
        <p:spPr>
          <a:xfrm>
            <a:off x="3703700" y="20105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лосс-функция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2" name="Google Shape;722;p38"/>
          <p:cNvCxnSpPr>
            <a:endCxn id="720" idx="0"/>
          </p:cNvCxnSpPr>
          <p:nvPr/>
        </p:nvCxnSpPr>
        <p:spPr>
          <a:xfrm flipH="1">
            <a:off x="3974848" y="2403125"/>
            <a:ext cx="3756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39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9" name="Google Shape;729;p39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9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39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9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3" name="Google Shape;733;p39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9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39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9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7" name="Google Shape;737;p39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39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39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9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39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39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39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9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7" name="Google Shape;747;p39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9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39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9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39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3" name="Google Shape;753;p39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39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39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9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7" name="Google Shape;757;p39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39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9" name="Google Shape;759;p39"/>
          <p:cNvCxnSpPr/>
          <p:nvPr/>
        </p:nvCxnSpPr>
        <p:spPr>
          <a:xfrm>
            <a:off x="3358088" y="3751225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39"/>
          <p:cNvSpPr txBox="1"/>
          <p:nvPr/>
        </p:nvSpPr>
        <p:spPr>
          <a:xfrm>
            <a:off x="3774888" y="3545625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4037250" y="40584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ответ сети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39"/>
          <p:cNvCxnSpPr>
            <a:stCxn id="763" idx="3"/>
          </p:cNvCxnSpPr>
          <p:nvPr/>
        </p:nvCxnSpPr>
        <p:spPr>
          <a:xfrm rot="10800000">
            <a:off x="3912438" y="3950325"/>
            <a:ext cx="12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39"/>
          <p:cNvSpPr txBox="1"/>
          <p:nvPr/>
        </p:nvSpPr>
        <p:spPr>
          <a:xfrm>
            <a:off x="2709138" y="3935025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39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84" y="2900225"/>
            <a:ext cx="71612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9"/>
          <p:cNvSpPr txBox="1"/>
          <p:nvPr/>
        </p:nvSpPr>
        <p:spPr>
          <a:xfrm>
            <a:off x="3703700" y="20105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лосс-функция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7" name="Google Shape;767;p39"/>
          <p:cNvCxnSpPr>
            <a:endCxn id="765" idx="0"/>
          </p:cNvCxnSpPr>
          <p:nvPr/>
        </p:nvCxnSpPr>
        <p:spPr>
          <a:xfrm flipH="1">
            <a:off x="3974848" y="2403125"/>
            <a:ext cx="3756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39"/>
          <p:cNvSpPr txBox="1"/>
          <p:nvPr/>
        </p:nvSpPr>
        <p:spPr>
          <a:xfrm>
            <a:off x="3568850" y="1468313"/>
            <a:ext cx="18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мы считать умеем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875" y="915663"/>
            <a:ext cx="1141600" cy="5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475" y="950162"/>
            <a:ext cx="475200" cy="48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40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40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0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9" name="Google Shape;779;p40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0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40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40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40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0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5" name="Google Shape;785;p40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40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40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1" name="Google Shape;791;p40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0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40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0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5" name="Google Shape;795;p40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40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40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0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40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1" name="Google Shape;801;p40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0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0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0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5" name="Google Shape;805;p40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0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40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40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9" name="Google Shape;8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41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1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1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0" name="Google Shape;820;p4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1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41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4" name="Google Shape;824;p41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41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41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0" name="Google Shape;830;p41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41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41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1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4" name="Google Shape;834;p41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41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41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41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1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0" name="Google Shape;840;p41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41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41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1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4" name="Google Shape;844;p41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41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41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1"/>
          <p:cNvSpPr txBox="1"/>
          <p:nvPr/>
        </p:nvSpPr>
        <p:spPr>
          <a:xfrm>
            <a:off x="391657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362047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9" name="Google Shape;8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73" y="1298863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75" y="1769100"/>
            <a:ext cx="1654892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41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2" name="Google Shape;85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42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2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2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42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2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3" name="Google Shape;863;p42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42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2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2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2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2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42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1" name="Google Shape;871;p42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2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2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2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42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42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2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42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9" name="Google Shape;879;p42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42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42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2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3" name="Google Shape;883;p42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42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42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2"/>
          <p:cNvSpPr txBox="1"/>
          <p:nvPr/>
        </p:nvSpPr>
        <p:spPr>
          <a:xfrm>
            <a:off x="391657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42"/>
          <p:cNvSpPr txBox="1"/>
          <p:nvPr/>
        </p:nvSpPr>
        <p:spPr>
          <a:xfrm>
            <a:off x="362047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8" name="Google Shape;8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73" y="1298863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75" y="1769100"/>
            <a:ext cx="1654892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0" name="Google Shape;890;p42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1" name="Google Shape;8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3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43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3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2" name="Google Shape;902;p4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43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43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3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43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43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3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43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43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43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43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3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43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43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43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3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3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3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2" name="Google Shape;922;p43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43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3"/>
          <p:cNvSpPr txBox="1"/>
          <p:nvPr/>
        </p:nvSpPr>
        <p:spPr>
          <a:xfrm>
            <a:off x="381092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43"/>
          <p:cNvSpPr txBox="1"/>
          <p:nvPr/>
        </p:nvSpPr>
        <p:spPr>
          <a:xfrm>
            <a:off x="351482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7" name="Google Shape;9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00" y="1691199"/>
            <a:ext cx="233120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3"/>
          <p:cNvSpPr txBox="1"/>
          <p:nvPr/>
        </p:nvSpPr>
        <p:spPr>
          <a:xfrm>
            <a:off x="3600950" y="13063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1, 2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43"/>
          <p:cNvSpPr txBox="1"/>
          <p:nvPr/>
        </p:nvSpPr>
        <p:spPr>
          <a:xfrm>
            <a:off x="3600950" y="21318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3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0" name="Google Shape;9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50" y="2624561"/>
            <a:ext cx="232129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800" y="3123574"/>
            <a:ext cx="1546131" cy="41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43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3" name="Google Shape;93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44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44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4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4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4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4" name="Google Shape;944;p4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44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44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4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44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44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4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44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2" name="Google Shape;952;p44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44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44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4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6" name="Google Shape;956;p44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44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4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44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44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44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44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4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4" name="Google Shape;964;p44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44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7" name="Google Shape;967;p44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8" name="Google Shape;9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44"/>
          <p:cNvSpPr txBox="1"/>
          <p:nvPr/>
        </p:nvSpPr>
        <p:spPr>
          <a:xfrm>
            <a:off x="381092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351482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1" name="Google Shape;9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00" y="1691199"/>
            <a:ext cx="233120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44"/>
          <p:cNvSpPr txBox="1"/>
          <p:nvPr/>
        </p:nvSpPr>
        <p:spPr>
          <a:xfrm>
            <a:off x="3600950" y="13063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1, 2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44"/>
          <p:cNvSpPr txBox="1"/>
          <p:nvPr/>
        </p:nvSpPr>
        <p:spPr>
          <a:xfrm>
            <a:off x="3600950" y="21318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3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4" name="Google Shape;97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250" y="2624561"/>
            <a:ext cx="232129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8800" y="3123574"/>
            <a:ext cx="1546131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44"/>
          <p:cNvSpPr/>
          <p:nvPr/>
        </p:nvSpPr>
        <p:spPr>
          <a:xfrm>
            <a:off x="3691525" y="3799600"/>
            <a:ext cx="3131700" cy="708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7" name="Google Shape;97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733" y="3842077"/>
            <a:ext cx="2811768" cy="62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Рекуррентный слой: идея. Рекуррентная нейросеть (RNN);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Forward pass RNN;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45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5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45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5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8" name="Google Shape;988;p45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5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45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5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2" name="Google Shape;992;p45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45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5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45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6" name="Google Shape;996;p45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45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45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5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45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45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45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45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45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45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5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8" name="Google Shape;1008;p45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45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p45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45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2" name="Google Shape;1012;p45"/>
          <p:cNvSpPr txBox="1"/>
          <p:nvPr/>
        </p:nvSpPr>
        <p:spPr>
          <a:xfrm>
            <a:off x="381092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45"/>
          <p:cNvSpPr txBox="1"/>
          <p:nvPr/>
        </p:nvSpPr>
        <p:spPr>
          <a:xfrm>
            <a:off x="351482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4" name="Google Shape;10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00" y="1691199"/>
            <a:ext cx="233120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5"/>
          <p:cNvSpPr txBox="1"/>
          <p:nvPr/>
        </p:nvSpPr>
        <p:spPr>
          <a:xfrm>
            <a:off x="3600950" y="13063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1, 2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45"/>
          <p:cNvSpPr txBox="1"/>
          <p:nvPr/>
        </p:nvSpPr>
        <p:spPr>
          <a:xfrm>
            <a:off x="3600950" y="21318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3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7" name="Google Shape;10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50" y="2624561"/>
            <a:ext cx="232129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800" y="3123574"/>
            <a:ext cx="1546131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1975" y="3840345"/>
            <a:ext cx="3369731" cy="601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45"/>
          <p:cNvSpPr/>
          <p:nvPr/>
        </p:nvSpPr>
        <p:spPr>
          <a:xfrm>
            <a:off x="3741976" y="3744000"/>
            <a:ext cx="3415500" cy="793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6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46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46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6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46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2" name="Google Shape;1032;p46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46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46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46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46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6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46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46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46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46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6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46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46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6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46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46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46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46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2" name="Google Shape;1052;p46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3" name="Google Shape;1053;p46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5" name="Google Shape;1055;p46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6" name="Google Shape;10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46"/>
          <p:cNvSpPr/>
          <p:nvPr/>
        </p:nvSpPr>
        <p:spPr>
          <a:xfrm>
            <a:off x="4572840" y="924425"/>
            <a:ext cx="455700" cy="54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6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1" name="Google Shape;106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4685956" y="1537464"/>
            <a:ext cx="191271" cy="21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9712" y="1819404"/>
            <a:ext cx="1383775" cy="55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7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47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7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47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7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3" name="Google Shape;1073;p47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47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47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7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47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7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47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1" name="Google Shape;1081;p47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47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47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7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47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7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47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9" name="Google Shape;1089;p47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47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47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7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3" name="Google Shape;1093;p47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47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5" name="Google Shape;1095;p47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6" name="Google Shape;1096;p47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7" name="Google Shape;10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47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8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48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48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8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48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8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3" name="Google Shape;1113;p48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48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5" name="Google Shape;1115;p48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8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48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8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48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48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8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48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8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48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8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48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48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48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48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8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3" name="Google Shape;1133;p48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4" name="Google Shape;1134;p48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48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48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7" name="Google Shape;11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48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1" name="Google Shape;114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8"/>
          <p:cNvSpPr/>
          <p:nvPr/>
        </p:nvSpPr>
        <p:spPr>
          <a:xfrm>
            <a:off x="5144725" y="1625000"/>
            <a:ext cx="355500" cy="54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48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5" name="Google Shape;114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9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49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49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9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49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9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6" name="Google Shape;1156;p49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49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49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9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49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9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49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4" name="Google Shape;1164;p49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49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49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9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9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49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49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49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49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9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6" name="Google Shape;1176;p49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49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49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49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0" name="Google Shape;11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49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4" name="Google Shape;118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49"/>
          <p:cNvSpPr/>
          <p:nvPr/>
        </p:nvSpPr>
        <p:spPr>
          <a:xfrm>
            <a:off x="5501550" y="1608375"/>
            <a:ext cx="355500" cy="54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49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8" name="Google Shape;118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5572132" y="2226371"/>
            <a:ext cx="205694" cy="22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8637" y="2528436"/>
            <a:ext cx="2031675" cy="56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9"/>
          <p:cNvSpPr/>
          <p:nvPr/>
        </p:nvSpPr>
        <p:spPr>
          <a:xfrm>
            <a:off x="4194875" y="2480375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0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7" name="Google Shape;1197;p50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50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0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0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2" name="Google Shape;1202;p50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50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50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0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50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50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0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50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0" name="Google Shape;1210;p50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50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50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0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4" name="Google Shape;1214;p50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50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0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50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50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50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50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50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2" name="Google Shape;1222;p50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3" name="Google Shape;1223;p50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4" name="Google Shape;1224;p50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5" name="Google Shape;1225;p50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6" name="Google Shape;12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50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0" name="Google Shape;123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2" name="Google Shape;1232;p50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3" name="Google Shape;123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50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0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6" name="Google Shape;1236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1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51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51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1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5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9" name="Google Shape;1249;p5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51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51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1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51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51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1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51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7" name="Google Shape;1257;p51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51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51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1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51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2" name="Google Shape;1262;p51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1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51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5" name="Google Shape;1265;p51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51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7" name="Google Shape;1267;p51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1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9" name="Google Shape;1269;p51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51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1" name="Google Shape;1271;p51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2" name="Google Shape;1272;p51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3" name="Google Shape;1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51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7" name="Google Shape;127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9" name="Google Shape;1279;p51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0" name="Google Shape;128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51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1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3" name="Google Shape;1283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51"/>
          <p:cNvSpPr/>
          <p:nvPr/>
        </p:nvSpPr>
        <p:spPr>
          <a:xfrm>
            <a:off x="4572000" y="3076125"/>
            <a:ext cx="322200" cy="5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51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8" name="Google Shape;1288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2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2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52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2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9" name="Google Shape;1299;p52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1" name="Google Shape;1301;p52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2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2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52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7" name="Google Shape;1307;p52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2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9" name="Google Shape;1309;p52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52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52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2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52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52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52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Google Shape;1317;p52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52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9" name="Google Shape;1319;p52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52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1" name="Google Shape;1321;p52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2" name="Google Shape;1322;p52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3" name="Google Shape;13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52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7" name="Google Shape;132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9" name="Google Shape;1329;p52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0" name="Google Shape;1330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52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2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3" name="Google Shape;1333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52"/>
          <p:cNvSpPr/>
          <p:nvPr/>
        </p:nvSpPr>
        <p:spPr>
          <a:xfrm>
            <a:off x="4911425" y="3060275"/>
            <a:ext cx="322200" cy="5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52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8" name="Google Shape;1338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3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53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5" name="Google Shape;1345;p53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3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5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3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9" name="Google Shape;1349;p5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3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53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3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53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53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3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6" name="Google Shape;1356;p53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7" name="Google Shape;1357;p53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53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53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53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1" name="Google Shape;1361;p53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53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53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53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53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53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53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53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9" name="Google Shape;1369;p53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53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1" name="Google Shape;1371;p53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2" name="Google Shape;1372;p53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3" name="Google Shape;13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53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7" name="Google Shape;137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9" name="Google Shape;1379;p53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0" name="Google Shape;1380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53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3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53"/>
          <p:cNvSpPr/>
          <p:nvPr/>
        </p:nvSpPr>
        <p:spPr>
          <a:xfrm>
            <a:off x="4911425" y="3060275"/>
            <a:ext cx="322200" cy="5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53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8" name="Google Shape;1388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5400000">
            <a:off x="4941571" y="3672400"/>
            <a:ext cx="220025" cy="2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5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68074" y="3900575"/>
            <a:ext cx="408900" cy="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4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6" name="Google Shape;1396;p54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54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54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5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4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1" name="Google Shape;1401;p5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54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Google Shape;1403;p54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54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5" name="Google Shape;1405;p54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6" name="Google Shape;1406;p54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4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54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54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54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54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4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3" name="Google Shape;1413;p54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54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4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6" name="Google Shape;1416;p54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7" name="Google Shape;1417;p54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54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9" name="Google Shape;1419;p54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4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1" name="Google Shape;1421;p54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54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3" name="Google Shape;1423;p54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4" name="Google Shape;1424;p54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5" name="Google Shape;14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54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9" name="Google Shape;142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1" name="Google Shape;1431;p54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2" name="Google Shape;1432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54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4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5" name="Google Shape;1435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8" name="Google Shape;1438;p54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9" name="Google Shape;1439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3923" y="3038988"/>
            <a:ext cx="408900" cy="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Особенность текста и звука</a:t>
            </a:r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90025"/>
            <a:ext cx="50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Отличие текста и звука от других типов данных (например, изображений) состоит в наличии временной компоненты.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Мы читаем текст не моментально, а слово за словом, в строго определенном порядке.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Возникает идея придумать идею нейросети, которая учитывала бы эту особенность этих типов данных.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5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55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55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5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9" name="Google Shape;1449;p55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5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1" name="Google Shape;1451;p55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55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3" name="Google Shape;1453;p55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5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55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55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5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55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9" name="Google Shape;1459;p55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55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55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5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3" name="Google Shape;1463;p55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55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5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55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7" name="Google Shape;1467;p55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55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9" name="Google Shape;1469;p55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5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1" name="Google Shape;1471;p55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2" name="Google Shape;1472;p55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55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55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5" name="Google Shape;14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6" name="Google Shape;1476;p55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7" name="Google Shape;14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8" name="Google Shape;1478;p55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9" name="Google Shape;147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55"/>
          <p:cNvSpPr txBox="1"/>
          <p:nvPr/>
        </p:nvSpPr>
        <p:spPr>
          <a:xfrm>
            <a:off x="3286875" y="1353600"/>
            <a:ext cx="316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Процесс вычисления производных весов RNN называется </a:t>
            </a: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обратное распространение ошибки сквозь время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(backpropagation through time)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6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56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56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6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56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6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1" name="Google Shape;1491;p56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56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3" name="Google Shape;1493;p56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6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56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56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6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8" name="Google Shape;1498;p56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9" name="Google Shape;1499;p56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56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1" name="Google Shape;1501;p56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6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3" name="Google Shape;1503;p56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4" name="Google Shape;1504;p56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6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56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56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56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9" name="Google Shape;1509;p56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6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1" name="Google Shape;1511;p56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2" name="Google Shape;1512;p56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3" name="Google Shape;1513;p56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4" name="Google Shape;1514;p56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5" name="Google Shape;1515;p56"/>
          <p:cNvCxnSpPr/>
          <p:nvPr/>
        </p:nvCxnSpPr>
        <p:spPr>
          <a:xfrm rot="10800000">
            <a:off x="1792825" y="3080950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6" name="Google Shape;1516;p56"/>
          <p:cNvCxnSpPr/>
          <p:nvPr/>
        </p:nvCxnSpPr>
        <p:spPr>
          <a:xfrm flipH="1" rot="10800000">
            <a:off x="1788550" y="2071450"/>
            <a:ext cx="4200" cy="980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7" name="Google Shape;1517;p56"/>
          <p:cNvSpPr/>
          <p:nvPr/>
        </p:nvSpPr>
        <p:spPr>
          <a:xfrm>
            <a:off x="2760525" y="15196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6"/>
          <p:cNvSpPr txBox="1"/>
          <p:nvPr/>
        </p:nvSpPr>
        <p:spPr>
          <a:xfrm>
            <a:off x="2804901" y="15406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9" name="Google Shape;1519;p56"/>
          <p:cNvCxnSpPr/>
          <p:nvPr/>
        </p:nvCxnSpPr>
        <p:spPr>
          <a:xfrm flipH="1">
            <a:off x="2997682" y="21845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56"/>
          <p:cNvSpPr/>
          <p:nvPr/>
        </p:nvSpPr>
        <p:spPr>
          <a:xfrm>
            <a:off x="2760525" y="25077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6"/>
          <p:cNvSpPr txBox="1"/>
          <p:nvPr/>
        </p:nvSpPr>
        <p:spPr>
          <a:xfrm>
            <a:off x="2804901" y="25287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2" name="Google Shape;1522;p56"/>
          <p:cNvCxnSpPr/>
          <p:nvPr/>
        </p:nvCxnSpPr>
        <p:spPr>
          <a:xfrm flipH="1">
            <a:off x="299767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56"/>
          <p:cNvCxnSpPr/>
          <p:nvPr/>
        </p:nvCxnSpPr>
        <p:spPr>
          <a:xfrm>
            <a:off x="2402538" y="27520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56"/>
          <p:cNvCxnSpPr/>
          <p:nvPr/>
        </p:nvCxnSpPr>
        <p:spPr>
          <a:xfrm>
            <a:off x="2402538" y="17647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56"/>
          <p:cNvSpPr/>
          <p:nvPr/>
        </p:nvSpPr>
        <p:spPr>
          <a:xfrm>
            <a:off x="27117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6"/>
          <p:cNvSpPr txBox="1"/>
          <p:nvPr/>
        </p:nvSpPr>
        <p:spPr>
          <a:xfrm>
            <a:off x="27561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7" name="Google Shape;1527;p56"/>
          <p:cNvCxnSpPr/>
          <p:nvPr/>
        </p:nvCxnSpPr>
        <p:spPr>
          <a:xfrm flipH="1">
            <a:off x="29489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8" name="Google Shape;1528;p56"/>
          <p:cNvSpPr txBox="1"/>
          <p:nvPr/>
        </p:nvSpPr>
        <p:spPr>
          <a:xfrm>
            <a:off x="2804901" y="351678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9" name="Google Shape;1529;p56"/>
          <p:cNvCxnSpPr/>
          <p:nvPr/>
        </p:nvCxnSpPr>
        <p:spPr>
          <a:xfrm rot="10800000">
            <a:off x="2671725" y="2106200"/>
            <a:ext cx="9000" cy="978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56"/>
          <p:cNvCxnSpPr/>
          <p:nvPr/>
        </p:nvCxnSpPr>
        <p:spPr>
          <a:xfrm rot="10800000">
            <a:off x="2671975" y="3080950"/>
            <a:ext cx="13200" cy="1061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56"/>
          <p:cNvCxnSpPr/>
          <p:nvPr/>
        </p:nvCxnSpPr>
        <p:spPr>
          <a:xfrm flipH="1">
            <a:off x="1769913" y="3076700"/>
            <a:ext cx="884100" cy="7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2" name="Google Shape;1532;p56"/>
          <p:cNvSpPr txBox="1"/>
          <p:nvPr/>
        </p:nvSpPr>
        <p:spPr>
          <a:xfrm>
            <a:off x="2332375" y="23505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3" name="Google Shape;1533;p56"/>
          <p:cNvSpPr txBox="1"/>
          <p:nvPr/>
        </p:nvSpPr>
        <p:spPr>
          <a:xfrm>
            <a:off x="2332375" y="13523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4" name="Google Shape;1534;p56"/>
          <p:cNvCxnSpPr/>
          <p:nvPr/>
        </p:nvCxnSpPr>
        <p:spPr>
          <a:xfrm flipH="1">
            <a:off x="1769913" y="2079125"/>
            <a:ext cx="884100" cy="7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5" name="Google Shape;1535;p56"/>
          <p:cNvSpPr txBox="1"/>
          <p:nvPr/>
        </p:nvSpPr>
        <p:spPr>
          <a:xfrm>
            <a:off x="3644475" y="1204025"/>
            <a:ext cx="272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При добавлении слоев в RNN подсчет градиентов усложняется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7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57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57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7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4" name="Google Shape;1544;p57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57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6" name="Google Shape;1546;p57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57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8" name="Google Shape;1548;p57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7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0" name="Google Shape;1550;p57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1" name="Google Shape;1551;p57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57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3" name="Google Shape;1553;p57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7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5" name="Google Shape;1555;p57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6" name="Google Shape;1556;p57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57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8" name="Google Shape;1558;p57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7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0" name="Google Shape;1560;p57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57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2" name="Google Shape;1562;p57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57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7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57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6" name="Google Shape;1566;p57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57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8" name="Google Shape;1568;p57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7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0" name="Google Shape;1570;p57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57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p57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7"/>
          <p:cNvSpPr/>
          <p:nvPr/>
        </p:nvSpPr>
        <p:spPr>
          <a:xfrm>
            <a:off x="2771675" y="25185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7"/>
          <p:cNvSpPr/>
          <p:nvPr/>
        </p:nvSpPr>
        <p:spPr>
          <a:xfrm>
            <a:off x="2771675" y="15327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7"/>
          <p:cNvSpPr txBox="1"/>
          <p:nvPr/>
        </p:nvSpPr>
        <p:spPr>
          <a:xfrm>
            <a:off x="3666775" y="1555875"/>
            <a:ext cx="6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r>
              <a:rPr baseline="30000" i="1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6" name="Google Shape;1576;p57"/>
          <p:cNvCxnSpPr/>
          <p:nvPr/>
        </p:nvCxnSpPr>
        <p:spPr>
          <a:xfrm>
            <a:off x="33430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7" name="Google Shape;1577;p57"/>
          <p:cNvCxnSpPr/>
          <p:nvPr/>
        </p:nvCxnSpPr>
        <p:spPr>
          <a:xfrm>
            <a:off x="33430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8" name="Google Shape;1578;p57"/>
          <p:cNvCxnSpPr/>
          <p:nvPr/>
        </p:nvCxnSpPr>
        <p:spPr>
          <a:xfrm>
            <a:off x="3343025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9" name="Google Shape;1579;p57"/>
          <p:cNvSpPr txBox="1"/>
          <p:nvPr/>
        </p:nvSpPr>
        <p:spPr>
          <a:xfrm>
            <a:off x="3666775" y="2515325"/>
            <a:ext cx="6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r>
              <a:rPr baseline="30000" i="1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57"/>
          <p:cNvSpPr txBox="1"/>
          <p:nvPr/>
        </p:nvSpPr>
        <p:spPr>
          <a:xfrm>
            <a:off x="3708775" y="3541250"/>
            <a:ext cx="6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r>
              <a:rPr baseline="30000" i="1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30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57"/>
          <p:cNvSpPr txBox="1"/>
          <p:nvPr/>
        </p:nvSpPr>
        <p:spPr>
          <a:xfrm>
            <a:off x="2671725" y="1918025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57"/>
          <p:cNvSpPr txBox="1"/>
          <p:nvPr/>
        </p:nvSpPr>
        <p:spPr>
          <a:xfrm>
            <a:off x="2671725" y="2933650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3" name="Google Shape;1583;p57"/>
          <p:cNvSpPr txBox="1"/>
          <p:nvPr/>
        </p:nvSpPr>
        <p:spPr>
          <a:xfrm>
            <a:off x="2709150" y="3949275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57"/>
          <p:cNvSpPr txBox="1"/>
          <p:nvPr/>
        </p:nvSpPr>
        <p:spPr>
          <a:xfrm>
            <a:off x="3997375" y="416625"/>
            <a:ext cx="2724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Бывают задачи, в которых RNN генерирует ответ на каждом шаге. Тогда сеть обучается на сумме лоссов в каждый момент времени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50" y="2406617"/>
            <a:ext cx="1125975" cy="692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6" name="Google Shape;1586;p57"/>
          <p:cNvCxnSpPr/>
          <p:nvPr/>
        </p:nvCxnSpPr>
        <p:spPr>
          <a:xfrm>
            <a:off x="4003400" y="1845050"/>
            <a:ext cx="713700" cy="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7" name="Google Shape;1587;p57"/>
          <p:cNvCxnSpPr/>
          <p:nvPr/>
        </p:nvCxnSpPr>
        <p:spPr>
          <a:xfrm flipH="1" rot="10800000">
            <a:off x="4020800" y="2741450"/>
            <a:ext cx="67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8" name="Google Shape;1588;p57"/>
          <p:cNvCxnSpPr>
            <a:stCxn id="1580" idx="0"/>
          </p:cNvCxnSpPr>
          <p:nvPr/>
        </p:nvCxnSpPr>
        <p:spPr>
          <a:xfrm flipH="1" rot="10800000">
            <a:off x="4013425" y="2898050"/>
            <a:ext cx="6687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1594" name="Google Shape;1594;p58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 обсудили работу алгоритма обновления весов нейросети: обратное распространение ошибки сквозь время.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следующем видео мы обсудим несколько нюансов RNN.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9"/>
          <p:cNvSpPr txBox="1"/>
          <p:nvPr>
            <p:ph type="ctrTitle"/>
          </p:nvPr>
        </p:nvSpPr>
        <p:spPr>
          <a:xfrm>
            <a:off x="311700" y="2155075"/>
            <a:ext cx="658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активации в </a:t>
            </a:r>
            <a:r>
              <a:rPr lang="en"/>
              <a:t>RNN.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RNN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1605" name="Google Shape;1605;p60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Функции активации в RNN;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Bidirectional RNN;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1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61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61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61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6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6" name="Google Shape;1616;p6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61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61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61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61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1" name="Google Shape;1621;p61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61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3" name="Google Shape;1623;p61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4" name="Google Shape;1624;p61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Google Shape;1625;p61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61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61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8" name="Google Shape;1628;p61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9" name="Google Shape;1629;p61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61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1" name="Google Shape;1631;p61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2" name="Google Shape;1632;p61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61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4" name="Google Shape;1634;p61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61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6" name="Google Shape;1636;p61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7" name="Google Shape;1637;p61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8" name="Google Shape;1638;p61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9" name="Google Shape;1639;p61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0" name="Google Shape;16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61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4" name="Google Shape;164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6" name="Google Shape;1646;p61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7" name="Google Shape;1647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61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61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0" name="Google Shape;1650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61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4" name="Google Shape;1654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5" name="Google Shape;1655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3923" y="3038988"/>
            <a:ext cx="408900" cy="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62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62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2" name="Google Shape;1662;p62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3" name="Google Shape;16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62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6" name="Google Shape;1666;p62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7" name="Google Shape;1667;p62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62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9" name="Google Shape;1669;p62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0" name="Google Shape;1670;p62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62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2" name="Google Shape;1672;p62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3" name="Google Shape;1673;p62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62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5" name="Google Shape;1675;p62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6" name="Google Shape;1676;p62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7" name="Google Shape;1677;p62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8" name="Google Shape;1678;p62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2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0" name="Google Shape;1680;p62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62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62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62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4" name="Google Shape;1684;p62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62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62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62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8" name="Google Shape;1688;p62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9" name="Google Shape;1689;p62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62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62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2" name="Google Shape;1692;p62"/>
          <p:cNvCxnSpPr/>
          <p:nvPr/>
        </p:nvCxnSpPr>
        <p:spPr>
          <a:xfrm rot="10800000">
            <a:off x="1802775" y="4531075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3" name="Google Shape;169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350" y="4603225"/>
            <a:ext cx="309600" cy="4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4" name="Google Shape;1694;p62"/>
          <p:cNvCxnSpPr/>
          <p:nvPr/>
        </p:nvCxnSpPr>
        <p:spPr>
          <a:xfrm rot="10800000">
            <a:off x="1775438" y="3707525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5" name="Google Shape;1695;p62"/>
          <p:cNvCxnSpPr/>
          <p:nvPr/>
        </p:nvCxnSpPr>
        <p:spPr>
          <a:xfrm rot="10800000">
            <a:off x="1768050" y="2763350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6" name="Google Shape;1696;p62"/>
          <p:cNvCxnSpPr/>
          <p:nvPr/>
        </p:nvCxnSpPr>
        <p:spPr>
          <a:xfrm rot="10800000">
            <a:off x="1768050" y="1922938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7" name="Google Shape;1697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76" y="4349274"/>
            <a:ext cx="475200" cy="4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364" y="2899237"/>
            <a:ext cx="309600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65" y="2024147"/>
            <a:ext cx="250800" cy="43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62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2" name="Google Shape;1702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62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5" name="Google Shape;1705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62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62"/>
          <p:cNvSpPr txBox="1"/>
          <p:nvPr/>
        </p:nvSpPr>
        <p:spPr>
          <a:xfrm>
            <a:off x="4753395" y="3103259"/>
            <a:ext cx="4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8" name="Google Shape;1708;p62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9" name="Google Shape;1709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Google Shape;1711;p62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2" name="Google Shape;1712;p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62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63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0" name="Google Shape;1720;p6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1" name="Google Shape;17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63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4" name="Google Shape;1724;p63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63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63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7" name="Google Shape;1727;p63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8" name="Google Shape;1728;p63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63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0" name="Google Shape;1730;p63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1" name="Google Shape;1731;p63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63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3" name="Google Shape;1733;p63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4" name="Google Shape;1734;p63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63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6" name="Google Shape;1736;p63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63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8" name="Google Shape;1738;p63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9" name="Google Shape;1739;p63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63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1" name="Google Shape;1741;p63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2" name="Google Shape;1742;p63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3" name="Google Shape;1743;p63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4" name="Google Shape;1744;p63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63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6" name="Google Shape;1746;p63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7" name="Google Shape;1747;p63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Google Shape;1748;p63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9" name="Google Shape;1749;p63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0" name="Google Shape;1750;p63"/>
          <p:cNvCxnSpPr/>
          <p:nvPr/>
        </p:nvCxnSpPr>
        <p:spPr>
          <a:xfrm rot="10800000">
            <a:off x="1802775" y="4531075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1" name="Google Shape;175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350" y="4603225"/>
            <a:ext cx="309600" cy="4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2" name="Google Shape;1752;p63"/>
          <p:cNvCxnSpPr/>
          <p:nvPr/>
        </p:nvCxnSpPr>
        <p:spPr>
          <a:xfrm rot="10800000">
            <a:off x="1775438" y="3707525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63"/>
          <p:cNvCxnSpPr/>
          <p:nvPr/>
        </p:nvCxnSpPr>
        <p:spPr>
          <a:xfrm rot="10800000">
            <a:off x="1768050" y="2763350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Google Shape;1754;p63"/>
          <p:cNvCxnSpPr/>
          <p:nvPr/>
        </p:nvCxnSpPr>
        <p:spPr>
          <a:xfrm rot="10800000">
            <a:off x="1768050" y="1922938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5" name="Google Shape;1755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76" y="4349274"/>
            <a:ext cx="475200" cy="4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364" y="2899237"/>
            <a:ext cx="309600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65" y="2024147"/>
            <a:ext cx="250800" cy="43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9" name="Google Shape;1759;p63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0" name="Google Shape;1760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63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3" name="Google Shape;1763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64" name="Google Shape;1764;p63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3"/>
          <p:cNvSpPr txBox="1"/>
          <p:nvPr/>
        </p:nvSpPr>
        <p:spPr>
          <a:xfrm>
            <a:off x="4753395" y="3103259"/>
            <a:ext cx="4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63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7" name="Google Shape;1767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63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0" name="Google Shape;1770;p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p63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2" name="Google Shape;1772;p63"/>
          <p:cNvSpPr txBox="1"/>
          <p:nvPr/>
        </p:nvSpPr>
        <p:spPr>
          <a:xfrm>
            <a:off x="3924700" y="3595625"/>
            <a:ext cx="295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Для длинных входных последовательностей характерна проблема </a:t>
            </a:r>
            <a:r>
              <a:rPr b="1" i="1"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затухания градиентов</a:t>
            </a:r>
            <a:endParaRPr b="1" i="1"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4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9" name="Google Shape;1779;p6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0" name="Google Shape;17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64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64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4" name="Google Shape;1784;p64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64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6" name="Google Shape;1786;p64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7" name="Google Shape;1787;p64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64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9" name="Google Shape;1789;p64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0" name="Google Shape;1790;p64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64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2" name="Google Shape;1792;p64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3" name="Google Shape;1793;p64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64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5" name="Google Shape;1795;p64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4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7" name="Google Shape;1797;p64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8" name="Google Shape;1798;p64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64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0" name="Google Shape;1800;p64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1" name="Google Shape;1801;p64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2" name="Google Shape;1802;p64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64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4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5" name="Google Shape;1805;p64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6" name="Google Shape;1806;p64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7" name="Google Shape;1807;p64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8" name="Google Shape;1808;p64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9" name="Google Shape;1809;p64"/>
          <p:cNvCxnSpPr/>
          <p:nvPr/>
        </p:nvCxnSpPr>
        <p:spPr>
          <a:xfrm rot="10800000">
            <a:off x="1802775" y="4531075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0" name="Google Shape;181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350" y="4603225"/>
            <a:ext cx="309600" cy="4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1" name="Google Shape;1811;p64"/>
          <p:cNvCxnSpPr/>
          <p:nvPr/>
        </p:nvCxnSpPr>
        <p:spPr>
          <a:xfrm rot="10800000">
            <a:off x="1775438" y="3707525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2" name="Google Shape;1812;p64"/>
          <p:cNvCxnSpPr/>
          <p:nvPr/>
        </p:nvCxnSpPr>
        <p:spPr>
          <a:xfrm rot="10800000">
            <a:off x="1768050" y="2763350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3" name="Google Shape;1813;p64"/>
          <p:cNvCxnSpPr/>
          <p:nvPr/>
        </p:nvCxnSpPr>
        <p:spPr>
          <a:xfrm rot="10800000">
            <a:off x="1768050" y="1922938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4" name="Google Shape;181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76" y="4349274"/>
            <a:ext cx="475200" cy="4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364" y="2899237"/>
            <a:ext cx="309600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65" y="2024147"/>
            <a:ext cx="250800" cy="43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64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9" name="Google Shape;1819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64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2" name="Google Shape;1822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p64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4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5" name="Google Shape;1825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64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8" name="Google Shape;1828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64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0" name="Google Shape;1830;p64"/>
          <p:cNvSpPr txBox="1"/>
          <p:nvPr/>
        </p:nvSpPr>
        <p:spPr>
          <a:xfrm>
            <a:off x="4010575" y="3107100"/>
            <a:ext cx="252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 этих множителях содержится производная функции активации σ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слой </a:t>
            </a:r>
            <a:endParaRPr/>
          </a:p>
        </p:txBody>
      </p:sp>
      <p:cxnSp>
        <p:nvCxnSpPr>
          <p:cNvPr id="89" name="Google Shape;89;p20"/>
          <p:cNvCxnSpPr/>
          <p:nvPr/>
        </p:nvCxnSpPr>
        <p:spPr>
          <a:xfrm>
            <a:off x="1353050" y="3461625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0"/>
          <p:cNvSpPr txBox="1"/>
          <p:nvPr/>
        </p:nvSpPr>
        <p:spPr>
          <a:xfrm>
            <a:off x="217600" y="2815425"/>
            <a:ext cx="114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nput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Картинка/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эмбеддинг текста/…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4822825" y="3223175"/>
            <a:ext cx="99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4291689" y="3455194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20"/>
          <p:cNvSpPr txBox="1"/>
          <p:nvPr/>
        </p:nvSpPr>
        <p:spPr>
          <a:xfrm>
            <a:off x="311700" y="1253225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работает обычная нейросеть: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1940775" y="2700075"/>
            <a:ext cx="368400" cy="15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2031037" y="2762241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2031037" y="3090570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2031037" y="3935779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2031037" y="3418899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985895" y="3551110"/>
            <a:ext cx="2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930090" y="2834831"/>
            <a:ext cx="368400" cy="125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020352" y="2953426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020352" y="3798634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020352" y="3281755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0"/>
          <p:cNvCxnSpPr>
            <a:stCxn id="95" idx="6"/>
            <a:endCxn id="101" idx="2"/>
          </p:cNvCxnSpPr>
          <p:nvPr/>
        </p:nvCxnSpPr>
        <p:spPr>
          <a:xfrm>
            <a:off x="2219137" y="2867091"/>
            <a:ext cx="801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>
            <a:stCxn id="95" idx="6"/>
            <a:endCxn id="103" idx="2"/>
          </p:cNvCxnSpPr>
          <p:nvPr/>
        </p:nvCxnSpPr>
        <p:spPr>
          <a:xfrm>
            <a:off x="2219137" y="2867091"/>
            <a:ext cx="8013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0"/>
          <p:cNvCxnSpPr>
            <a:stCxn id="95" idx="6"/>
            <a:endCxn id="102" idx="2"/>
          </p:cNvCxnSpPr>
          <p:nvPr/>
        </p:nvCxnSpPr>
        <p:spPr>
          <a:xfrm>
            <a:off x="2219137" y="2867091"/>
            <a:ext cx="80130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0"/>
          <p:cNvCxnSpPr>
            <a:stCxn id="96" idx="6"/>
            <a:endCxn id="101" idx="2"/>
          </p:cNvCxnSpPr>
          <p:nvPr/>
        </p:nvCxnSpPr>
        <p:spPr>
          <a:xfrm flipH="1" rot="10800000">
            <a:off x="2219137" y="3058320"/>
            <a:ext cx="8013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0"/>
          <p:cNvCxnSpPr>
            <a:stCxn id="96" idx="6"/>
            <a:endCxn id="103" idx="2"/>
          </p:cNvCxnSpPr>
          <p:nvPr/>
        </p:nvCxnSpPr>
        <p:spPr>
          <a:xfrm>
            <a:off x="2219137" y="3195420"/>
            <a:ext cx="801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0"/>
          <p:cNvCxnSpPr>
            <a:stCxn id="96" idx="6"/>
            <a:endCxn id="102" idx="2"/>
          </p:cNvCxnSpPr>
          <p:nvPr/>
        </p:nvCxnSpPr>
        <p:spPr>
          <a:xfrm>
            <a:off x="2219137" y="3195420"/>
            <a:ext cx="8013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>
            <a:stCxn id="98" idx="6"/>
            <a:endCxn id="101" idx="2"/>
          </p:cNvCxnSpPr>
          <p:nvPr/>
        </p:nvCxnSpPr>
        <p:spPr>
          <a:xfrm flipH="1" rot="10800000">
            <a:off x="2219137" y="3058149"/>
            <a:ext cx="8013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>
            <a:stCxn id="98" idx="6"/>
            <a:endCxn id="103" idx="2"/>
          </p:cNvCxnSpPr>
          <p:nvPr/>
        </p:nvCxnSpPr>
        <p:spPr>
          <a:xfrm flipH="1" rot="10800000">
            <a:off x="2219137" y="3386649"/>
            <a:ext cx="8013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>
            <a:stCxn id="98" idx="6"/>
            <a:endCxn id="102" idx="2"/>
          </p:cNvCxnSpPr>
          <p:nvPr/>
        </p:nvCxnSpPr>
        <p:spPr>
          <a:xfrm>
            <a:off x="2219137" y="3523749"/>
            <a:ext cx="80130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>
            <a:stCxn id="97" idx="6"/>
            <a:endCxn id="101" idx="2"/>
          </p:cNvCxnSpPr>
          <p:nvPr/>
        </p:nvCxnSpPr>
        <p:spPr>
          <a:xfrm flipH="1" rot="10800000">
            <a:off x="2219137" y="3058129"/>
            <a:ext cx="8013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>
            <a:stCxn id="97" idx="6"/>
            <a:endCxn id="103" idx="2"/>
          </p:cNvCxnSpPr>
          <p:nvPr/>
        </p:nvCxnSpPr>
        <p:spPr>
          <a:xfrm flipH="1" rot="10800000">
            <a:off x="2219137" y="3386629"/>
            <a:ext cx="8013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>
            <a:stCxn id="97" idx="6"/>
            <a:endCxn id="102" idx="2"/>
          </p:cNvCxnSpPr>
          <p:nvPr/>
        </p:nvCxnSpPr>
        <p:spPr>
          <a:xfrm flipH="1" rot="10800000">
            <a:off x="2219137" y="3903529"/>
            <a:ext cx="8013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2975210" y="3414033"/>
            <a:ext cx="2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919405" y="3350327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843665" y="3276531"/>
            <a:ext cx="368400" cy="3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0"/>
          <p:cNvCxnSpPr>
            <a:stCxn id="101" idx="6"/>
            <a:endCxn id="117" idx="2"/>
          </p:cNvCxnSpPr>
          <p:nvPr/>
        </p:nvCxnSpPr>
        <p:spPr>
          <a:xfrm>
            <a:off x="3208452" y="3058276"/>
            <a:ext cx="7110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>
            <a:endCxn id="117" idx="2"/>
          </p:cNvCxnSpPr>
          <p:nvPr/>
        </p:nvCxnSpPr>
        <p:spPr>
          <a:xfrm>
            <a:off x="3219505" y="3376277"/>
            <a:ext cx="6999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endCxn id="117" idx="2"/>
          </p:cNvCxnSpPr>
          <p:nvPr/>
        </p:nvCxnSpPr>
        <p:spPr>
          <a:xfrm flipH="1" rot="10800000">
            <a:off x="3208405" y="3455177"/>
            <a:ext cx="7110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5" name="Google Shape;18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65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9" name="Google Shape;183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65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2" name="Google Shape;1842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3" name="Google Shape;1843;p65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5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5" name="Google Shape;1845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Google Shape;1847;p65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8" name="Google Shape;1848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65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0" name="Google Shape;1850;p65"/>
          <p:cNvSpPr txBox="1"/>
          <p:nvPr/>
        </p:nvSpPr>
        <p:spPr>
          <a:xfrm>
            <a:off x="4010575" y="3107100"/>
            <a:ext cx="252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 этих множителях содержится производная функции активации σ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65"/>
          <p:cNvSpPr txBox="1"/>
          <p:nvPr/>
        </p:nvSpPr>
        <p:spPr>
          <a:xfrm>
            <a:off x="311112" y="3850700"/>
            <a:ext cx="278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Сигмоидная функция активации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2" name="Google Shape;1852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9940" y="330724"/>
            <a:ext cx="1251434" cy="65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173330"/>
            <a:ext cx="3369275" cy="259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65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9" name="Google Shape;185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66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3" name="Google Shape;186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66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6" name="Google Shape;1866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p66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66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9" name="Google Shape;1869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66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2" name="Google Shape;1872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p66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4" name="Google Shape;1874;p66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5" name="Google Shape;1875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550" y="3204425"/>
            <a:ext cx="467400" cy="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66"/>
          <p:cNvSpPr txBox="1"/>
          <p:nvPr/>
        </p:nvSpPr>
        <p:spPr>
          <a:xfrm>
            <a:off x="4089550" y="3476650"/>
            <a:ext cx="221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Значение элементов этой матрицы может быть очень большим 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66"/>
          <p:cNvSpPr txBox="1"/>
          <p:nvPr/>
        </p:nvSpPr>
        <p:spPr>
          <a:xfrm>
            <a:off x="525061" y="3593150"/>
            <a:ext cx="242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активации ReLU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8" name="Google Shape;1878;p66"/>
          <p:cNvSpPr/>
          <p:nvPr/>
        </p:nvSpPr>
        <p:spPr>
          <a:xfrm>
            <a:off x="-52200" y="3593141"/>
            <a:ext cx="277500" cy="3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9" name="Google Shape;1879;p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317" y="714524"/>
            <a:ext cx="1408530" cy="4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175" y="1262575"/>
            <a:ext cx="326107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66"/>
          <p:cNvSpPr/>
          <p:nvPr/>
        </p:nvSpPr>
        <p:spPr>
          <a:xfrm>
            <a:off x="1460323" y="1204631"/>
            <a:ext cx="793500" cy="3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6" name="Google Shape;18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67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0" name="Google Shape;189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67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3" name="Google Shape;1893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67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7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6" name="Google Shape;1896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67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9" name="Google Shape;1899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00" name="Google Shape;1900;p67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1" name="Google Shape;1901;p67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2" name="Google Shape;1902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550" y="3204425"/>
            <a:ext cx="467400" cy="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p67"/>
          <p:cNvSpPr txBox="1"/>
          <p:nvPr/>
        </p:nvSpPr>
        <p:spPr>
          <a:xfrm>
            <a:off x="525061" y="3593150"/>
            <a:ext cx="242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активации ReLU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4" name="Google Shape;1904;p67"/>
          <p:cNvSpPr/>
          <p:nvPr/>
        </p:nvSpPr>
        <p:spPr>
          <a:xfrm>
            <a:off x="-52200" y="3593141"/>
            <a:ext cx="277500" cy="3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5" name="Google Shape;1905;p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317" y="714524"/>
            <a:ext cx="1408530" cy="4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175" y="1262575"/>
            <a:ext cx="326107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67"/>
          <p:cNvSpPr/>
          <p:nvPr/>
        </p:nvSpPr>
        <p:spPr>
          <a:xfrm>
            <a:off x="1460323" y="1204631"/>
            <a:ext cx="793500" cy="3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7"/>
          <p:cNvSpPr txBox="1"/>
          <p:nvPr/>
        </p:nvSpPr>
        <p:spPr>
          <a:xfrm>
            <a:off x="3639150" y="3516025"/>
            <a:ext cx="345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Для длинных входных последовательностей с функцией активации ReLU характерна проблема </a:t>
            </a:r>
            <a:r>
              <a:rPr b="1" i="1"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взрыва градиентов</a:t>
            </a:r>
            <a:endParaRPr b="1" i="1"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3" name="Google Shape;19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p68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7" name="Google Shape;191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Google Shape;1919;p68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0" name="Google Shape;1920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68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2" name="Google Shape;1922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68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5" name="Google Shape;1925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68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7" name="Google Shape;1927;p68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8"/>
          <p:cNvSpPr txBox="1"/>
          <p:nvPr/>
        </p:nvSpPr>
        <p:spPr>
          <a:xfrm>
            <a:off x="525061" y="3593150"/>
            <a:ext cx="242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активации ReLU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9" name="Google Shape;1929;p68"/>
          <p:cNvSpPr/>
          <p:nvPr/>
        </p:nvSpPr>
        <p:spPr>
          <a:xfrm>
            <a:off x="-52200" y="3593141"/>
            <a:ext cx="277500" cy="3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0" name="Google Shape;1930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7317" y="714524"/>
            <a:ext cx="1408530" cy="4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175" y="1262575"/>
            <a:ext cx="326107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68"/>
          <p:cNvSpPr/>
          <p:nvPr/>
        </p:nvSpPr>
        <p:spPr>
          <a:xfrm>
            <a:off x="1460323" y="1204631"/>
            <a:ext cx="793500" cy="3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68"/>
          <p:cNvSpPr txBox="1"/>
          <p:nvPr/>
        </p:nvSpPr>
        <p:spPr>
          <a:xfrm>
            <a:off x="3618925" y="3150050"/>
            <a:ext cx="295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Еще один минус RELU — он не ограничивает распределение выхода слоя. 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Распределение вектора h может меняться в течение времени, что ухудшает работу нейросети.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4" name="Google Shape;1934;p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89276" y="3975650"/>
            <a:ext cx="221350" cy="26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9" name="Google Shape;19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p69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3" name="Google Shape;194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69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6" name="Google Shape;1946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p69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8" name="Google Shape;1948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69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1" name="Google Shape;1951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69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3" name="Google Shape;1953;p69"/>
          <p:cNvSpPr txBox="1"/>
          <p:nvPr/>
        </p:nvSpPr>
        <p:spPr>
          <a:xfrm>
            <a:off x="225300" y="1182288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бороться?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Против взрыва градиентов: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Gradient clipping;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Против затухания градиентов: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Модели нейрона GRU, LSTM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целом: использовать функцию активации Tanh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61" name="Google Shape;1961;p70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2" name="Google Shape;196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70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5" name="Google Shape;1965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Google Shape;1966;p70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7" name="Google Shape;1967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69" name="Google Shape;1969;p70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0" name="Google Shape;1970;p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1" name="Google Shape;1971;p70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2" name="Google Shape;1972;p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3500" y="910075"/>
            <a:ext cx="3037676" cy="249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70"/>
          <p:cNvSpPr txBox="1"/>
          <p:nvPr/>
        </p:nvSpPr>
        <p:spPr>
          <a:xfrm>
            <a:off x="782829" y="3498932"/>
            <a:ext cx="195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Производные сигмоиды и tanh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7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7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0" name="Google Shape;1980;p7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1" name="Google Shape;1981;p71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2" name="Google Shape;1982;p71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3" name="Google Shape;1983;p71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71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5" name="Google Shape;1985;p71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6" name="Google Shape;1986;p71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71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8" name="Google Shape;1988;p71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9" name="Google Shape;1989;p71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71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1" name="Google Shape;1991;p71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2" name="Google Shape;1992;p71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71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4" name="Google Shape;1994;p71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71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6" name="Google Shape;1996;p71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71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71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9" name="Google Shape;1999;p71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0" name="Google Shape;2000;p71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71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2" name="Google Shape;2002;p71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71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4" name="Google Shape;2004;p71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5" name="Google Shape;2005;p71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Google Shape;2006;p71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7" name="Google Shape;2007;p71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71"/>
          <p:cNvSpPr txBox="1"/>
          <p:nvPr/>
        </p:nvSpPr>
        <p:spPr>
          <a:xfrm>
            <a:off x="2836625" y="810575"/>
            <a:ext cx="3268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В конце обработки длинного предложения вся информация о начале предложения должна содержаться в одном векторе h фиксированного размера.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К концу длинного предложения h начинает “забывать” информацию из начала.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2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72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72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72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72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72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9" name="Google Shape;2019;p72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72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1" name="Google Shape;2021;p72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72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3" name="Google Shape;2023;p72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72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5" name="Google Shape;2025;p72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6" name="Google Shape;2026;p72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7" name="Google Shape;2027;p72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72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9" name="Google Shape;2029;p72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0" name="Google Shape;2030;p72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1" name="Google Shape;2031;p72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2" name="Google Shape;2032;p72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72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4" name="Google Shape;2034;p72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5" name="Google Shape;2035;p72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6" name="Google Shape;2036;p72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7" name="Google Shape;2037;p72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8" name="Google Shape;2038;p72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72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0" name="Google Shape;2040;p72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1" name="Google Shape;2041;p72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2" name="Google Shape;2042;p72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3" name="Google Shape;2043;p72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72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5" name="Google Shape;2045;p72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6" name="Google Shape;2046;p72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7" name="Google Shape;2047;p72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8" name="Google Shape;2048;p72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72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0" name="Google Shape;2050;p72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1" name="Google Shape;2051;p72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2" name="Google Shape;2052;p72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3" name="Google Shape;2053;p72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2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5" name="Google Shape;2055;p72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6" name="Google Shape;2056;p72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7" name="Google Shape;2057;p72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8" name="Google Shape;2058;p72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9" name="Google Shape;2059;p72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72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1" name="Google Shape;2061;p72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72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3" name="Google Shape;2063;p72"/>
          <p:cNvSpPr txBox="1"/>
          <p:nvPr/>
        </p:nvSpPr>
        <p:spPr>
          <a:xfrm>
            <a:off x="-70825" y="37512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72"/>
          <p:cNvSpPr/>
          <p:nvPr/>
        </p:nvSpPr>
        <p:spPr>
          <a:xfrm>
            <a:off x="422650" y="35359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72"/>
          <p:cNvSpPr txBox="1"/>
          <p:nvPr/>
        </p:nvSpPr>
        <p:spPr>
          <a:xfrm>
            <a:off x="422650" y="34972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6" name="Google Shape;2066;p72"/>
          <p:cNvSpPr txBox="1"/>
          <p:nvPr/>
        </p:nvSpPr>
        <p:spPr>
          <a:xfrm>
            <a:off x="983325" y="37126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7" name="Google Shape;2067;p72"/>
          <p:cNvCxnSpPr/>
          <p:nvPr/>
        </p:nvCxnSpPr>
        <p:spPr>
          <a:xfrm>
            <a:off x="1361438" y="3944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8" name="Google Shape;2068;p72"/>
          <p:cNvCxnSpPr/>
          <p:nvPr/>
        </p:nvCxnSpPr>
        <p:spPr>
          <a:xfrm flipH="1">
            <a:off x="1981995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9" name="Google Shape;2069;p72"/>
          <p:cNvSpPr/>
          <p:nvPr/>
        </p:nvSpPr>
        <p:spPr>
          <a:xfrm>
            <a:off x="1744838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72"/>
          <p:cNvSpPr txBox="1"/>
          <p:nvPr/>
        </p:nvSpPr>
        <p:spPr>
          <a:xfrm>
            <a:off x="1789213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1" name="Google Shape;2071;p72"/>
          <p:cNvCxnSpPr/>
          <p:nvPr/>
        </p:nvCxnSpPr>
        <p:spPr>
          <a:xfrm>
            <a:off x="2276388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2" name="Google Shape;2072;p72"/>
          <p:cNvSpPr txBox="1"/>
          <p:nvPr/>
        </p:nvSpPr>
        <p:spPr>
          <a:xfrm>
            <a:off x="2222425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3" name="Google Shape;2073;p72"/>
          <p:cNvCxnSpPr/>
          <p:nvPr/>
        </p:nvCxnSpPr>
        <p:spPr>
          <a:xfrm flipH="1">
            <a:off x="2919370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4" name="Google Shape;2074;p72"/>
          <p:cNvSpPr/>
          <p:nvPr/>
        </p:nvSpPr>
        <p:spPr>
          <a:xfrm>
            <a:off x="2682213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72"/>
          <p:cNvSpPr txBox="1"/>
          <p:nvPr/>
        </p:nvSpPr>
        <p:spPr>
          <a:xfrm>
            <a:off x="2726588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6" name="Google Shape;2076;p72"/>
          <p:cNvCxnSpPr/>
          <p:nvPr/>
        </p:nvCxnSpPr>
        <p:spPr>
          <a:xfrm>
            <a:off x="3213763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7" name="Google Shape;2077;p72"/>
          <p:cNvSpPr txBox="1"/>
          <p:nvPr/>
        </p:nvSpPr>
        <p:spPr>
          <a:xfrm>
            <a:off x="3159800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8" name="Google Shape;2078;p72"/>
          <p:cNvSpPr txBox="1"/>
          <p:nvPr/>
        </p:nvSpPr>
        <p:spPr>
          <a:xfrm>
            <a:off x="3617191" y="37274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9" name="Google Shape;2079;p72"/>
          <p:cNvCxnSpPr/>
          <p:nvPr/>
        </p:nvCxnSpPr>
        <p:spPr>
          <a:xfrm flipH="1">
            <a:off x="4676270" y="33481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0" name="Google Shape;2080;p72"/>
          <p:cNvSpPr/>
          <p:nvPr/>
        </p:nvSpPr>
        <p:spPr>
          <a:xfrm>
            <a:off x="4439113" y="36713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72"/>
          <p:cNvSpPr txBox="1"/>
          <p:nvPr/>
        </p:nvSpPr>
        <p:spPr>
          <a:xfrm>
            <a:off x="4483488" y="36923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2" name="Google Shape;2082;p72"/>
          <p:cNvCxnSpPr/>
          <p:nvPr/>
        </p:nvCxnSpPr>
        <p:spPr>
          <a:xfrm>
            <a:off x="4970663" y="38929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3" name="Google Shape;2083;p72"/>
          <p:cNvSpPr txBox="1"/>
          <p:nvPr/>
        </p:nvSpPr>
        <p:spPr>
          <a:xfrm>
            <a:off x="4916700" y="34976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4" name="Google Shape;2084;p72"/>
          <p:cNvSpPr txBox="1"/>
          <p:nvPr/>
        </p:nvSpPr>
        <p:spPr>
          <a:xfrm>
            <a:off x="1820741" y="29988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5" name="Google Shape;2085;p72"/>
          <p:cNvSpPr txBox="1"/>
          <p:nvPr/>
        </p:nvSpPr>
        <p:spPr>
          <a:xfrm>
            <a:off x="2769516" y="2971349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6" name="Google Shape;2086;p72"/>
          <p:cNvSpPr txBox="1"/>
          <p:nvPr/>
        </p:nvSpPr>
        <p:spPr>
          <a:xfrm>
            <a:off x="4554066" y="29713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7" name="Google Shape;2087;p72"/>
          <p:cNvCxnSpPr/>
          <p:nvPr/>
        </p:nvCxnSpPr>
        <p:spPr>
          <a:xfrm flipH="1">
            <a:off x="1977382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8" name="Google Shape;2088;p72"/>
          <p:cNvCxnSpPr/>
          <p:nvPr/>
        </p:nvCxnSpPr>
        <p:spPr>
          <a:xfrm flipH="1">
            <a:off x="2930770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9" name="Google Shape;2089;p72"/>
          <p:cNvCxnSpPr/>
          <p:nvPr/>
        </p:nvCxnSpPr>
        <p:spPr>
          <a:xfrm flipH="1">
            <a:off x="4676307" y="2835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72"/>
          <p:cNvCxnSpPr/>
          <p:nvPr/>
        </p:nvCxnSpPr>
        <p:spPr>
          <a:xfrm>
            <a:off x="5955500" y="3900050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1" name="Google Shape;2091;p72"/>
          <p:cNvSpPr txBox="1"/>
          <p:nvPr/>
        </p:nvSpPr>
        <p:spPr>
          <a:xfrm>
            <a:off x="6372300" y="3694450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2" name="Google Shape;2092;p72"/>
          <p:cNvSpPr txBox="1"/>
          <p:nvPr/>
        </p:nvSpPr>
        <p:spPr>
          <a:xfrm>
            <a:off x="5306550" y="4083850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3" name="Google Shape;2093;p72"/>
          <p:cNvSpPr/>
          <p:nvPr/>
        </p:nvSpPr>
        <p:spPr>
          <a:xfrm>
            <a:off x="5406688" y="36712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4" name="Google Shape;2094;p72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5" name="Google Shape;2095;p72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73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1" name="Google Shape;2101;p73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2" name="Google Shape;2102;p73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73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4" name="Google Shape;2104;p7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73"/>
          <p:cNvSpPr txBox="1"/>
          <p:nvPr/>
        </p:nvSpPr>
        <p:spPr>
          <a:xfrm>
            <a:off x="1850026" y="5700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6" name="Google Shape;2106;p7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7" name="Google Shape;2107;p73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8" name="Google Shape;2108;p73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73"/>
          <p:cNvSpPr txBox="1"/>
          <p:nvPr/>
        </p:nvSpPr>
        <p:spPr>
          <a:xfrm>
            <a:off x="1850026" y="15530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0" name="Google Shape;2110;p73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73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73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3" name="Google Shape;2113;p73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73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5" name="Google Shape;2115;p73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6" name="Google Shape;2116;p73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73"/>
          <p:cNvSpPr txBox="1"/>
          <p:nvPr/>
        </p:nvSpPr>
        <p:spPr>
          <a:xfrm>
            <a:off x="1845176" y="25377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8" name="Google Shape;2118;p73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73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73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73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2" name="Google Shape;2122;p73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3" name="Google Shape;2123;p73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4" name="Google Shape;2124;p73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73"/>
          <p:cNvSpPr txBox="1"/>
          <p:nvPr/>
        </p:nvSpPr>
        <p:spPr>
          <a:xfrm>
            <a:off x="1840088" y="3517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6" name="Google Shape;2126;p73"/>
          <p:cNvSpPr txBox="1"/>
          <p:nvPr/>
        </p:nvSpPr>
        <p:spPr>
          <a:xfrm>
            <a:off x="3378425" y="33545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7" name="Google Shape;2127;p73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73"/>
          <p:cNvSpPr/>
          <p:nvPr/>
        </p:nvSpPr>
        <p:spPr>
          <a:xfrm>
            <a:off x="2826775" y="44430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73"/>
          <p:cNvSpPr txBox="1"/>
          <p:nvPr/>
        </p:nvSpPr>
        <p:spPr>
          <a:xfrm>
            <a:off x="2800226" y="4458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0" name="Google Shape;2130;p73"/>
          <p:cNvCxnSpPr/>
          <p:nvPr/>
        </p:nvCxnSpPr>
        <p:spPr>
          <a:xfrm>
            <a:off x="34134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73"/>
          <p:cNvSpPr/>
          <p:nvPr/>
        </p:nvSpPr>
        <p:spPr>
          <a:xfrm>
            <a:off x="2809275" y="25153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73"/>
          <p:cNvSpPr/>
          <p:nvPr/>
        </p:nvSpPr>
        <p:spPr>
          <a:xfrm>
            <a:off x="2809275" y="15082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73"/>
          <p:cNvSpPr txBox="1"/>
          <p:nvPr/>
        </p:nvSpPr>
        <p:spPr>
          <a:xfrm>
            <a:off x="2809276" y="1545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4" name="Google Shape;2134;p73"/>
          <p:cNvSpPr txBox="1"/>
          <p:nvPr/>
        </p:nvSpPr>
        <p:spPr>
          <a:xfrm>
            <a:off x="2809276" y="25307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5" name="Google Shape;2135;p73"/>
          <p:cNvSpPr txBox="1"/>
          <p:nvPr/>
        </p:nvSpPr>
        <p:spPr>
          <a:xfrm>
            <a:off x="2800226" y="3516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6" name="Google Shape;2136;p73"/>
          <p:cNvSpPr/>
          <p:nvPr/>
        </p:nvSpPr>
        <p:spPr>
          <a:xfrm>
            <a:off x="1488225" y="372490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7" name="Google Shape;2137;p73"/>
          <p:cNvSpPr/>
          <p:nvPr/>
        </p:nvSpPr>
        <p:spPr>
          <a:xfrm>
            <a:off x="1488225" y="276005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8" name="Google Shape;2138;p73"/>
          <p:cNvSpPr/>
          <p:nvPr/>
        </p:nvSpPr>
        <p:spPr>
          <a:xfrm>
            <a:off x="1462150" y="1690463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2139" name="Google Shape;2139;p73"/>
          <p:cNvCxnSpPr/>
          <p:nvPr/>
        </p:nvCxnSpPr>
        <p:spPr>
          <a:xfrm rot="10800000">
            <a:off x="3047026" y="3196317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0" name="Google Shape;2140;p73"/>
          <p:cNvCxnSpPr/>
          <p:nvPr/>
        </p:nvCxnSpPr>
        <p:spPr>
          <a:xfrm rot="10800000">
            <a:off x="3047026" y="2189242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73"/>
          <p:cNvCxnSpPr/>
          <p:nvPr/>
        </p:nvCxnSpPr>
        <p:spPr>
          <a:xfrm rot="10800000">
            <a:off x="3064526" y="4078630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2" name="Google Shape;2142;p73"/>
          <p:cNvSpPr txBox="1"/>
          <p:nvPr/>
        </p:nvSpPr>
        <p:spPr>
          <a:xfrm>
            <a:off x="3364275" y="24070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3" name="Google Shape;2143;p73"/>
          <p:cNvCxnSpPr/>
          <p:nvPr/>
        </p:nvCxnSpPr>
        <p:spPr>
          <a:xfrm>
            <a:off x="3399263" y="27964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4" name="Google Shape;2144;p73"/>
          <p:cNvSpPr txBox="1"/>
          <p:nvPr/>
        </p:nvSpPr>
        <p:spPr>
          <a:xfrm>
            <a:off x="3390350" y="14594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5" name="Google Shape;2145;p73"/>
          <p:cNvCxnSpPr/>
          <p:nvPr/>
        </p:nvCxnSpPr>
        <p:spPr>
          <a:xfrm>
            <a:off x="3425338" y="18488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6" name="Google Shape;2146;p73"/>
          <p:cNvSpPr txBox="1"/>
          <p:nvPr/>
        </p:nvSpPr>
        <p:spPr>
          <a:xfrm>
            <a:off x="2872025" y="400350"/>
            <a:ext cx="187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Bidirectional RNN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47" name="Google Shape;214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26" y="1052822"/>
            <a:ext cx="2127363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375" y="1467125"/>
            <a:ext cx="2127376" cy="38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699" y="1953600"/>
            <a:ext cx="1973625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3175" y="2430125"/>
            <a:ext cx="152712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74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6" name="Google Shape;2156;p7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4"/>
          <p:cNvSpPr txBox="1"/>
          <p:nvPr/>
        </p:nvSpPr>
        <p:spPr>
          <a:xfrm>
            <a:off x="1850026" y="5700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8" name="Google Shape;2158;p7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9" name="Google Shape;2159;p74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0" name="Google Shape;2160;p74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4"/>
          <p:cNvSpPr txBox="1"/>
          <p:nvPr/>
        </p:nvSpPr>
        <p:spPr>
          <a:xfrm>
            <a:off x="1850026" y="15530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2" name="Google Shape;2162;p74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3" name="Google Shape;2163;p74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4" name="Google Shape;2164;p74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74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74"/>
          <p:cNvSpPr txBox="1"/>
          <p:nvPr/>
        </p:nvSpPr>
        <p:spPr>
          <a:xfrm>
            <a:off x="1845176" y="25377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7" name="Google Shape;2167;p74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8" name="Google Shape;2168;p74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9" name="Google Shape;2169;p74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0" name="Google Shape;2170;p74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74"/>
          <p:cNvSpPr txBox="1"/>
          <p:nvPr/>
        </p:nvSpPr>
        <p:spPr>
          <a:xfrm>
            <a:off x="1840088" y="3517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2" name="Google Shape;2172;p74"/>
          <p:cNvSpPr txBox="1"/>
          <p:nvPr/>
        </p:nvSpPr>
        <p:spPr>
          <a:xfrm>
            <a:off x="3378425" y="33545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3" name="Google Shape;2173;p74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74"/>
          <p:cNvSpPr/>
          <p:nvPr/>
        </p:nvSpPr>
        <p:spPr>
          <a:xfrm>
            <a:off x="2826775" y="44430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74"/>
          <p:cNvSpPr txBox="1"/>
          <p:nvPr/>
        </p:nvSpPr>
        <p:spPr>
          <a:xfrm>
            <a:off x="2800226" y="4458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6" name="Google Shape;2176;p74"/>
          <p:cNvCxnSpPr/>
          <p:nvPr/>
        </p:nvCxnSpPr>
        <p:spPr>
          <a:xfrm>
            <a:off x="34134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7" name="Google Shape;2177;p74"/>
          <p:cNvSpPr/>
          <p:nvPr/>
        </p:nvSpPr>
        <p:spPr>
          <a:xfrm>
            <a:off x="2809275" y="25153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74"/>
          <p:cNvSpPr/>
          <p:nvPr/>
        </p:nvSpPr>
        <p:spPr>
          <a:xfrm>
            <a:off x="2809275" y="15082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4"/>
          <p:cNvSpPr txBox="1"/>
          <p:nvPr/>
        </p:nvSpPr>
        <p:spPr>
          <a:xfrm>
            <a:off x="2809276" y="1545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0" name="Google Shape;2180;p74"/>
          <p:cNvSpPr txBox="1"/>
          <p:nvPr/>
        </p:nvSpPr>
        <p:spPr>
          <a:xfrm>
            <a:off x="2809276" y="25307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1" name="Google Shape;2181;p74"/>
          <p:cNvSpPr txBox="1"/>
          <p:nvPr/>
        </p:nvSpPr>
        <p:spPr>
          <a:xfrm>
            <a:off x="2800226" y="3516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2" name="Google Shape;2182;p74"/>
          <p:cNvSpPr/>
          <p:nvPr/>
        </p:nvSpPr>
        <p:spPr>
          <a:xfrm>
            <a:off x="1488225" y="372490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3" name="Google Shape;2183;p74"/>
          <p:cNvSpPr/>
          <p:nvPr/>
        </p:nvSpPr>
        <p:spPr>
          <a:xfrm>
            <a:off x="1488225" y="276005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4" name="Google Shape;2184;p74"/>
          <p:cNvSpPr/>
          <p:nvPr/>
        </p:nvSpPr>
        <p:spPr>
          <a:xfrm>
            <a:off x="1462150" y="1690463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2185" name="Google Shape;2185;p74"/>
          <p:cNvCxnSpPr/>
          <p:nvPr/>
        </p:nvCxnSpPr>
        <p:spPr>
          <a:xfrm rot="10800000">
            <a:off x="3047026" y="3196317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6" name="Google Shape;2186;p74"/>
          <p:cNvCxnSpPr/>
          <p:nvPr/>
        </p:nvCxnSpPr>
        <p:spPr>
          <a:xfrm rot="10800000">
            <a:off x="3047026" y="2189242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74"/>
          <p:cNvCxnSpPr/>
          <p:nvPr/>
        </p:nvCxnSpPr>
        <p:spPr>
          <a:xfrm rot="10800000">
            <a:off x="3064526" y="4078630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8" name="Google Shape;2188;p74"/>
          <p:cNvSpPr txBox="1"/>
          <p:nvPr/>
        </p:nvSpPr>
        <p:spPr>
          <a:xfrm>
            <a:off x="3364275" y="24070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9" name="Google Shape;2189;p74"/>
          <p:cNvCxnSpPr/>
          <p:nvPr/>
        </p:nvCxnSpPr>
        <p:spPr>
          <a:xfrm>
            <a:off x="3399263" y="27964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74"/>
          <p:cNvSpPr txBox="1"/>
          <p:nvPr/>
        </p:nvSpPr>
        <p:spPr>
          <a:xfrm>
            <a:off x="3390350" y="14594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1" name="Google Shape;2191;p74"/>
          <p:cNvCxnSpPr/>
          <p:nvPr/>
        </p:nvCxnSpPr>
        <p:spPr>
          <a:xfrm>
            <a:off x="3425338" y="18488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2" name="Google Shape;219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25" y="3057025"/>
            <a:ext cx="152712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701" y="2075825"/>
            <a:ext cx="250392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275" y="1553034"/>
            <a:ext cx="2503925" cy="42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7123" y="2589524"/>
            <a:ext cx="1086821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446800" y="3688642"/>
            <a:ext cx="88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output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4922547" y="3908890"/>
            <a:ext cx="46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311700" y="1087850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работает рекуррентная нейросеть: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2509102" y="3121950"/>
            <a:ext cx="378300" cy="15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601764" y="3186735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601764" y="3528900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601764" y="4409726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2601764" y="3871065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555422" y="4008848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524731" y="3262384"/>
            <a:ext cx="378300" cy="130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617394" y="3385977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617394" y="4266803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3617394" y="3728142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1"/>
          <p:cNvCxnSpPr>
            <a:stCxn id="131" idx="6"/>
            <a:endCxn id="137" idx="2"/>
          </p:cNvCxnSpPr>
          <p:nvPr/>
        </p:nvCxnSpPr>
        <p:spPr>
          <a:xfrm>
            <a:off x="2794664" y="3296085"/>
            <a:ext cx="8226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>
            <a:stCxn id="131" idx="6"/>
            <a:endCxn id="139" idx="2"/>
          </p:cNvCxnSpPr>
          <p:nvPr/>
        </p:nvCxnSpPr>
        <p:spPr>
          <a:xfrm>
            <a:off x="2794664" y="3296085"/>
            <a:ext cx="8226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>
            <a:stCxn id="131" idx="6"/>
            <a:endCxn id="138" idx="2"/>
          </p:cNvCxnSpPr>
          <p:nvPr/>
        </p:nvCxnSpPr>
        <p:spPr>
          <a:xfrm>
            <a:off x="2794664" y="3296085"/>
            <a:ext cx="8226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>
            <a:stCxn id="132" idx="6"/>
            <a:endCxn id="137" idx="2"/>
          </p:cNvCxnSpPr>
          <p:nvPr/>
        </p:nvCxnSpPr>
        <p:spPr>
          <a:xfrm flipH="1" rot="10800000">
            <a:off x="2794664" y="3495450"/>
            <a:ext cx="82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>
            <a:stCxn id="132" idx="6"/>
            <a:endCxn id="139" idx="2"/>
          </p:cNvCxnSpPr>
          <p:nvPr/>
        </p:nvCxnSpPr>
        <p:spPr>
          <a:xfrm>
            <a:off x="2794664" y="3638250"/>
            <a:ext cx="8226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>
            <a:stCxn id="132" idx="6"/>
            <a:endCxn id="138" idx="2"/>
          </p:cNvCxnSpPr>
          <p:nvPr/>
        </p:nvCxnSpPr>
        <p:spPr>
          <a:xfrm>
            <a:off x="2794664" y="3638250"/>
            <a:ext cx="8226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>
            <a:stCxn id="134" idx="6"/>
            <a:endCxn id="137" idx="2"/>
          </p:cNvCxnSpPr>
          <p:nvPr/>
        </p:nvCxnSpPr>
        <p:spPr>
          <a:xfrm flipH="1" rot="10800000">
            <a:off x="2794664" y="3495315"/>
            <a:ext cx="8226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>
            <a:stCxn id="134" idx="6"/>
            <a:endCxn id="139" idx="2"/>
          </p:cNvCxnSpPr>
          <p:nvPr/>
        </p:nvCxnSpPr>
        <p:spPr>
          <a:xfrm flipH="1" rot="10800000">
            <a:off x="2794664" y="3837615"/>
            <a:ext cx="82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>
            <a:stCxn id="134" idx="6"/>
            <a:endCxn id="138" idx="2"/>
          </p:cNvCxnSpPr>
          <p:nvPr/>
        </p:nvCxnSpPr>
        <p:spPr>
          <a:xfrm>
            <a:off x="2794664" y="3980415"/>
            <a:ext cx="822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stCxn id="133" idx="6"/>
            <a:endCxn id="137" idx="2"/>
          </p:cNvCxnSpPr>
          <p:nvPr/>
        </p:nvCxnSpPr>
        <p:spPr>
          <a:xfrm flipH="1" rot="10800000">
            <a:off x="2794664" y="3495476"/>
            <a:ext cx="8226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stCxn id="133" idx="6"/>
            <a:endCxn id="139" idx="2"/>
          </p:cNvCxnSpPr>
          <p:nvPr/>
        </p:nvCxnSpPr>
        <p:spPr>
          <a:xfrm flipH="1" rot="10800000">
            <a:off x="2794664" y="3837476"/>
            <a:ext cx="822600" cy="6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33" idx="6"/>
            <a:endCxn id="138" idx="2"/>
          </p:cNvCxnSpPr>
          <p:nvPr/>
        </p:nvCxnSpPr>
        <p:spPr>
          <a:xfrm flipH="1" rot="10800000">
            <a:off x="2794664" y="4376276"/>
            <a:ext cx="82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3571051" y="3865994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540360" y="3799603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462605" y="3722698"/>
            <a:ext cx="378300" cy="37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1"/>
          <p:cNvCxnSpPr>
            <a:stCxn id="137" idx="6"/>
            <a:endCxn id="153" idx="2"/>
          </p:cNvCxnSpPr>
          <p:nvPr/>
        </p:nvCxnSpPr>
        <p:spPr>
          <a:xfrm>
            <a:off x="3810294" y="3495327"/>
            <a:ext cx="730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endCxn id="153" idx="2"/>
          </p:cNvCxnSpPr>
          <p:nvPr/>
        </p:nvCxnSpPr>
        <p:spPr>
          <a:xfrm>
            <a:off x="3821860" y="3826753"/>
            <a:ext cx="7185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endCxn id="153" idx="2"/>
          </p:cNvCxnSpPr>
          <p:nvPr/>
        </p:nvCxnSpPr>
        <p:spPr>
          <a:xfrm flipH="1" rot="10800000">
            <a:off x="3810460" y="3908953"/>
            <a:ext cx="72990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1892663" y="396485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186950" y="2529725"/>
            <a:ext cx="874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sitting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640050" y="396485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1"/>
          <p:cNvSpPr/>
          <p:nvPr/>
        </p:nvSpPr>
        <p:spPr>
          <a:xfrm>
            <a:off x="1220663" y="3368600"/>
            <a:ext cx="522300" cy="954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1059725" y="2804525"/>
            <a:ext cx="10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220663" y="3329900"/>
            <a:ext cx="765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0.45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-1.34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2.34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...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-0.45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994075" y="1577838"/>
            <a:ext cx="2941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Рекуррентная нейросеть обрабатывает один токен текста за один момент времени. 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К слою добавляется связь “из себя в себя” — “память” слоя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2460901" y="4733468"/>
            <a:ext cx="407672" cy="344611"/>
          </a:xfrm>
          <a:custGeom>
            <a:rect b="b" l="l" r="r" t="t"/>
            <a:pathLst>
              <a:path extrusionOk="0" h="14814" w="18376">
                <a:moveTo>
                  <a:pt x="15750" y="0"/>
                </a:moveTo>
                <a:cubicBezTo>
                  <a:pt x="17414" y="2776"/>
                  <a:pt x="18821" y="6225"/>
                  <a:pt x="18186" y="9399"/>
                </a:cubicBezTo>
                <a:cubicBezTo>
                  <a:pt x="17599" y="12335"/>
                  <a:pt x="13830" y="14129"/>
                  <a:pt x="10876" y="14621"/>
                </a:cubicBezTo>
                <a:cubicBezTo>
                  <a:pt x="7365" y="15206"/>
                  <a:pt x="2612" y="14192"/>
                  <a:pt x="780" y="11140"/>
                </a:cubicBezTo>
                <a:cubicBezTo>
                  <a:pt x="-959" y="8243"/>
                  <a:pt x="544" y="2907"/>
                  <a:pt x="3565" y="1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6" name="Google Shape;166;p21"/>
          <p:cNvSpPr/>
          <p:nvPr/>
        </p:nvSpPr>
        <p:spPr>
          <a:xfrm>
            <a:off x="3495364" y="4609038"/>
            <a:ext cx="407672" cy="344611"/>
          </a:xfrm>
          <a:custGeom>
            <a:rect b="b" l="l" r="r" t="t"/>
            <a:pathLst>
              <a:path extrusionOk="0" h="14814" w="18376">
                <a:moveTo>
                  <a:pt x="15750" y="0"/>
                </a:moveTo>
                <a:cubicBezTo>
                  <a:pt x="17414" y="2776"/>
                  <a:pt x="18821" y="6225"/>
                  <a:pt x="18186" y="9399"/>
                </a:cubicBezTo>
                <a:cubicBezTo>
                  <a:pt x="17599" y="12335"/>
                  <a:pt x="13830" y="14129"/>
                  <a:pt x="10876" y="14621"/>
                </a:cubicBezTo>
                <a:cubicBezTo>
                  <a:pt x="7365" y="15206"/>
                  <a:pt x="2612" y="14192"/>
                  <a:pt x="780" y="11140"/>
                </a:cubicBezTo>
                <a:cubicBezTo>
                  <a:pt x="-959" y="8243"/>
                  <a:pt x="544" y="2907"/>
                  <a:pt x="3565" y="1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7" name="Google Shape;167;p21"/>
          <p:cNvSpPr/>
          <p:nvPr/>
        </p:nvSpPr>
        <p:spPr>
          <a:xfrm>
            <a:off x="4399474" y="4095081"/>
            <a:ext cx="407672" cy="344611"/>
          </a:xfrm>
          <a:custGeom>
            <a:rect b="b" l="l" r="r" t="t"/>
            <a:pathLst>
              <a:path extrusionOk="0" h="14814" w="18376">
                <a:moveTo>
                  <a:pt x="15750" y="0"/>
                </a:moveTo>
                <a:cubicBezTo>
                  <a:pt x="17414" y="2776"/>
                  <a:pt x="18821" y="6225"/>
                  <a:pt x="18186" y="9399"/>
                </a:cubicBezTo>
                <a:cubicBezTo>
                  <a:pt x="17599" y="12335"/>
                  <a:pt x="13830" y="14129"/>
                  <a:pt x="10876" y="14621"/>
                </a:cubicBezTo>
                <a:cubicBezTo>
                  <a:pt x="7365" y="15206"/>
                  <a:pt x="2612" y="14192"/>
                  <a:pt x="780" y="11140"/>
                </a:cubicBezTo>
                <a:cubicBezTo>
                  <a:pt x="-959" y="8243"/>
                  <a:pt x="544" y="2907"/>
                  <a:pt x="3565" y="1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7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2201" name="Google Shape;2201;p75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 обсудили некоторые нюансы RNN: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Проблемы затухания и взрыва градиентов;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Выбор функции активации;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“Забывание” сети.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А также идею борьбы с проблемой забывания: bidirectional RNN.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следующем видео мы рассмотрим идеи устройства GRU и LSTM вариантов слоев рекуррентной сети.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76"/>
          <p:cNvSpPr txBox="1"/>
          <p:nvPr>
            <p:ph type="ctrTitle"/>
          </p:nvPr>
        </p:nvSpPr>
        <p:spPr>
          <a:xfrm>
            <a:off x="311700" y="2155075"/>
            <a:ext cx="658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LSTM, GRU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2212" name="Google Shape;2212;p77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GRU, LSTM</a:t>
            </a:r>
            <a:endParaRPr b="1"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7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RNN</a:t>
            </a:r>
            <a:endParaRPr/>
          </a:p>
        </p:txBody>
      </p:sp>
      <p:pic>
        <p:nvPicPr>
          <p:cNvPr id="2218" name="Google Shape;221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27" y="1273605"/>
            <a:ext cx="2485474" cy="2509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78"/>
          <p:cNvSpPr/>
          <p:nvPr/>
        </p:nvSpPr>
        <p:spPr>
          <a:xfrm>
            <a:off x="3185060" y="3353147"/>
            <a:ext cx="185400" cy="2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78"/>
          <p:cNvSpPr/>
          <p:nvPr/>
        </p:nvSpPr>
        <p:spPr>
          <a:xfrm>
            <a:off x="2595614" y="1243975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1" name="Google Shape;2221;p78"/>
          <p:cNvSpPr/>
          <p:nvPr/>
        </p:nvSpPr>
        <p:spPr>
          <a:xfrm>
            <a:off x="944831" y="3380524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2" name="Google Shape;222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3770"/>
            <a:ext cx="429635" cy="3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901" y="2142872"/>
            <a:ext cx="276024" cy="29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9967" y="1288691"/>
            <a:ext cx="276048" cy="3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147710"/>
            <a:ext cx="429635" cy="28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874" y="3922527"/>
            <a:ext cx="2725600" cy="44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7" name="Google Shape;2227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8" name="Google Shape;2228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7877" y="4370925"/>
            <a:ext cx="1789046" cy="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7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>
                <a:solidFill>
                  <a:schemeClr val="dk1"/>
                </a:solidFill>
              </a:rPr>
              <a:t>(Long Short Term Memory)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34" name="Google Shape;22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35" name="Google Shape;2235;p79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79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7" name="Google Shape;223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Google Shape;2239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240" name="Google Shape;2240;p79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1" name="Google Shape;2241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80"/>
          <p:cNvSpPr txBox="1"/>
          <p:nvPr>
            <p:ph type="title"/>
          </p:nvPr>
        </p:nvSpPr>
        <p:spPr>
          <a:xfrm>
            <a:off x="311700" y="330200"/>
            <a:ext cx="833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>
                <a:solidFill>
                  <a:schemeClr val="dk1"/>
                </a:solidFill>
              </a:rPr>
              <a:t>(Long Short Term Memory)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51" name="Google Shape;225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Google Shape;2252;p80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3" name="Google Shape;2253;p80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4" name="Google Shape;225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sp>
        <p:nvSpPr>
          <p:cNvPr id="2256" name="Google Shape;2256;p80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7" name="Google Shape;2257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551" y="1209626"/>
            <a:ext cx="308700" cy="33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550" y="1650301"/>
            <a:ext cx="308700" cy="34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0" name="Google Shape;2260;p80"/>
          <p:cNvSpPr txBox="1"/>
          <p:nvPr/>
        </p:nvSpPr>
        <p:spPr>
          <a:xfrm>
            <a:off x="4225900" y="1165500"/>
            <a:ext cx="309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(cell) 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— “(долгосрочная) память”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— “краткосрочная память” или “текущее состояние слоя”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1" name="Google Shape;2261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8138" y="1233188"/>
            <a:ext cx="277525" cy="2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4" name="Google Shape;2264;p80"/>
          <p:cNvSpPr txBox="1"/>
          <p:nvPr/>
        </p:nvSpPr>
        <p:spPr>
          <a:xfrm>
            <a:off x="3988150" y="2410825"/>
            <a:ext cx="299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Оба вектора имеют тот же размер, что и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5" name="Google Shape;2265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2574" y="2729617"/>
            <a:ext cx="191625" cy="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8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81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81"/>
          <p:cNvSpPr/>
          <p:nvPr/>
        </p:nvSpPr>
        <p:spPr>
          <a:xfrm>
            <a:off x="2905300" y="3772475"/>
            <a:ext cx="368400" cy="37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81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5" name="Google Shape;2275;p81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6" name="Google Shape;2276;p81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7" name="Google Shape;2277;p81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8" name="Google Shape;227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279" name="Google Shape;2279;p81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0" name="Google Shape;2280;p81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1" name="Google Shape;2281;p81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2" name="Google Shape;2282;p81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81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4" name="Google Shape;2284;p81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5" name="Google Shape;2285;p81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286" name="Google Shape;2286;p81"/>
          <p:cNvSpPr txBox="1"/>
          <p:nvPr/>
        </p:nvSpPr>
        <p:spPr>
          <a:xfrm>
            <a:off x="3606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t-1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287" name="Google Shape;2287;p81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288" name="Google Shape;2288;p81"/>
          <p:cNvSpPr txBox="1"/>
          <p:nvPr/>
        </p:nvSpPr>
        <p:spPr>
          <a:xfrm>
            <a:off x="873350" y="3361225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x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289" name="Google Shape;228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0" name="Google Shape;229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1" name="Google Shape;2291;p81"/>
          <p:cNvCxnSpPr/>
          <p:nvPr/>
        </p:nvCxnSpPr>
        <p:spPr>
          <a:xfrm rot="10800000">
            <a:off x="1235050" y="2443875"/>
            <a:ext cx="750000" cy="19056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2" name="Google Shape;2292;p81"/>
          <p:cNvCxnSpPr/>
          <p:nvPr/>
        </p:nvCxnSpPr>
        <p:spPr>
          <a:xfrm rot="10800000">
            <a:off x="1834925" y="2443875"/>
            <a:ext cx="529500" cy="21438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3" name="Google Shape;2293;p81"/>
          <p:cNvSpPr txBox="1"/>
          <p:nvPr/>
        </p:nvSpPr>
        <p:spPr>
          <a:xfrm>
            <a:off x="388200" y="4244700"/>
            <a:ext cx="335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LSTM может удалять информацию из памяти     и записывать в нее новую информацию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4" name="Google Shape;2294;p81"/>
          <p:cNvSpPr/>
          <p:nvPr/>
        </p:nvSpPr>
        <p:spPr>
          <a:xfrm>
            <a:off x="1614500" y="4358300"/>
            <a:ext cx="721800" cy="2469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5" name="Google Shape;2295;p81"/>
          <p:cNvSpPr/>
          <p:nvPr/>
        </p:nvSpPr>
        <p:spPr>
          <a:xfrm>
            <a:off x="1738775" y="4614025"/>
            <a:ext cx="987300" cy="2469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6" name="Google Shape;2296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975" y="4559847"/>
            <a:ext cx="227273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8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82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82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6" name="Google Shape;2306;p82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7" name="Google Shape;2307;p82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82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9" name="Google Shape;230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82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1" name="Google Shape;2311;p82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2" name="Google Shape;2312;p82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3" name="Google Shape;2313;p82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4" name="Google Shape;2314;p82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5" name="Google Shape;2315;p82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6" name="Google Shape;2316;p82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317" name="Google Shape;2317;p82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318" name="Google Shape;231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0" name="Google Shape;2320;p82"/>
          <p:cNvCxnSpPr/>
          <p:nvPr/>
        </p:nvCxnSpPr>
        <p:spPr>
          <a:xfrm flipH="1" rot="10800000">
            <a:off x="690575" y="3087751"/>
            <a:ext cx="6327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1" name="Google Shape;232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550" y="2224682"/>
            <a:ext cx="383125" cy="94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2" name="Google Shape;2322;p82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3" name="Google Shape;2323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82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забывания” (“forget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6" name="Google Shape;2326;p82"/>
          <p:cNvSpPr txBox="1"/>
          <p:nvPr/>
        </p:nvSpPr>
        <p:spPr>
          <a:xfrm>
            <a:off x="450875" y="3907925"/>
            <a:ext cx="541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Берем текущее состояние краткосрочной памяти (     ) и новую информацию, пришедшую на вход (    ).  На их основе понимаем, какую информацию из долгосрочной памяти (         )уже можно выкинуть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7" name="Google Shape;2327;p82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328" name="Google Shape;2328;p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9" name="Google Shape;2329;p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8143" y="2780488"/>
            <a:ext cx="157293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1" name="Google Shape;2331;p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83200" y="400407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2" name="Google Shape;2332;p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3775" y="419643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3" name="Google Shape;2333;p8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40025" y="4415071"/>
            <a:ext cx="383125" cy="24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4" name="Google Shape;2334;p8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5" name="Google Shape;2335;p8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8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83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83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3" name="Google Shape;2343;p83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4" name="Google Shape;2344;p83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5" name="Google Shape;2345;p83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6" name="Google Shape;234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83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8" name="Google Shape;2348;p83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83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0" name="Google Shape;2350;p83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1" name="Google Shape;2351;p83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2" name="Google Shape;2352;p83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3" name="Google Shape;2353;p83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354" name="Google Shape;2354;p83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355" name="Google Shape;235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" name="Google Shape;2357;p83"/>
          <p:cNvCxnSpPr/>
          <p:nvPr/>
        </p:nvCxnSpPr>
        <p:spPr>
          <a:xfrm flipH="1" rot="10800000">
            <a:off x="690575" y="3087751"/>
            <a:ext cx="6327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8" name="Google Shape;2358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550" y="2224682"/>
            <a:ext cx="383125" cy="94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9" name="Google Shape;2359;p83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0" name="Google Shape;2360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p83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забывания” (“forget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3" name="Google Shape;2363;p83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364" name="Google Shape;2364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8143" y="2780488"/>
            <a:ext cx="157293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8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9" name="Google Shape;2369;p83"/>
          <p:cNvSpPr txBox="1"/>
          <p:nvPr/>
        </p:nvSpPr>
        <p:spPr>
          <a:xfrm>
            <a:off x="6713900" y="17191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сигмоида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370" name="Google Shape;2370;p83"/>
          <p:cNvCxnSpPr/>
          <p:nvPr/>
        </p:nvCxnSpPr>
        <p:spPr>
          <a:xfrm flipH="1">
            <a:off x="4578750" y="1955050"/>
            <a:ext cx="2196900" cy="2946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1" name="Google Shape;2371;p83"/>
          <p:cNvSpPr txBox="1"/>
          <p:nvPr/>
        </p:nvSpPr>
        <p:spPr>
          <a:xfrm>
            <a:off x="6376675" y="2581650"/>
            <a:ext cx="25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Вектор значений от 0 до 1. Размер тот же, что у 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72" name="Google Shape;2372;p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50300" y="2905837"/>
            <a:ext cx="383125" cy="252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3" name="Google Shape;2373;p83"/>
          <p:cNvCxnSpPr/>
          <p:nvPr/>
        </p:nvCxnSpPr>
        <p:spPr>
          <a:xfrm rot="10800000">
            <a:off x="4173300" y="2514425"/>
            <a:ext cx="2223000" cy="2823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4" name="Google Shape;2374;p83"/>
          <p:cNvSpPr txBox="1"/>
          <p:nvPr/>
        </p:nvSpPr>
        <p:spPr>
          <a:xfrm>
            <a:off x="3687800" y="3742425"/>
            <a:ext cx="463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Каждый элемент вектора         умножается на значение от 0 до 1, т.е. часть информации из всех элементов исчезает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375" name="Google Shape;2375;p83"/>
          <p:cNvCxnSpPr/>
          <p:nvPr/>
        </p:nvCxnSpPr>
        <p:spPr>
          <a:xfrm rot="10800000">
            <a:off x="5064175" y="3335025"/>
            <a:ext cx="502800" cy="4851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6" name="Google Shape;2376;p83"/>
          <p:cNvSpPr/>
          <p:nvPr/>
        </p:nvSpPr>
        <p:spPr>
          <a:xfrm rot="-5400000">
            <a:off x="5000563" y="2794050"/>
            <a:ext cx="141300" cy="81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7" name="Google Shape;2377;p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78713" y="3820125"/>
            <a:ext cx="383125" cy="25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8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84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84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5" name="Google Shape;2385;p84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6" name="Google Shape;2386;p84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7" name="Google Shape;2387;p84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8" name="Google Shape;238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p84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0" name="Google Shape;2390;p84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1" name="Google Shape;2391;p84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2" name="Google Shape;2392;p84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3" name="Google Shape;2393;p84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4" name="Google Shape;2394;p84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5" name="Google Shape;2395;p84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396" name="Google Shape;2396;p84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397" name="Google Shape;239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8" name="Google Shape;2398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9" name="Google Shape;2399;p84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0" name="Google Shape;2400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1" name="Google Shape;2401;p84"/>
          <p:cNvSpPr txBox="1"/>
          <p:nvPr/>
        </p:nvSpPr>
        <p:spPr>
          <a:xfrm>
            <a:off x="450875" y="3907925"/>
            <a:ext cx="58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Берем текущее состояние краткосрочной памяти (     ) и новую информацию, пришедшую на вход (    ).  Понимаем, какую информацию из них нам надо сохранить в долгосрочную память (         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02" name="Google Shape;2402;p84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403" name="Google Shape;2403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3200" y="400407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6" name="Google Shape;2406;p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3775" y="419643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p8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69375" y="4443321"/>
            <a:ext cx="383125" cy="24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8" name="Google Shape;2408;p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9" name="Google Shape;2409;p84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0" name="Google Shape;2410;p8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1" name="Google Shape;2411;p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84"/>
          <p:cNvPicPr preferRelativeResize="0"/>
          <p:nvPr/>
        </p:nvPicPr>
        <p:blipFill rotWithShape="1">
          <a:blip r:embed="rId15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8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8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Google Shape;2417;p8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Google Shape;2418;p8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988150" y="2423540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8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988150" y="29447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0" name="Google Shape;2420;p84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21" name="Google Shape;2421;p84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22" name="Google Shape;2422;p84"/>
          <p:cNvSpPr txBox="1"/>
          <p:nvPr/>
        </p:nvSpPr>
        <p:spPr>
          <a:xfrm>
            <a:off x="6892700" y="3627100"/>
            <a:ext cx="19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23" name="Google Shape;2423;p84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</a:t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 flipH="1" rot="10800000">
            <a:off x="713675" y="2898300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 flipH="1" rot="10800000">
            <a:off x="2162875" y="2898300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416088" y="27025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830463" y="27025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63000" y="1464500"/>
            <a:ext cx="20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Полносвязный слой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335425" y="1895600"/>
            <a:ext cx="26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ычисление выхода слоя: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449000" y="3375525"/>
            <a:ext cx="9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W, 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066" y="2571750"/>
            <a:ext cx="1906484" cy="4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1438263" y="2571750"/>
            <a:ext cx="591600" cy="6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8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85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85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1" name="Google Shape;2431;p85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2" name="Google Shape;2432;p85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3" name="Google Shape;2433;p85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4" name="Google Shape;243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p85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6" name="Google Shape;2436;p85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7" name="Google Shape;2437;p85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8" name="Google Shape;2438;p85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9" name="Google Shape;2439;p85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0" name="Google Shape;2440;p85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1" name="Google Shape;2441;p85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442" name="Google Shape;2442;p85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443" name="Google Shape;244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5" name="Google Shape;2445;p85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6" name="Google Shape;2446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p85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448" name="Google Shape;2448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9" name="Google Shape;2449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1" name="Google Shape;2451;p85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2" name="Google Shape;2452;p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6" name="Google Shape;2456;p85"/>
          <p:cNvPicPr preferRelativeResize="0"/>
          <p:nvPr/>
        </p:nvPicPr>
        <p:blipFill rotWithShape="1">
          <a:blip r:embed="rId12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8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" name="Google Shape;2458;p8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8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Google Shape;2460;p8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50" y="2607983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Google Shape;2461;p8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96975" y="33305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2" name="Google Shape;2462;p85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63" name="Google Shape;2463;p85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64" name="Google Shape;2464;p85"/>
          <p:cNvSpPr txBox="1"/>
          <p:nvPr/>
        </p:nvSpPr>
        <p:spPr>
          <a:xfrm>
            <a:off x="6892700" y="3627100"/>
            <a:ext cx="19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5" name="Google Shape;2465;p85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6" name="Google Shape;2466;p85"/>
          <p:cNvSpPr txBox="1"/>
          <p:nvPr/>
        </p:nvSpPr>
        <p:spPr>
          <a:xfrm>
            <a:off x="6551950" y="3411550"/>
            <a:ext cx="25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основе       и     понимаем, какую новую информацию хотим добавить в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467" name="Google Shape;2467;p85"/>
          <p:cNvCxnSpPr/>
          <p:nvPr/>
        </p:nvCxnSpPr>
        <p:spPr>
          <a:xfrm rot="10800000">
            <a:off x="5703650" y="3170675"/>
            <a:ext cx="913200" cy="448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8" name="Google Shape;2468;p85"/>
          <p:cNvSpPr/>
          <p:nvPr/>
        </p:nvSpPr>
        <p:spPr>
          <a:xfrm rot="-5400000">
            <a:off x="5275754" y="1660050"/>
            <a:ext cx="141300" cy="277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9" name="Google Shape;2469;p8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456372" y="350722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8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892625" y="348878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8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10900" y="3952000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8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86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86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9" name="Google Shape;2479;p86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0" name="Google Shape;2480;p86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1" name="Google Shape;2481;p86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2" name="Google Shape;248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483" name="Google Shape;2483;p86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4" name="Google Shape;2484;p86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5" name="Google Shape;2485;p86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6" name="Google Shape;2486;p86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7" name="Google Shape;2487;p86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8" name="Google Shape;2488;p86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9" name="Google Shape;2489;p86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490" name="Google Shape;2490;p86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491" name="Google Shape;249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3" name="Google Shape;2493;p86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4" name="Google Shape;2494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5" name="Google Shape;2495;p86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496" name="Google Shape;2496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7" name="Google Shape;2497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9" name="Google Shape;2499;p86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00" name="Google Shape;2500;p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2" name="Google Shape;2502;p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86"/>
          <p:cNvPicPr preferRelativeResize="0"/>
          <p:nvPr/>
        </p:nvPicPr>
        <p:blipFill rotWithShape="1">
          <a:blip r:embed="rId12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8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8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8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8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50" y="2607983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8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96975" y="33305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0" name="Google Shape;2510;p86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11" name="Google Shape;2511;p86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12" name="Google Shape;2512;p86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13" name="Google Shape;2513;p86"/>
          <p:cNvSpPr txBox="1"/>
          <p:nvPr/>
        </p:nvSpPr>
        <p:spPr>
          <a:xfrm>
            <a:off x="6945650" y="14623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сигмоида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14" name="Google Shape;2514;p86"/>
          <p:cNvCxnSpPr>
            <a:stCxn id="2513" idx="1"/>
          </p:cNvCxnSpPr>
          <p:nvPr/>
        </p:nvCxnSpPr>
        <p:spPr>
          <a:xfrm flipH="1">
            <a:off x="4561250" y="1662450"/>
            <a:ext cx="2384400" cy="3051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5" name="Google Shape;2515;p86"/>
          <p:cNvSpPr txBox="1"/>
          <p:nvPr/>
        </p:nvSpPr>
        <p:spPr>
          <a:xfrm>
            <a:off x="6621650" y="2332775"/>
            <a:ext cx="25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Вектор значений от 0 до 1.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16" name="Google Shape;2516;p86"/>
          <p:cNvCxnSpPr/>
          <p:nvPr/>
        </p:nvCxnSpPr>
        <p:spPr>
          <a:xfrm rot="10800000">
            <a:off x="4146775" y="2240800"/>
            <a:ext cx="2478900" cy="2736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8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87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87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4" name="Google Shape;2524;p87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5" name="Google Shape;2525;p87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6" name="Google Shape;2526;p87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7" name="Google Shape;252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528" name="Google Shape;2528;p87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9" name="Google Shape;2529;p87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0" name="Google Shape;2530;p87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1" name="Google Shape;2531;p87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2" name="Google Shape;2532;p87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3" name="Google Shape;2533;p87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4" name="Google Shape;2534;p87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535" name="Google Shape;2535;p87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536" name="Google Shape;25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8" name="Google Shape;2538;p87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9" name="Google Shape;2539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p87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541" name="Google Shape;2541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2" name="Google Shape;2542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3" name="Google Shape;2543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4" name="Google Shape;2544;p87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5" name="Google Shape;2545;p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6" name="Google Shape;2546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8" name="Google Shape;2548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9" name="Google Shape;2549;p87"/>
          <p:cNvPicPr preferRelativeResize="0"/>
          <p:nvPr/>
        </p:nvPicPr>
        <p:blipFill rotWithShape="1">
          <a:blip r:embed="rId12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0" name="Google Shape;2550;p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1" name="Google Shape;2551;p8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Google Shape;2552;p8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8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50" y="2607983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8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96975" y="33305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Google Shape;2555;p87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56" name="Google Shape;2556;p87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57" name="Google Shape;2557;p87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58" name="Google Shape;2558;p87"/>
          <p:cNvSpPr txBox="1"/>
          <p:nvPr/>
        </p:nvSpPr>
        <p:spPr>
          <a:xfrm>
            <a:off x="873350" y="4156250"/>
            <a:ext cx="507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Добавляем в     новую информацию. Каждый элемент вектора     умножается на число от 0 до 1: так регулируется, сколько именно этой информации поступит в вектор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59" name="Google Shape;2559;p8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985305" y="4242850"/>
            <a:ext cx="211050" cy="2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8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48830" y="4697928"/>
            <a:ext cx="211050" cy="204244"/>
          </a:xfrm>
          <a:prstGeom prst="rect">
            <a:avLst/>
          </a:prstGeom>
          <a:noFill/>
          <a:ln>
            <a:noFill/>
          </a:ln>
        </p:spPr>
      </p:pic>
      <p:sp>
        <p:nvSpPr>
          <p:cNvPr id="2561" name="Google Shape;2561;p87"/>
          <p:cNvSpPr/>
          <p:nvPr/>
        </p:nvSpPr>
        <p:spPr>
          <a:xfrm rot="-5400000">
            <a:off x="4900151" y="2766400"/>
            <a:ext cx="141300" cy="1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2" name="Google Shape;2562;p87"/>
          <p:cNvCxnSpPr>
            <a:stCxn id="2558" idx="0"/>
          </p:cNvCxnSpPr>
          <p:nvPr/>
        </p:nvCxnSpPr>
        <p:spPr>
          <a:xfrm flipH="1" rot="10800000">
            <a:off x="3409550" y="3796250"/>
            <a:ext cx="1478100" cy="3600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8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88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88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0" name="Google Shape;2570;p88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1" name="Google Shape;2571;p88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2" name="Google Shape;2572;p88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3" name="Google Shape;257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574" name="Google Shape;2574;p88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5" name="Google Shape;2575;p88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6" name="Google Shape;2576;p88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7" name="Google Shape;2577;p88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8" name="Google Shape;2578;p88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9" name="Google Shape;2579;p88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0" name="Google Shape;2580;p88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581" name="Google Shape;2581;p88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582" name="Google Shape;258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3" name="Google Shape;258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4" name="Google Shape;2584;p88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5" name="Google Shape;2585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p88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587" name="Google Shape;2587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8" name="Google Shape;2588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Google Shape;2589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0" name="Google Shape;2590;p88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1" name="Google Shape;2591;p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2" name="Google Shape;2592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3" name="Google Shape;2593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4" name="Google Shape;2594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5" name="Google Shape;2595;p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6550" y="2224653"/>
            <a:ext cx="383125" cy="9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6" name="Google Shape;2596;p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7" name="Google Shape;2597;p8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8" name="Google Shape;2598;p88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99" name="Google Shape;2599;p88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600" name="Google Shape;2600;p88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Полное обновление вектора    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01" name="Google Shape;2601;p8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2" name="Google Shape;2602;p8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165630" y="1274778"/>
            <a:ext cx="211050" cy="2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8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4617" y="254551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8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00687" y="3015008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8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00675" y="3498925"/>
            <a:ext cx="2311206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8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89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2" name="Google Shape;2612;p89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13" name="Google Shape;261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5" name="Google Shape;2615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6" name="Google Shape;2616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7" name="Google Shape;2617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8" name="Google Shape;2618;p89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89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0" name="Google Shape;2620;p89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1" name="Google Shape;2621;p89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2" name="Google Shape;2622;p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623" name="Google Shape;2623;p89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4" name="Google Shape;2624;p89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5" name="Google Shape;2625;p89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6" name="Google Shape;2626;p89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7" name="Google Shape;2627;p89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8" name="Google Shape;2628;p89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9" name="Google Shape;2629;p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0" name="Google Shape;2630;p89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1" name="Google Shape;2631;p8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2" name="Google Shape;2632;p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3" name="Google Shape;2633;p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4" name="Google Shape;2634;p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5" name="Google Shape;2635;p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6" name="Google Shape;2636;p8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7" name="Google Shape;2637;p8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8" name="Google Shape;2638;p89"/>
          <p:cNvPicPr preferRelativeResize="0"/>
          <p:nvPr/>
        </p:nvPicPr>
        <p:blipFill rotWithShape="1">
          <a:blip r:embed="rId15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9" name="Google Shape;2639;p89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40" name="Google Shape;2640;p8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1" name="Google Shape;2641;p8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2" name="Google Shape;2642;p8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3" name="Google Shape;2643;p89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644" name="Google Shape;2644;p8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5" name="Google Shape;2645;p89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646" name="Google Shape;2646;p8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7" name="Google Shape;2647;p89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8" name="Google Shape;2648;p89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9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90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90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6" name="Google Shape;2656;p90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7" name="Google Shape;2657;p90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8" name="Google Shape;2658;p90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9" name="Google Shape;265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660" name="Google Shape;2660;p90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1" name="Google Shape;2661;p90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2" name="Google Shape;2662;p90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3" name="Google Shape;2663;p90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4" name="Google Shape;2664;p90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5" name="Google Shape;2665;p90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6" name="Google Shape;2666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7" name="Google Shape;2667;p90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8" name="Google Shape;266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5" name="Google Shape;2675;p90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76" name="Google Shape;2676;p90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7" name="Google Shape;2677;p90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8" name="Google Shape;2678;p9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9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1" name="Google Shape;2681;p90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682" name="Google Shape;2682;p9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Google Shape;2683;p9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4" name="Google Shape;2684;p9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Google Shape;2685;p9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6" name="Google Shape;2686;p9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7" name="Google Shape;2687;p9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p90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689" name="Google Shape;2689;p9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0" name="Google Shape;2690;p90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1" name="Google Shape;2691;p90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sp>
        <p:nvSpPr>
          <p:cNvPr id="2692" name="Google Shape;2692;p90"/>
          <p:cNvSpPr txBox="1"/>
          <p:nvPr/>
        </p:nvSpPr>
        <p:spPr>
          <a:xfrm>
            <a:off x="564650" y="4062975"/>
            <a:ext cx="344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Переносим часть информации из долгосрочной памяти (     ) в краткосрочную (     ) и получаем ответ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93" name="Google Shape;2693;p9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3274" y="458234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4" name="Google Shape;2694;p9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587980" y="4399450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9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91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91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2" name="Google Shape;2702;p91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3" name="Google Shape;2703;p91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4" name="Google Shape;2704;p91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5" name="Google Shape;27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p91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7" name="Google Shape;2707;p91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8" name="Google Shape;2708;p91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9" name="Google Shape;2709;p91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0" name="Google Shape;2710;p91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1" name="Google Shape;2711;p91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2" name="Google Shape;271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3" name="Google Shape;2713;p91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4" name="Google Shape;271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1" name="Google Shape;2721;p91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22" name="Google Shape;2722;p91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3" name="Google Shape;2723;p91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4" name="Google Shape;2724;p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9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9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p91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728" name="Google Shape;2728;p9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9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9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9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p9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9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4" name="Google Shape;2734;p91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735" name="Google Shape;2735;p9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6" name="Google Shape;2736;p91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7" name="Google Shape;2737;p91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738" name="Google Shape;2738;p91"/>
          <p:cNvSpPr txBox="1"/>
          <p:nvPr/>
        </p:nvSpPr>
        <p:spPr>
          <a:xfrm>
            <a:off x="6234550" y="2500950"/>
            <a:ext cx="245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Вектор из 0 и 1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739" name="Google Shape;2739;p91"/>
          <p:cNvCxnSpPr/>
          <p:nvPr/>
        </p:nvCxnSpPr>
        <p:spPr>
          <a:xfrm rot="10800000">
            <a:off x="4014125" y="2435025"/>
            <a:ext cx="2241000" cy="326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0" name="Google Shape;2740;p91"/>
          <p:cNvSpPr txBox="1"/>
          <p:nvPr/>
        </p:nvSpPr>
        <p:spPr>
          <a:xfrm>
            <a:off x="6945650" y="15883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сигмоида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741" name="Google Shape;2741;p91"/>
          <p:cNvCxnSpPr/>
          <p:nvPr/>
        </p:nvCxnSpPr>
        <p:spPr>
          <a:xfrm flipH="1">
            <a:off x="4473025" y="1827788"/>
            <a:ext cx="2384400" cy="3051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2" name="Google Shape;2742;p91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91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4" name="Google Shape;2744;p91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5" name="Google Shape;2745;p91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6" name="Google Shape;274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47" name="Google Shape;2747;p91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8" name="Google Shape;2748;p91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9" name="Google Shape;2749;p91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0" name="Google Shape;2750;p91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1" name="Google Shape;2751;p91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2" name="Google Shape;2752;p91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3" name="Google Shape;275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4" name="Google Shape;2754;p91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5" name="Google Shape;2755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7" name="Google Shape;2757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8" name="Google Shape;2758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9" name="Google Shape;2759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91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3" name="Google Shape;2763;p91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4" name="Google Shape;2764;p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9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9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7" name="Google Shape;2767;p91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768" name="Google Shape;2768;p9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9" name="Google Shape;2769;p91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770" name="Google Shape;2770;p9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p91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2" name="Google Shape;2772;p91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9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92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92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0" name="Google Shape;2780;p92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1" name="Google Shape;2781;p92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2" name="Google Shape;2782;p92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3" name="Google Shape;278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84" name="Google Shape;2784;p92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92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6" name="Google Shape;2786;p92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7" name="Google Shape;2787;p92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8" name="Google Shape;2788;p92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9" name="Google Shape;2789;p92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0" name="Google Shape;279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1" name="Google Shape;2791;p92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92" name="Google Shape;2792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5" name="Google Shape;2795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6" name="Google Shape;2796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7" name="Google Shape;2797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8" name="Google Shape;2798;p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9" name="Google Shape;2799;p92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00" name="Google Shape;2800;p92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1" name="Google Shape;2801;p92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2" name="Google Shape;2802;p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3" name="Google Shape;2803;p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4" name="Google Shape;2804;p9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5" name="Google Shape;2805;p92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06" name="Google Shape;2806;p9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9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8" name="Google Shape;2808;p9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9" name="Google Shape;2809;p9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0" name="Google Shape;2810;p9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1" name="Google Shape;2811;p92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12" name="Google Shape;2812;p9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3" name="Google Shape;2813;p92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4" name="Google Shape;2814;p92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815" name="Google Shape;2815;p92"/>
          <p:cNvSpPr txBox="1"/>
          <p:nvPr/>
        </p:nvSpPr>
        <p:spPr>
          <a:xfrm>
            <a:off x="6691200" y="3544950"/>
            <a:ext cx="245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Часть информации из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переносится в  краткосрочную память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6" name="Google Shape;2816;p92"/>
          <p:cNvSpPr/>
          <p:nvPr/>
        </p:nvSpPr>
        <p:spPr>
          <a:xfrm rot="-5400000">
            <a:off x="4566350" y="2295138"/>
            <a:ext cx="141300" cy="160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7" name="Google Shape;2817;p9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660255" y="3650575"/>
            <a:ext cx="211050" cy="204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8" name="Google Shape;2818;p92"/>
          <p:cNvCxnSpPr/>
          <p:nvPr/>
        </p:nvCxnSpPr>
        <p:spPr>
          <a:xfrm rot="10800000">
            <a:off x="4704650" y="3231725"/>
            <a:ext cx="2241000" cy="326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9" name="Google Shape;2819;p92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92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1" name="Google Shape;2821;p92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2" name="Google Shape;2822;p92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3" name="Google Shape;282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824" name="Google Shape;2824;p92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5" name="Google Shape;2825;p92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6" name="Google Shape;2826;p92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7" name="Google Shape;2827;p92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8" name="Google Shape;2828;p92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9" name="Google Shape;2829;p92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0" name="Google Shape;283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1" name="Google Shape;2831;p92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2" name="Google Shape;2832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7" name="Google Shape;2837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8" name="Google Shape;2838;p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9" name="Google Shape;2839;p92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0" name="Google Shape;2840;p92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1" name="Google Shape;2841;p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2" name="Google Shape;2842;p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3" name="Google Shape;2843;p9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4" name="Google Shape;2844;p92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45" name="Google Shape;2845;p9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6" name="Google Shape;2846;p92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847" name="Google Shape;2847;p9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8" name="Google Shape;2848;p92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9" name="Google Shape;2849;p92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850" name="Google Shape;2850;p9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9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93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93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8" name="Google Shape;2858;p93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9" name="Google Shape;2859;p93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0" name="Google Shape;2860;p93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1" name="Google Shape;28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862" name="Google Shape;2862;p93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3" name="Google Shape;2863;p93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4" name="Google Shape;2864;p93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5" name="Google Shape;2865;p93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6" name="Google Shape;2866;p93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7" name="Google Shape;2867;p93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8" name="Google Shape;2868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9" name="Google Shape;2869;p93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0" name="Google Shape;287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7" name="Google Shape;2877;p93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78" name="Google Shape;2878;p93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9" name="Google Shape;2879;p93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0" name="Google Shape;2880;p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3" name="Google Shape;2883;p93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84" name="Google Shape;2884;p9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9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6" name="Google Shape;2886;p9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9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8" name="Google Shape;2888;p9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9" name="Google Shape;2889;p93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90" name="Google Shape;2890;p9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1" name="Google Shape;2891;p93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2" name="Google Shape;2892;p93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893" name="Google Shape;2893;p93"/>
          <p:cNvSpPr txBox="1"/>
          <p:nvPr/>
        </p:nvSpPr>
        <p:spPr>
          <a:xfrm>
            <a:off x="6901525" y="4166850"/>
            <a:ext cx="245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Считаем выход ячейки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94" name="Google Shape;2894;p93"/>
          <p:cNvCxnSpPr/>
          <p:nvPr/>
        </p:nvCxnSpPr>
        <p:spPr>
          <a:xfrm rot="10800000">
            <a:off x="4660525" y="4023500"/>
            <a:ext cx="2241000" cy="326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5" name="Google Shape;2895;p93"/>
          <p:cNvSpPr/>
          <p:nvPr/>
        </p:nvSpPr>
        <p:spPr>
          <a:xfrm rot="-5400000">
            <a:off x="4872046" y="2874288"/>
            <a:ext cx="141300" cy="206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6" name="Google Shape;2896;p93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93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8" name="Google Shape;2898;p93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9" name="Google Shape;2899;p93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0" name="Google Shape;290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901" name="Google Shape;2901;p93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2" name="Google Shape;2902;p93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3" name="Google Shape;2903;p93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4" name="Google Shape;2904;p93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5" name="Google Shape;2905;p93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6" name="Google Shape;2906;p93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7" name="Google Shape;290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8" name="Google Shape;2908;p93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09" name="Google Shape;2909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0" name="Google Shape;2910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2" name="Google Shape;2912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" name="Google Shape;2913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4" name="Google Shape;2914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5" name="Google Shape;2915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6" name="Google Shape;2916;p93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7" name="Google Shape;2917;p93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8" name="Google Shape;2918;p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0" name="Google Shape;2920;p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1" name="Google Shape;2921;p93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922" name="Google Shape;2922;p9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3" name="Google Shape;2923;p93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924" name="Google Shape;2924;p9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p93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6" name="Google Shape;2926;p93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927" name="Google Shape;2927;p9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9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2933" name="Google Shape;293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934" name="Google Shape;2934;p94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5" name="Google Shape;2935;p94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6" name="Google Shape;293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7" name="Google Shape;2937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8" name="Google Shape;2938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39" name="Google Shape;2939;p94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0" name="Google Shape;2940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Google Shape;2941;p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2" name="Google Shape;2942;p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3" name="Google Shape;2943;p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4" name="Google Shape;2944;p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5" name="Google Shape;2945;p9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4048" y="951788"/>
            <a:ext cx="2388527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6" name="Google Shape;2946;p9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20517" y="1359703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7" name="Google Shape;2947;p9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06587" y="1829195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8" name="Google Shape;2948;p9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06575" y="2313113"/>
            <a:ext cx="2311206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9" name="Google Shape;2949;p9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20525" y="2849863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0" name="Google Shape;2950;p9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20514" y="3347139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1" name="Google Shape;2951;p9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20525" y="3805050"/>
            <a:ext cx="1737071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63000" y="1464500"/>
            <a:ext cx="20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Рекуррентный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слой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326725" y="1556200"/>
            <a:ext cx="269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Обновление вектора скрытого состояния и в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ычисление выхода слоя: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 flipH="1" rot="10800000">
            <a:off x="616400" y="3472525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/>
          <p:nvPr/>
        </p:nvCxnSpPr>
        <p:spPr>
          <a:xfrm flipH="1" rot="10800000">
            <a:off x="2535525" y="3420275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161813" y="3253675"/>
            <a:ext cx="41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194463" y="3158100"/>
            <a:ext cx="41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505325" y="3994700"/>
            <a:ext cx="1061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W, U, 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aseline="-25000" lang="en" sz="17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575975" y="2044425"/>
            <a:ext cx="591600" cy="6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575950" y="3093725"/>
            <a:ext cx="591600" cy="6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1575975" y="2152113"/>
            <a:ext cx="59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1869650" y="2767225"/>
            <a:ext cx="42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948" y="2436825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575" y="2899975"/>
            <a:ext cx="1755141" cy="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1662950" y="3201425"/>
            <a:ext cx="41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6" name="Google Shape;295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86369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957" name="Google Shape;2957;p95"/>
          <p:cNvSpPr/>
          <p:nvPr/>
        </p:nvSpPr>
        <p:spPr>
          <a:xfrm>
            <a:off x="754826" y="408185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8" name="Google Shape;2958;p95"/>
          <p:cNvSpPr/>
          <p:nvPr/>
        </p:nvSpPr>
        <p:spPr>
          <a:xfrm>
            <a:off x="598258" y="152045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9" name="Google Shape;295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86368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345372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69530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95"/>
          <p:cNvSpPr/>
          <p:nvPr/>
        </p:nvSpPr>
        <p:spPr>
          <a:xfrm>
            <a:off x="291150" y="268200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3" name="Google Shape;2963;p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345880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4" name="Google Shape;2964;p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70106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68472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70193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408184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77802" y="1811755"/>
            <a:ext cx="2485474" cy="2509095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p95"/>
          <p:cNvSpPr/>
          <p:nvPr/>
        </p:nvSpPr>
        <p:spPr>
          <a:xfrm>
            <a:off x="7242435" y="3891297"/>
            <a:ext cx="185400" cy="2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95"/>
          <p:cNvSpPr/>
          <p:nvPr/>
        </p:nvSpPr>
        <p:spPr>
          <a:xfrm>
            <a:off x="6652989" y="1782125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1" name="Google Shape;2971;p95"/>
          <p:cNvSpPr/>
          <p:nvPr/>
        </p:nvSpPr>
        <p:spPr>
          <a:xfrm>
            <a:off x="5002206" y="3918674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2" name="Google Shape;2972;p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69075" y="2621920"/>
            <a:ext cx="429635" cy="3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276" y="2681022"/>
            <a:ext cx="276024" cy="29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342" y="1826841"/>
            <a:ext cx="276048" cy="3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9075" y="2685860"/>
            <a:ext cx="429635" cy="28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6" name="Google Shape;2976;p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9900" y="408184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7" name="Google Shape;2977;p95"/>
          <p:cNvSpPr txBox="1"/>
          <p:nvPr/>
        </p:nvSpPr>
        <p:spPr>
          <a:xfrm>
            <a:off x="1367075" y="1208675"/>
            <a:ext cx="11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LSTM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78" name="Google Shape;2978;p95"/>
          <p:cNvSpPr txBox="1"/>
          <p:nvPr/>
        </p:nvSpPr>
        <p:spPr>
          <a:xfrm>
            <a:off x="5253500" y="1208675"/>
            <a:ext cx="19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Vanilla RNN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79" name="Google Shape;2979;p9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09899" y="4497527"/>
            <a:ext cx="2725600" cy="44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4" name="Google Shape;298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86369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Google Shape;2985;p96"/>
          <p:cNvSpPr/>
          <p:nvPr/>
        </p:nvSpPr>
        <p:spPr>
          <a:xfrm>
            <a:off x="754826" y="408185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6" name="Google Shape;2986;p96"/>
          <p:cNvSpPr/>
          <p:nvPr/>
        </p:nvSpPr>
        <p:spPr>
          <a:xfrm>
            <a:off x="598258" y="152045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7" name="Google Shape;298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86368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345372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69530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90" name="Google Shape;2990;p96"/>
          <p:cNvSpPr/>
          <p:nvPr/>
        </p:nvSpPr>
        <p:spPr>
          <a:xfrm>
            <a:off x="291150" y="268200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1" name="Google Shape;2991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345880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2" name="Google Shape;2992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70106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68472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70193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5" name="Google Shape;2995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408184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Google Shape;2996;p96"/>
          <p:cNvSpPr txBox="1"/>
          <p:nvPr/>
        </p:nvSpPr>
        <p:spPr>
          <a:xfrm>
            <a:off x="1367075" y="1208675"/>
            <a:ext cx="11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LSTM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97" name="Google Shape;2997;p96"/>
          <p:cNvSpPr txBox="1"/>
          <p:nvPr/>
        </p:nvSpPr>
        <p:spPr>
          <a:xfrm>
            <a:off x="4295275" y="2330750"/>
            <a:ext cx="306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LSTM реализует механизм, похожий на skip connection в ResNet.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Это помогает в борьбе с затуханием градиентов.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9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03" name="Google Shape;300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04" name="Google Shape;3004;p97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5" name="Google Shape;3005;p97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6" name="Google Shape;3006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7" name="Google Shape;3007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8" name="Google Shape;3008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p97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0" name="Google Shape;3010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1" name="Google Shape;3011;p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2" name="Google Shape;3012;p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3" name="Google Shape;3013;p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9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5" name="Google Shape;3015;p97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9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21" name="Google Shape;302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22" name="Google Shape;3022;p98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3" name="Google Shape;3023;p98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4" name="Google Shape;3024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27" name="Google Shape;3027;p98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8" name="Google Shape;3028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3" name="Google Shape;3033;p98"/>
          <p:cNvSpPr txBox="1"/>
          <p:nvPr/>
        </p:nvSpPr>
        <p:spPr>
          <a:xfrm>
            <a:off x="4225950" y="2814350"/>
            <a:ext cx="434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“человек”, мы должны </a:t>
            </a:r>
            <a:r>
              <a:rPr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добавить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память      информацию об этом слове. Например, что оно мужского рода.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34" name="Google Shape;3034;p9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90003" y="3150823"/>
            <a:ext cx="211050" cy="204244"/>
          </a:xfrm>
          <a:prstGeom prst="rect">
            <a:avLst/>
          </a:prstGeom>
          <a:noFill/>
          <a:ln>
            <a:noFill/>
          </a:ln>
        </p:spPr>
      </p:pic>
      <p:sp>
        <p:nvSpPr>
          <p:cNvPr id="3035" name="Google Shape;3035;p98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Человек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шляпе с красивым попугаем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9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41" name="Google Shape;304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42" name="Google Shape;3042;p99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3" name="Google Shape;3043;p99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4" name="Google Shape;304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5" name="Google Shape;304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6" name="Google Shape;304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47" name="Google Shape;3047;p99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8" name="Google Shape;3048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9" name="Google Shape;3049;p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0" name="Google Shape;3050;p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1" name="Google Shape;3051;p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2" name="Google Shape;3052;p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3" name="Google Shape;3053;p99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красивым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попугаем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54" name="Google Shape;3054;p99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“красивым”, мы также должны </a:t>
            </a:r>
            <a:r>
              <a:rPr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добавить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память      информацию об этом слове. Что оно мужского рода.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5" name="Google Shape;3055;p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8728" y="310672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10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61" name="Google Shape;30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62" name="Google Shape;3062;p100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3" name="Google Shape;3063;p100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4" name="Google Shape;3064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6" name="Google Shape;3066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67" name="Google Shape;3067;p100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8" name="Google Shape;3068;p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3" name="Google Shape;3073;p100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попугаем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74" name="Google Shape;3074;p100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“попугаем”, то при формировании вектора     из     мы хотим вытащить информацию о форме слова “красивым”, но не хотим добавлять информацию о форме слова “человек”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75" name="Google Shape;3075;p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10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82" name="Google Shape;308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101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4" name="Google Shape;3084;p101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5" name="Google Shape;308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88" name="Google Shape;3088;p101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9" name="Google Shape;3089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Google Shape;3092;p1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Google Shape;3093;p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4" name="Google Shape;3094;p101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95" name="Google Shape;3095;p101"/>
          <p:cNvSpPr txBox="1"/>
          <p:nvPr/>
        </p:nvSpPr>
        <p:spPr>
          <a:xfrm>
            <a:off x="4273975" y="2772975"/>
            <a:ext cx="375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“на”, то мы можем удалить из      информацию о словах “красивым попугаем”, и добавить информацию о слове “на”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96" name="Google Shape;3096;p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31780" y="31197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10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02" name="Google Shape;310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03" name="Google Shape;3103;p102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4" name="Google Shape;3104;p102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5" name="Google Shape;310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6" name="Google Shape;3106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7" name="Google Shape;3107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08" name="Google Shape;3108;p102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9" name="Google Shape;3109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0" name="Google Shape;3110;p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1" name="Google Shape;3111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2" name="Google Shape;3112;p1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3" name="Google Shape;3113;p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4" name="Google Shape;3114;p102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плече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15" name="Google Shape;3115;p102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“плече”, то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 формировании вектора     из     мы хотим вытащить информацию о форме слова “на”, но не хотим добавлять информацию о форме слова “человек”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16" name="Google Shape;3116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7" name="Google Shape;3117;p1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10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23" name="Google Shape;312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24" name="Google Shape;3124;p103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5" name="Google Shape;3125;p103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6" name="Google Shape;312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29" name="Google Shape;3129;p103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0" name="Google Shape;3130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5" name="Google Shape;3135;p103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плече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36" name="Google Shape;3136;p103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“плече”, то при формировании вектора     из     мы хотим вытащить информацию о форме слова “на”, но не хотим добавлять информацию о форме слова “человек”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37" name="Google Shape;313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10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2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p10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44" name="Google Shape;314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45" name="Google Shape;3145;p104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6" name="Google Shape;3146;p104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7" name="Google Shape;314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8" name="Google Shape;3148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9" name="Google Shape;3149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50" name="Google Shape;3150;p104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1" name="Google Shape;3151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5" name="Google Shape;3155;p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6" name="Google Shape;3156;p104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57" name="Google Shape;3157;p104"/>
          <p:cNvSpPr txBox="1"/>
          <p:nvPr/>
        </p:nvSpPr>
        <p:spPr>
          <a:xfrm>
            <a:off x="4273975" y="2772975"/>
            <a:ext cx="48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запятой, мы должны </a:t>
            </a:r>
            <a:r>
              <a:rPr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добавить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память информацию о том, что начался причастный оборот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 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311700" y="1307075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Слой полносвязной нейросети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72725" y="1988475"/>
            <a:ext cx="426300" cy="170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77150" y="205810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77150" y="2425825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477150" y="33724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77150" y="27935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424925" y="2941625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1517275" y="2139400"/>
            <a:ext cx="426300" cy="14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621700" y="2272225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621700" y="32188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621700" y="26399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>
            <a:stCxn id="208" idx="6"/>
            <a:endCxn id="214" idx="2"/>
          </p:cNvCxnSpPr>
          <p:nvPr/>
        </p:nvCxnSpPr>
        <p:spPr>
          <a:xfrm>
            <a:off x="694650" y="2175550"/>
            <a:ext cx="9270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>
            <a:stCxn id="208" idx="6"/>
            <a:endCxn id="216" idx="2"/>
          </p:cNvCxnSpPr>
          <p:nvPr/>
        </p:nvCxnSpPr>
        <p:spPr>
          <a:xfrm>
            <a:off x="694650" y="2175550"/>
            <a:ext cx="9270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4"/>
          <p:cNvCxnSpPr>
            <a:stCxn id="208" idx="6"/>
            <a:endCxn id="215" idx="2"/>
          </p:cNvCxnSpPr>
          <p:nvPr/>
        </p:nvCxnSpPr>
        <p:spPr>
          <a:xfrm>
            <a:off x="694650" y="2175550"/>
            <a:ext cx="927000" cy="11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4"/>
          <p:cNvCxnSpPr>
            <a:stCxn id="209" idx="6"/>
            <a:endCxn id="214" idx="2"/>
          </p:cNvCxnSpPr>
          <p:nvPr/>
        </p:nvCxnSpPr>
        <p:spPr>
          <a:xfrm flipH="1" rot="10800000">
            <a:off x="694650" y="2389675"/>
            <a:ext cx="927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4"/>
          <p:cNvCxnSpPr>
            <a:stCxn id="209" idx="6"/>
            <a:endCxn id="216" idx="2"/>
          </p:cNvCxnSpPr>
          <p:nvPr/>
        </p:nvCxnSpPr>
        <p:spPr>
          <a:xfrm>
            <a:off x="694650" y="2543275"/>
            <a:ext cx="9270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4"/>
          <p:cNvCxnSpPr>
            <a:stCxn id="209" idx="6"/>
            <a:endCxn id="215" idx="2"/>
          </p:cNvCxnSpPr>
          <p:nvPr/>
        </p:nvCxnSpPr>
        <p:spPr>
          <a:xfrm>
            <a:off x="694650" y="2543275"/>
            <a:ext cx="9270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>
            <a:stCxn id="211" idx="6"/>
            <a:endCxn id="214" idx="2"/>
          </p:cNvCxnSpPr>
          <p:nvPr/>
        </p:nvCxnSpPr>
        <p:spPr>
          <a:xfrm flipH="1" rot="10800000">
            <a:off x="694650" y="2389600"/>
            <a:ext cx="9270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4"/>
          <p:cNvCxnSpPr>
            <a:stCxn id="211" idx="6"/>
            <a:endCxn id="216" idx="2"/>
          </p:cNvCxnSpPr>
          <p:nvPr/>
        </p:nvCxnSpPr>
        <p:spPr>
          <a:xfrm flipH="1" rot="10800000">
            <a:off x="694650" y="2757400"/>
            <a:ext cx="927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4"/>
          <p:cNvCxnSpPr>
            <a:stCxn id="211" idx="6"/>
            <a:endCxn id="215" idx="2"/>
          </p:cNvCxnSpPr>
          <p:nvPr/>
        </p:nvCxnSpPr>
        <p:spPr>
          <a:xfrm>
            <a:off x="694650" y="2911000"/>
            <a:ext cx="9270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4"/>
          <p:cNvCxnSpPr>
            <a:stCxn id="210" idx="6"/>
            <a:endCxn id="214" idx="2"/>
          </p:cNvCxnSpPr>
          <p:nvPr/>
        </p:nvCxnSpPr>
        <p:spPr>
          <a:xfrm flipH="1" rot="10800000">
            <a:off x="694650" y="2389800"/>
            <a:ext cx="927000" cy="11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>
            <a:stCxn id="210" idx="6"/>
            <a:endCxn id="216" idx="2"/>
          </p:cNvCxnSpPr>
          <p:nvPr/>
        </p:nvCxnSpPr>
        <p:spPr>
          <a:xfrm flipH="1" rot="10800000">
            <a:off x="694650" y="2757300"/>
            <a:ext cx="927000" cy="7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4"/>
          <p:cNvCxnSpPr>
            <a:stCxn id="210" idx="6"/>
            <a:endCxn id="215" idx="2"/>
          </p:cNvCxnSpPr>
          <p:nvPr/>
        </p:nvCxnSpPr>
        <p:spPr>
          <a:xfrm flipH="1" rot="10800000">
            <a:off x="694650" y="3336300"/>
            <a:ext cx="927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4"/>
          <p:cNvSpPr txBox="1"/>
          <p:nvPr/>
        </p:nvSpPr>
        <p:spPr>
          <a:xfrm>
            <a:off x="1569475" y="2788100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16" y="2748175"/>
            <a:ext cx="1906484" cy="4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311700" y="37401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(n)</a:t>
            </a:r>
            <a:endParaRPr baseline="-2500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914512" y="3453750"/>
            <a:ext cx="10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(n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k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)</a:t>
            </a:r>
            <a:endParaRPr baseline="-2500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569487" y="3740175"/>
            <a:ext cx="10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(k)</a:t>
            </a:r>
            <a:endParaRPr baseline="-2500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10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63" name="Google Shape;316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64" name="Google Shape;3164;p105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5" name="Google Shape;3165;p105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6" name="Google Shape;316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7" name="Google Shape;316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9" name="Google Shape;3169;p105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0" name="Google Shape;3170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1" name="Google Shape;3171;p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2" name="Google Shape;3172;p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3" name="Google Shape;3173;p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5" name="Google Shape;3175;p105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плече,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которого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76" name="Google Shape;3176;p105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“которого”,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 при формировании вектора     из     мы хотим вытащить информацию о форме слове “человек” и о том, что сейчас идет причастный оборот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77" name="Google Shape;31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1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10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84" name="Google Shape;318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85" name="Google Shape;3185;p106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6" name="Google Shape;3186;p106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7" name="Google Shape;318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0" name="Google Shape;3190;p106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1" name="Google Shape;3191;p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2" name="Google Shape;3192;p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3" name="Google Shape;3193;p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" name="Google Shape;3194;p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6" name="Google Shape;3196;p106"/>
          <p:cNvSpPr txBox="1"/>
          <p:nvPr/>
        </p:nvSpPr>
        <p:spPr>
          <a:xfrm>
            <a:off x="4225950" y="617550"/>
            <a:ext cx="4296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плече, которого вчера видели на пересечении Косого переулка и улицы Роз, зашел в бар.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После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…”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97" name="Google Shape;3197;p106"/>
          <p:cNvSpPr txBox="1"/>
          <p:nvPr/>
        </p:nvSpPr>
        <p:spPr>
          <a:xfrm>
            <a:off x="4273975" y="3186525"/>
            <a:ext cx="48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“после”, то мы можем удалить из      информацию о предыдущем предложении, и добавить информацию о слове “после”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98" name="Google Shape;3198;p1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21905" y="3522998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10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</a:t>
            </a:r>
            <a:endParaRPr/>
          </a:p>
        </p:txBody>
      </p:sp>
      <p:pic>
        <p:nvPicPr>
          <p:cNvPr id="3204" name="Google Shape;3204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5" y="2242400"/>
            <a:ext cx="5874575" cy="18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5" name="Google Shape;3205;p107"/>
          <p:cNvSpPr/>
          <p:nvPr/>
        </p:nvSpPr>
        <p:spPr>
          <a:xfrm>
            <a:off x="3114325" y="2399725"/>
            <a:ext cx="2770200" cy="16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6" name="Google Shape;320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500" y="3745975"/>
            <a:ext cx="2638449" cy="45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7" name="Google Shape;320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500" y="2278800"/>
            <a:ext cx="2207750" cy="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8" name="Google Shape;3208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0862" y="2766487"/>
            <a:ext cx="2170490" cy="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9" name="Google Shape;3209;p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4500" y="3254150"/>
            <a:ext cx="2346937" cy="3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0" name="Google Shape;3210;p107"/>
          <p:cNvSpPr/>
          <p:nvPr/>
        </p:nvSpPr>
        <p:spPr>
          <a:xfrm>
            <a:off x="2355600" y="2126225"/>
            <a:ext cx="211800" cy="27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1" name="Google Shape;3211;p107"/>
          <p:cNvSpPr/>
          <p:nvPr/>
        </p:nvSpPr>
        <p:spPr>
          <a:xfrm>
            <a:off x="252130" y="2399825"/>
            <a:ext cx="347700" cy="273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2" name="Google Shape;3212;p107"/>
          <p:cNvSpPr/>
          <p:nvPr/>
        </p:nvSpPr>
        <p:spPr>
          <a:xfrm>
            <a:off x="543000" y="3923400"/>
            <a:ext cx="211800" cy="273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3" name="Google Shape;3213;p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58540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4" name="Google Shape;3214;p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7396" y="1854909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5" name="Google Shape;3215;p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11568" y="258032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6" name="Google Shape;3216;p1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7850" y="4020124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7" name="Google Shape;3217;p107"/>
          <p:cNvSpPr txBox="1"/>
          <p:nvPr/>
        </p:nvSpPr>
        <p:spPr>
          <a:xfrm>
            <a:off x="431975" y="1226325"/>
            <a:ext cx="318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“Облегченный вариант” LSTM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10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3223" name="Google Shape;3223;p108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 познакомились с идеей устройства новых рекуррентных слоев: LSTM и GRU.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