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9"/>
  </p:notesMasterIdLst>
  <p:sldIdLst>
    <p:sldId id="306" r:id="rId5"/>
    <p:sldId id="308" r:id="rId6"/>
    <p:sldId id="309" r:id="rId7"/>
    <p:sldId id="315" r:id="rId8"/>
    <p:sldId id="316" r:id="rId9"/>
    <p:sldId id="317" r:id="rId10"/>
    <p:sldId id="318" r:id="rId11"/>
    <p:sldId id="320" r:id="rId12"/>
    <p:sldId id="321" r:id="rId13"/>
    <p:sldId id="310" r:id="rId14"/>
    <p:sldId id="311" r:id="rId15"/>
    <p:sldId id="312" r:id="rId16"/>
    <p:sldId id="313" r:id="rId17"/>
    <p:sldId id="31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12/8/2022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news-room/fact-sheets/detail/tuberculosis" TargetMode="External"/><Relationship Id="rId2" Type="http://schemas.openxmlformats.org/officeDocument/2006/relationships/hyperlink" Target="https://www.who.int/teams/global-tuberculosis-programme/data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r4ds.had.co.nz/exploratory-data-analysi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B7169B8-2507-43F4-A148-FA791CD9C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793" y="1779723"/>
            <a:ext cx="5835798" cy="358731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spc="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Global Tuberculosis </a:t>
            </a:r>
            <a:r>
              <a:rPr lang="en-US" sz="4500" kern="1200" spc="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Programme</a:t>
            </a:r>
            <a:r>
              <a:rPr lang="en-US" sz="4500" kern="1200" spc="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Data  Analysis</a:t>
            </a:r>
            <a:endParaRPr lang="en-US" sz="4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2814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1594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7274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042" y="698643"/>
            <a:ext cx="4124758" cy="53014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Presented By- Swati Mishra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UIN- (01212676)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Data Visualization - CS625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15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1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15" y="1057745"/>
            <a:ext cx="10550025" cy="50693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24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risk factors involved in TB case infections with respect to different region?</a:t>
            </a:r>
          </a:p>
        </p:txBody>
      </p:sp>
      <p:cxnSp>
        <p:nvCxnSpPr>
          <p:cNvPr id="32" name="Straight Connector 1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18931C-93A9-E1A9-3DF0-396909EFA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00" y="1773773"/>
            <a:ext cx="9340969" cy="472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3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15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1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15" y="1057745"/>
            <a:ext cx="10550025" cy="50693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just"/>
            <a:r>
              <a:rPr lang="en-US" sz="24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low, high, best estimate for each country with respect to the total population?</a:t>
            </a:r>
          </a:p>
        </p:txBody>
      </p:sp>
      <p:cxnSp>
        <p:nvCxnSpPr>
          <p:cNvPr id="32" name="Straight Connector 1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6BB2F-84F0-8FDB-C03C-E23B9A7FB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572" y="1697419"/>
            <a:ext cx="8328590" cy="45952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60535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15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1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90" y="806471"/>
            <a:ext cx="11414423" cy="75820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220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cost of different Programme (including Budget, Expected Funding,Acutual Expenditure and Funds Received)?</a:t>
            </a:r>
          </a:p>
        </p:txBody>
      </p:sp>
      <p:cxnSp>
        <p:nvCxnSpPr>
          <p:cNvPr id="32" name="Straight Connector 1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3D7D49A-9C45-E767-6CDE-9DF304F04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03" y="1534952"/>
            <a:ext cx="8850769" cy="49761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07574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15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1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90" y="806471"/>
            <a:ext cx="11414423" cy="63049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just"/>
            <a:r>
              <a:rPr lang="en-US" sz="22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patient expected to start MDR-TB treatment w.r.t to the facilities they choose</a:t>
            </a:r>
            <a:r>
              <a:rPr lang="en-US" sz="10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32" name="Straight Connector 1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FB27D-A7C1-F7B5-C98C-549549796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380" y="1426209"/>
            <a:ext cx="8895607" cy="52420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52854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4FCC52-24A8-7A73-C056-9E773DE8F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046" y="1033100"/>
            <a:ext cx="7019486" cy="1179576"/>
          </a:xfrm>
        </p:spPr>
        <p:txBody>
          <a:bodyPr>
            <a:normAutofit/>
          </a:bodyPr>
          <a:lstStyle/>
          <a:p>
            <a:r>
              <a:rPr lang="en-US" sz="4000" dirty="0"/>
              <a:t>References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F45C07-0A4F-FEAE-8923-3C48B71B4F4A}"/>
              </a:ext>
            </a:extLst>
          </p:cNvPr>
          <p:cNvSpPr txBox="1"/>
          <p:nvPr/>
        </p:nvSpPr>
        <p:spPr>
          <a:xfrm>
            <a:off x="796046" y="2349129"/>
            <a:ext cx="7455379" cy="1676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2"/>
              </a:rPr>
              <a:t>https://www.who.int/teams/global-tuberculosis-programme/data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https://www.who.int/news-room/fact-sheets/detail/tuberculosis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0" i="0" u="none" strike="noStrike" dirty="0">
                <a:solidFill>
                  <a:srgbClr val="24292F"/>
                </a:solidFill>
                <a:effectLst/>
                <a:latin typeface="-apple-system"/>
                <a:hlinkClick r:id="rId4"/>
              </a:rPr>
              <a:t>https://r4ds.had.co.nz/exploratory-data-analysis.html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2935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15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1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8"/>
            <a:ext cx="10550025" cy="8866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cxnSp>
        <p:nvCxnSpPr>
          <p:cNvPr id="32" name="Straight Connector 1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15" y="2225616"/>
            <a:ext cx="10550025" cy="382591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</a:rPr>
              <a:t>WHO's Global Tuberculosis Programme, which strives for a TB-free world with no TB-related deaths, illnesses, or suffering. The team's goal is to lead and coordinate the worldwide campaign to end the TB epidemic via multisectoral action, innovation, and universal access to people-centered prevention and care. 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</a:rPr>
              <a:t>The dataset are divided into below categories: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C00000"/>
                </a:solidFill>
                <a:effectLst/>
              </a:rPr>
              <a:t>WHO TB burden estimates </a:t>
            </a:r>
          </a:p>
          <a:p>
            <a:pPr marL="571500" lvl="1" indent="-342900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WHO TB burden estimates</a:t>
            </a:r>
          </a:p>
          <a:p>
            <a:pPr marL="571500" lvl="1" indent="-342900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WHO TB incidence estimates</a:t>
            </a:r>
            <a:endParaRPr lang="en-US" b="0" i="0" dirty="0">
              <a:solidFill>
                <a:srgbClr val="C00000"/>
              </a:solidFill>
              <a:effectLst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C00000"/>
                </a:solidFill>
                <a:effectLst/>
              </a:rPr>
              <a:t>Data provided by countries and territories</a:t>
            </a:r>
          </a:p>
          <a:p>
            <a:pPr marL="571500" lvl="1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Budgets for TB</a:t>
            </a:r>
          </a:p>
          <a:p>
            <a:pPr marL="571500" lvl="1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Expenditure and utilization of health services for TB</a:t>
            </a:r>
          </a:p>
          <a:p>
            <a:pPr marL="571500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15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1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8"/>
            <a:ext cx="10550025" cy="8866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cxnSp>
        <p:nvCxnSpPr>
          <p:cNvPr id="32" name="Straight Connector 1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16" y="2325422"/>
            <a:ext cx="9927346" cy="30589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What are the risk factors involved in TB case infections with respect to different region?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What is the low, high, best estimate for each country with respect to the total population?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What are the cost of different Programme (including Budget, Expected Funding ,Acutual Expenditure and Funds Received)?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Number of patient expected to start MDR-TB treatment w.r.t to the facilities they choose.</a:t>
            </a:r>
          </a:p>
        </p:txBody>
      </p:sp>
      <p:sp>
        <p:nvSpPr>
          <p:cNvPr id="3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0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15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1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BEF88A-DB1C-A569-4E64-398012CB9E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3" t="11759" r="8518" b="5203"/>
          <a:stretch/>
        </p:blipFill>
        <p:spPr>
          <a:xfrm>
            <a:off x="1156433" y="806470"/>
            <a:ext cx="9491456" cy="569471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4944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15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1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204F753-BD08-31F2-CE5F-6BDD68DA5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298" y="839151"/>
            <a:ext cx="9456497" cy="565426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55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15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1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894EE19-3EF6-C5FF-0B6F-0EEB708A9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91" y="982435"/>
            <a:ext cx="9524812" cy="56754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690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15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1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21E1F2-CD8D-B0A9-9ACC-A92F4F8E2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31" y="1185991"/>
            <a:ext cx="9468337" cy="548668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1355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15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1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F8F890-6AF6-B2DD-9E12-2FE666B47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33" y="895764"/>
            <a:ext cx="9792029" cy="58646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976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15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1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1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549E4A-6137-94C5-F95B-8D7D4AFD69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02"/>
          <a:stretch/>
        </p:blipFill>
        <p:spPr>
          <a:xfrm>
            <a:off x="825260" y="914593"/>
            <a:ext cx="9323156" cy="564036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495604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</TotalTime>
  <Words>298</Words>
  <Application>Microsoft Office PowerPoint</Application>
  <PresentationFormat>Widescreen</PresentationFormat>
  <Paragraphs>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-apple-system</vt:lpstr>
      <vt:lpstr>Arial</vt:lpstr>
      <vt:lpstr>Calibri</vt:lpstr>
      <vt:lpstr>Courier New</vt:lpstr>
      <vt:lpstr>Times New Roman</vt:lpstr>
      <vt:lpstr>Univers</vt:lpstr>
      <vt:lpstr>Wingdings</vt:lpstr>
      <vt:lpstr>GradientUnivers</vt:lpstr>
      <vt:lpstr>Global Tuberculosis Programme Data  Analysis</vt:lpstr>
      <vt:lpstr>Introduction</vt:lpstr>
      <vt:lpstr>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are the risk factors involved in TB case infections with respect to different region?</vt:lpstr>
      <vt:lpstr>What is the low, high, best estimate for each country with respect to the total population?</vt:lpstr>
      <vt:lpstr>What are the cost of different Programme (including Budget, Expected Funding,Acutual Expenditure and Funds Received)?</vt:lpstr>
      <vt:lpstr>Number of patient expected to start MDR-TB treatment w.r.t to the facilities they choose.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Tuberculosis Programme Analysis</dc:title>
  <dc:creator>MISHRA, SWATI</dc:creator>
  <cp:lastModifiedBy>MISHRA, SWATI</cp:lastModifiedBy>
  <cp:revision>11</cp:revision>
  <dcterms:created xsi:type="dcterms:W3CDTF">2022-12-08T22:32:35Z</dcterms:created>
  <dcterms:modified xsi:type="dcterms:W3CDTF">2022-12-08T23:56:03Z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