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12192000"/>
  <p:notesSz cx="6858000" cy="9144000"/>
  <p:embeddedFontLst>
    <p:embeddedFont>
      <p:font typeface="Source Serif Pro"/>
      <p:regular r:id="rId64"/>
      <p:bold r:id="rId65"/>
      <p:italic r:id="rId66"/>
      <p:boldItalic r:id="rId67"/>
    </p:embeddedFont>
    <p:embeddedFont>
      <p:font typeface="Quattrocento Sans"/>
      <p:regular r:id="rId68"/>
      <p:bold r:id="rId69"/>
      <p:italic r:id="rId70"/>
      <p:boldItalic r:id="rId71"/>
    </p:embeddedFont>
    <p:embeddedFont>
      <p:font typeface="Barlow"/>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6" roundtripDataSignature="AMtx7mhV90EB8v/rsl8O7dvcds1l6wFV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BAA3A9-0712-4901-ADFC-BBEA7F586263}">
  <a:tblStyle styleId="{A2BAA3A9-0712-4901-ADFC-BBEA7F58626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Barlow-bold.fntdata"/><Relationship Id="rId72" Type="http://schemas.openxmlformats.org/officeDocument/2006/relationships/font" Target="fonts/Barlow-regular.fntdata"/><Relationship Id="rId31" Type="http://schemas.openxmlformats.org/officeDocument/2006/relationships/slide" Target="slides/slide26.xml"/><Relationship Id="rId75" Type="http://schemas.openxmlformats.org/officeDocument/2006/relationships/font" Target="fonts/Barlow-boldItalic.fntdata"/><Relationship Id="rId30" Type="http://schemas.openxmlformats.org/officeDocument/2006/relationships/slide" Target="slides/slide25.xml"/><Relationship Id="rId74" Type="http://schemas.openxmlformats.org/officeDocument/2006/relationships/font" Target="fonts/Barlow-italic.fntdata"/><Relationship Id="rId33" Type="http://schemas.openxmlformats.org/officeDocument/2006/relationships/slide" Target="slides/slide28.xml"/><Relationship Id="rId32" Type="http://schemas.openxmlformats.org/officeDocument/2006/relationships/slide" Target="slides/slide27.xml"/><Relationship Id="rId76" Type="http://customschemas.google.com/relationships/presentationmetadata" Target="meta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QuattrocentoSans-boldItalic.fntdata"/><Relationship Id="rId70" Type="http://schemas.openxmlformats.org/officeDocument/2006/relationships/font" Target="fonts/QuattrocentoSans-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SourceSerifPro-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SourceSerifPro-italic.fntdata"/><Relationship Id="rId21" Type="http://schemas.openxmlformats.org/officeDocument/2006/relationships/slide" Target="slides/slide16.xml"/><Relationship Id="rId65" Type="http://schemas.openxmlformats.org/officeDocument/2006/relationships/font" Target="fonts/SourceSerifPro-bold.fntdata"/><Relationship Id="rId24" Type="http://schemas.openxmlformats.org/officeDocument/2006/relationships/slide" Target="slides/slide19.xml"/><Relationship Id="rId68" Type="http://schemas.openxmlformats.org/officeDocument/2006/relationships/font" Target="fonts/QuattrocentoSans-regular.fntdata"/><Relationship Id="rId23" Type="http://schemas.openxmlformats.org/officeDocument/2006/relationships/slide" Target="slides/slide18.xml"/><Relationship Id="rId67" Type="http://schemas.openxmlformats.org/officeDocument/2006/relationships/font" Target="fonts/SourceSerifPro-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QuattrocentoSans-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057fd50c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2057fd50c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057fd50c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2057fd50cc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057fd50cc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057fd50cc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7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6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6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8"/>
          <p:cNvSpPr/>
          <p:nvPr>
            <p:ph idx="2" type="pic"/>
          </p:nvPr>
        </p:nvSpPr>
        <p:spPr>
          <a:xfrm>
            <a:off x="5183188" y="987425"/>
            <a:ext cx="6172200" cy="4873625"/>
          </a:xfrm>
          <a:prstGeom prst="rect">
            <a:avLst/>
          </a:prstGeom>
          <a:noFill/>
          <a:ln>
            <a:noFill/>
          </a:ln>
        </p:spPr>
      </p:sp>
      <p:sp>
        <p:nvSpPr>
          <p:cNvPr id="64" name="Google Shape;64;p6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4300"/>
            <a:ext cx="9144000" cy="60007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JavaScript</a:t>
            </a:r>
            <a:endParaRPr/>
          </a:p>
        </p:txBody>
      </p:sp>
      <p:sp>
        <p:nvSpPr>
          <p:cNvPr id="85" name="Google Shape;85;p1"/>
          <p:cNvSpPr txBox="1"/>
          <p:nvPr>
            <p:ph idx="1" type="subTitle"/>
          </p:nvPr>
        </p:nvSpPr>
        <p:spPr>
          <a:xfrm>
            <a:off x="1524000" y="933450"/>
            <a:ext cx="9144000" cy="5676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14141"/>
              </a:buClr>
              <a:buSzPts val="2400"/>
              <a:buNone/>
            </a:pPr>
            <a:r>
              <a:rPr b="0" i="0" lang="en-US">
                <a:solidFill>
                  <a:srgbClr val="414141"/>
                </a:solidFill>
                <a:latin typeface="Arial"/>
                <a:ea typeface="Arial"/>
                <a:cs typeface="Arial"/>
                <a:sym typeface="Arial"/>
              </a:rPr>
              <a:t>JavaScript is the most popular and widely used client-side scripting language. Client-side scripting refers to scripts that run within your web browser. JavaScript is designed to add interactivity and dynamic effects to the web pages by manipulating the content returned from a web server.</a:t>
            </a:r>
            <a:endParaRPr/>
          </a:p>
          <a:p>
            <a:pPr indent="0" lvl="0" marL="0" rtl="0" algn="l">
              <a:lnSpc>
                <a:spcPct val="90000"/>
              </a:lnSpc>
              <a:spcBef>
                <a:spcPts val="1000"/>
              </a:spcBef>
              <a:spcAft>
                <a:spcPts val="0"/>
              </a:spcAft>
              <a:buClr>
                <a:srgbClr val="414141"/>
              </a:buClr>
              <a:buSzPts val="2400"/>
              <a:buNone/>
            </a:pPr>
            <a:r>
              <a:rPr b="0" i="0" lang="en-US">
                <a:solidFill>
                  <a:srgbClr val="414141"/>
                </a:solidFill>
                <a:latin typeface="Arial"/>
                <a:ea typeface="Arial"/>
                <a:cs typeface="Arial"/>
                <a:sym typeface="Arial"/>
              </a:rPr>
              <a:t>JavaScript is an object-oriented language, and it also has some similarities in syntax to Java programming language. But, JavaScript is not related to Java in any way.</a:t>
            </a:r>
            <a:endParaRPr>
              <a:solidFill>
                <a:srgbClr val="414141"/>
              </a:solidFill>
              <a:latin typeface="Arial"/>
              <a:ea typeface="Arial"/>
              <a:cs typeface="Arial"/>
              <a:sym typeface="Arial"/>
            </a:endParaRPr>
          </a:p>
          <a:p>
            <a:pPr indent="0" lvl="0" marL="0" rtl="0" algn="l">
              <a:lnSpc>
                <a:spcPct val="90000"/>
              </a:lnSpc>
              <a:spcBef>
                <a:spcPts val="1000"/>
              </a:spcBef>
              <a:spcAft>
                <a:spcPts val="0"/>
              </a:spcAft>
              <a:buClr>
                <a:srgbClr val="414141"/>
              </a:buClr>
              <a:buSzPts val="2400"/>
              <a:buNone/>
            </a:pPr>
            <a:r>
              <a:rPr b="0" i="0" lang="en-US">
                <a:solidFill>
                  <a:srgbClr val="414141"/>
                </a:solidFill>
                <a:latin typeface="Arial"/>
                <a:ea typeface="Arial"/>
                <a:cs typeface="Arial"/>
                <a:sym typeface="Arial"/>
              </a:rPr>
              <a:t>JavaScript is officially maintained by ECMA (European Computer Manufacturers Association) as ECMAScript. ECMAScript 6 (or ES6) is the latest major version of the ECMAScript standard.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400"/>
              <a:buFont typeface="Arial"/>
              <a:buNone/>
            </a:pPr>
            <a:r>
              <a:rPr b="1" i="0" lang="en-US">
                <a:solidFill>
                  <a:srgbClr val="262626"/>
                </a:solidFill>
                <a:latin typeface="Arial"/>
                <a:ea typeface="Arial"/>
                <a:cs typeface="Arial"/>
                <a:sym typeface="Arial"/>
              </a:rPr>
              <a:t>Generating Output in JavaScript</a:t>
            </a:r>
            <a:br>
              <a:rPr b="1" i="0" lang="en-US">
                <a:solidFill>
                  <a:srgbClr val="262626"/>
                </a:solidFill>
                <a:latin typeface="Arial"/>
                <a:ea typeface="Arial"/>
                <a:cs typeface="Arial"/>
                <a:sym typeface="Arial"/>
              </a:rPr>
            </a:br>
            <a:endParaRPr/>
          </a:p>
        </p:txBody>
      </p:sp>
      <p:sp>
        <p:nvSpPr>
          <p:cNvPr id="135" name="Google Shape;135;p10"/>
          <p:cNvSpPr txBox="1"/>
          <p:nvPr>
            <p:ph idx="1" type="body"/>
          </p:nvPr>
        </p:nvSpPr>
        <p:spPr>
          <a:xfrm>
            <a:off x="838200" y="1066800"/>
            <a:ext cx="10515600" cy="569595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414141"/>
              </a:buClr>
              <a:buSzPct val="100000"/>
              <a:buChar char="•"/>
            </a:pPr>
            <a:r>
              <a:rPr b="0" i="0" lang="en-US">
                <a:solidFill>
                  <a:srgbClr val="414141"/>
                </a:solidFill>
                <a:latin typeface="Arial"/>
                <a:ea typeface="Arial"/>
                <a:cs typeface="Arial"/>
                <a:sym typeface="Arial"/>
              </a:rPr>
              <a:t>In JavaScript there are several different ways of generating output including writing output to the browser window or browser console, displaying output in dialog boxes, writing output into an HTML element.</a:t>
            </a:r>
            <a:endParaRPr/>
          </a:p>
          <a:p>
            <a:pPr indent="-228600" lvl="0" marL="228600" rtl="0" algn="l">
              <a:lnSpc>
                <a:spcPct val="90000"/>
              </a:lnSpc>
              <a:spcBef>
                <a:spcPts val="1000"/>
              </a:spcBef>
              <a:spcAft>
                <a:spcPts val="0"/>
              </a:spcAft>
              <a:buClr>
                <a:srgbClr val="262626"/>
              </a:buClr>
              <a:buSzPct val="100000"/>
              <a:buChar char="•"/>
            </a:pPr>
            <a:r>
              <a:rPr b="1" i="0" lang="en-US">
                <a:solidFill>
                  <a:srgbClr val="262626"/>
                </a:solidFill>
                <a:latin typeface="Arial"/>
                <a:ea typeface="Arial"/>
                <a:cs typeface="Arial"/>
                <a:sym typeface="Arial"/>
              </a:rPr>
              <a:t> Writing Output to Browser Console</a:t>
            </a:r>
            <a:endParaRPr/>
          </a:p>
          <a:p>
            <a:pPr indent="-228600" lvl="0" marL="228600" rtl="0" algn="l">
              <a:lnSpc>
                <a:spcPct val="90000"/>
              </a:lnSpc>
              <a:spcBef>
                <a:spcPts val="1000"/>
              </a:spcBef>
              <a:spcAft>
                <a:spcPts val="0"/>
              </a:spcAft>
              <a:buClr>
                <a:srgbClr val="000000"/>
              </a:buClr>
              <a:buSzPct val="100000"/>
              <a:buChar char="•"/>
            </a:pPr>
            <a:r>
              <a:rPr b="0" i="0" lang="en-US">
                <a:solidFill>
                  <a:srgbClr val="000000"/>
                </a:solidFill>
                <a:latin typeface="Consolas"/>
                <a:ea typeface="Consolas"/>
                <a:cs typeface="Consolas"/>
                <a:sym typeface="Consolas"/>
              </a:rPr>
              <a:t>console</a:t>
            </a:r>
            <a:r>
              <a:rPr b="0" i="0" lang="en-US">
                <a:solidFill>
                  <a:srgbClr val="5F6364"/>
                </a:solidFill>
                <a:latin typeface="Consolas"/>
                <a:ea typeface="Consolas"/>
                <a:cs typeface="Consolas"/>
                <a:sym typeface="Consolas"/>
              </a:rPr>
              <a:t>.</a:t>
            </a:r>
            <a:r>
              <a:rPr b="0" i="0" lang="en-US">
                <a:solidFill>
                  <a:srgbClr val="DD4A68"/>
                </a:solidFill>
                <a:latin typeface="Consolas"/>
                <a:ea typeface="Consolas"/>
                <a:cs typeface="Consolas"/>
                <a:sym typeface="Consolas"/>
              </a:rPr>
              <a:t>log</a:t>
            </a:r>
            <a:r>
              <a:rPr b="0" i="0" lang="en-US">
                <a:solidFill>
                  <a:srgbClr val="5F6364"/>
                </a:solidFill>
                <a:latin typeface="Consolas"/>
                <a:ea typeface="Consolas"/>
                <a:cs typeface="Consolas"/>
                <a:sym typeface="Consolas"/>
              </a:rPr>
              <a:t>(</a:t>
            </a:r>
            <a:r>
              <a:rPr b="0" i="0" lang="en-US">
                <a:solidFill>
                  <a:srgbClr val="669900"/>
                </a:solidFill>
                <a:latin typeface="Consolas"/>
                <a:ea typeface="Consolas"/>
                <a:cs typeface="Consolas"/>
                <a:sym typeface="Consolas"/>
              </a:rPr>
              <a:t>"Hello World!"</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endParaRPr/>
          </a:p>
          <a:p>
            <a:pPr indent="-228600" lvl="0" marL="228600" rtl="0" algn="l">
              <a:lnSpc>
                <a:spcPct val="90000"/>
              </a:lnSpc>
              <a:spcBef>
                <a:spcPts val="1000"/>
              </a:spcBef>
              <a:spcAft>
                <a:spcPts val="0"/>
              </a:spcAft>
              <a:buClr>
                <a:srgbClr val="262626"/>
              </a:buClr>
              <a:buSzPct val="100000"/>
              <a:buChar char="•"/>
            </a:pPr>
            <a:r>
              <a:rPr b="1" lang="en-US">
                <a:solidFill>
                  <a:srgbClr val="262626"/>
                </a:solidFill>
                <a:latin typeface="Arial"/>
                <a:ea typeface="Arial"/>
                <a:cs typeface="Arial"/>
                <a:sym typeface="Arial"/>
              </a:rPr>
              <a:t>Output in Alert Dialog Boxes</a:t>
            </a:r>
            <a:endParaRPr/>
          </a:p>
          <a:p>
            <a:pPr indent="-228600" lvl="0" marL="228600" rtl="0" algn="l">
              <a:lnSpc>
                <a:spcPct val="90000"/>
              </a:lnSpc>
              <a:spcBef>
                <a:spcPts val="1000"/>
              </a:spcBef>
              <a:spcAft>
                <a:spcPts val="0"/>
              </a:spcAft>
              <a:buClr>
                <a:srgbClr val="DD4A68"/>
              </a:buClr>
              <a:buSzPct val="100000"/>
              <a:buChar char="•"/>
            </a:pPr>
            <a:r>
              <a:rPr b="0" i="0" lang="en-US">
                <a:solidFill>
                  <a:srgbClr val="DD4A68"/>
                </a:solidFill>
                <a:latin typeface="Consolas"/>
                <a:ea typeface="Consolas"/>
                <a:cs typeface="Consolas"/>
                <a:sym typeface="Consolas"/>
              </a:rPr>
              <a:t>alert</a:t>
            </a:r>
            <a:r>
              <a:rPr b="0" i="0" lang="en-US">
                <a:solidFill>
                  <a:srgbClr val="5F6364"/>
                </a:solidFill>
                <a:latin typeface="Consolas"/>
                <a:ea typeface="Consolas"/>
                <a:cs typeface="Consolas"/>
                <a:sym typeface="Consolas"/>
              </a:rPr>
              <a:t>(</a:t>
            </a:r>
            <a:r>
              <a:rPr b="0" i="0" lang="en-US">
                <a:solidFill>
                  <a:srgbClr val="669900"/>
                </a:solidFill>
                <a:latin typeface="Consolas"/>
                <a:ea typeface="Consolas"/>
                <a:cs typeface="Consolas"/>
                <a:sym typeface="Consolas"/>
              </a:rPr>
              <a:t>"Hello World!"</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Outputs: Hello World!</a:t>
            </a:r>
            <a:endParaRPr b="1" i="0">
              <a:solidFill>
                <a:srgbClr val="262626"/>
              </a:solidFill>
              <a:latin typeface="Arial"/>
              <a:ea typeface="Arial"/>
              <a:cs typeface="Arial"/>
              <a:sym typeface="Arial"/>
            </a:endParaRPr>
          </a:p>
          <a:p>
            <a:pPr indent="-228600" lvl="0" marL="228600" rtl="0" algn="l">
              <a:lnSpc>
                <a:spcPct val="90000"/>
              </a:lnSpc>
              <a:spcBef>
                <a:spcPts val="1000"/>
              </a:spcBef>
              <a:spcAft>
                <a:spcPts val="0"/>
              </a:spcAft>
              <a:buClr>
                <a:srgbClr val="262626"/>
              </a:buClr>
              <a:buSzPct val="100000"/>
              <a:buChar char="•"/>
            </a:pPr>
            <a:r>
              <a:rPr b="1" lang="en-US">
                <a:solidFill>
                  <a:srgbClr val="262626"/>
                </a:solidFill>
                <a:latin typeface="Arial"/>
                <a:ea typeface="Arial"/>
                <a:cs typeface="Arial"/>
                <a:sym typeface="Arial"/>
              </a:rPr>
              <a:t>Output to the Browser Window</a:t>
            </a:r>
            <a:endParaRPr/>
          </a:p>
          <a:p>
            <a:pPr indent="-228600" lvl="0" marL="228600" rtl="0" algn="l">
              <a:lnSpc>
                <a:spcPct val="90000"/>
              </a:lnSpc>
              <a:spcBef>
                <a:spcPts val="1000"/>
              </a:spcBef>
              <a:spcAft>
                <a:spcPts val="0"/>
              </a:spcAft>
              <a:buClr>
                <a:srgbClr val="000000"/>
              </a:buClr>
              <a:buSzPct val="100000"/>
              <a:buChar char="•"/>
            </a:pPr>
            <a:r>
              <a:rPr b="0" i="0" lang="en-US">
                <a:solidFill>
                  <a:srgbClr val="000000"/>
                </a:solidFill>
                <a:latin typeface="Consolas"/>
                <a:ea typeface="Consolas"/>
                <a:cs typeface="Consolas"/>
                <a:sym typeface="Consolas"/>
              </a:rPr>
              <a:t>document</a:t>
            </a:r>
            <a:r>
              <a:rPr b="0" i="0" lang="en-US">
                <a:solidFill>
                  <a:srgbClr val="5F6364"/>
                </a:solidFill>
                <a:latin typeface="Consolas"/>
                <a:ea typeface="Consolas"/>
                <a:cs typeface="Consolas"/>
                <a:sym typeface="Consolas"/>
              </a:rPr>
              <a:t>.</a:t>
            </a:r>
            <a:r>
              <a:rPr b="0" i="0" lang="en-US">
                <a:solidFill>
                  <a:srgbClr val="DD4A68"/>
                </a:solidFill>
                <a:latin typeface="Consolas"/>
                <a:ea typeface="Consolas"/>
                <a:cs typeface="Consolas"/>
                <a:sym typeface="Consolas"/>
              </a:rPr>
              <a:t>write</a:t>
            </a:r>
            <a:r>
              <a:rPr b="0" i="0" lang="en-US">
                <a:solidFill>
                  <a:srgbClr val="5F6364"/>
                </a:solidFill>
                <a:latin typeface="Consolas"/>
                <a:ea typeface="Consolas"/>
                <a:cs typeface="Consolas"/>
                <a:sym typeface="Consolas"/>
              </a:rPr>
              <a:t>(</a:t>
            </a:r>
            <a:r>
              <a:rPr b="0" i="0" lang="en-US">
                <a:solidFill>
                  <a:srgbClr val="669900"/>
                </a:solidFill>
                <a:latin typeface="Consolas"/>
                <a:ea typeface="Consolas"/>
                <a:cs typeface="Consolas"/>
                <a:sym typeface="Consolas"/>
              </a:rPr>
              <a:t>"Hello World!"</a:t>
            </a:r>
            <a:r>
              <a:rPr b="0" i="0" lang="en-US">
                <a:solidFill>
                  <a:srgbClr val="5F6364"/>
                </a:solidFill>
                <a:latin typeface="Consolas"/>
                <a:ea typeface="Consolas"/>
                <a:cs typeface="Consolas"/>
                <a:sym typeface="Consolas"/>
              </a:rPr>
              <a:t>);</a:t>
            </a:r>
            <a:endParaRPr/>
          </a:p>
          <a:p>
            <a:pPr indent="-228600" lvl="0" marL="228600" rtl="0" algn="l">
              <a:lnSpc>
                <a:spcPct val="90000"/>
              </a:lnSpc>
              <a:spcBef>
                <a:spcPts val="1000"/>
              </a:spcBef>
              <a:spcAft>
                <a:spcPts val="0"/>
              </a:spcAft>
              <a:buClr>
                <a:srgbClr val="262626"/>
              </a:buClr>
              <a:buSzPct val="100000"/>
              <a:buChar char="•"/>
            </a:pPr>
            <a:r>
              <a:rPr b="1" i="0" lang="en-US">
                <a:solidFill>
                  <a:srgbClr val="262626"/>
                </a:solidFill>
                <a:latin typeface="Arial"/>
                <a:ea typeface="Arial"/>
                <a:cs typeface="Arial"/>
                <a:sym typeface="Arial"/>
              </a:rPr>
              <a:t>Output Inside an HTML Element</a:t>
            </a:r>
            <a:endParaRPr/>
          </a:p>
          <a:p>
            <a:pPr indent="-228600" lvl="0" marL="228600" rtl="0" algn="l">
              <a:lnSpc>
                <a:spcPct val="90000"/>
              </a:lnSpc>
              <a:spcBef>
                <a:spcPts val="1000"/>
              </a:spcBef>
              <a:spcAft>
                <a:spcPts val="0"/>
              </a:spcAft>
              <a:buClr>
                <a:srgbClr val="5F6364"/>
              </a:buClr>
              <a:buSzPct val="100000"/>
              <a:buChar char="•"/>
            </a:pP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p </a:t>
            </a:r>
            <a:r>
              <a:rPr b="0" i="0" lang="en-US">
                <a:solidFill>
                  <a:srgbClr val="669900"/>
                </a:solidFill>
                <a:latin typeface="Consolas"/>
                <a:ea typeface="Consolas"/>
                <a:cs typeface="Consolas"/>
                <a:sym typeface="Consolas"/>
              </a:rPr>
              <a:t>id</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greet</a:t>
            </a:r>
            <a:r>
              <a:rPr b="0" i="0" lang="en-US">
                <a:solidFill>
                  <a:srgbClr val="5F6364"/>
                </a:solidFill>
                <a:latin typeface="Consolas"/>
                <a:ea typeface="Consolas"/>
                <a:cs typeface="Consolas"/>
                <a:sym typeface="Consolas"/>
              </a:rPr>
              <a:t>"&gt;&lt;/</a:t>
            </a:r>
            <a:r>
              <a:rPr b="0" i="0" lang="en-US">
                <a:solidFill>
                  <a:srgbClr val="990055"/>
                </a:solidFill>
                <a:latin typeface="Consolas"/>
                <a:ea typeface="Consolas"/>
                <a:cs typeface="Consolas"/>
                <a:sym typeface="Consolas"/>
              </a:rPr>
              <a:t>p</a:t>
            </a:r>
            <a:r>
              <a:rPr b="0" i="0" lang="en-US">
                <a:solidFill>
                  <a:srgbClr val="5F6364"/>
                </a:solidFill>
                <a:latin typeface="Consolas"/>
                <a:ea typeface="Consolas"/>
                <a:cs typeface="Consolas"/>
                <a:sym typeface="Consolas"/>
              </a:rPr>
              <a:t>&gt;</a:t>
            </a:r>
            <a:endParaRPr b="1" i="0">
              <a:solidFill>
                <a:srgbClr val="262626"/>
              </a:solidFill>
              <a:latin typeface="Arial"/>
              <a:ea typeface="Arial"/>
              <a:cs typeface="Arial"/>
              <a:sym typeface="Arial"/>
            </a:endParaRPr>
          </a:p>
          <a:p>
            <a:pPr indent="-228600" lvl="0" marL="228600" rtl="0" algn="l">
              <a:lnSpc>
                <a:spcPct val="90000"/>
              </a:lnSpc>
              <a:spcBef>
                <a:spcPts val="1000"/>
              </a:spcBef>
              <a:spcAft>
                <a:spcPts val="0"/>
              </a:spcAft>
              <a:buClr>
                <a:srgbClr val="000000"/>
              </a:buClr>
              <a:buSzPct val="100000"/>
              <a:buChar char="•"/>
            </a:pPr>
            <a:r>
              <a:rPr b="0" i="0" lang="en-US">
                <a:solidFill>
                  <a:srgbClr val="000000"/>
                </a:solidFill>
                <a:latin typeface="Consolas"/>
                <a:ea typeface="Consolas"/>
                <a:cs typeface="Consolas"/>
                <a:sym typeface="Consolas"/>
              </a:rPr>
              <a:t>document</a:t>
            </a:r>
            <a:r>
              <a:rPr b="0" i="0" lang="en-US">
                <a:solidFill>
                  <a:srgbClr val="5F6364"/>
                </a:solidFill>
                <a:latin typeface="Consolas"/>
                <a:ea typeface="Consolas"/>
                <a:cs typeface="Consolas"/>
                <a:sym typeface="Consolas"/>
              </a:rPr>
              <a:t>.</a:t>
            </a:r>
            <a:r>
              <a:rPr b="0" i="0" lang="en-US">
                <a:solidFill>
                  <a:srgbClr val="DD4A68"/>
                </a:solidFill>
                <a:latin typeface="Consolas"/>
                <a:ea typeface="Consolas"/>
                <a:cs typeface="Consolas"/>
                <a:sym typeface="Consolas"/>
              </a:rPr>
              <a:t>getElementById</a:t>
            </a:r>
            <a:r>
              <a:rPr b="0" i="0" lang="en-US">
                <a:solidFill>
                  <a:srgbClr val="5F6364"/>
                </a:solidFill>
                <a:latin typeface="Consolas"/>
                <a:ea typeface="Consolas"/>
                <a:cs typeface="Consolas"/>
                <a:sym typeface="Consolas"/>
              </a:rPr>
              <a:t>(</a:t>
            </a:r>
            <a:r>
              <a:rPr b="0" i="0" lang="en-US">
                <a:solidFill>
                  <a:srgbClr val="669900"/>
                </a:solidFill>
                <a:latin typeface="Consolas"/>
                <a:ea typeface="Consolas"/>
                <a:cs typeface="Consolas"/>
                <a:sym typeface="Consolas"/>
              </a:rPr>
              <a:t>"greet"</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innerHTML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"Hello World!"</a:t>
            </a:r>
            <a:r>
              <a:rPr b="0" i="0" lang="en-US">
                <a:solidFill>
                  <a:srgbClr val="5F6364"/>
                </a:solidFill>
                <a:latin typeface="Consolas"/>
                <a:ea typeface="Consolas"/>
                <a:cs typeface="Consolas"/>
                <a:sym typeface="Consolas"/>
              </a:rPr>
              <a:t>;</a:t>
            </a:r>
            <a:endParaRPr b="0" i="0">
              <a:solidFill>
                <a:srgbClr val="414141"/>
              </a:solidFill>
              <a:latin typeface="Arial"/>
              <a:ea typeface="Arial"/>
              <a:cs typeface="Arial"/>
              <a:sym typeface="Arial"/>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400"/>
              <a:buFont typeface="Arial"/>
              <a:buNone/>
            </a:pPr>
            <a:r>
              <a:rPr b="1" i="0" lang="en-US">
                <a:solidFill>
                  <a:srgbClr val="262626"/>
                </a:solidFill>
                <a:latin typeface="Arial"/>
                <a:ea typeface="Arial"/>
                <a:cs typeface="Arial"/>
                <a:sym typeface="Arial"/>
              </a:rPr>
              <a:t>Data Types in JavaScript</a:t>
            </a:r>
            <a:br>
              <a:rPr b="1" i="0" lang="en-US">
                <a:solidFill>
                  <a:srgbClr val="262626"/>
                </a:solidFill>
                <a:latin typeface="Arial"/>
                <a:ea typeface="Arial"/>
                <a:cs typeface="Arial"/>
                <a:sym typeface="Arial"/>
              </a:rPr>
            </a:br>
            <a:endParaRPr/>
          </a:p>
        </p:txBody>
      </p:sp>
      <p:sp>
        <p:nvSpPr>
          <p:cNvPr id="141" name="Google Shape;14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Data types basically specify what kind of data can be stored and manipulated within a program.</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There are six basic data types in JavaScript which can be divided into three main categories: primitive (or primary), composite (or reference), and special data types. String, Number, and Boolean are primitive data types. Object, Array, and Function (which are all types of objects) are composite data types. Whereas Undefined and Null are special data types.</a:t>
            </a:r>
            <a:endParaRPr/>
          </a:p>
          <a:p>
            <a:pPr indent="-228600" lvl="0" marL="228600" rtl="0" algn="l">
              <a:lnSpc>
                <a:spcPct val="90000"/>
              </a:lnSpc>
              <a:spcBef>
                <a:spcPts val="1000"/>
              </a:spcBef>
              <a:spcAft>
                <a:spcPts val="0"/>
              </a:spcAft>
              <a:buClr>
                <a:srgbClr val="414141"/>
              </a:buClr>
              <a:buSzPct val="100000"/>
              <a:buChar char="•"/>
            </a:pPr>
            <a:r>
              <a:rPr b="0" i="0" lang="en-US">
                <a:solidFill>
                  <a:srgbClr val="414141"/>
                </a:solidFill>
                <a:latin typeface="Arial"/>
                <a:ea typeface="Arial"/>
                <a:cs typeface="Arial"/>
                <a:sym typeface="Arial"/>
              </a:rPr>
              <a:t>Primitive data types can hold only one value at a time, whereas composite data types can hold collections of values and more complex entities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idx="1" type="body"/>
          </p:nvPr>
        </p:nvSpPr>
        <p:spPr>
          <a:xfrm>
            <a:off x="838200" y="76200"/>
            <a:ext cx="10515600" cy="6100763"/>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414141"/>
              </a:buClr>
              <a:buSzPct val="100000"/>
              <a:buChar char="•"/>
            </a:pPr>
            <a:r>
              <a:rPr b="0" i="0" lang="en-US">
                <a:solidFill>
                  <a:srgbClr val="414141"/>
                </a:solidFill>
                <a:latin typeface="Arial"/>
                <a:ea typeface="Arial"/>
                <a:cs typeface="Arial"/>
                <a:sym typeface="Arial"/>
              </a:rPr>
              <a:t>The </a:t>
            </a:r>
            <a:r>
              <a:rPr b="0" i="1" lang="en-US">
                <a:solidFill>
                  <a:srgbClr val="414141"/>
                </a:solidFill>
                <a:latin typeface="Arial"/>
                <a:ea typeface="Arial"/>
                <a:cs typeface="Arial"/>
                <a:sym typeface="Arial"/>
              </a:rPr>
              <a:t>string</a:t>
            </a:r>
            <a:r>
              <a:rPr b="0" i="0" lang="en-US">
                <a:solidFill>
                  <a:srgbClr val="414141"/>
                </a:solidFill>
                <a:latin typeface="Arial"/>
                <a:ea typeface="Arial"/>
                <a:cs typeface="Arial"/>
                <a:sym typeface="Arial"/>
              </a:rPr>
              <a:t> data type is used to represent textual data (i.e. sequences of characters). Strings are created using single or double quotes surrounding one or more characters</a:t>
            </a:r>
            <a:endParaRPr/>
          </a:p>
          <a:p>
            <a:pPr indent="-228600" lvl="0" marL="228600" rtl="0" algn="l">
              <a:lnSpc>
                <a:spcPct val="90000"/>
              </a:lnSpc>
              <a:spcBef>
                <a:spcPts val="1000"/>
              </a:spcBef>
              <a:spcAft>
                <a:spcPts val="0"/>
              </a:spcAft>
              <a:buClr>
                <a:srgbClr val="0077AA"/>
              </a:buClr>
              <a:buSzPct val="1000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a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'Hi there!'</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using single quotes</a:t>
            </a:r>
            <a:r>
              <a:rPr b="0" i="0" lang="en-US">
                <a:solidFill>
                  <a:srgbClr val="000000"/>
                </a:solidFill>
                <a:latin typeface="Consolas"/>
                <a:ea typeface="Consolas"/>
                <a:cs typeface="Consolas"/>
                <a:sym typeface="Consolas"/>
              </a:rPr>
              <a:t> </a:t>
            </a:r>
            <a:endParaRPr/>
          </a:p>
          <a:p>
            <a:pPr indent="-228600" lvl="0" marL="228600" rtl="0" algn="l">
              <a:lnSpc>
                <a:spcPct val="90000"/>
              </a:lnSpc>
              <a:spcBef>
                <a:spcPts val="1000"/>
              </a:spcBef>
              <a:spcAft>
                <a:spcPts val="0"/>
              </a:spcAft>
              <a:buClr>
                <a:srgbClr val="0077AA"/>
              </a:buClr>
              <a:buSzPct val="1000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b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"Hi there!"</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using double quotes</a:t>
            </a:r>
            <a:endParaRPr/>
          </a:p>
          <a:p>
            <a:pPr indent="-228600" lvl="0" marL="228600" rtl="0" algn="l">
              <a:lnSpc>
                <a:spcPct val="90000"/>
              </a:lnSpc>
              <a:spcBef>
                <a:spcPts val="1000"/>
              </a:spcBef>
              <a:spcAft>
                <a:spcPts val="0"/>
              </a:spcAft>
              <a:buClr>
                <a:srgbClr val="414141"/>
              </a:buClr>
              <a:buSzPct val="100000"/>
              <a:buChar char="•"/>
            </a:pPr>
            <a:r>
              <a:rPr b="0" i="0" lang="en-US">
                <a:solidFill>
                  <a:srgbClr val="414141"/>
                </a:solidFill>
                <a:latin typeface="Arial"/>
                <a:ea typeface="Arial"/>
                <a:cs typeface="Arial"/>
                <a:sym typeface="Arial"/>
              </a:rPr>
              <a:t>The </a:t>
            </a:r>
            <a:r>
              <a:rPr b="0" i="1" lang="en-US">
                <a:solidFill>
                  <a:srgbClr val="414141"/>
                </a:solidFill>
                <a:latin typeface="Arial"/>
                <a:ea typeface="Arial"/>
                <a:cs typeface="Arial"/>
                <a:sym typeface="Arial"/>
              </a:rPr>
              <a:t>number</a:t>
            </a:r>
            <a:r>
              <a:rPr b="0" i="0" lang="en-US">
                <a:solidFill>
                  <a:srgbClr val="414141"/>
                </a:solidFill>
                <a:latin typeface="Arial"/>
                <a:ea typeface="Arial"/>
                <a:cs typeface="Arial"/>
                <a:sym typeface="Arial"/>
              </a:rPr>
              <a:t> data type is used to represent positive or negative numbers with or without decimal place</a:t>
            </a:r>
            <a:endParaRPr>
              <a:solidFill>
                <a:srgbClr val="999999"/>
              </a:solidFill>
              <a:latin typeface="Consolas"/>
              <a:ea typeface="Consolas"/>
              <a:cs typeface="Consolas"/>
              <a:sym typeface="Consolas"/>
            </a:endParaRPr>
          </a:p>
          <a:p>
            <a:pPr indent="-228600" lvl="0" marL="228600" rtl="0" algn="l">
              <a:lnSpc>
                <a:spcPct val="90000"/>
              </a:lnSpc>
              <a:spcBef>
                <a:spcPts val="1000"/>
              </a:spcBef>
              <a:spcAft>
                <a:spcPts val="0"/>
              </a:spcAft>
              <a:buClr>
                <a:srgbClr val="0077AA"/>
              </a:buClr>
              <a:buSzPct val="1000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a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0055"/>
                </a:solidFill>
                <a:latin typeface="Consolas"/>
                <a:ea typeface="Consolas"/>
                <a:cs typeface="Consolas"/>
                <a:sym typeface="Consolas"/>
              </a:rPr>
              <a:t>25</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integer</a:t>
            </a:r>
            <a:r>
              <a:rPr b="0" i="0" lang="en-US">
                <a:solidFill>
                  <a:srgbClr val="000000"/>
                </a:solidFill>
                <a:latin typeface="Consolas"/>
                <a:ea typeface="Consolas"/>
                <a:cs typeface="Consolas"/>
                <a:sym typeface="Consolas"/>
              </a:rPr>
              <a:t> </a:t>
            </a:r>
            <a:endParaRPr/>
          </a:p>
          <a:p>
            <a:pPr indent="-228600" lvl="0" marL="228600" rtl="0" algn="l">
              <a:lnSpc>
                <a:spcPct val="90000"/>
              </a:lnSpc>
              <a:spcBef>
                <a:spcPts val="1000"/>
              </a:spcBef>
              <a:spcAft>
                <a:spcPts val="0"/>
              </a:spcAft>
              <a:buClr>
                <a:srgbClr val="0077AA"/>
              </a:buClr>
              <a:buSzPct val="1000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b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0055"/>
                </a:solidFill>
                <a:latin typeface="Consolas"/>
                <a:ea typeface="Consolas"/>
                <a:cs typeface="Consolas"/>
                <a:sym typeface="Consolas"/>
              </a:rPr>
              <a:t>80.5</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floating-point number</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The Boolean data type can hold only two values: true or false. It is typically used to store values like yes (true) or no (false), on (true) or off (false)</a:t>
            </a:r>
            <a:endParaRPr/>
          </a:p>
          <a:p>
            <a:pPr indent="-228600" lvl="0" marL="228600" rtl="0" algn="l">
              <a:lnSpc>
                <a:spcPct val="90000"/>
              </a:lnSpc>
              <a:spcBef>
                <a:spcPts val="1000"/>
              </a:spcBef>
              <a:spcAft>
                <a:spcPts val="0"/>
              </a:spcAft>
              <a:buClr>
                <a:srgbClr val="0077AA"/>
              </a:buClr>
              <a:buSzPct val="1000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isReading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0055"/>
                </a:solidFill>
                <a:latin typeface="Consolas"/>
                <a:ea typeface="Consolas"/>
                <a:cs typeface="Consolas"/>
                <a:sym typeface="Consolas"/>
              </a:rPr>
              <a:t>true</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yes, I'm reading</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The undefined data type can only have one value-the special value undefined. If a variable has been declared, but has not been assigned a value, has the value undefined</a:t>
            </a:r>
            <a:endParaRPr/>
          </a:p>
          <a:p>
            <a:pPr indent="-228600" lvl="0" marL="228600" rtl="0" algn="l">
              <a:lnSpc>
                <a:spcPct val="90000"/>
              </a:lnSpc>
              <a:spcBef>
                <a:spcPts val="1000"/>
              </a:spcBef>
              <a:spcAft>
                <a:spcPts val="0"/>
              </a:spcAft>
              <a:buClr>
                <a:srgbClr val="0077AA"/>
              </a:buClr>
              <a:buSzPct val="1000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a</a:t>
            </a:r>
            <a:r>
              <a:rPr b="0" i="0" lang="en-US">
                <a:solidFill>
                  <a:srgbClr val="5F6364"/>
                </a:solidFill>
                <a:latin typeface="Consolas"/>
                <a:ea typeface="Consolas"/>
                <a:cs typeface="Consolas"/>
                <a:sym typeface="Consolas"/>
              </a:rPr>
              <a:t>;</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This is another special data type that can have only one value-the null value. A null value means that there is no value. It is not equivalent to an empty string ("") or 0, it is simply nothing.</a:t>
            </a:r>
            <a:endParaRPr/>
          </a:p>
          <a:p>
            <a:pPr indent="-228600" lvl="0" marL="228600" rtl="0" algn="l">
              <a:lnSpc>
                <a:spcPct val="90000"/>
              </a:lnSpc>
              <a:spcBef>
                <a:spcPts val="1000"/>
              </a:spcBef>
              <a:spcAft>
                <a:spcPts val="0"/>
              </a:spcAft>
              <a:buClr>
                <a:srgbClr val="0077AA"/>
              </a:buClr>
              <a:buSzPct val="1000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a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0077AA"/>
                </a:solidFill>
                <a:latin typeface="Consolas"/>
                <a:ea typeface="Consolas"/>
                <a:cs typeface="Consolas"/>
                <a:sym typeface="Consolas"/>
              </a:rPr>
              <a:t>null</a:t>
            </a:r>
            <a:r>
              <a:rPr b="0" i="0" lang="en-US">
                <a:solidFill>
                  <a:srgbClr val="5F6364"/>
                </a:solidFill>
                <a:latin typeface="Consolas"/>
                <a:ea typeface="Consolas"/>
                <a:cs typeface="Consolas"/>
                <a:sym typeface="Consolas"/>
              </a:rPr>
              <a:t>;</a:t>
            </a:r>
            <a:endParaRPr b="0">
              <a:latin typeface="Consolas"/>
              <a:ea typeface="Consolas"/>
              <a:cs typeface="Consolas"/>
              <a:sym typeface="Consolas"/>
            </a:endParaRPr>
          </a:p>
          <a:p>
            <a:pPr indent="-104140" lvl="0" marL="228600" rtl="0" algn="l">
              <a:lnSpc>
                <a:spcPct val="90000"/>
              </a:lnSpc>
              <a:spcBef>
                <a:spcPts val="1000"/>
              </a:spcBef>
              <a:spcAft>
                <a:spcPts val="0"/>
              </a:spcAft>
              <a:buClr>
                <a:schemeClr val="dk1"/>
              </a:buClr>
              <a:buSzPct val="100000"/>
              <a:buNone/>
            </a:pPr>
            <a:r>
              <a:t/>
            </a:r>
            <a:endParaRPr b="0">
              <a:latin typeface="Consolas"/>
              <a:ea typeface="Consolas"/>
              <a:cs typeface="Consolas"/>
              <a:sym typeface="Consolas"/>
            </a:endParaRPr>
          </a:p>
          <a:p>
            <a:pPr indent="-104140" lvl="0" marL="228600" rtl="0" algn="l">
              <a:lnSpc>
                <a:spcPct val="90000"/>
              </a:lnSpc>
              <a:spcBef>
                <a:spcPts val="1000"/>
              </a:spcBef>
              <a:spcAft>
                <a:spcPts val="0"/>
              </a:spcAft>
              <a:buClr>
                <a:schemeClr val="dk1"/>
              </a:buClr>
              <a:buSzPct val="100000"/>
              <a:buNone/>
            </a:pPr>
            <a:r>
              <a:t/>
            </a:r>
            <a:endParaRPr b="0" i="0">
              <a:solidFill>
                <a:srgbClr val="999999"/>
              </a:solidFill>
              <a:latin typeface="Consolas"/>
              <a:ea typeface="Consolas"/>
              <a:cs typeface="Consolas"/>
              <a:sym typeface="Consolas"/>
            </a:endParaRPr>
          </a:p>
          <a:p>
            <a:pPr indent="-104140" lvl="0" marL="228600" rtl="0" algn="l">
              <a:lnSpc>
                <a:spcPct val="90000"/>
              </a:lnSpc>
              <a:spcBef>
                <a:spcPts val="1000"/>
              </a:spcBef>
              <a:spcAft>
                <a:spcPts val="0"/>
              </a:spcAft>
              <a:buClr>
                <a:schemeClr val="dk1"/>
              </a:buClr>
              <a:buSzPct val="100000"/>
              <a:buNone/>
            </a:pPr>
            <a:r>
              <a:t/>
            </a:r>
            <a:endParaRPr b="0">
              <a:latin typeface="Consolas"/>
              <a:ea typeface="Consolas"/>
              <a:cs typeface="Consolas"/>
              <a:sym typeface="Consolas"/>
            </a:endParaRPr>
          </a:p>
          <a:p>
            <a:pPr indent="-104140" lvl="0" marL="228600" rtl="0" algn="l">
              <a:lnSpc>
                <a:spcPct val="90000"/>
              </a:lnSpc>
              <a:spcBef>
                <a:spcPts val="1000"/>
              </a:spcBef>
              <a:spcAft>
                <a:spcPts val="0"/>
              </a:spcAft>
              <a:buClr>
                <a:schemeClr val="dk1"/>
              </a:buClr>
              <a:buSzPct val="100000"/>
              <a:buNone/>
            </a:pPr>
            <a:r>
              <a:t/>
            </a:r>
            <a:endParaRPr b="0" i="0">
              <a:solidFill>
                <a:srgbClr val="999999"/>
              </a:solidFill>
              <a:latin typeface="Consolas"/>
              <a:ea typeface="Consolas"/>
              <a:cs typeface="Consolas"/>
              <a:sym typeface="Consolas"/>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idx="1" type="body"/>
          </p:nvPr>
        </p:nvSpPr>
        <p:spPr>
          <a:xfrm>
            <a:off x="838200" y="161924"/>
            <a:ext cx="10515600" cy="63722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lang="en-US">
                <a:latin typeface="Consolas"/>
                <a:ea typeface="Consolas"/>
                <a:cs typeface="Consolas"/>
                <a:sym typeface="Consolas"/>
              </a:rPr>
              <a:t>The object is a complex data type that allows you to store collections of data.</a:t>
            </a:r>
            <a:endParaRPr/>
          </a:p>
          <a:p>
            <a:pPr indent="-228600" lvl="0" marL="228600" rtl="0" algn="l">
              <a:lnSpc>
                <a:spcPct val="90000"/>
              </a:lnSpc>
              <a:spcBef>
                <a:spcPts val="1000"/>
              </a:spcBef>
              <a:spcAft>
                <a:spcPts val="0"/>
              </a:spcAft>
              <a:buClr>
                <a:schemeClr val="dk1"/>
              </a:buClr>
              <a:buSzPts val="2800"/>
              <a:buChar char="•"/>
            </a:pPr>
            <a:br>
              <a:rPr b="0" lang="en-US">
                <a:latin typeface="Consolas"/>
                <a:ea typeface="Consolas"/>
                <a:cs typeface="Consolas"/>
                <a:sym typeface="Consolas"/>
              </a:rPr>
            </a:br>
            <a:r>
              <a:rPr b="0" lang="en-US">
                <a:latin typeface="Consolas"/>
                <a:ea typeface="Consolas"/>
                <a:cs typeface="Consolas"/>
                <a:sym typeface="Consolas"/>
              </a:rPr>
              <a:t>An object contains properties, defined as a key-value pair. A property key (name) is always a string, but the value can be any data type, like strings, numbers, booleans, or complex data types</a:t>
            </a:r>
            <a:endParaRPr/>
          </a:p>
          <a:p>
            <a:pPr indent="-228600" lvl="0" marL="228600" rtl="0" algn="l">
              <a:lnSpc>
                <a:spcPct val="90000"/>
              </a:lnSpc>
              <a:spcBef>
                <a:spcPts val="1000"/>
              </a:spcBef>
              <a:spcAft>
                <a:spcPts val="0"/>
              </a:spcAft>
              <a:buClr>
                <a:srgbClr val="0077AA"/>
              </a:buClr>
              <a:buSzPts val="28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car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"modal"</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"BMW X3"</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"color"</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"white"</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"doors"</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0055"/>
                </a:solidFill>
                <a:latin typeface="Consolas"/>
                <a:ea typeface="Consolas"/>
                <a:cs typeface="Consolas"/>
                <a:sym typeface="Consolas"/>
              </a:rPr>
              <a:t>5</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a:t>
            </a:r>
            <a:endParaRPr/>
          </a:p>
          <a:p>
            <a:pPr indent="-228600" lvl="0" marL="228600" rtl="0" algn="l">
              <a:lnSpc>
                <a:spcPct val="90000"/>
              </a:lnSpc>
              <a:spcBef>
                <a:spcPts val="1000"/>
              </a:spcBef>
              <a:spcAft>
                <a:spcPts val="0"/>
              </a:spcAft>
              <a:buClr>
                <a:srgbClr val="9CDCFE"/>
              </a:buClr>
              <a:buSzPts val="2800"/>
              <a:buChar char="•"/>
            </a:pPr>
            <a:r>
              <a:rPr b="0" lang="en-US">
                <a:solidFill>
                  <a:srgbClr val="9CDCFE"/>
                </a:solidFill>
                <a:latin typeface="Consolas"/>
                <a:ea typeface="Consolas"/>
                <a:cs typeface="Consolas"/>
                <a:sym typeface="Consolas"/>
              </a:rPr>
              <a:t>An</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array</a:t>
            </a:r>
            <a:r>
              <a:rPr b="0" lang="en-US">
                <a:solidFill>
                  <a:srgbClr val="D4D4D4"/>
                </a:solidFill>
                <a:latin typeface="Consolas"/>
                <a:ea typeface="Consolas"/>
                <a:cs typeface="Consolas"/>
                <a:sym typeface="Consolas"/>
              </a:rPr>
              <a:t> </a:t>
            </a:r>
            <a:r>
              <a:rPr b="0" lang="en-US">
                <a:solidFill>
                  <a:srgbClr val="569CD6"/>
                </a:solidFill>
                <a:latin typeface="Consolas"/>
                <a:ea typeface="Consolas"/>
                <a:cs typeface="Consolas"/>
                <a:sym typeface="Consolas"/>
              </a:rPr>
              <a:t>is</a:t>
            </a:r>
            <a:r>
              <a:rPr b="0" lang="en-US">
                <a:solidFill>
                  <a:srgbClr val="D4D4D4"/>
                </a:solidFill>
                <a:latin typeface="Consolas"/>
                <a:ea typeface="Consolas"/>
                <a:cs typeface="Consolas"/>
                <a:sym typeface="Consolas"/>
              </a:rPr>
              <a:t> </a:t>
            </a:r>
            <a:r>
              <a:rPr b="0" lang="en-US">
                <a:solidFill>
                  <a:srgbClr val="4EC9B0"/>
                </a:solidFill>
                <a:latin typeface="Consolas"/>
                <a:ea typeface="Consolas"/>
                <a:cs typeface="Consolas"/>
                <a:sym typeface="Consolas"/>
              </a:rPr>
              <a:t>a</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type</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of</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object</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used</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for</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storing</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multiple</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values</a:t>
            </a:r>
            <a:r>
              <a:rPr lang="en-US">
                <a:solidFill>
                  <a:srgbClr val="D4D4D4"/>
                </a:solidFill>
                <a:latin typeface="Consolas"/>
                <a:ea typeface="Consolas"/>
                <a:cs typeface="Consolas"/>
                <a:sym typeface="Consolas"/>
              </a:rPr>
              <a:t>.</a:t>
            </a:r>
            <a:endParaRPr/>
          </a:p>
          <a:p>
            <a:pPr indent="-228600" lvl="0" marL="228600" rtl="0" algn="l">
              <a:lnSpc>
                <a:spcPct val="90000"/>
              </a:lnSpc>
              <a:spcBef>
                <a:spcPts val="1000"/>
              </a:spcBef>
              <a:spcAft>
                <a:spcPts val="0"/>
              </a:spcAft>
              <a:buClr>
                <a:srgbClr val="D4D4D4"/>
              </a:buClr>
              <a:buSzPts val="2800"/>
              <a:buChar char="•"/>
            </a:pPr>
            <a:r>
              <a:rPr b="0" lang="en-US">
                <a:solidFill>
                  <a:srgbClr val="D4D4D4"/>
                </a:solidFill>
                <a:latin typeface="Consolas"/>
                <a:ea typeface="Consolas"/>
                <a:cs typeface="Consolas"/>
                <a:sym typeface="Consolas"/>
              </a:rPr>
              <a:t>Array element stored at index that start form 0</a:t>
            </a:r>
            <a:endParaRPr/>
          </a:p>
          <a:p>
            <a:pPr indent="-228600" lvl="0" marL="228600" rtl="0" algn="l">
              <a:lnSpc>
                <a:spcPct val="90000"/>
              </a:lnSpc>
              <a:spcBef>
                <a:spcPts val="1000"/>
              </a:spcBef>
              <a:spcAft>
                <a:spcPts val="0"/>
              </a:spcAft>
              <a:buClr>
                <a:srgbClr val="0077AA"/>
              </a:buClr>
              <a:buSzPts val="28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cities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a:t>
            </a:r>
            <a:r>
              <a:rPr b="0" i="0" lang="en-US">
                <a:solidFill>
                  <a:srgbClr val="669900"/>
                </a:solidFill>
                <a:latin typeface="Consolas"/>
                <a:ea typeface="Consolas"/>
                <a:cs typeface="Consolas"/>
                <a:sym typeface="Consolas"/>
              </a:rPr>
              <a:t>"London"</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"Paris"</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"New York"</a:t>
            </a:r>
            <a:r>
              <a:rPr b="0" i="0" lang="en-US">
                <a:solidFill>
                  <a:srgbClr val="5F6364"/>
                </a:solidFill>
                <a:latin typeface="Consolas"/>
                <a:ea typeface="Consolas"/>
                <a:cs typeface="Consolas"/>
                <a:sym typeface="Consolas"/>
              </a:rPr>
              <a:t>];</a:t>
            </a:r>
            <a:endParaRPr i="0">
              <a:solidFill>
                <a:srgbClr val="D4D4D4"/>
              </a:solidFill>
              <a:latin typeface="Consolas"/>
              <a:ea typeface="Consolas"/>
              <a:cs typeface="Consolas"/>
              <a:sym typeface="Consolas"/>
            </a:endParaRPr>
          </a:p>
          <a:p>
            <a:pPr indent="-228600" lvl="0" marL="228600" rtl="0" algn="l">
              <a:lnSpc>
                <a:spcPct val="90000"/>
              </a:lnSpc>
              <a:spcBef>
                <a:spcPts val="1000"/>
              </a:spcBef>
              <a:spcAft>
                <a:spcPts val="0"/>
              </a:spcAft>
              <a:buClr>
                <a:schemeClr val="dk1"/>
              </a:buClr>
              <a:buSzPts val="2800"/>
              <a:buChar char="•"/>
            </a:pPr>
            <a:r>
              <a:rPr b="0" lang="en-US">
                <a:latin typeface="Consolas"/>
                <a:ea typeface="Consolas"/>
                <a:cs typeface="Consolas"/>
                <a:sym typeface="Consolas"/>
              </a:rPr>
              <a:t>Console.log(cities[</a:t>
            </a:r>
            <a:r>
              <a:rPr lang="en-US">
                <a:latin typeface="Consolas"/>
                <a:ea typeface="Consolas"/>
                <a:cs typeface="Consolas"/>
                <a:sym typeface="Consolas"/>
              </a:rPr>
              <a:t>1])</a:t>
            </a:r>
            <a:endParaRPr b="0">
              <a:latin typeface="Consolas"/>
              <a:ea typeface="Consolas"/>
              <a:cs typeface="Consolas"/>
              <a:sym typeface="Consolas"/>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idx="1" type="body"/>
          </p:nvPr>
        </p:nvSpPr>
        <p:spPr>
          <a:xfrm>
            <a:off x="838200" y="190500"/>
            <a:ext cx="10515600" cy="641985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rgbClr val="414141"/>
              </a:buClr>
              <a:buSzPct val="100000"/>
              <a:buChar char="•"/>
            </a:pPr>
            <a:r>
              <a:rPr b="0" i="0" lang="en-US">
                <a:solidFill>
                  <a:srgbClr val="414141"/>
                </a:solidFill>
                <a:latin typeface="Arial"/>
                <a:ea typeface="Arial"/>
                <a:cs typeface="Arial"/>
                <a:sym typeface="Arial"/>
              </a:rPr>
              <a:t>The function is callable object that executes a block of code. Since functions are objects, so it is possible to assign them to variables, as shown in the example below:</a:t>
            </a:r>
            <a:endParaRPr/>
          </a:p>
          <a:p>
            <a:pPr indent="-228600" lvl="0" marL="228600" rtl="0" algn="l">
              <a:lnSpc>
                <a:spcPct val="90000"/>
              </a:lnSpc>
              <a:spcBef>
                <a:spcPts val="1000"/>
              </a:spcBef>
              <a:spcAft>
                <a:spcPts val="0"/>
              </a:spcAft>
              <a:buClr>
                <a:srgbClr val="0077AA"/>
              </a:buClr>
              <a:buSzPct val="100000"/>
              <a:buChar char="•"/>
            </a:pP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a:t>
            </a:r>
            <a:r>
              <a:rPr b="0" i="0" lang="en-US">
                <a:solidFill>
                  <a:srgbClr val="DD4A68"/>
                </a:solidFill>
                <a:latin typeface="Consolas"/>
                <a:ea typeface="Consolas"/>
                <a:cs typeface="Consolas"/>
                <a:sym typeface="Consolas"/>
              </a:rPr>
              <a:t>greeting</a:t>
            </a:r>
            <a:r>
              <a:rPr b="0" i="0" lang="en-US">
                <a:solidFill>
                  <a:srgbClr val="000000"/>
                </a:solidFill>
                <a:latin typeface="Consolas"/>
                <a:ea typeface="Consolas"/>
                <a:cs typeface="Consolas"/>
                <a:sym typeface="Consolas"/>
              </a:rPr>
              <a:t>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0077AA"/>
                </a:solidFill>
                <a:latin typeface="Consolas"/>
                <a:ea typeface="Consolas"/>
                <a:cs typeface="Consolas"/>
                <a:sym typeface="Consolas"/>
              </a:rPr>
              <a:t>function</a:t>
            </a:r>
            <a:r>
              <a:rPr b="0" i="0" lang="en-US">
                <a:solidFill>
                  <a:srgbClr val="5F6364"/>
                </a:solidFill>
                <a:latin typeface="Consolas"/>
                <a:ea typeface="Consolas"/>
                <a:cs typeface="Consolas"/>
                <a:sym typeface="Consolas"/>
              </a:rPr>
              <a:t>(){</a:t>
            </a:r>
            <a:endParaRPr/>
          </a:p>
          <a:p>
            <a:pPr indent="-228600" lvl="0" marL="228600" rtl="0" algn="l">
              <a:lnSpc>
                <a:spcPct val="90000"/>
              </a:lnSpc>
              <a:spcBef>
                <a:spcPts val="1000"/>
              </a:spcBef>
              <a:spcAft>
                <a:spcPts val="0"/>
              </a:spcAft>
              <a:buClr>
                <a:srgbClr val="000000"/>
              </a:buClr>
              <a:buSzPct val="100000"/>
              <a:buChar char="•"/>
            </a:pPr>
            <a:r>
              <a:rPr b="0" i="0" lang="en-US">
                <a:solidFill>
                  <a:srgbClr val="000000"/>
                </a:solidFill>
                <a:latin typeface="Consolas"/>
                <a:ea typeface="Consolas"/>
                <a:cs typeface="Consolas"/>
                <a:sym typeface="Consolas"/>
              </a:rPr>
              <a:t> </a:t>
            </a:r>
            <a:r>
              <a:rPr b="0" i="0" lang="en-US">
                <a:solidFill>
                  <a:srgbClr val="0077AA"/>
                </a:solidFill>
                <a:latin typeface="Consolas"/>
                <a:ea typeface="Consolas"/>
                <a:cs typeface="Consolas"/>
                <a:sym typeface="Consolas"/>
              </a:rPr>
              <a:t>return</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"Hello World!"</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endParaRPr/>
          </a:p>
          <a:p>
            <a:pPr indent="-228600" lvl="0" marL="228600" rtl="0" algn="l">
              <a:lnSpc>
                <a:spcPct val="90000"/>
              </a:lnSpc>
              <a:spcBef>
                <a:spcPts val="1000"/>
              </a:spcBef>
              <a:spcAft>
                <a:spcPts val="0"/>
              </a:spcAft>
              <a:buClr>
                <a:srgbClr val="5F6364"/>
              </a:buClr>
              <a:buSzPct val="100000"/>
              <a:buChar char="•"/>
            </a:pP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endParaRPr/>
          </a:p>
          <a:p>
            <a:pPr indent="0" lvl="0" marL="0" rtl="0" algn="l">
              <a:lnSpc>
                <a:spcPct val="90000"/>
              </a:lnSpc>
              <a:spcBef>
                <a:spcPts val="1000"/>
              </a:spcBef>
              <a:spcAft>
                <a:spcPts val="0"/>
              </a:spcAft>
              <a:buClr>
                <a:srgbClr val="DD4A68"/>
              </a:buClr>
              <a:buSzPct val="100000"/>
              <a:buNone/>
            </a:pPr>
            <a:r>
              <a:rPr b="0" i="0" lang="en-US">
                <a:solidFill>
                  <a:srgbClr val="DD4A68"/>
                </a:solidFill>
                <a:latin typeface="Consolas"/>
                <a:ea typeface="Consolas"/>
                <a:cs typeface="Consolas"/>
                <a:sym typeface="Consolas"/>
              </a:rPr>
              <a:t>alert</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typeof</a:t>
            </a:r>
            <a:r>
              <a:rPr b="0" i="0" lang="en-US">
                <a:solidFill>
                  <a:srgbClr val="000000"/>
                </a:solidFill>
                <a:latin typeface="Consolas"/>
                <a:ea typeface="Consolas"/>
                <a:cs typeface="Consolas"/>
                <a:sym typeface="Consolas"/>
              </a:rPr>
              <a:t> greeting</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endParaRPr/>
          </a:p>
          <a:p>
            <a:pPr indent="0" lvl="0" marL="0" rtl="0" algn="l">
              <a:lnSpc>
                <a:spcPct val="90000"/>
              </a:lnSpc>
              <a:spcBef>
                <a:spcPts val="1000"/>
              </a:spcBef>
              <a:spcAft>
                <a:spcPts val="0"/>
              </a:spcAft>
              <a:buClr>
                <a:srgbClr val="DD4A68"/>
              </a:buClr>
              <a:buSzPct val="100000"/>
              <a:buNone/>
            </a:pPr>
            <a:r>
              <a:rPr b="0" i="0" lang="en-US">
                <a:solidFill>
                  <a:srgbClr val="DD4A68"/>
                </a:solidFill>
                <a:latin typeface="Consolas"/>
                <a:ea typeface="Consolas"/>
                <a:cs typeface="Consolas"/>
                <a:sym typeface="Consolas"/>
              </a:rPr>
              <a:t>alert</a:t>
            </a:r>
            <a:r>
              <a:rPr b="0" i="0" lang="en-US">
                <a:solidFill>
                  <a:srgbClr val="5F6364"/>
                </a:solidFill>
                <a:latin typeface="Consolas"/>
                <a:ea typeface="Consolas"/>
                <a:cs typeface="Consolas"/>
                <a:sym typeface="Consolas"/>
              </a:rPr>
              <a:t>(</a:t>
            </a:r>
            <a:r>
              <a:rPr b="0" i="0" lang="en-US">
                <a:solidFill>
                  <a:srgbClr val="DD4A68"/>
                </a:solidFill>
                <a:latin typeface="Consolas"/>
                <a:ea typeface="Consolas"/>
                <a:cs typeface="Consolas"/>
                <a:sym typeface="Consolas"/>
              </a:rPr>
              <a:t>greeting</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Output: Hello World!</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The typeof operator can be used to find out what type of data a variable or operand contains. It can be used with or without parentheses (typeof(x) or typeof x).</a:t>
            </a:r>
            <a:endParaRPr/>
          </a:p>
          <a:p>
            <a:pPr indent="0" lvl="0" marL="0" rtl="0" algn="l">
              <a:lnSpc>
                <a:spcPct val="90000"/>
              </a:lnSpc>
              <a:spcBef>
                <a:spcPts val="1000"/>
              </a:spcBef>
              <a:spcAft>
                <a:spcPts val="0"/>
              </a:spcAft>
              <a:buClr>
                <a:srgbClr val="0077AA"/>
              </a:buClr>
              <a:buSzPct val="100000"/>
              <a:buNone/>
            </a:pPr>
            <a:r>
              <a:rPr b="0" i="0" lang="en-US">
                <a:solidFill>
                  <a:srgbClr val="0077AA"/>
                </a:solidFill>
                <a:latin typeface="Consolas"/>
                <a:ea typeface="Consolas"/>
                <a:cs typeface="Consolas"/>
                <a:sym typeface="Consolas"/>
              </a:rPr>
              <a:t>typeof</a:t>
            </a:r>
            <a:r>
              <a:rPr b="0" i="0" lang="en-US">
                <a:solidFill>
                  <a:srgbClr val="000000"/>
                </a:solidFill>
                <a:latin typeface="Consolas"/>
                <a:ea typeface="Consolas"/>
                <a:cs typeface="Consolas"/>
                <a:sym typeface="Consolas"/>
              </a:rPr>
              <a:t> </a:t>
            </a:r>
            <a:r>
              <a:rPr b="0" i="0" lang="en-US">
                <a:solidFill>
                  <a:srgbClr val="990055"/>
                </a:solidFill>
                <a:latin typeface="Consolas"/>
                <a:ea typeface="Consolas"/>
                <a:cs typeface="Consolas"/>
                <a:sym typeface="Consolas"/>
              </a:rPr>
              <a:t>15</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Returns: "number"</a:t>
            </a:r>
            <a:r>
              <a:rPr b="0" i="0" lang="en-US">
                <a:solidFill>
                  <a:srgbClr val="000000"/>
                </a:solidFill>
                <a:latin typeface="Consolas"/>
                <a:ea typeface="Consolas"/>
                <a:cs typeface="Consolas"/>
                <a:sym typeface="Consolas"/>
              </a:rPr>
              <a:t> </a:t>
            </a:r>
            <a:endParaRPr/>
          </a:p>
          <a:p>
            <a:pPr indent="0" lvl="0" marL="0" rtl="0" algn="l">
              <a:lnSpc>
                <a:spcPct val="90000"/>
              </a:lnSpc>
              <a:spcBef>
                <a:spcPts val="1000"/>
              </a:spcBef>
              <a:spcAft>
                <a:spcPts val="0"/>
              </a:spcAft>
              <a:buClr>
                <a:srgbClr val="0077AA"/>
              </a:buClr>
              <a:buSzPct val="100000"/>
              <a:buNone/>
            </a:pPr>
            <a:r>
              <a:rPr b="0" i="0" lang="en-US">
                <a:solidFill>
                  <a:srgbClr val="0077AA"/>
                </a:solidFill>
                <a:latin typeface="Consolas"/>
                <a:ea typeface="Consolas"/>
                <a:cs typeface="Consolas"/>
                <a:sym typeface="Consolas"/>
              </a:rPr>
              <a:t>typeof</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'hello'</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Returns: "string“</a:t>
            </a:r>
            <a:endParaRPr/>
          </a:p>
          <a:p>
            <a:pPr indent="0" lvl="0" marL="0" rtl="0" algn="l">
              <a:lnSpc>
                <a:spcPct val="90000"/>
              </a:lnSpc>
              <a:spcBef>
                <a:spcPts val="1000"/>
              </a:spcBef>
              <a:spcAft>
                <a:spcPts val="0"/>
              </a:spcAft>
              <a:buClr>
                <a:srgbClr val="0077AA"/>
              </a:buClr>
              <a:buSzPct val="100000"/>
              <a:buNone/>
            </a:pPr>
            <a:r>
              <a:rPr b="0" i="0" lang="en-US">
                <a:solidFill>
                  <a:srgbClr val="0077AA"/>
                </a:solidFill>
                <a:latin typeface="Consolas"/>
                <a:ea typeface="Consolas"/>
                <a:cs typeface="Consolas"/>
                <a:sym typeface="Consolas"/>
              </a:rPr>
              <a:t>typeof</a:t>
            </a:r>
            <a:r>
              <a:rPr b="0" i="0" lang="en-US">
                <a:solidFill>
                  <a:srgbClr val="000000"/>
                </a:solidFill>
                <a:latin typeface="Consolas"/>
                <a:ea typeface="Consolas"/>
                <a:cs typeface="Consolas"/>
                <a:sym typeface="Consolas"/>
              </a:rPr>
              <a:t> </a:t>
            </a:r>
            <a:r>
              <a:rPr b="0" i="0" lang="en-US">
                <a:solidFill>
                  <a:srgbClr val="990055"/>
                </a:solidFill>
                <a:latin typeface="Consolas"/>
                <a:ea typeface="Consolas"/>
                <a:cs typeface="Consolas"/>
                <a:sym typeface="Consolas"/>
              </a:rPr>
              <a:t>true</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Returns: "boolean“</a:t>
            </a:r>
            <a:endParaRPr/>
          </a:p>
          <a:p>
            <a:pPr indent="0" lvl="0" marL="0" rtl="0" algn="l">
              <a:lnSpc>
                <a:spcPct val="90000"/>
              </a:lnSpc>
              <a:spcBef>
                <a:spcPts val="1000"/>
              </a:spcBef>
              <a:spcAft>
                <a:spcPts val="0"/>
              </a:spcAft>
              <a:buClr>
                <a:srgbClr val="0077AA"/>
              </a:buClr>
              <a:buSzPct val="100000"/>
              <a:buNone/>
            </a:pPr>
            <a:r>
              <a:rPr b="0" i="0" lang="en-US">
                <a:solidFill>
                  <a:srgbClr val="0077AA"/>
                </a:solidFill>
                <a:latin typeface="Consolas"/>
                <a:ea typeface="Consolas"/>
                <a:cs typeface="Consolas"/>
                <a:sym typeface="Consolas"/>
              </a:rPr>
              <a:t>typeof</a:t>
            </a:r>
            <a:r>
              <a:rPr b="0" i="0" lang="en-US">
                <a:solidFill>
                  <a:srgbClr val="000000"/>
                </a:solidFill>
                <a:latin typeface="Consolas"/>
                <a:ea typeface="Consolas"/>
                <a:cs typeface="Consolas"/>
                <a:sym typeface="Consolas"/>
              </a:rPr>
              <a:t> undefined</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Returns: "undefined“</a:t>
            </a:r>
            <a:endParaRPr/>
          </a:p>
          <a:p>
            <a:pPr indent="0" lvl="0" marL="0" rtl="0" algn="l">
              <a:lnSpc>
                <a:spcPct val="90000"/>
              </a:lnSpc>
              <a:spcBef>
                <a:spcPts val="1000"/>
              </a:spcBef>
              <a:spcAft>
                <a:spcPts val="0"/>
              </a:spcAft>
              <a:buClr>
                <a:srgbClr val="0077AA"/>
              </a:buClr>
              <a:buSzPct val="100000"/>
              <a:buNone/>
            </a:pPr>
            <a:r>
              <a:rPr b="0" i="0" lang="en-US">
                <a:solidFill>
                  <a:srgbClr val="0077AA"/>
                </a:solidFill>
                <a:latin typeface="Consolas"/>
                <a:ea typeface="Consolas"/>
                <a:cs typeface="Consolas"/>
                <a:sym typeface="Consolas"/>
              </a:rPr>
              <a:t>typeof</a:t>
            </a:r>
            <a:r>
              <a:rPr b="0" i="0" lang="en-US">
                <a:solidFill>
                  <a:srgbClr val="000000"/>
                </a:solidFill>
                <a:latin typeface="Consolas"/>
                <a:ea typeface="Consolas"/>
                <a:cs typeface="Consolas"/>
                <a:sym typeface="Consolas"/>
              </a:rPr>
              <a:t> Null</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Returns: "object“</a:t>
            </a:r>
            <a:endParaRPr>
              <a:solidFill>
                <a:srgbClr val="999999"/>
              </a:solidFill>
              <a:latin typeface="Consolas"/>
              <a:ea typeface="Consolas"/>
              <a:cs typeface="Consolas"/>
              <a:sym typeface="Consolas"/>
            </a:endParaRPr>
          </a:p>
          <a:p>
            <a:pPr indent="0" lvl="0" marL="0" rtl="0" algn="l">
              <a:lnSpc>
                <a:spcPct val="90000"/>
              </a:lnSpc>
              <a:spcBef>
                <a:spcPts val="1000"/>
              </a:spcBef>
              <a:spcAft>
                <a:spcPts val="0"/>
              </a:spcAft>
              <a:buClr>
                <a:srgbClr val="0077AA"/>
              </a:buClr>
              <a:buSzPct val="100000"/>
              <a:buNone/>
            </a:pPr>
            <a:r>
              <a:rPr b="0" i="0" lang="en-US">
                <a:solidFill>
                  <a:srgbClr val="0077AA"/>
                </a:solidFill>
                <a:latin typeface="Consolas"/>
                <a:ea typeface="Consolas"/>
                <a:cs typeface="Consolas"/>
                <a:sym typeface="Consolas"/>
              </a:rPr>
              <a:t>typeof</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a:t>
            </a:r>
            <a:r>
              <a:rPr b="0" i="0" lang="en-US">
                <a:solidFill>
                  <a:srgbClr val="990055"/>
                </a:solidFill>
                <a:latin typeface="Consolas"/>
                <a:ea typeface="Consolas"/>
                <a:cs typeface="Consolas"/>
                <a:sym typeface="Consolas"/>
              </a:rPr>
              <a:t>1</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0055"/>
                </a:solidFill>
                <a:latin typeface="Consolas"/>
                <a:ea typeface="Consolas"/>
                <a:cs typeface="Consolas"/>
                <a:sym typeface="Consolas"/>
              </a:rPr>
              <a:t>2</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0055"/>
                </a:solidFill>
                <a:latin typeface="Consolas"/>
                <a:ea typeface="Consolas"/>
                <a:cs typeface="Consolas"/>
                <a:sym typeface="Consolas"/>
              </a:rPr>
              <a:t>4</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Returns: "object“</a:t>
            </a:r>
            <a:endParaRPr/>
          </a:p>
          <a:p>
            <a:pPr indent="0" lvl="0" marL="0" rtl="0" algn="l">
              <a:lnSpc>
                <a:spcPct val="90000"/>
              </a:lnSpc>
              <a:spcBef>
                <a:spcPts val="1000"/>
              </a:spcBef>
              <a:spcAft>
                <a:spcPts val="0"/>
              </a:spcAft>
              <a:buClr>
                <a:srgbClr val="0077AA"/>
              </a:buClr>
              <a:buSzPct val="100000"/>
              <a:buNone/>
            </a:pPr>
            <a:r>
              <a:rPr b="0" i="0" lang="en-US">
                <a:solidFill>
                  <a:srgbClr val="0077AA"/>
                </a:solidFill>
                <a:latin typeface="Consolas"/>
                <a:ea typeface="Consolas"/>
                <a:cs typeface="Consolas"/>
                <a:sym typeface="Consolas"/>
              </a:rPr>
              <a:t>typeof</a:t>
            </a:r>
            <a:r>
              <a:rPr b="0" i="0" lang="en-US">
                <a:solidFill>
                  <a:srgbClr val="000000"/>
                </a:solidFill>
                <a:latin typeface="Consolas"/>
                <a:ea typeface="Consolas"/>
                <a:cs typeface="Consolas"/>
                <a:sym typeface="Consolas"/>
              </a:rPr>
              <a:t> </a:t>
            </a:r>
            <a:r>
              <a:rPr b="0" i="0" lang="en-US">
                <a:solidFill>
                  <a:srgbClr val="0077AA"/>
                </a:solidFill>
                <a:latin typeface="Consolas"/>
                <a:ea typeface="Consolas"/>
                <a:cs typeface="Consolas"/>
                <a:sym typeface="Consolas"/>
              </a:rPr>
              <a:t>function</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Returns: "function"</a:t>
            </a:r>
            <a:br>
              <a:rPr lang="en-US"/>
            </a:br>
            <a:endParaRPr b="0">
              <a:latin typeface="Consolas"/>
              <a:ea typeface="Consolas"/>
              <a:cs typeface="Consolas"/>
              <a:sym typeface="Consolas"/>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838200" y="365126"/>
            <a:ext cx="10515600" cy="6540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Operators</a:t>
            </a:r>
            <a:endParaRPr/>
          </a:p>
        </p:txBody>
      </p:sp>
      <p:sp>
        <p:nvSpPr>
          <p:cNvPr id="162" name="Google Shape;162;p15"/>
          <p:cNvSpPr txBox="1"/>
          <p:nvPr>
            <p:ph idx="1" type="body"/>
          </p:nvPr>
        </p:nvSpPr>
        <p:spPr>
          <a:xfrm>
            <a:off x="838200" y="1019176"/>
            <a:ext cx="10515600" cy="51577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Operators are symbols or keywords that tell the JavaScript engine to perform some sort of actions. For example, the addition (+) symbol is an operator that tells JavaScript engine to add two variables or values</a:t>
            </a:r>
            <a:endParaRPr/>
          </a:p>
          <a:p>
            <a:pPr indent="-228600" lvl="0" marL="228600" rtl="0" algn="l">
              <a:lnSpc>
                <a:spcPct val="90000"/>
              </a:lnSpc>
              <a:spcBef>
                <a:spcPts val="1000"/>
              </a:spcBef>
              <a:spcAft>
                <a:spcPts val="0"/>
              </a:spcAft>
              <a:buClr>
                <a:srgbClr val="262626"/>
              </a:buClr>
              <a:buSzPts val="2800"/>
              <a:buChar char="•"/>
            </a:pPr>
            <a:r>
              <a:rPr b="1" i="0" lang="en-US">
                <a:solidFill>
                  <a:srgbClr val="262626"/>
                </a:solidFill>
                <a:latin typeface="Arial"/>
                <a:ea typeface="Arial"/>
                <a:cs typeface="Arial"/>
                <a:sym typeface="Arial"/>
              </a:rPr>
              <a:t>Arithmetic Operators</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163" name="Google Shape;163;p15"/>
          <p:cNvGraphicFramePr/>
          <p:nvPr/>
        </p:nvGraphicFramePr>
        <p:xfrm>
          <a:off x="838200" y="2676683"/>
          <a:ext cx="3000000" cy="3000000"/>
        </p:xfrm>
        <a:graphic>
          <a:graphicData uri="http://schemas.openxmlformats.org/drawingml/2006/table">
            <a:tbl>
              <a:tblPr>
                <a:noFill/>
                <a:tableStyleId>{A2BAA3A9-0712-4901-ADFC-BBEA7F586263}</a:tableStyleId>
              </a:tblPr>
              <a:tblGrid>
                <a:gridCol w="1162050"/>
                <a:gridCol w="1162050"/>
                <a:gridCol w="1162050"/>
                <a:gridCol w="1162050"/>
              </a:tblGrid>
              <a:tr h="323825">
                <a:tc>
                  <a:txBody>
                    <a:bodyPr/>
                    <a:lstStyle/>
                    <a:p>
                      <a:pPr indent="0" lvl="0" marL="0" marR="0" rtl="0" algn="l">
                        <a:spcBef>
                          <a:spcPts val="0"/>
                        </a:spcBef>
                        <a:spcAft>
                          <a:spcPts val="0"/>
                        </a:spcAft>
                        <a:buNone/>
                      </a:pPr>
                      <a:r>
                        <a:rPr lang="en-US" sz="1800" u="none" cap="none" strike="noStrike">
                          <a:solidFill>
                            <a:srgbClr val="000000"/>
                          </a:solidFill>
                        </a:rPr>
                        <a:t>Operator</a:t>
                      </a:r>
                      <a:endParaRPr/>
                    </a:p>
                  </a:txBody>
                  <a:tcPr marT="50800" marB="5080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lang="en-US" sz="1800" u="none" cap="none" strike="noStrike">
                          <a:solidFill>
                            <a:srgbClr val="000000"/>
                          </a:solidFill>
                        </a:rPr>
                        <a:t>Description</a:t>
                      </a:r>
                      <a:endParaRPr/>
                    </a:p>
                  </a:txBody>
                  <a:tcPr marT="50800" marB="5080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lang="en-US" sz="1800" u="none" cap="none" strike="noStrike">
                          <a:solidFill>
                            <a:srgbClr val="000000"/>
                          </a:solidFill>
                        </a:rPr>
                        <a:t>Example</a:t>
                      </a:r>
                      <a:endParaRPr/>
                    </a:p>
                  </a:txBody>
                  <a:tcPr marT="50800" marB="5080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8F8F8"/>
                    </a:solidFill>
                  </a:tcPr>
                </a:tc>
                <a:tc>
                  <a:txBody>
                    <a:bodyPr/>
                    <a:lstStyle/>
                    <a:p>
                      <a:pPr indent="0" lvl="0" marL="0" marR="0" rtl="0" algn="l">
                        <a:spcBef>
                          <a:spcPts val="0"/>
                        </a:spcBef>
                        <a:spcAft>
                          <a:spcPts val="0"/>
                        </a:spcAft>
                        <a:buNone/>
                      </a:pPr>
                      <a:r>
                        <a:rPr lang="en-US" sz="1800" u="none" cap="none" strike="noStrike">
                          <a:solidFill>
                            <a:srgbClr val="000000"/>
                          </a:solidFill>
                        </a:rPr>
                        <a:t>Result</a:t>
                      </a:r>
                      <a:endParaRPr/>
                    </a:p>
                  </a:txBody>
                  <a:tcPr marT="50800" marB="5080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8F8F8"/>
                    </a:solidFill>
                  </a:tcPr>
                </a:tc>
              </a:tr>
              <a:tr h="527300">
                <a:tc>
                  <a:txBody>
                    <a:bodyPr/>
                    <a:lstStyle/>
                    <a:p>
                      <a:pPr indent="0" lvl="0" marL="0" marR="0" rtl="0" algn="l">
                        <a:spcBef>
                          <a:spcPts val="0"/>
                        </a:spcBef>
                        <a:spcAft>
                          <a:spcPts val="0"/>
                        </a:spcAft>
                        <a:buNone/>
                      </a:pPr>
                      <a:r>
                        <a:rPr lang="en-US" sz="1800" u="none" cap="none" strike="noStrike">
                          <a:solidFill>
                            <a:srgbClr val="484848"/>
                          </a:solidFill>
                        </a:rPr>
                        <a:t>+</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Addition</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x +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Sum of x and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r>
              <a:tr h="527300">
                <a:tc>
                  <a:txBody>
                    <a:bodyPr/>
                    <a:lstStyle/>
                    <a:p>
                      <a:pPr indent="0" lvl="0" marL="0" marR="0" rtl="0" algn="l">
                        <a:spcBef>
                          <a:spcPts val="0"/>
                        </a:spcBef>
                        <a:spcAft>
                          <a:spcPts val="0"/>
                        </a:spcAft>
                        <a:buNone/>
                      </a:pPr>
                      <a:r>
                        <a:rPr lang="en-US" sz="1800" u="none" cap="none" strike="noStrike">
                          <a:solidFill>
                            <a:srgbClr val="484848"/>
                          </a:solidFill>
                        </a:rPr>
                        <a:t>-</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Subtraction</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x -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Difference of x and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r>
              <a:tr h="527300">
                <a:tc>
                  <a:txBody>
                    <a:bodyPr/>
                    <a:lstStyle/>
                    <a:p>
                      <a:pPr indent="0" lvl="0" marL="0" marR="0" rtl="0" algn="l">
                        <a:spcBef>
                          <a:spcPts val="0"/>
                        </a:spcBef>
                        <a:spcAft>
                          <a:spcPts val="0"/>
                        </a:spcAft>
                        <a:buNone/>
                      </a:pPr>
                      <a:r>
                        <a:rPr lang="en-US" sz="1800" u="none" cap="none" strike="noStrike">
                          <a:solidFill>
                            <a:srgbClr val="484848"/>
                          </a:solidFill>
                        </a:rPr>
                        <a:t>*</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Multiplication</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x *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Product of x and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r>
              <a:tr h="527300">
                <a:tc>
                  <a:txBody>
                    <a:bodyPr/>
                    <a:lstStyle/>
                    <a:p>
                      <a:pPr indent="0" lvl="0" marL="0" marR="0" rtl="0" algn="l">
                        <a:spcBef>
                          <a:spcPts val="0"/>
                        </a:spcBef>
                        <a:spcAft>
                          <a:spcPts val="0"/>
                        </a:spcAft>
                        <a:buNone/>
                      </a:pPr>
                      <a:r>
                        <a:rPr lang="en-US" sz="1800" u="none" cap="none" strike="noStrike">
                          <a:solidFill>
                            <a:srgbClr val="484848"/>
                          </a:solidFill>
                        </a:rPr>
                        <a:t>/</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Division</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x /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Quotient of x and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r>
              <a:tr h="999925">
                <a:tc>
                  <a:txBody>
                    <a:bodyPr/>
                    <a:lstStyle/>
                    <a:p>
                      <a:pPr indent="0" lvl="0" marL="0" marR="0" rtl="0" algn="l">
                        <a:spcBef>
                          <a:spcPts val="0"/>
                        </a:spcBef>
                        <a:spcAft>
                          <a:spcPts val="0"/>
                        </a:spcAft>
                        <a:buNone/>
                      </a:pPr>
                      <a:r>
                        <a:rPr lang="en-US" sz="1800" u="none" cap="none" strike="noStrike">
                          <a:solidFill>
                            <a:srgbClr val="484848"/>
                          </a:solidFill>
                        </a:rPr>
                        <a:t>%</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Modulus</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x %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u="none" cap="none" strike="noStrike">
                          <a:solidFill>
                            <a:srgbClr val="484848"/>
                          </a:solidFill>
                        </a:rPr>
                        <a:t>Remainder of x divided by y</a:t>
                      </a:r>
                      <a:endParaRPr/>
                    </a:p>
                  </a:txBody>
                  <a:tcPr marT="31750" marB="31750" marR="44450" marL="44450">
                    <a:lnL cap="flat" cmpd="sng" w="9525">
                      <a:solidFill>
                        <a:srgbClr val="DCE3EB"/>
                      </a:solidFill>
                      <a:prstDash val="solid"/>
                      <a:round/>
                      <a:headEnd len="sm" w="sm" type="none"/>
                      <a:tailEnd len="sm" w="sm" type="none"/>
                    </a:lnL>
                    <a:lnR cap="flat" cmpd="sng" w="9525">
                      <a:solidFill>
                        <a:srgbClr val="DCE3EB"/>
                      </a:solidFill>
                      <a:prstDash val="solid"/>
                      <a:round/>
                      <a:headEnd len="sm" w="sm" type="none"/>
                      <a:tailEnd len="sm" w="sm" type="none"/>
                    </a:lnR>
                    <a:lnT cap="flat" cmpd="sng" w="9525">
                      <a:solidFill>
                        <a:srgbClr val="DCE3EB"/>
                      </a:solidFill>
                      <a:prstDash val="solid"/>
                      <a:round/>
                      <a:headEnd len="sm" w="sm" type="none"/>
                      <a:tailEnd len="sm" w="sm" type="none"/>
                    </a:lnT>
                    <a:lnB cap="flat" cmpd="sng" w="9525">
                      <a:solidFill>
                        <a:srgbClr val="DCE3EB"/>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838200" y="365126"/>
            <a:ext cx="10515600" cy="8064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2626"/>
              </a:buClr>
              <a:buSzPct val="100000"/>
              <a:buFont typeface="Arial"/>
              <a:buNone/>
            </a:pPr>
            <a:r>
              <a:rPr b="1" i="0" lang="en-US">
                <a:solidFill>
                  <a:srgbClr val="262626"/>
                </a:solidFill>
                <a:latin typeface="Arial"/>
                <a:ea typeface="Arial"/>
                <a:cs typeface="Arial"/>
                <a:sym typeface="Arial"/>
              </a:rPr>
              <a:t>Assignment Operators</a:t>
            </a:r>
            <a:br>
              <a:rPr b="1" i="0" lang="en-US">
                <a:solidFill>
                  <a:srgbClr val="262626"/>
                </a:solidFill>
                <a:latin typeface="Arial"/>
                <a:ea typeface="Arial"/>
                <a:cs typeface="Arial"/>
                <a:sym typeface="Arial"/>
              </a:rPr>
            </a:br>
            <a:endParaRPr/>
          </a:p>
        </p:txBody>
      </p:sp>
      <p:sp>
        <p:nvSpPr>
          <p:cNvPr id="169" name="Google Shape;169;p16"/>
          <p:cNvSpPr txBox="1"/>
          <p:nvPr>
            <p:ph idx="1" type="body"/>
          </p:nvPr>
        </p:nvSpPr>
        <p:spPr>
          <a:xfrm>
            <a:off x="838200" y="828675"/>
            <a:ext cx="10515600" cy="534828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0" lang="en-US">
                <a:latin typeface="Consolas"/>
                <a:ea typeface="Consolas"/>
                <a:cs typeface="Consolas"/>
                <a:sym typeface="Consolas"/>
              </a:rPr>
              <a:t>Operator    Description Example Is The Same As</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Assign  x = y   x =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Add and assign  x += y  x = x +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Subtract and assign x -= y  x = x -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Multiply and assign x *= y  x = x *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Divide and assign quotient  x /= y  x = x /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Divide and assign modulus   x %= y  x = x % y</a:t>
            </a:r>
            <a:endParaRPr/>
          </a:p>
          <a:p>
            <a:pPr indent="0" lvl="0" marL="0" rtl="0" algn="l">
              <a:lnSpc>
                <a:spcPct val="90000"/>
              </a:lnSpc>
              <a:spcBef>
                <a:spcPts val="1000"/>
              </a:spcBef>
              <a:spcAft>
                <a:spcPts val="0"/>
              </a:spcAft>
              <a:buClr>
                <a:srgbClr val="262626"/>
              </a:buClr>
              <a:buSzPct val="100000"/>
              <a:buNone/>
            </a:pPr>
            <a:r>
              <a:rPr b="1" i="0" lang="en-US">
                <a:solidFill>
                  <a:srgbClr val="262626"/>
                </a:solidFill>
                <a:latin typeface="Arial"/>
                <a:ea typeface="Arial"/>
                <a:cs typeface="Arial"/>
                <a:sym typeface="Arial"/>
              </a:rPr>
              <a:t>Incrementing and Decrementing Operators</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++x Pre-increment   Increments x by one, then returns x</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x++ Post-increment  Returns x, then increments x by one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--x Pre-decrement   Decrements x by one, then returns x</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x-- Post-decrement  Returns x, then decrements x by one</a:t>
            </a:r>
            <a:endParaRPr/>
          </a:p>
          <a:p>
            <a:pPr indent="0" lvl="0" marL="0" rtl="0" algn="l">
              <a:lnSpc>
                <a:spcPct val="90000"/>
              </a:lnSpc>
              <a:spcBef>
                <a:spcPts val="1000"/>
              </a:spcBef>
              <a:spcAft>
                <a:spcPts val="0"/>
              </a:spcAft>
              <a:buClr>
                <a:schemeClr val="dk1"/>
              </a:buClr>
              <a:buSzPct val="100000"/>
              <a:buNone/>
            </a:pPr>
            <a:r>
              <a:t/>
            </a:r>
            <a:endParaRPr b="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838200" y="365126"/>
            <a:ext cx="10515600" cy="75882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9CDCFE"/>
              </a:buClr>
              <a:buSzPct val="100000"/>
              <a:buFont typeface="Consolas"/>
              <a:buNone/>
            </a:pPr>
            <a:r>
              <a:rPr b="0" lang="en-US" sz="3200">
                <a:solidFill>
                  <a:srgbClr val="9CDCFE"/>
                </a:solidFill>
                <a:latin typeface="Consolas"/>
                <a:ea typeface="Consolas"/>
                <a:cs typeface="Consolas"/>
                <a:sym typeface="Consolas"/>
              </a:rPr>
              <a:t>JavaScript</a:t>
            </a:r>
            <a:r>
              <a:rPr b="0" lang="en-US" sz="3200">
                <a:solidFill>
                  <a:srgbClr val="D4D4D4"/>
                </a:solidFill>
                <a:latin typeface="Consolas"/>
                <a:ea typeface="Consolas"/>
                <a:cs typeface="Consolas"/>
                <a:sym typeface="Consolas"/>
              </a:rPr>
              <a:t> </a:t>
            </a:r>
            <a:r>
              <a:rPr b="0" lang="en-US" sz="3200">
                <a:solidFill>
                  <a:srgbClr val="9CDCFE"/>
                </a:solidFill>
                <a:latin typeface="Consolas"/>
                <a:ea typeface="Consolas"/>
                <a:cs typeface="Consolas"/>
                <a:sym typeface="Consolas"/>
              </a:rPr>
              <a:t>Logical</a:t>
            </a:r>
            <a:r>
              <a:rPr b="0" lang="en-US" sz="3200">
                <a:solidFill>
                  <a:srgbClr val="D4D4D4"/>
                </a:solidFill>
                <a:latin typeface="Consolas"/>
                <a:ea typeface="Consolas"/>
                <a:cs typeface="Consolas"/>
                <a:sym typeface="Consolas"/>
              </a:rPr>
              <a:t> </a:t>
            </a:r>
            <a:r>
              <a:rPr b="0" lang="en-US" sz="3200">
                <a:solidFill>
                  <a:srgbClr val="9CDCFE"/>
                </a:solidFill>
                <a:latin typeface="Consolas"/>
                <a:ea typeface="Consolas"/>
                <a:cs typeface="Consolas"/>
                <a:sym typeface="Consolas"/>
              </a:rPr>
              <a:t>Operators</a:t>
            </a:r>
            <a:br>
              <a:rPr b="0" lang="en-US">
                <a:solidFill>
                  <a:srgbClr val="D4D4D4"/>
                </a:solidFill>
                <a:latin typeface="Consolas"/>
                <a:ea typeface="Consolas"/>
                <a:cs typeface="Consolas"/>
                <a:sym typeface="Consolas"/>
              </a:rPr>
            </a:br>
            <a:endParaRPr/>
          </a:p>
        </p:txBody>
      </p:sp>
      <p:sp>
        <p:nvSpPr>
          <p:cNvPr id="175" name="Google Shape;175;p17"/>
          <p:cNvSpPr txBox="1"/>
          <p:nvPr>
            <p:ph idx="1" type="body"/>
          </p:nvPr>
        </p:nvSpPr>
        <p:spPr>
          <a:xfrm>
            <a:off x="838200" y="771525"/>
            <a:ext cx="10515600" cy="54054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b="0" lang="en-US">
                <a:latin typeface="Consolas"/>
                <a:ea typeface="Consolas"/>
                <a:cs typeface="Consolas"/>
                <a:sym typeface="Consolas"/>
              </a:rPr>
              <a:t>The logical operators are typically used to combine conditional statements.</a:t>
            </a:r>
            <a:endParaRPr/>
          </a:p>
          <a:p>
            <a:pPr indent="0" lvl="0" marL="0" rtl="0" algn="l">
              <a:lnSpc>
                <a:spcPct val="90000"/>
              </a:lnSpc>
              <a:spcBef>
                <a:spcPts val="1000"/>
              </a:spcBef>
              <a:spcAft>
                <a:spcPts val="0"/>
              </a:spcAft>
              <a:buClr>
                <a:schemeClr val="dk1"/>
              </a:buClr>
              <a:buSzPct val="100000"/>
              <a:buNone/>
            </a:pPr>
            <a:br>
              <a:rPr b="0" lang="en-US">
                <a:latin typeface="Consolas"/>
                <a:ea typeface="Consolas"/>
                <a:cs typeface="Consolas"/>
                <a:sym typeface="Consolas"/>
              </a:rPr>
            </a:br>
            <a:r>
              <a:rPr b="0" lang="en-US">
                <a:latin typeface="Consolas"/>
                <a:ea typeface="Consolas"/>
                <a:cs typeface="Consolas"/>
                <a:sym typeface="Consolas"/>
              </a:rPr>
              <a:t>Operator    Name    Example Result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&amp;&amp;  And x &amp;&amp; y  True if both x and y are true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Or  x || y  True if either x or y is true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Not !x  True if x is not true</a:t>
            </a:r>
            <a:endParaRPr/>
          </a:p>
          <a:p>
            <a:pPr indent="0" lvl="0" marL="0" rtl="0" algn="l">
              <a:lnSpc>
                <a:spcPct val="90000"/>
              </a:lnSpc>
              <a:spcBef>
                <a:spcPts val="1000"/>
              </a:spcBef>
              <a:spcAft>
                <a:spcPts val="0"/>
              </a:spcAft>
              <a:buClr>
                <a:srgbClr val="262626"/>
              </a:buClr>
              <a:buSzPct val="100000"/>
              <a:buNone/>
            </a:pPr>
            <a:r>
              <a:rPr b="1" i="0" lang="en-US">
                <a:solidFill>
                  <a:srgbClr val="262626"/>
                </a:solidFill>
                <a:latin typeface="Arial"/>
                <a:ea typeface="Arial"/>
                <a:cs typeface="Arial"/>
                <a:sym typeface="Arial"/>
              </a:rPr>
              <a:t>JavaScript Comparison Operators</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Operator    Name    Example Result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Equal   x == y  True if x is equal to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Identical   x === y True if x is equal to y, and they are of the same type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Not equal   x != y  True if x is not equal to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Not identical   x !== y True if x is not equal to y, or they are not of the same type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   Less than   x &lt; y   True if x is less than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&gt;   Greater than    x &gt; y   True if x is greater than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&gt;=  Greater than or equal to    x &gt;= y  True if x is greater than or equal to y</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&lt;=  Less than or equal to   x &lt;= y  True if x is less than or equal to y</a:t>
            </a:r>
            <a:endParaRPr/>
          </a:p>
          <a:p>
            <a:pPr indent="0" lvl="0" marL="0" rtl="0" algn="l">
              <a:lnSpc>
                <a:spcPct val="90000"/>
              </a:lnSpc>
              <a:spcBef>
                <a:spcPts val="1000"/>
              </a:spcBef>
              <a:spcAft>
                <a:spcPts val="0"/>
              </a:spcAft>
              <a:buClr>
                <a:schemeClr val="dk1"/>
              </a:buClr>
              <a:buSzPct val="100000"/>
              <a:buNone/>
            </a:pPr>
            <a:r>
              <a:t/>
            </a:r>
            <a:endParaRPr b="0">
              <a:latin typeface="Consolas"/>
              <a:ea typeface="Consolas"/>
              <a:cs typeface="Consolas"/>
              <a:sym typeface="Consolas"/>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400"/>
              <a:buFont typeface="Arial"/>
              <a:buNone/>
            </a:pPr>
            <a:r>
              <a:rPr b="1" i="0" lang="en-US">
                <a:solidFill>
                  <a:srgbClr val="262626"/>
                </a:solidFill>
                <a:latin typeface="Arial"/>
                <a:ea typeface="Arial"/>
                <a:cs typeface="Arial"/>
                <a:sym typeface="Arial"/>
              </a:rPr>
              <a:t>JavaScript Conditional Statements</a:t>
            </a:r>
            <a:br>
              <a:rPr b="1" i="0" lang="en-US">
                <a:solidFill>
                  <a:srgbClr val="262626"/>
                </a:solidFill>
                <a:latin typeface="Arial"/>
                <a:ea typeface="Arial"/>
                <a:cs typeface="Arial"/>
                <a:sym typeface="Arial"/>
              </a:rPr>
            </a:br>
            <a:endParaRPr/>
          </a:p>
        </p:txBody>
      </p:sp>
      <p:sp>
        <p:nvSpPr>
          <p:cNvPr id="181" name="Google Shape;181;p18"/>
          <p:cNvSpPr txBox="1"/>
          <p:nvPr>
            <p:ph idx="1" type="body"/>
          </p:nvPr>
        </p:nvSpPr>
        <p:spPr>
          <a:xfrm>
            <a:off x="838200" y="1076325"/>
            <a:ext cx="10515600" cy="56769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sz="2600"/>
              <a:t>JavaScript also allows you to write code that perform different actions based on the results of a logical or comparative test conditions at run time.</a:t>
            </a:r>
            <a:endParaRPr/>
          </a:p>
          <a:p>
            <a:pPr indent="0" lvl="0" marL="0" rtl="0" algn="l">
              <a:lnSpc>
                <a:spcPct val="90000"/>
              </a:lnSpc>
              <a:spcBef>
                <a:spcPts val="1000"/>
              </a:spcBef>
              <a:spcAft>
                <a:spcPts val="0"/>
              </a:spcAft>
              <a:buClr>
                <a:srgbClr val="414141"/>
              </a:buClr>
              <a:buSzPct val="100000"/>
              <a:buNone/>
            </a:pPr>
            <a:r>
              <a:rPr b="0" i="0" lang="en-US" sz="2600">
                <a:solidFill>
                  <a:srgbClr val="414141"/>
                </a:solidFill>
                <a:latin typeface="Arial"/>
                <a:ea typeface="Arial"/>
                <a:cs typeface="Arial"/>
                <a:sym typeface="Arial"/>
              </a:rPr>
              <a:t>There are several conditional statements in JavaScript that you can use to make decisions:</a:t>
            </a:r>
            <a:endParaRPr/>
          </a:p>
          <a:p>
            <a:pPr indent="0" lvl="0" marL="0" rtl="0" algn="l">
              <a:lnSpc>
                <a:spcPct val="90000"/>
              </a:lnSpc>
              <a:spcBef>
                <a:spcPts val="1000"/>
              </a:spcBef>
              <a:spcAft>
                <a:spcPts val="0"/>
              </a:spcAft>
              <a:buClr>
                <a:srgbClr val="414141"/>
              </a:buClr>
              <a:buSzPct val="100000"/>
              <a:buNone/>
            </a:pPr>
            <a:r>
              <a:rPr b="0" i="0" lang="en-US" sz="2600">
                <a:solidFill>
                  <a:srgbClr val="414141"/>
                </a:solidFill>
                <a:latin typeface="Arial"/>
                <a:ea typeface="Arial"/>
                <a:cs typeface="Arial"/>
                <a:sym typeface="Arial"/>
              </a:rPr>
              <a:t>The </a:t>
            </a:r>
            <a:r>
              <a:rPr b="1" i="0" lang="en-US" sz="2600">
                <a:solidFill>
                  <a:srgbClr val="414141"/>
                </a:solidFill>
                <a:latin typeface="Arial"/>
                <a:ea typeface="Arial"/>
                <a:cs typeface="Arial"/>
                <a:sym typeface="Arial"/>
              </a:rPr>
              <a:t>if</a:t>
            </a:r>
            <a:r>
              <a:rPr b="0" i="0" lang="en-US" sz="2600">
                <a:solidFill>
                  <a:srgbClr val="414141"/>
                </a:solidFill>
                <a:latin typeface="Arial"/>
                <a:ea typeface="Arial"/>
                <a:cs typeface="Arial"/>
                <a:sym typeface="Arial"/>
              </a:rPr>
              <a:t> statement</a:t>
            </a:r>
            <a:endParaRPr/>
          </a:p>
          <a:p>
            <a:pPr indent="0" lvl="0" marL="0" rtl="0" algn="l">
              <a:lnSpc>
                <a:spcPct val="90000"/>
              </a:lnSpc>
              <a:spcBef>
                <a:spcPts val="1000"/>
              </a:spcBef>
              <a:spcAft>
                <a:spcPts val="0"/>
              </a:spcAft>
              <a:buClr>
                <a:srgbClr val="414141"/>
              </a:buClr>
              <a:buSzPct val="100000"/>
              <a:buNone/>
            </a:pPr>
            <a:r>
              <a:rPr b="0" i="0" lang="en-US" sz="2600">
                <a:solidFill>
                  <a:srgbClr val="414141"/>
                </a:solidFill>
                <a:latin typeface="Arial"/>
                <a:ea typeface="Arial"/>
                <a:cs typeface="Arial"/>
                <a:sym typeface="Arial"/>
              </a:rPr>
              <a:t>The </a:t>
            </a:r>
            <a:r>
              <a:rPr b="1" i="0" lang="en-US" sz="2600">
                <a:solidFill>
                  <a:srgbClr val="414141"/>
                </a:solidFill>
                <a:latin typeface="Arial"/>
                <a:ea typeface="Arial"/>
                <a:cs typeface="Arial"/>
                <a:sym typeface="Arial"/>
              </a:rPr>
              <a:t>if...else</a:t>
            </a:r>
            <a:r>
              <a:rPr b="0" i="0" lang="en-US" sz="2600">
                <a:solidFill>
                  <a:srgbClr val="414141"/>
                </a:solidFill>
                <a:latin typeface="Arial"/>
                <a:ea typeface="Arial"/>
                <a:cs typeface="Arial"/>
                <a:sym typeface="Arial"/>
              </a:rPr>
              <a:t> statement</a:t>
            </a:r>
            <a:endParaRPr/>
          </a:p>
          <a:p>
            <a:pPr indent="0" lvl="0" marL="0" rtl="0" algn="l">
              <a:lnSpc>
                <a:spcPct val="90000"/>
              </a:lnSpc>
              <a:spcBef>
                <a:spcPts val="1000"/>
              </a:spcBef>
              <a:spcAft>
                <a:spcPts val="0"/>
              </a:spcAft>
              <a:buClr>
                <a:srgbClr val="414141"/>
              </a:buClr>
              <a:buSzPct val="100000"/>
              <a:buNone/>
            </a:pPr>
            <a:r>
              <a:rPr b="0" i="0" lang="en-US" sz="2600">
                <a:solidFill>
                  <a:srgbClr val="414141"/>
                </a:solidFill>
                <a:latin typeface="Arial"/>
                <a:ea typeface="Arial"/>
                <a:cs typeface="Arial"/>
                <a:sym typeface="Arial"/>
              </a:rPr>
              <a:t>The </a:t>
            </a:r>
            <a:r>
              <a:rPr b="1" i="0" lang="en-US" sz="2600">
                <a:solidFill>
                  <a:srgbClr val="414141"/>
                </a:solidFill>
                <a:latin typeface="Arial"/>
                <a:ea typeface="Arial"/>
                <a:cs typeface="Arial"/>
                <a:sym typeface="Arial"/>
              </a:rPr>
              <a:t>if...else if....else</a:t>
            </a:r>
            <a:r>
              <a:rPr b="0" i="0" lang="en-US" sz="2600">
                <a:solidFill>
                  <a:srgbClr val="414141"/>
                </a:solidFill>
                <a:latin typeface="Arial"/>
                <a:ea typeface="Arial"/>
                <a:cs typeface="Arial"/>
                <a:sym typeface="Arial"/>
              </a:rPr>
              <a:t> statement</a:t>
            </a:r>
            <a:endParaRPr/>
          </a:p>
          <a:p>
            <a:pPr indent="0" lvl="0" marL="0" rtl="0" algn="l">
              <a:lnSpc>
                <a:spcPct val="90000"/>
              </a:lnSpc>
              <a:spcBef>
                <a:spcPts val="1000"/>
              </a:spcBef>
              <a:spcAft>
                <a:spcPts val="0"/>
              </a:spcAft>
              <a:buClr>
                <a:srgbClr val="414141"/>
              </a:buClr>
              <a:buSzPct val="100000"/>
              <a:buNone/>
            </a:pPr>
            <a:r>
              <a:rPr b="0" i="0" lang="en-US" sz="2600">
                <a:solidFill>
                  <a:srgbClr val="414141"/>
                </a:solidFill>
                <a:latin typeface="Arial"/>
                <a:ea typeface="Arial"/>
                <a:cs typeface="Arial"/>
                <a:sym typeface="Arial"/>
              </a:rPr>
              <a:t>The </a:t>
            </a:r>
            <a:r>
              <a:rPr b="1" i="0" lang="en-US" sz="2600">
                <a:solidFill>
                  <a:srgbClr val="414141"/>
                </a:solidFill>
                <a:latin typeface="Arial"/>
                <a:ea typeface="Arial"/>
                <a:cs typeface="Arial"/>
                <a:sym typeface="Arial"/>
              </a:rPr>
              <a:t>switch...case</a:t>
            </a:r>
            <a:r>
              <a:rPr b="0" i="0" lang="en-US" sz="2600">
                <a:solidFill>
                  <a:srgbClr val="414141"/>
                </a:solidFill>
                <a:latin typeface="Arial"/>
                <a:ea typeface="Arial"/>
                <a:cs typeface="Arial"/>
                <a:sym typeface="Arial"/>
              </a:rPr>
              <a:t> statement</a:t>
            </a:r>
            <a:endParaRPr/>
          </a:p>
          <a:p>
            <a:pPr indent="0" lvl="0" marL="0" rtl="0" algn="l">
              <a:lnSpc>
                <a:spcPct val="90000"/>
              </a:lnSpc>
              <a:spcBef>
                <a:spcPts val="1000"/>
              </a:spcBef>
              <a:spcAft>
                <a:spcPts val="0"/>
              </a:spcAft>
              <a:buClr>
                <a:schemeClr val="dk1"/>
              </a:buClr>
              <a:buSzPct val="100000"/>
              <a:buNone/>
            </a:pPr>
            <a:r>
              <a:rPr lang="en-US" sz="2600"/>
              <a:t>The if Statement</a:t>
            </a:r>
            <a:endParaRPr/>
          </a:p>
          <a:p>
            <a:pPr indent="0" lvl="0" marL="0" rtl="0" algn="l">
              <a:lnSpc>
                <a:spcPct val="90000"/>
              </a:lnSpc>
              <a:spcBef>
                <a:spcPts val="1000"/>
              </a:spcBef>
              <a:spcAft>
                <a:spcPts val="0"/>
              </a:spcAft>
              <a:buClr>
                <a:schemeClr val="dk1"/>
              </a:buClr>
              <a:buSzPct val="100000"/>
              <a:buNone/>
            </a:pPr>
            <a:r>
              <a:rPr lang="en-US" sz="2600"/>
              <a:t>The if statement is used to execute a block of code only if the specified condition evaluates to true. </a:t>
            </a:r>
            <a:endParaRPr/>
          </a:p>
          <a:p>
            <a:pPr indent="0" lvl="0" marL="0" rtl="0" algn="l">
              <a:lnSpc>
                <a:spcPct val="90000"/>
              </a:lnSpc>
              <a:spcBef>
                <a:spcPts val="1000"/>
              </a:spcBef>
              <a:spcAft>
                <a:spcPts val="0"/>
              </a:spcAft>
              <a:buClr>
                <a:srgbClr val="881280"/>
              </a:buClr>
              <a:buSzPct val="100000"/>
              <a:buNone/>
            </a:pPr>
            <a:r>
              <a:rPr b="0" i="0" lang="en-US" sz="2600">
                <a:solidFill>
                  <a:srgbClr val="881280"/>
                </a:solidFill>
                <a:latin typeface="Consolas"/>
                <a:ea typeface="Consolas"/>
                <a:cs typeface="Consolas"/>
                <a:sym typeface="Consolas"/>
              </a:rPr>
              <a:t>if</a:t>
            </a:r>
            <a:r>
              <a:rPr b="0" i="0" lang="en-US" sz="2600">
                <a:solidFill>
                  <a:srgbClr val="2F4959"/>
                </a:solidFill>
                <a:latin typeface="Consolas"/>
                <a:ea typeface="Consolas"/>
                <a:cs typeface="Consolas"/>
                <a:sym typeface="Consolas"/>
              </a:rPr>
              <a:t>(condition) {</a:t>
            </a:r>
            <a:br>
              <a:rPr lang="en-US" sz="2600"/>
            </a:br>
            <a:r>
              <a:rPr b="0" i="0" lang="en-US" sz="2600">
                <a:solidFill>
                  <a:srgbClr val="2F4959"/>
                </a:solidFill>
                <a:latin typeface="Consolas"/>
                <a:ea typeface="Consolas"/>
                <a:cs typeface="Consolas"/>
                <a:sym typeface="Consolas"/>
              </a:rPr>
              <a:t>    </a:t>
            </a:r>
            <a:r>
              <a:rPr b="0" i="1" lang="en-US" sz="2600">
                <a:solidFill>
                  <a:srgbClr val="2F4959"/>
                </a:solidFill>
                <a:latin typeface="Consolas"/>
                <a:ea typeface="Consolas"/>
                <a:cs typeface="Consolas"/>
                <a:sym typeface="Consolas"/>
              </a:rPr>
              <a:t>// Code to be executed</a:t>
            </a:r>
            <a:br>
              <a:rPr lang="en-US" sz="2600"/>
            </a:br>
            <a:r>
              <a:rPr b="0" i="0" lang="en-US" sz="2600">
                <a:solidFill>
                  <a:srgbClr val="2F4959"/>
                </a:solidFill>
                <a:latin typeface="Consolas"/>
                <a:ea typeface="Consolas"/>
                <a:cs typeface="Consolas"/>
                <a:sym typeface="Consolas"/>
              </a:rPr>
              <a:t>}</a:t>
            </a:r>
            <a:endParaRPr sz="2600"/>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66675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if...else Statement</a:t>
            </a:r>
            <a:endParaRPr/>
          </a:p>
        </p:txBody>
      </p:sp>
      <p:sp>
        <p:nvSpPr>
          <p:cNvPr id="187" name="Google Shape;187;p19"/>
          <p:cNvSpPr txBox="1"/>
          <p:nvPr>
            <p:ph idx="1" type="body"/>
          </p:nvPr>
        </p:nvSpPr>
        <p:spPr>
          <a:xfrm>
            <a:off x="838200" y="895350"/>
            <a:ext cx="10515600" cy="5895975"/>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rgbClr val="414141"/>
              </a:buClr>
              <a:buSzPct val="100000"/>
              <a:buNone/>
            </a:pPr>
            <a:r>
              <a:rPr b="0" i="0" lang="en-US">
                <a:solidFill>
                  <a:srgbClr val="414141"/>
                </a:solidFill>
                <a:latin typeface="Arial"/>
                <a:ea typeface="Arial"/>
                <a:cs typeface="Arial"/>
                <a:sym typeface="Arial"/>
              </a:rPr>
              <a:t>The </a:t>
            </a:r>
            <a:r>
              <a:rPr b="0" i="1" lang="en-US">
                <a:solidFill>
                  <a:srgbClr val="414141"/>
                </a:solidFill>
                <a:latin typeface="Arial"/>
                <a:ea typeface="Arial"/>
                <a:cs typeface="Arial"/>
                <a:sym typeface="Arial"/>
              </a:rPr>
              <a:t>if...else</a:t>
            </a:r>
            <a:r>
              <a:rPr b="0" i="0" lang="en-US">
                <a:solidFill>
                  <a:srgbClr val="414141"/>
                </a:solidFill>
                <a:latin typeface="Arial"/>
                <a:ea typeface="Arial"/>
                <a:cs typeface="Arial"/>
                <a:sym typeface="Arial"/>
              </a:rPr>
              <a:t> statement allows you to execute one block of code if the specified condition is evaluates to true and another block of code if it is evaluates to false</a:t>
            </a:r>
            <a:endParaRPr/>
          </a:p>
          <a:p>
            <a:pPr indent="0" lvl="0" marL="0" rtl="0" algn="l">
              <a:lnSpc>
                <a:spcPct val="90000"/>
              </a:lnSpc>
              <a:spcBef>
                <a:spcPts val="1000"/>
              </a:spcBef>
              <a:spcAft>
                <a:spcPts val="0"/>
              </a:spcAft>
              <a:buClr>
                <a:schemeClr val="dk1"/>
              </a:buClr>
              <a:buSzPct val="100000"/>
              <a:buNone/>
            </a:pPr>
            <a:r>
              <a:t/>
            </a:r>
            <a:endParaRPr b="0" i="0">
              <a:solidFill>
                <a:srgbClr val="414141"/>
              </a:solidFill>
              <a:latin typeface="Arial"/>
              <a:ea typeface="Arial"/>
              <a:cs typeface="Arial"/>
              <a:sym typeface="Arial"/>
            </a:endParaRPr>
          </a:p>
          <a:p>
            <a:pPr indent="0" lvl="0" marL="0" rtl="0" algn="l">
              <a:lnSpc>
                <a:spcPct val="90000"/>
              </a:lnSpc>
              <a:spcBef>
                <a:spcPts val="1000"/>
              </a:spcBef>
              <a:spcAft>
                <a:spcPts val="0"/>
              </a:spcAft>
              <a:buClr>
                <a:srgbClr val="881280"/>
              </a:buClr>
              <a:buSzPct val="100000"/>
              <a:buNone/>
            </a:pPr>
            <a:r>
              <a:rPr b="0" i="0" lang="en-US">
                <a:solidFill>
                  <a:srgbClr val="881280"/>
                </a:solidFill>
                <a:latin typeface="Consolas"/>
                <a:ea typeface="Consolas"/>
                <a:cs typeface="Consolas"/>
                <a:sym typeface="Consolas"/>
              </a:rPr>
              <a:t>if</a:t>
            </a:r>
            <a:r>
              <a:rPr b="0" i="0" lang="en-US">
                <a:solidFill>
                  <a:srgbClr val="2F4959"/>
                </a:solidFill>
                <a:latin typeface="Consolas"/>
                <a:ea typeface="Consolas"/>
                <a:cs typeface="Consolas"/>
                <a:sym typeface="Consolas"/>
              </a:rPr>
              <a:t>(condition) {</a:t>
            </a:r>
            <a:br>
              <a:rPr lang="en-US"/>
            </a:br>
            <a:r>
              <a:rPr b="0" i="0" lang="en-US">
                <a:solidFill>
                  <a:srgbClr val="2F4959"/>
                </a:solidFill>
                <a:latin typeface="Consolas"/>
                <a:ea typeface="Consolas"/>
                <a:cs typeface="Consolas"/>
                <a:sym typeface="Consolas"/>
              </a:rPr>
              <a:t>    </a:t>
            </a:r>
            <a:r>
              <a:rPr b="0" i="1" lang="en-US">
                <a:solidFill>
                  <a:srgbClr val="2F4959"/>
                </a:solidFill>
                <a:latin typeface="Consolas"/>
                <a:ea typeface="Consolas"/>
                <a:cs typeface="Consolas"/>
                <a:sym typeface="Consolas"/>
              </a:rPr>
              <a:t>// Code to be executed if condition is true</a:t>
            </a:r>
            <a:br>
              <a:rPr lang="en-US"/>
            </a:br>
            <a:r>
              <a:rPr b="0" i="0" lang="en-US">
                <a:solidFill>
                  <a:srgbClr val="2F4959"/>
                </a:solidFill>
                <a:latin typeface="Consolas"/>
                <a:ea typeface="Consolas"/>
                <a:cs typeface="Consolas"/>
                <a:sym typeface="Consolas"/>
              </a:rPr>
              <a:t>} </a:t>
            </a:r>
            <a:r>
              <a:rPr b="0" i="0" lang="en-US">
                <a:solidFill>
                  <a:srgbClr val="881280"/>
                </a:solidFill>
                <a:latin typeface="Consolas"/>
                <a:ea typeface="Consolas"/>
                <a:cs typeface="Consolas"/>
                <a:sym typeface="Consolas"/>
              </a:rPr>
              <a:t>else</a:t>
            </a:r>
            <a:r>
              <a:rPr b="0" i="0" lang="en-US">
                <a:solidFill>
                  <a:srgbClr val="2F4959"/>
                </a:solidFill>
                <a:latin typeface="Consolas"/>
                <a:ea typeface="Consolas"/>
                <a:cs typeface="Consolas"/>
                <a:sym typeface="Consolas"/>
              </a:rPr>
              <a:t> {</a:t>
            </a:r>
            <a:br>
              <a:rPr lang="en-US"/>
            </a:br>
            <a:r>
              <a:rPr b="0" i="0" lang="en-US">
                <a:solidFill>
                  <a:srgbClr val="2F4959"/>
                </a:solidFill>
                <a:latin typeface="Consolas"/>
                <a:ea typeface="Consolas"/>
                <a:cs typeface="Consolas"/>
                <a:sym typeface="Consolas"/>
              </a:rPr>
              <a:t>    </a:t>
            </a:r>
            <a:r>
              <a:rPr b="0" i="1" lang="en-US">
                <a:solidFill>
                  <a:srgbClr val="2F4959"/>
                </a:solidFill>
                <a:latin typeface="Consolas"/>
                <a:ea typeface="Consolas"/>
                <a:cs typeface="Consolas"/>
                <a:sym typeface="Consolas"/>
              </a:rPr>
              <a:t>// Code to be executed if condition is false</a:t>
            </a:r>
            <a:br>
              <a:rPr lang="en-US"/>
            </a:br>
            <a:r>
              <a:rPr b="0" i="0" lang="en-US">
                <a:solidFill>
                  <a:srgbClr val="2F4959"/>
                </a:solidFill>
                <a:latin typeface="Consolas"/>
                <a:ea typeface="Consolas"/>
                <a:cs typeface="Consolas"/>
                <a:sym typeface="Consolas"/>
              </a:rPr>
              <a:t>}</a:t>
            </a:r>
            <a:endParaRPr>
              <a:solidFill>
                <a:srgbClr val="414141"/>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b="1" lang="en-US"/>
              <a:t>The if...else if...else Statement</a:t>
            </a:r>
            <a:endParaRPr/>
          </a:p>
          <a:p>
            <a:pPr indent="0" lvl="0" marL="0" rtl="0" algn="l">
              <a:lnSpc>
                <a:spcPct val="90000"/>
              </a:lnSpc>
              <a:spcBef>
                <a:spcPts val="1000"/>
              </a:spcBef>
              <a:spcAft>
                <a:spcPts val="0"/>
              </a:spcAft>
              <a:buClr>
                <a:schemeClr val="dk1"/>
              </a:buClr>
              <a:buSzPct val="100000"/>
              <a:buNone/>
            </a:pPr>
            <a:r>
              <a:t/>
            </a:r>
            <a:endParaRPr b="1"/>
          </a:p>
          <a:p>
            <a:pPr indent="0" lvl="0" marL="0" rtl="0" algn="l">
              <a:lnSpc>
                <a:spcPct val="90000"/>
              </a:lnSpc>
              <a:spcBef>
                <a:spcPts val="1000"/>
              </a:spcBef>
              <a:spcAft>
                <a:spcPts val="0"/>
              </a:spcAft>
              <a:buClr>
                <a:schemeClr val="dk1"/>
              </a:buClr>
              <a:buSzPct val="100000"/>
              <a:buNone/>
            </a:pPr>
            <a:r>
              <a:rPr lang="en-US"/>
              <a:t>The if...else if...else a special statement that is used to combine multiple if...else statements.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rgbClr val="881280"/>
              </a:buClr>
              <a:buSzPct val="100000"/>
              <a:buNone/>
            </a:pPr>
            <a:r>
              <a:rPr b="0" i="0" lang="en-US">
                <a:solidFill>
                  <a:srgbClr val="881280"/>
                </a:solidFill>
                <a:latin typeface="Consolas"/>
                <a:ea typeface="Consolas"/>
                <a:cs typeface="Consolas"/>
                <a:sym typeface="Consolas"/>
              </a:rPr>
              <a:t>if</a:t>
            </a:r>
            <a:r>
              <a:rPr b="0" i="0" lang="en-US">
                <a:solidFill>
                  <a:srgbClr val="2F4959"/>
                </a:solidFill>
                <a:latin typeface="Consolas"/>
                <a:ea typeface="Consolas"/>
                <a:cs typeface="Consolas"/>
                <a:sym typeface="Consolas"/>
              </a:rPr>
              <a:t>(condition1) {</a:t>
            </a:r>
            <a:br>
              <a:rPr lang="en-US"/>
            </a:br>
            <a:r>
              <a:rPr b="0" i="0" lang="en-US">
                <a:solidFill>
                  <a:srgbClr val="2F4959"/>
                </a:solidFill>
                <a:latin typeface="Consolas"/>
                <a:ea typeface="Consolas"/>
                <a:cs typeface="Consolas"/>
                <a:sym typeface="Consolas"/>
              </a:rPr>
              <a:t>    </a:t>
            </a:r>
            <a:r>
              <a:rPr b="0" i="1" lang="en-US">
                <a:solidFill>
                  <a:srgbClr val="2F4959"/>
                </a:solidFill>
                <a:latin typeface="Consolas"/>
                <a:ea typeface="Consolas"/>
                <a:cs typeface="Consolas"/>
                <a:sym typeface="Consolas"/>
              </a:rPr>
              <a:t>// Code to be executed if condition1 is true</a:t>
            </a:r>
            <a:br>
              <a:rPr lang="en-US"/>
            </a:br>
            <a:r>
              <a:rPr b="0" i="0" lang="en-US">
                <a:solidFill>
                  <a:srgbClr val="2F4959"/>
                </a:solidFill>
                <a:latin typeface="Consolas"/>
                <a:ea typeface="Consolas"/>
                <a:cs typeface="Consolas"/>
                <a:sym typeface="Consolas"/>
              </a:rPr>
              <a:t>} </a:t>
            </a:r>
            <a:r>
              <a:rPr b="0" i="0" lang="en-US">
                <a:solidFill>
                  <a:srgbClr val="881280"/>
                </a:solidFill>
                <a:latin typeface="Consolas"/>
                <a:ea typeface="Consolas"/>
                <a:cs typeface="Consolas"/>
                <a:sym typeface="Consolas"/>
              </a:rPr>
              <a:t>else if</a:t>
            </a:r>
            <a:r>
              <a:rPr b="0" i="0" lang="en-US">
                <a:solidFill>
                  <a:srgbClr val="2F4959"/>
                </a:solidFill>
                <a:latin typeface="Consolas"/>
                <a:ea typeface="Consolas"/>
                <a:cs typeface="Consolas"/>
                <a:sym typeface="Consolas"/>
              </a:rPr>
              <a:t>(condition2) {</a:t>
            </a:r>
            <a:br>
              <a:rPr lang="en-US"/>
            </a:br>
            <a:r>
              <a:rPr b="0" i="0" lang="en-US">
                <a:solidFill>
                  <a:srgbClr val="2F4959"/>
                </a:solidFill>
                <a:latin typeface="Consolas"/>
                <a:ea typeface="Consolas"/>
                <a:cs typeface="Consolas"/>
                <a:sym typeface="Consolas"/>
              </a:rPr>
              <a:t>    </a:t>
            </a:r>
            <a:r>
              <a:rPr b="0" i="1" lang="en-US">
                <a:solidFill>
                  <a:srgbClr val="2F4959"/>
                </a:solidFill>
                <a:latin typeface="Consolas"/>
                <a:ea typeface="Consolas"/>
                <a:cs typeface="Consolas"/>
                <a:sym typeface="Consolas"/>
              </a:rPr>
              <a:t>// Code to be executed if the condition1 is false and condition2 is true</a:t>
            </a:r>
            <a:br>
              <a:rPr lang="en-US"/>
            </a:br>
            <a:r>
              <a:rPr b="0" i="0" lang="en-US">
                <a:solidFill>
                  <a:srgbClr val="2F4959"/>
                </a:solidFill>
                <a:latin typeface="Consolas"/>
                <a:ea typeface="Consolas"/>
                <a:cs typeface="Consolas"/>
                <a:sym typeface="Consolas"/>
              </a:rPr>
              <a:t>} </a:t>
            </a:r>
            <a:r>
              <a:rPr b="0" i="0" lang="en-US">
                <a:solidFill>
                  <a:srgbClr val="881280"/>
                </a:solidFill>
                <a:latin typeface="Consolas"/>
                <a:ea typeface="Consolas"/>
                <a:cs typeface="Consolas"/>
                <a:sym typeface="Consolas"/>
              </a:rPr>
              <a:t>else</a:t>
            </a:r>
            <a:r>
              <a:rPr b="0" i="0" lang="en-US">
                <a:solidFill>
                  <a:srgbClr val="2F4959"/>
                </a:solidFill>
                <a:latin typeface="Consolas"/>
                <a:ea typeface="Consolas"/>
                <a:cs typeface="Consolas"/>
                <a:sym typeface="Consolas"/>
              </a:rPr>
              <a:t> {</a:t>
            </a:r>
            <a:br>
              <a:rPr lang="en-US"/>
            </a:br>
            <a:r>
              <a:rPr b="0" i="0" lang="en-US">
                <a:solidFill>
                  <a:srgbClr val="2F4959"/>
                </a:solidFill>
                <a:latin typeface="Consolas"/>
                <a:ea typeface="Consolas"/>
                <a:cs typeface="Consolas"/>
                <a:sym typeface="Consolas"/>
              </a:rPr>
              <a:t>    </a:t>
            </a:r>
            <a:r>
              <a:rPr b="0" i="1" lang="en-US">
                <a:solidFill>
                  <a:srgbClr val="2F4959"/>
                </a:solidFill>
                <a:latin typeface="Consolas"/>
                <a:ea typeface="Consolas"/>
                <a:cs typeface="Consolas"/>
                <a:sym typeface="Consolas"/>
              </a:rPr>
              <a:t>// Code to be executed if both condition1 and condition2 are false</a:t>
            </a:r>
            <a:br>
              <a:rPr lang="en-US"/>
            </a:br>
            <a:r>
              <a:rPr b="0" i="0" lang="en-US">
                <a:solidFill>
                  <a:srgbClr val="2F4959"/>
                </a:solidFill>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838200" y="133350"/>
            <a:ext cx="10515600" cy="64103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14141"/>
              </a:buClr>
              <a:buSzPts val="2800"/>
              <a:buChar char="•"/>
            </a:pPr>
            <a:r>
              <a:rPr b="0" i="0" lang="en-US">
                <a:solidFill>
                  <a:srgbClr val="414141"/>
                </a:solidFill>
                <a:latin typeface="Arial"/>
                <a:ea typeface="Arial"/>
                <a:cs typeface="Arial"/>
                <a:sym typeface="Arial"/>
              </a:rPr>
              <a:t>There are lot more things you can do with JavaScript.</a:t>
            </a:r>
            <a:endParaRPr/>
          </a:p>
          <a:p>
            <a:pPr indent="-228600" lvl="0" marL="228600" rtl="0" algn="l">
              <a:lnSpc>
                <a:spcPct val="90000"/>
              </a:lnSpc>
              <a:spcBef>
                <a:spcPts val="1000"/>
              </a:spcBef>
              <a:spcAft>
                <a:spcPts val="0"/>
              </a:spcAft>
              <a:buClr>
                <a:srgbClr val="414141"/>
              </a:buClr>
              <a:buSzPts val="2800"/>
              <a:buFont typeface="Arial"/>
              <a:buChar char="•"/>
            </a:pPr>
            <a:r>
              <a:rPr b="0" i="0" lang="en-US">
                <a:solidFill>
                  <a:srgbClr val="414141"/>
                </a:solidFill>
                <a:latin typeface="Arial"/>
                <a:ea typeface="Arial"/>
                <a:cs typeface="Arial"/>
                <a:sym typeface="Arial"/>
              </a:rPr>
              <a:t>You can modify the content of a web page by adding or removing elements.</a:t>
            </a:r>
            <a:endParaRPr/>
          </a:p>
          <a:p>
            <a:pPr indent="-228600" lvl="0" marL="228600" rtl="0" algn="l">
              <a:lnSpc>
                <a:spcPct val="90000"/>
              </a:lnSpc>
              <a:spcBef>
                <a:spcPts val="1000"/>
              </a:spcBef>
              <a:spcAft>
                <a:spcPts val="0"/>
              </a:spcAft>
              <a:buClr>
                <a:srgbClr val="414141"/>
              </a:buClr>
              <a:buSzPts val="2800"/>
              <a:buFont typeface="Arial"/>
              <a:buChar char="•"/>
            </a:pPr>
            <a:r>
              <a:rPr b="0" i="0" lang="en-US">
                <a:solidFill>
                  <a:srgbClr val="414141"/>
                </a:solidFill>
                <a:latin typeface="Arial"/>
                <a:ea typeface="Arial"/>
                <a:cs typeface="Arial"/>
                <a:sym typeface="Arial"/>
              </a:rPr>
              <a:t>You can change the style and position of the elements on a web page.</a:t>
            </a:r>
            <a:endParaRPr/>
          </a:p>
          <a:p>
            <a:pPr indent="-228600" lvl="0" marL="228600" rtl="0" algn="l">
              <a:lnSpc>
                <a:spcPct val="90000"/>
              </a:lnSpc>
              <a:spcBef>
                <a:spcPts val="1000"/>
              </a:spcBef>
              <a:spcAft>
                <a:spcPts val="0"/>
              </a:spcAft>
              <a:buClr>
                <a:srgbClr val="414141"/>
              </a:buClr>
              <a:buSzPts val="2800"/>
              <a:buFont typeface="Arial"/>
              <a:buChar char="•"/>
            </a:pPr>
            <a:r>
              <a:rPr b="0" i="0" lang="en-US">
                <a:solidFill>
                  <a:srgbClr val="414141"/>
                </a:solidFill>
                <a:latin typeface="Arial"/>
                <a:ea typeface="Arial"/>
                <a:cs typeface="Arial"/>
                <a:sym typeface="Arial"/>
              </a:rPr>
              <a:t>You can monitor events like mouse click, hover, etc. and react to it.</a:t>
            </a:r>
            <a:endParaRPr/>
          </a:p>
          <a:p>
            <a:pPr indent="-228600" lvl="0" marL="228600" rtl="0" algn="l">
              <a:lnSpc>
                <a:spcPct val="90000"/>
              </a:lnSpc>
              <a:spcBef>
                <a:spcPts val="1000"/>
              </a:spcBef>
              <a:spcAft>
                <a:spcPts val="0"/>
              </a:spcAft>
              <a:buClr>
                <a:srgbClr val="414141"/>
              </a:buClr>
              <a:buSzPts val="2800"/>
              <a:buFont typeface="Arial"/>
              <a:buChar char="•"/>
            </a:pPr>
            <a:r>
              <a:rPr b="0" i="0" lang="en-US">
                <a:solidFill>
                  <a:srgbClr val="414141"/>
                </a:solidFill>
                <a:latin typeface="Arial"/>
                <a:ea typeface="Arial"/>
                <a:cs typeface="Arial"/>
                <a:sym typeface="Arial"/>
              </a:rPr>
              <a:t>You can perform and control transitions and animations.</a:t>
            </a:r>
            <a:endParaRPr/>
          </a:p>
          <a:p>
            <a:pPr indent="-228600" lvl="0" marL="228600" rtl="0" algn="l">
              <a:lnSpc>
                <a:spcPct val="90000"/>
              </a:lnSpc>
              <a:spcBef>
                <a:spcPts val="1000"/>
              </a:spcBef>
              <a:spcAft>
                <a:spcPts val="0"/>
              </a:spcAft>
              <a:buClr>
                <a:srgbClr val="414141"/>
              </a:buClr>
              <a:buSzPts val="2800"/>
              <a:buFont typeface="Arial"/>
              <a:buChar char="•"/>
            </a:pPr>
            <a:r>
              <a:rPr b="0" i="0" lang="en-US">
                <a:solidFill>
                  <a:srgbClr val="414141"/>
                </a:solidFill>
                <a:latin typeface="Arial"/>
                <a:ea typeface="Arial"/>
                <a:cs typeface="Arial"/>
                <a:sym typeface="Arial"/>
              </a:rPr>
              <a:t>You can create alert pop-ups to display info or warning messages to the user.</a:t>
            </a:r>
            <a:endParaRPr/>
          </a:p>
          <a:p>
            <a:pPr indent="-228600" lvl="0" marL="228600" rtl="0" algn="l">
              <a:lnSpc>
                <a:spcPct val="90000"/>
              </a:lnSpc>
              <a:spcBef>
                <a:spcPts val="1000"/>
              </a:spcBef>
              <a:spcAft>
                <a:spcPts val="0"/>
              </a:spcAft>
              <a:buClr>
                <a:srgbClr val="414141"/>
              </a:buClr>
              <a:buSzPts val="2800"/>
              <a:buFont typeface="Arial"/>
              <a:buChar char="•"/>
            </a:pPr>
            <a:r>
              <a:rPr b="0" i="0" lang="en-US">
                <a:solidFill>
                  <a:srgbClr val="414141"/>
                </a:solidFill>
                <a:latin typeface="Arial"/>
                <a:ea typeface="Arial"/>
                <a:cs typeface="Arial"/>
                <a:sym typeface="Arial"/>
              </a:rPr>
              <a:t>You can perform operations based on user inputs and display the results.</a:t>
            </a:r>
            <a:endParaRPr/>
          </a:p>
          <a:p>
            <a:pPr indent="-228600" lvl="0" marL="228600" rtl="0" algn="l">
              <a:lnSpc>
                <a:spcPct val="90000"/>
              </a:lnSpc>
              <a:spcBef>
                <a:spcPts val="1000"/>
              </a:spcBef>
              <a:spcAft>
                <a:spcPts val="0"/>
              </a:spcAft>
              <a:buClr>
                <a:srgbClr val="414141"/>
              </a:buClr>
              <a:buSzPts val="2800"/>
              <a:buFont typeface="Arial"/>
              <a:buChar char="•"/>
            </a:pPr>
            <a:r>
              <a:rPr b="0" i="0" lang="en-US">
                <a:solidFill>
                  <a:srgbClr val="414141"/>
                </a:solidFill>
                <a:latin typeface="Arial"/>
                <a:ea typeface="Arial"/>
                <a:cs typeface="Arial"/>
                <a:sym typeface="Arial"/>
              </a:rPr>
              <a:t>You can validate user inputs before submitting it to the server.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667820" y="365126"/>
            <a:ext cx="10685980" cy="48763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181717"/>
              </a:buClr>
              <a:buSzPct val="100000"/>
              <a:buFont typeface="Quattrocento Sans"/>
              <a:buNone/>
            </a:pPr>
            <a:r>
              <a:rPr b="0" i="0" lang="en-US">
                <a:solidFill>
                  <a:srgbClr val="181717"/>
                </a:solidFill>
                <a:latin typeface="Quattrocento Sans"/>
                <a:ea typeface="Quattrocento Sans"/>
                <a:cs typeface="Quattrocento Sans"/>
                <a:sym typeface="Quattrocento Sans"/>
              </a:rPr>
              <a:t>JavaScript Functions</a:t>
            </a:r>
            <a:endParaRPr/>
          </a:p>
        </p:txBody>
      </p:sp>
      <p:sp>
        <p:nvSpPr>
          <p:cNvPr id="193" name="Google Shape;193;p20"/>
          <p:cNvSpPr txBox="1"/>
          <p:nvPr>
            <p:ph idx="1" type="body"/>
          </p:nvPr>
        </p:nvSpPr>
        <p:spPr>
          <a:xfrm>
            <a:off x="838200" y="945222"/>
            <a:ext cx="10515600" cy="570215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181717"/>
              </a:buClr>
              <a:buSzPct val="100000"/>
              <a:buNone/>
            </a:pPr>
            <a:r>
              <a:rPr b="0" i="0" lang="en-US" sz="2400">
                <a:solidFill>
                  <a:srgbClr val="181717"/>
                </a:solidFill>
                <a:latin typeface="Verdana"/>
                <a:ea typeface="Verdana"/>
                <a:cs typeface="Verdana"/>
                <a:sym typeface="Verdana"/>
              </a:rPr>
              <a:t>In JavaScript, a function allows you to define a block of code, give it a name and then execute it as many times as you want.</a:t>
            </a:r>
            <a:endParaRPr/>
          </a:p>
          <a:p>
            <a:pPr indent="0" lvl="0" marL="0" rtl="0" algn="l">
              <a:lnSpc>
                <a:spcPct val="90000"/>
              </a:lnSpc>
              <a:spcBef>
                <a:spcPts val="1000"/>
              </a:spcBef>
              <a:spcAft>
                <a:spcPts val="0"/>
              </a:spcAft>
              <a:buClr>
                <a:srgbClr val="181717"/>
              </a:buClr>
              <a:buSzPct val="100000"/>
              <a:buNone/>
            </a:pPr>
            <a:r>
              <a:rPr b="0" i="0" lang="en-US" sz="2400">
                <a:solidFill>
                  <a:srgbClr val="181717"/>
                </a:solidFill>
                <a:latin typeface="Verdana"/>
                <a:ea typeface="Verdana"/>
                <a:cs typeface="Verdana"/>
                <a:sym typeface="Verdana"/>
              </a:rPr>
              <a:t>A JavaScript function can be defined using </a:t>
            </a:r>
            <a:r>
              <a:rPr b="1" i="0" lang="en-US" sz="2400">
                <a:solidFill>
                  <a:srgbClr val="181717"/>
                </a:solidFill>
                <a:latin typeface="Verdana"/>
                <a:ea typeface="Verdana"/>
                <a:cs typeface="Verdana"/>
                <a:sym typeface="Verdana"/>
              </a:rPr>
              <a:t>function</a:t>
            </a:r>
            <a:r>
              <a:rPr b="0" i="0" lang="en-US" sz="2400">
                <a:solidFill>
                  <a:srgbClr val="181717"/>
                </a:solidFill>
                <a:latin typeface="Verdana"/>
                <a:ea typeface="Verdana"/>
                <a:cs typeface="Verdana"/>
                <a:sym typeface="Verdana"/>
              </a:rPr>
              <a:t> keyword.</a:t>
            </a:r>
            <a:endParaRPr/>
          </a:p>
          <a:p>
            <a:pPr indent="0" lvl="0" marL="0" rtl="0" algn="l">
              <a:lnSpc>
                <a:spcPct val="90000"/>
              </a:lnSpc>
              <a:spcBef>
                <a:spcPts val="1000"/>
              </a:spcBef>
              <a:spcAft>
                <a:spcPts val="0"/>
              </a:spcAft>
              <a:buClr>
                <a:schemeClr val="dk1"/>
              </a:buClr>
              <a:buSzPct val="100000"/>
              <a:buNone/>
            </a:pPr>
            <a:r>
              <a:rPr lang="en-US" sz="2400"/>
              <a:t>//defining a function</a:t>
            </a:r>
            <a:endParaRPr/>
          </a:p>
          <a:p>
            <a:pPr indent="0" lvl="0" marL="0" rtl="0" algn="l">
              <a:lnSpc>
                <a:spcPct val="90000"/>
              </a:lnSpc>
              <a:spcBef>
                <a:spcPts val="1000"/>
              </a:spcBef>
              <a:spcAft>
                <a:spcPts val="0"/>
              </a:spcAft>
              <a:buClr>
                <a:schemeClr val="dk1"/>
              </a:buClr>
              <a:buSzPct val="100000"/>
              <a:buNone/>
            </a:pPr>
            <a:r>
              <a:rPr lang="en-US" sz="2400"/>
              <a:t>function &lt;function-name&gt;()</a:t>
            </a:r>
            <a:endParaRPr/>
          </a:p>
          <a:p>
            <a:pPr indent="0" lvl="0" marL="0" rtl="0" algn="l">
              <a:lnSpc>
                <a:spcPct val="90000"/>
              </a:lnSpc>
              <a:spcBef>
                <a:spcPts val="1000"/>
              </a:spcBef>
              <a:spcAft>
                <a:spcPts val="0"/>
              </a:spcAft>
              <a:buClr>
                <a:schemeClr val="dk1"/>
              </a:buClr>
              <a:buSzPct val="100000"/>
              <a:buNone/>
            </a:pPr>
            <a:r>
              <a:rPr lang="en-US" sz="2400"/>
              <a:t>{</a:t>
            </a:r>
            <a:endParaRPr/>
          </a:p>
          <a:p>
            <a:pPr indent="0" lvl="0" marL="0" rtl="0" algn="l">
              <a:lnSpc>
                <a:spcPct val="90000"/>
              </a:lnSpc>
              <a:spcBef>
                <a:spcPts val="1000"/>
              </a:spcBef>
              <a:spcAft>
                <a:spcPts val="0"/>
              </a:spcAft>
              <a:buClr>
                <a:schemeClr val="dk1"/>
              </a:buClr>
              <a:buSzPct val="100000"/>
              <a:buNone/>
            </a:pPr>
            <a:r>
              <a:rPr lang="en-US" sz="2400"/>
              <a:t>    // code to be executed</a:t>
            </a:r>
            <a:endParaRPr/>
          </a:p>
          <a:p>
            <a:pPr indent="0" lvl="0" marL="0" rtl="0" algn="l">
              <a:lnSpc>
                <a:spcPct val="90000"/>
              </a:lnSpc>
              <a:spcBef>
                <a:spcPts val="1000"/>
              </a:spcBef>
              <a:spcAft>
                <a:spcPts val="0"/>
              </a:spcAft>
              <a:buClr>
                <a:schemeClr val="dk1"/>
              </a:buClr>
              <a:buSzPct val="100000"/>
              <a:buNone/>
            </a:pPr>
            <a:r>
              <a:rPr lang="en-US" sz="2400"/>
              <a:t>};</a:t>
            </a:r>
            <a:endParaRPr/>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US" sz="2400"/>
              <a:t>//calling a functionfunction ShowMessage() {</a:t>
            </a:r>
            <a:endParaRPr/>
          </a:p>
          <a:p>
            <a:pPr indent="0" lvl="0" marL="0" rtl="0" algn="l">
              <a:lnSpc>
                <a:spcPct val="90000"/>
              </a:lnSpc>
              <a:spcBef>
                <a:spcPts val="1000"/>
              </a:spcBef>
              <a:spcAft>
                <a:spcPts val="0"/>
              </a:spcAft>
              <a:buClr>
                <a:schemeClr val="dk1"/>
              </a:buClr>
              <a:buSzPct val="100000"/>
              <a:buNone/>
            </a:pPr>
            <a:r>
              <a:rPr lang="en-US" sz="2400"/>
              <a:t>    alert("Hello World!");</a:t>
            </a:r>
            <a:endParaRPr/>
          </a:p>
          <a:p>
            <a:pPr indent="0" lvl="0" marL="0" rtl="0" algn="l">
              <a:lnSpc>
                <a:spcPct val="90000"/>
              </a:lnSpc>
              <a:spcBef>
                <a:spcPts val="1000"/>
              </a:spcBef>
              <a:spcAft>
                <a:spcPts val="0"/>
              </a:spcAft>
              <a:buClr>
                <a:schemeClr val="dk1"/>
              </a:buClr>
              <a:buSzPct val="100000"/>
              <a:buNone/>
            </a:pPr>
            <a:r>
              <a:rPr lang="en-US" sz="2400"/>
              <a:t>}</a:t>
            </a:r>
            <a:endParaRPr/>
          </a:p>
          <a:p>
            <a:pPr indent="0" lvl="0" marL="0" rtl="0" algn="l">
              <a:lnSpc>
                <a:spcPct val="90000"/>
              </a:lnSpc>
              <a:spcBef>
                <a:spcPts val="1000"/>
              </a:spcBef>
              <a:spcAft>
                <a:spcPts val="0"/>
              </a:spcAft>
              <a:buClr>
                <a:schemeClr val="dk1"/>
              </a:buClr>
              <a:buSzPct val="100000"/>
              <a:buNone/>
            </a:pPr>
            <a:r>
              <a:t/>
            </a:r>
            <a:endParaRPr sz="2400"/>
          </a:p>
          <a:p>
            <a:pPr indent="0" lvl="0" marL="0" rtl="0" algn="l">
              <a:lnSpc>
                <a:spcPct val="90000"/>
              </a:lnSpc>
              <a:spcBef>
                <a:spcPts val="1000"/>
              </a:spcBef>
              <a:spcAft>
                <a:spcPts val="0"/>
              </a:spcAft>
              <a:buClr>
                <a:schemeClr val="dk1"/>
              </a:buClr>
              <a:buSzPct val="100000"/>
              <a:buNone/>
            </a:pPr>
            <a:r>
              <a:rPr lang="en-US" sz="2400"/>
              <a:t>ShowMessage();</a:t>
            </a:r>
            <a:endParaRPr/>
          </a:p>
          <a:p>
            <a:pPr indent="0" lvl="0" marL="0" rtl="0" algn="l">
              <a:lnSpc>
                <a:spcPct val="90000"/>
              </a:lnSpc>
              <a:spcBef>
                <a:spcPts val="1000"/>
              </a:spcBef>
              <a:spcAft>
                <a:spcPts val="0"/>
              </a:spcAft>
              <a:buClr>
                <a:schemeClr val="dk1"/>
              </a:buClr>
              <a:buSzPct val="100000"/>
              <a:buNone/>
            </a:pPr>
            <a:r>
              <a:rPr lang="en-US" sz="2400"/>
              <a:t>&lt;function-name&gt;();</a:t>
            </a:r>
            <a:endParaRPr/>
          </a:p>
          <a:p>
            <a:pPr indent="0" lvl="0" marL="0" rtl="0" algn="l">
              <a:lnSpc>
                <a:spcPct val="90000"/>
              </a:lnSpc>
              <a:spcBef>
                <a:spcPts val="1000"/>
              </a:spcBef>
              <a:spcAft>
                <a:spcPts val="0"/>
              </a:spcAft>
              <a:buClr>
                <a:schemeClr val="dk1"/>
              </a:buClr>
              <a:buSzPct val="1000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Function paremeter,Arguments</a:t>
            </a:r>
            <a:endParaRPr sz="3600"/>
          </a:p>
        </p:txBody>
      </p:sp>
      <p:sp>
        <p:nvSpPr>
          <p:cNvPr id="199" name="Google Shape;199;p21"/>
          <p:cNvSpPr txBox="1"/>
          <p:nvPr>
            <p:ph idx="1" type="body"/>
          </p:nvPr>
        </p:nvSpPr>
        <p:spPr>
          <a:xfrm>
            <a:off x="838200" y="1273996"/>
            <a:ext cx="10515600" cy="55069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81717"/>
              </a:buClr>
              <a:buSzPts val="2000"/>
              <a:buNone/>
            </a:pPr>
            <a:r>
              <a:rPr b="0" i="0" lang="en-US" sz="2000">
                <a:solidFill>
                  <a:srgbClr val="181717"/>
                </a:solidFill>
                <a:latin typeface="Verdana"/>
                <a:ea typeface="Verdana"/>
                <a:cs typeface="Verdana"/>
                <a:sym typeface="Verdana"/>
              </a:rPr>
              <a:t>You can pass less or more arguments while calling a function. If you pass less arguments then rest of the parameters will be undefined. If you pass more arguments then additional arguments will be ignored.</a:t>
            </a:r>
            <a:endParaRPr/>
          </a:p>
          <a:p>
            <a:pPr indent="0" lvl="0" marL="0" rtl="0" algn="l">
              <a:lnSpc>
                <a:spcPct val="90000"/>
              </a:lnSpc>
              <a:spcBef>
                <a:spcPts val="1000"/>
              </a:spcBef>
              <a:spcAft>
                <a:spcPts val="0"/>
              </a:spcAft>
              <a:buClr>
                <a:srgbClr val="181717"/>
              </a:buClr>
              <a:buSzPts val="2000"/>
              <a:buNone/>
            </a:pPr>
            <a:r>
              <a:rPr b="0" i="0" lang="en-US" sz="2000">
                <a:solidFill>
                  <a:srgbClr val="181717"/>
                </a:solidFill>
                <a:latin typeface="Quattrocento Sans"/>
                <a:ea typeface="Quattrocento Sans"/>
                <a:cs typeface="Quattrocento Sans"/>
                <a:sym typeface="Quattrocento Sans"/>
              </a:rPr>
              <a:t>The Arguments Object</a:t>
            </a:r>
            <a:endParaRPr/>
          </a:p>
          <a:p>
            <a:pPr indent="0" lvl="0" marL="0" rtl="0" algn="l">
              <a:lnSpc>
                <a:spcPct val="90000"/>
              </a:lnSpc>
              <a:spcBef>
                <a:spcPts val="1000"/>
              </a:spcBef>
              <a:spcAft>
                <a:spcPts val="0"/>
              </a:spcAft>
              <a:buClr>
                <a:srgbClr val="181717"/>
              </a:buClr>
              <a:buSzPts val="2000"/>
              <a:buNone/>
            </a:pPr>
            <a:r>
              <a:rPr b="0" i="0" lang="en-US" sz="2000">
                <a:solidFill>
                  <a:srgbClr val="181717"/>
                </a:solidFill>
                <a:latin typeface="Verdana"/>
                <a:ea typeface="Verdana"/>
                <a:cs typeface="Verdana"/>
                <a:sym typeface="Verdana"/>
              </a:rPr>
              <a:t>The arguments object is an array like object. You can access its values using index similar to array. However, it does not support array methods.</a:t>
            </a:r>
            <a:endParaRPr sz="2000">
              <a:solidFill>
                <a:srgbClr val="181717"/>
              </a:solidFill>
              <a:latin typeface="Verdana"/>
              <a:ea typeface="Verdana"/>
              <a:cs typeface="Verdana"/>
              <a:sym typeface="Verdana"/>
            </a:endParaRPr>
          </a:p>
          <a:p>
            <a:pPr indent="0" lvl="0" marL="0" rtl="0" algn="l">
              <a:lnSpc>
                <a:spcPct val="90000"/>
              </a:lnSpc>
              <a:spcBef>
                <a:spcPts val="1000"/>
              </a:spcBef>
              <a:spcAft>
                <a:spcPts val="0"/>
              </a:spcAft>
              <a:buClr>
                <a:schemeClr val="dk1"/>
              </a:buClr>
              <a:buSzPts val="2400"/>
              <a:buNone/>
            </a:pPr>
            <a:r>
              <a:rPr lang="en-US" sz="2400"/>
              <a:t>function ShowMessage(firstName, lastName) {</a:t>
            </a:r>
            <a:endParaRPr/>
          </a:p>
          <a:p>
            <a:pPr indent="0" lvl="0" marL="0" rtl="0" algn="l">
              <a:lnSpc>
                <a:spcPct val="90000"/>
              </a:lnSpc>
              <a:spcBef>
                <a:spcPts val="1000"/>
              </a:spcBef>
              <a:spcAft>
                <a:spcPts val="0"/>
              </a:spcAft>
              <a:buClr>
                <a:schemeClr val="dk1"/>
              </a:buClr>
              <a:buSzPts val="2400"/>
              <a:buNone/>
            </a:pPr>
            <a:r>
              <a:rPr lang="en-US" sz="2400"/>
              <a:t>    alert("Hello " + arguments[0] + " " + arguments[1]);</a:t>
            </a:r>
            <a:endParaRPr/>
          </a:p>
          <a:p>
            <a:pPr indent="0" lvl="0" marL="0" rtl="0" algn="l">
              <a:lnSpc>
                <a:spcPct val="90000"/>
              </a:lnSpc>
              <a:spcBef>
                <a:spcPts val="1000"/>
              </a:spcBef>
              <a:spcAft>
                <a:spcPts val="0"/>
              </a:spcAft>
              <a:buClr>
                <a:schemeClr val="dk1"/>
              </a:buClr>
              <a:buSzPts val="2400"/>
              <a:buNone/>
            </a:pPr>
            <a:r>
              <a:rPr lang="en-US" sz="2400"/>
              <a:t>}</a:t>
            </a:r>
            <a:endParaRPr/>
          </a:p>
          <a:p>
            <a:pPr indent="0" lvl="0" marL="0" rtl="0" algn="l">
              <a:lnSpc>
                <a:spcPct val="90000"/>
              </a:lnSpc>
              <a:spcBef>
                <a:spcPts val="100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t>ShowMessage("Steve", "Jobs");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idx="1" type="body"/>
          </p:nvPr>
        </p:nvSpPr>
        <p:spPr>
          <a:xfrm>
            <a:off x="838200" y="195210"/>
            <a:ext cx="10515600" cy="66627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0" i="0" lang="en-US">
                <a:solidFill>
                  <a:srgbClr val="FF0000"/>
                </a:solidFill>
                <a:latin typeface="Quattrocento Sans"/>
                <a:ea typeface="Quattrocento Sans"/>
                <a:cs typeface="Quattrocento Sans"/>
                <a:sym typeface="Quattrocento Sans"/>
              </a:rPr>
              <a:t>Function Expression</a:t>
            </a:r>
            <a:endParaRPr/>
          </a:p>
          <a:p>
            <a:pPr indent="0" lvl="0" marL="0" rtl="0" algn="just">
              <a:lnSpc>
                <a:spcPct val="90000"/>
              </a:lnSpc>
              <a:spcBef>
                <a:spcPts val="1000"/>
              </a:spcBef>
              <a:spcAft>
                <a:spcPts val="0"/>
              </a:spcAft>
              <a:buClr>
                <a:srgbClr val="181717"/>
              </a:buClr>
              <a:buSzPts val="2800"/>
              <a:buNone/>
            </a:pPr>
            <a:r>
              <a:rPr b="0" i="0" lang="en-US">
                <a:solidFill>
                  <a:srgbClr val="181717"/>
                </a:solidFill>
                <a:latin typeface="Verdana"/>
                <a:ea typeface="Verdana"/>
                <a:cs typeface="Verdana"/>
                <a:sym typeface="Verdana"/>
              </a:rPr>
              <a:t>JavaScript allows us to assign a function to a variable and then use that variable as a function. It is called function expression.</a:t>
            </a:r>
            <a:endParaRPr/>
          </a:p>
          <a:p>
            <a:pPr indent="0" lvl="0" marL="0" rtl="0" algn="l">
              <a:lnSpc>
                <a:spcPct val="90000"/>
              </a:lnSpc>
              <a:spcBef>
                <a:spcPts val="1000"/>
              </a:spcBef>
              <a:spcAft>
                <a:spcPts val="0"/>
              </a:spcAft>
              <a:buClr>
                <a:schemeClr val="dk1"/>
              </a:buClr>
              <a:buSzPts val="2800"/>
              <a:buNone/>
            </a:pPr>
            <a:r>
              <a:rPr lang="en-US"/>
              <a:t>var add = function sum(val1, val2) {</a:t>
            </a:r>
            <a:endParaRPr/>
          </a:p>
          <a:p>
            <a:pPr indent="0" lvl="0" marL="0" rtl="0" algn="l">
              <a:lnSpc>
                <a:spcPct val="90000"/>
              </a:lnSpc>
              <a:spcBef>
                <a:spcPts val="1000"/>
              </a:spcBef>
              <a:spcAft>
                <a:spcPts val="0"/>
              </a:spcAft>
              <a:buClr>
                <a:schemeClr val="dk1"/>
              </a:buClr>
              <a:buSzPts val="2800"/>
              <a:buNone/>
            </a:pPr>
            <a:r>
              <a:rPr lang="en-US"/>
              <a:t>Console.log(val1+val2) var sayHello = function (firstName) {</a:t>
            </a:r>
            <a:endParaRPr/>
          </a:p>
          <a:p>
            <a:pPr indent="0" lvl="0" marL="0" rtl="0" algn="l">
              <a:lnSpc>
                <a:spcPct val="90000"/>
              </a:lnSpc>
              <a:spcBef>
                <a:spcPts val="1000"/>
              </a:spcBef>
              <a:spcAft>
                <a:spcPts val="0"/>
              </a:spcAft>
              <a:buClr>
                <a:schemeClr val="dk1"/>
              </a:buClr>
              <a:buSzPts val="2800"/>
              <a:buNone/>
            </a:pPr>
            <a:r>
              <a:rPr lang="en-US"/>
              <a:t>    alert("Hello " + firstName);</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Anonymous Function</a:t>
            </a:r>
            <a:endParaRPr/>
          </a:p>
          <a:p>
            <a:pPr indent="0" lvl="0" marL="0" rtl="0" algn="l">
              <a:lnSpc>
                <a:spcPct val="90000"/>
              </a:lnSpc>
              <a:spcBef>
                <a:spcPts val="1000"/>
              </a:spcBef>
              <a:spcAft>
                <a:spcPts val="0"/>
              </a:spcAft>
              <a:buClr>
                <a:schemeClr val="dk1"/>
              </a:buClr>
              <a:buSzPts val="2800"/>
              <a:buNone/>
            </a:pPr>
            <a:r>
              <a:rPr lang="en-US"/>
              <a:t>Anonymous function is useful in passing callback function, creating closure or Immediately invoked function expression.</a:t>
            </a:r>
            <a:endParaRPr/>
          </a:p>
          <a:p>
            <a:pPr indent="0" lvl="0" marL="0" rtl="0" algn="l">
              <a:lnSpc>
                <a:spcPct val="90000"/>
              </a:lnSpc>
              <a:spcBef>
                <a:spcPts val="1000"/>
              </a:spcBef>
              <a:spcAft>
                <a:spcPts val="0"/>
              </a:spcAft>
              <a:buClr>
                <a:schemeClr val="dk1"/>
              </a:buClr>
              <a:buSzPts val="2800"/>
              <a:buNone/>
            </a:pPr>
            <a:r>
              <a:rPr lang="en-US"/>
              <a:t>JavaScript allows us to define a function without any name. This unnamed function is called anonymous function</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idx="1" type="body"/>
          </p:nvPr>
        </p:nvSpPr>
        <p:spPr>
          <a:xfrm>
            <a:off x="838200" y="277402"/>
            <a:ext cx="10515600" cy="589956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0" i="0" lang="en-US">
                <a:solidFill>
                  <a:srgbClr val="FF0000"/>
                </a:solidFill>
                <a:latin typeface="Quattrocento Sans"/>
                <a:ea typeface="Quattrocento Sans"/>
                <a:cs typeface="Quattrocento Sans"/>
                <a:sym typeface="Quattrocento Sans"/>
              </a:rPr>
              <a:t>Nested Functions</a:t>
            </a:r>
            <a:endParaRPr/>
          </a:p>
          <a:p>
            <a:pPr indent="0" lvl="0" marL="0" rtl="0" algn="just">
              <a:lnSpc>
                <a:spcPct val="90000"/>
              </a:lnSpc>
              <a:spcBef>
                <a:spcPts val="1000"/>
              </a:spcBef>
              <a:spcAft>
                <a:spcPts val="0"/>
              </a:spcAft>
              <a:buClr>
                <a:srgbClr val="181717"/>
              </a:buClr>
              <a:buSzPts val="2800"/>
              <a:buNone/>
            </a:pPr>
            <a:r>
              <a:rPr b="0" i="0" lang="en-US">
                <a:solidFill>
                  <a:srgbClr val="181717"/>
                </a:solidFill>
                <a:latin typeface="Verdana"/>
                <a:ea typeface="Verdana"/>
                <a:cs typeface="Verdana"/>
                <a:sym typeface="Verdana"/>
              </a:rPr>
              <a:t>In JavaScript, a function can have one or more inner functions. These nested functions are in the scope of outer function</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function ShowMessage(firstName)</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    function SayHello() {</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        console.log("Hello " + firstName);</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    }</a:t>
            </a:r>
            <a:br>
              <a:rPr b="0" lang="en-US">
                <a:latin typeface="Consolas"/>
                <a:ea typeface="Consolas"/>
                <a:cs typeface="Consolas"/>
                <a:sym typeface="Consolas"/>
              </a:rPr>
            </a:br>
            <a:r>
              <a:rPr b="0" lang="en-US">
                <a:latin typeface="Consolas"/>
                <a:ea typeface="Consolas"/>
                <a:cs typeface="Consolas"/>
                <a:sym typeface="Consolas"/>
              </a:rPr>
              <a:t>    return SayHello();</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a:t>
            </a:r>
            <a:br>
              <a:rPr b="0" lang="en-US">
                <a:latin typeface="Consolas"/>
                <a:ea typeface="Consolas"/>
                <a:cs typeface="Consolas"/>
                <a:sym typeface="Consolas"/>
              </a:rPr>
            </a:br>
            <a:r>
              <a:rPr b="0" lang="en-US">
                <a:latin typeface="Consolas"/>
                <a:ea typeface="Consolas"/>
                <a:cs typeface="Consolas"/>
                <a:sym typeface="Consolas"/>
              </a:rPr>
              <a:t>ShowMessage("Steve")</a:t>
            </a:r>
            <a:endParaRPr/>
          </a:p>
          <a:p>
            <a:pPr indent="0" lvl="0" marL="0" rtl="0" algn="just">
              <a:lnSpc>
                <a:spcPct val="90000"/>
              </a:lnSpc>
              <a:spcBef>
                <a:spcPts val="1000"/>
              </a:spcBef>
              <a:spcAft>
                <a:spcPts val="0"/>
              </a:spcAft>
              <a:buClr>
                <a:schemeClr val="dk1"/>
              </a:buClr>
              <a:buSzPts val="2800"/>
              <a:buNone/>
            </a:pPr>
            <a:r>
              <a:t/>
            </a:r>
            <a:endParaRPr b="0" i="0">
              <a:solidFill>
                <a:srgbClr val="181717"/>
              </a:solidFill>
              <a:latin typeface="Verdana"/>
              <a:ea typeface="Verdana"/>
              <a:cs typeface="Verdana"/>
              <a:sym typeface="Verdana"/>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1" type="body"/>
          </p:nvPr>
        </p:nvSpPr>
        <p:spPr>
          <a:xfrm>
            <a:off x="838200" y="71918"/>
            <a:ext cx="10515600" cy="66165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81717"/>
              </a:buClr>
              <a:buSzPts val="2800"/>
              <a:buChar char="•"/>
            </a:pPr>
            <a:r>
              <a:rPr b="0" i="0" lang="en-US">
                <a:solidFill>
                  <a:srgbClr val="181717"/>
                </a:solidFill>
                <a:latin typeface="Quattrocento Sans"/>
                <a:ea typeface="Quattrocento Sans"/>
                <a:cs typeface="Quattrocento Sans"/>
                <a:sym typeface="Quattrocento Sans"/>
              </a:rPr>
              <a:t>Return Value</a:t>
            </a:r>
            <a:endParaRPr/>
          </a:p>
          <a:p>
            <a:pPr indent="-228600" lvl="0" marL="228600" rtl="0" algn="just">
              <a:lnSpc>
                <a:spcPct val="90000"/>
              </a:lnSpc>
              <a:spcBef>
                <a:spcPts val="1000"/>
              </a:spcBef>
              <a:spcAft>
                <a:spcPts val="0"/>
              </a:spcAft>
              <a:buClr>
                <a:srgbClr val="181717"/>
              </a:buClr>
              <a:buSzPts val="2800"/>
              <a:buChar char="•"/>
            </a:pPr>
            <a:r>
              <a:rPr b="0" i="0" lang="en-US">
                <a:solidFill>
                  <a:srgbClr val="181717"/>
                </a:solidFill>
                <a:latin typeface="Verdana"/>
                <a:ea typeface="Verdana"/>
                <a:cs typeface="Verdana"/>
                <a:sym typeface="Verdana"/>
              </a:rPr>
              <a:t>A function can return zero or one value using return keyword.</a:t>
            </a:r>
            <a:endParaRPr/>
          </a:p>
          <a:p>
            <a:pPr indent="-228600" lvl="0" marL="228600" rtl="0" algn="l">
              <a:lnSpc>
                <a:spcPct val="90000"/>
              </a:lnSpc>
              <a:spcBef>
                <a:spcPts val="1000"/>
              </a:spcBef>
              <a:spcAft>
                <a:spcPts val="0"/>
              </a:spcAft>
              <a:buClr>
                <a:schemeClr val="dk1"/>
              </a:buClr>
              <a:buSzPts val="2800"/>
              <a:buChar char="•"/>
            </a:pPr>
            <a:r>
              <a:rPr lang="en-US"/>
              <a:t>function Sum(val1, val2) {</a:t>
            </a:r>
            <a:endParaRPr/>
          </a:p>
          <a:p>
            <a:pPr indent="-228600" lvl="0" marL="228600" rtl="0" algn="l">
              <a:lnSpc>
                <a:spcPct val="90000"/>
              </a:lnSpc>
              <a:spcBef>
                <a:spcPts val="1000"/>
              </a:spcBef>
              <a:spcAft>
                <a:spcPts val="0"/>
              </a:spcAft>
              <a:buClr>
                <a:schemeClr val="dk1"/>
              </a:buClr>
              <a:buSzPts val="2800"/>
              <a:buChar char="•"/>
            </a:pPr>
            <a:r>
              <a:rPr lang="en-US"/>
              <a:t>    return val1 + val2;</a:t>
            </a:r>
            <a:endParaRPr/>
          </a:p>
          <a:p>
            <a:pPr indent="-228600" lvl="0" marL="228600" rtl="0" algn="l">
              <a:lnSpc>
                <a:spcPct val="90000"/>
              </a:lnSpc>
              <a:spcBef>
                <a:spcPts val="1000"/>
              </a:spcBef>
              <a:spcAft>
                <a:spcPts val="0"/>
              </a:spcAft>
              <a:buClr>
                <a:schemeClr val="dk1"/>
              </a:buClr>
              <a:buSzPts val="2800"/>
              <a:buChar char="•"/>
            </a:pPr>
            <a:r>
              <a:rPr lang="en-US"/>
              <a:t>}; ar result = Sum(10,20); // returns 30</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function Multiply(val1, val2) {</a:t>
            </a:r>
            <a:endParaRPr/>
          </a:p>
          <a:p>
            <a:pPr indent="-228600" lvl="0" marL="228600" rtl="0" algn="l">
              <a:lnSpc>
                <a:spcPct val="90000"/>
              </a:lnSpc>
              <a:spcBef>
                <a:spcPts val="1000"/>
              </a:spcBef>
              <a:spcAft>
                <a:spcPts val="0"/>
              </a:spcAft>
              <a:buClr>
                <a:schemeClr val="dk1"/>
              </a:buClr>
              <a:buSzPts val="2800"/>
              <a:buChar char="•"/>
            </a:pPr>
            <a:r>
              <a:rPr lang="en-US"/>
              <a:t>    console.log( val1 * val2);</a:t>
            </a:r>
            <a:endParaRPr/>
          </a:p>
          <a:p>
            <a:pPr indent="-228600" lvl="0" marL="228600" rtl="0" algn="l">
              <a:lnSpc>
                <a:spcPct val="90000"/>
              </a:lnSpc>
              <a:spcBef>
                <a:spcPts val="1000"/>
              </a:spcBef>
              <a:spcAft>
                <a:spcPts val="0"/>
              </a:spcAft>
              <a:buClr>
                <a:schemeClr val="dk1"/>
              </a:buClr>
              <a:buSzPts val="2800"/>
              <a:buChar char="•"/>
            </a:pP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result = Multiply(10,20); // undefined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Objects</a:t>
            </a:r>
            <a:endParaRPr/>
          </a:p>
        </p:txBody>
      </p:sp>
      <p:sp>
        <p:nvSpPr>
          <p:cNvPr id="220" name="Google Shape;220;p28"/>
          <p:cNvSpPr txBox="1"/>
          <p:nvPr>
            <p:ph idx="1" type="body"/>
          </p:nvPr>
        </p:nvSpPr>
        <p:spPr>
          <a:xfrm>
            <a:off x="838200" y="1825624"/>
            <a:ext cx="10515600" cy="483202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181717"/>
              </a:buClr>
              <a:buSzPts val="2800"/>
              <a:buChar char="•"/>
            </a:pPr>
            <a:r>
              <a:rPr b="0" i="0" lang="en-US">
                <a:solidFill>
                  <a:srgbClr val="181717"/>
                </a:solidFill>
                <a:latin typeface="Verdana"/>
                <a:ea typeface="Verdana"/>
                <a:cs typeface="Verdana"/>
                <a:sym typeface="Verdana"/>
              </a:rPr>
              <a:t>Objects are same as variables in JavaScript, the only difference is that an object holds multiple values in terms of properties and methods.</a:t>
            </a:r>
            <a:endParaRPr/>
          </a:p>
          <a:p>
            <a:pPr indent="-228600" lvl="0" marL="228600" rtl="0" algn="l">
              <a:lnSpc>
                <a:spcPct val="90000"/>
              </a:lnSpc>
              <a:spcBef>
                <a:spcPts val="1000"/>
              </a:spcBef>
              <a:spcAft>
                <a:spcPts val="0"/>
              </a:spcAft>
              <a:buClr>
                <a:schemeClr val="dk1"/>
              </a:buClr>
              <a:buSzPts val="2800"/>
              <a:buChar char="•"/>
            </a:pPr>
            <a:r>
              <a:rPr lang="en-US"/>
              <a:t>In JavaScript, an object can be created in two ways: 1) using Object Literal/Initializer Syntax 2) using the Object() Constructor function with the new keyword. Objects created using any of these methods are the same.</a:t>
            </a:r>
            <a:endParaRPr/>
          </a:p>
          <a:p>
            <a:pPr indent="-228600" lvl="0" marL="228600" rtl="0" algn="l">
              <a:lnSpc>
                <a:spcPct val="90000"/>
              </a:lnSpc>
              <a:spcBef>
                <a:spcPts val="1000"/>
              </a:spcBef>
              <a:spcAft>
                <a:spcPts val="0"/>
              </a:spcAft>
              <a:buClr>
                <a:schemeClr val="dk1"/>
              </a:buClr>
              <a:buSzPts val="2800"/>
              <a:buChar char="•"/>
            </a:pPr>
            <a:r>
              <a:rPr lang="en-US"/>
              <a:t>var p1 = { name:"Steve" }; // object literal syntax</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var p2 = new Object(); // Object() constructor function</a:t>
            </a:r>
            <a:endParaRPr/>
          </a:p>
          <a:p>
            <a:pPr indent="-228600" lvl="0" marL="228600" rtl="0" algn="l">
              <a:lnSpc>
                <a:spcPct val="90000"/>
              </a:lnSpc>
              <a:spcBef>
                <a:spcPts val="1000"/>
              </a:spcBef>
              <a:spcAft>
                <a:spcPts val="0"/>
              </a:spcAft>
              <a:buClr>
                <a:schemeClr val="dk1"/>
              </a:buClr>
              <a:buSzPts val="2800"/>
              <a:buChar char="•"/>
            </a:pPr>
            <a:r>
              <a:rPr lang="en-US"/>
              <a:t>p2.name = "Steve"; // property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81717"/>
              </a:buClr>
              <a:buSzPts val="4400"/>
              <a:buFont typeface="Quattrocento Sans"/>
              <a:buNone/>
            </a:pPr>
            <a:r>
              <a:rPr b="0" i="0" lang="en-US">
                <a:solidFill>
                  <a:srgbClr val="181717"/>
                </a:solidFill>
                <a:latin typeface="Quattrocento Sans"/>
                <a:ea typeface="Quattrocento Sans"/>
                <a:cs typeface="Quattrocento Sans"/>
                <a:sym typeface="Quattrocento Sans"/>
              </a:rPr>
              <a:t>JavaScript Hoisting</a:t>
            </a:r>
            <a:br>
              <a:rPr b="0" i="0" lang="en-US">
                <a:solidFill>
                  <a:srgbClr val="181717"/>
                </a:solidFill>
                <a:latin typeface="Quattrocento Sans"/>
                <a:ea typeface="Quattrocento Sans"/>
                <a:cs typeface="Quattrocento Sans"/>
                <a:sym typeface="Quattrocento Sans"/>
              </a:rPr>
            </a:br>
            <a:endParaRPr/>
          </a:p>
        </p:txBody>
      </p:sp>
      <p:sp>
        <p:nvSpPr>
          <p:cNvPr id="226" name="Google Shape;226;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81717"/>
              </a:buClr>
              <a:buSzPts val="2800"/>
              <a:buChar char="•"/>
            </a:pPr>
            <a:r>
              <a:rPr b="0" i="0" lang="en-US">
                <a:solidFill>
                  <a:srgbClr val="181717"/>
                </a:solidFill>
                <a:latin typeface="Verdana"/>
                <a:ea typeface="Verdana"/>
                <a:cs typeface="Verdana"/>
                <a:sym typeface="Verdana"/>
              </a:rPr>
              <a:t>In JavaScript, variable and function names can be used before declaring it. The JavaScript compiler moves all the declarations of variables and functions at the top so that there will not be any error. This is called hoisting.</a:t>
            </a:r>
            <a:endParaRPr>
              <a:solidFill>
                <a:srgbClr val="181717"/>
              </a:solidFill>
              <a:latin typeface="Verdana"/>
              <a:ea typeface="Verdana"/>
              <a:cs typeface="Verdana"/>
              <a:sym typeface="Verdana"/>
            </a:endParaRPr>
          </a:p>
          <a:p>
            <a:pPr indent="-228600" lvl="0" marL="228600" rtl="0" algn="l">
              <a:lnSpc>
                <a:spcPct val="90000"/>
              </a:lnSpc>
              <a:spcBef>
                <a:spcPts val="1000"/>
              </a:spcBef>
              <a:spcAft>
                <a:spcPts val="0"/>
              </a:spcAft>
              <a:buClr>
                <a:schemeClr val="dk1"/>
              </a:buClr>
              <a:buSzPts val="2800"/>
              <a:buChar char="•"/>
            </a:pPr>
            <a:r>
              <a:rPr b="0" lang="en-US">
                <a:latin typeface="Consolas"/>
                <a:ea typeface="Consolas"/>
                <a:cs typeface="Consolas"/>
                <a:sym typeface="Consolas"/>
              </a:rPr>
              <a:t>alert('x = ' + x); // display x = undefined       </a:t>
            </a:r>
            <a:endParaRPr/>
          </a:p>
          <a:p>
            <a:pPr indent="-228600" lvl="0" marL="228600" rtl="0" algn="l">
              <a:lnSpc>
                <a:spcPct val="90000"/>
              </a:lnSpc>
              <a:spcBef>
                <a:spcPts val="1000"/>
              </a:spcBef>
              <a:spcAft>
                <a:spcPts val="0"/>
              </a:spcAft>
              <a:buClr>
                <a:schemeClr val="dk1"/>
              </a:buClr>
              <a:buSzPts val="2800"/>
              <a:buChar char="•"/>
            </a:pPr>
            <a:r>
              <a:rPr b="0" lang="en-US">
                <a:latin typeface="Consolas"/>
                <a:ea typeface="Consolas"/>
                <a:cs typeface="Consolas"/>
                <a:sym typeface="Consolas"/>
              </a:rPr>
              <a:t>var x = 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Quattrocento Sans"/>
              <a:buNone/>
            </a:pPr>
            <a:r>
              <a:rPr b="1" i="0" lang="en-US">
                <a:solidFill>
                  <a:srgbClr val="000000"/>
                </a:solidFill>
                <a:latin typeface="Quattrocento Sans"/>
                <a:ea typeface="Quattrocento Sans"/>
                <a:cs typeface="Quattrocento Sans"/>
                <a:sym typeface="Quattrocento Sans"/>
              </a:rPr>
              <a:t>This In Js</a:t>
            </a:r>
            <a:r>
              <a:rPr b="0" i="0" lang="en-US">
                <a:solidFill>
                  <a:srgbClr val="000000"/>
                </a:solidFill>
                <a:latin typeface="Quattrocento Sans"/>
                <a:ea typeface="Quattrocento Sans"/>
                <a:cs typeface="Quattrocento Sans"/>
                <a:sym typeface="Quattrocento Sans"/>
              </a:rPr>
              <a:t>?</a:t>
            </a:r>
            <a:br>
              <a:rPr b="0" i="0" lang="en-US">
                <a:solidFill>
                  <a:srgbClr val="000000"/>
                </a:solidFill>
                <a:latin typeface="Quattrocento Sans"/>
                <a:ea typeface="Quattrocento Sans"/>
                <a:cs typeface="Quattrocento Sans"/>
                <a:sym typeface="Quattrocento Sans"/>
              </a:rPr>
            </a:br>
            <a:endParaRPr/>
          </a:p>
        </p:txBody>
      </p:sp>
      <p:sp>
        <p:nvSpPr>
          <p:cNvPr id="232" name="Google Shape;232;p30"/>
          <p:cNvSpPr txBox="1"/>
          <p:nvPr>
            <p:ph idx="1" type="body"/>
          </p:nvPr>
        </p:nvSpPr>
        <p:spPr>
          <a:xfrm>
            <a:off x="838200" y="945222"/>
            <a:ext cx="10515600" cy="570215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0" lang="en-US">
                <a:latin typeface="Consolas"/>
                <a:ea typeface="Consolas"/>
                <a:cs typeface="Consolas"/>
                <a:sym typeface="Consolas"/>
              </a:rPr>
              <a:t>In JavaScript, the this keyword refers to an object.Which object depends on how this is being invoked (used or called).</a:t>
            </a:r>
            <a:endParaRPr/>
          </a:p>
          <a:p>
            <a:pPr indent="-228600" lvl="0" marL="228600" rtl="0" algn="l">
              <a:lnSpc>
                <a:spcPct val="90000"/>
              </a:lnSpc>
              <a:spcBef>
                <a:spcPts val="1000"/>
              </a:spcBef>
              <a:spcAft>
                <a:spcPts val="0"/>
              </a:spcAft>
              <a:buClr>
                <a:schemeClr val="dk1"/>
              </a:buClr>
              <a:buSzPts val="2800"/>
              <a:buChar char="•"/>
            </a:pPr>
            <a:r>
              <a:rPr b="0" lang="en-US">
                <a:latin typeface="Consolas"/>
                <a:ea typeface="Consolas"/>
                <a:cs typeface="Consolas"/>
                <a:sym typeface="Consolas"/>
              </a:rPr>
              <a:t>The this keyword refers to different objects depending on how it is used:</a:t>
            </a:r>
            <a:endParaRPr/>
          </a:p>
          <a:p>
            <a:pPr indent="-228600" lvl="0" marL="228600" rtl="0" algn="l">
              <a:lnSpc>
                <a:spcPct val="90000"/>
              </a:lnSpc>
              <a:spcBef>
                <a:spcPts val="1000"/>
              </a:spcBef>
              <a:spcAft>
                <a:spcPts val="0"/>
              </a:spcAft>
              <a:buClr>
                <a:srgbClr val="00B0F0"/>
              </a:buClr>
              <a:buSzPts val="2800"/>
              <a:buChar char="•"/>
            </a:pPr>
            <a:r>
              <a:rPr b="0" lang="en-US">
                <a:solidFill>
                  <a:srgbClr val="00B0F0"/>
                </a:solidFill>
                <a:latin typeface="Consolas"/>
                <a:ea typeface="Consolas"/>
                <a:cs typeface="Consolas"/>
                <a:sym typeface="Consolas"/>
              </a:rPr>
              <a:t>In an object method, this refers to the object.</a:t>
            </a:r>
            <a:endParaRPr/>
          </a:p>
          <a:p>
            <a:pPr indent="-228600" lvl="0" marL="228600" rtl="0" algn="l">
              <a:lnSpc>
                <a:spcPct val="90000"/>
              </a:lnSpc>
              <a:spcBef>
                <a:spcPts val="1000"/>
              </a:spcBef>
              <a:spcAft>
                <a:spcPts val="0"/>
              </a:spcAft>
              <a:buClr>
                <a:srgbClr val="00B0F0"/>
              </a:buClr>
              <a:buSzPts val="2800"/>
              <a:buChar char="•"/>
            </a:pPr>
            <a:r>
              <a:rPr b="0" lang="en-US">
                <a:solidFill>
                  <a:srgbClr val="00B0F0"/>
                </a:solidFill>
                <a:latin typeface="Consolas"/>
                <a:ea typeface="Consolas"/>
                <a:cs typeface="Consolas"/>
                <a:sym typeface="Consolas"/>
              </a:rPr>
              <a:t>Alone, this refers to the global object.</a:t>
            </a:r>
            <a:endParaRPr/>
          </a:p>
          <a:p>
            <a:pPr indent="-228600" lvl="0" marL="228600" rtl="0" algn="l">
              <a:lnSpc>
                <a:spcPct val="90000"/>
              </a:lnSpc>
              <a:spcBef>
                <a:spcPts val="1000"/>
              </a:spcBef>
              <a:spcAft>
                <a:spcPts val="0"/>
              </a:spcAft>
              <a:buClr>
                <a:srgbClr val="00B0F0"/>
              </a:buClr>
              <a:buSzPts val="2800"/>
              <a:buChar char="•"/>
            </a:pPr>
            <a:r>
              <a:rPr b="0" lang="en-US">
                <a:solidFill>
                  <a:srgbClr val="00B0F0"/>
                </a:solidFill>
                <a:latin typeface="Consolas"/>
                <a:ea typeface="Consolas"/>
                <a:cs typeface="Consolas"/>
                <a:sym typeface="Consolas"/>
              </a:rPr>
              <a:t>In a function, this refers to the global object.</a:t>
            </a:r>
            <a:endParaRPr/>
          </a:p>
          <a:p>
            <a:pPr indent="-228600" lvl="0" marL="228600" rtl="0" algn="l">
              <a:lnSpc>
                <a:spcPct val="90000"/>
              </a:lnSpc>
              <a:spcBef>
                <a:spcPts val="1000"/>
              </a:spcBef>
              <a:spcAft>
                <a:spcPts val="0"/>
              </a:spcAft>
              <a:buClr>
                <a:srgbClr val="00B0F0"/>
              </a:buClr>
              <a:buSzPts val="2800"/>
              <a:buChar char="•"/>
            </a:pPr>
            <a:r>
              <a:rPr b="0" lang="en-US">
                <a:solidFill>
                  <a:srgbClr val="00B0F0"/>
                </a:solidFill>
                <a:latin typeface="Consolas"/>
                <a:ea typeface="Consolas"/>
                <a:cs typeface="Consolas"/>
                <a:sym typeface="Consolas"/>
              </a:rPr>
              <a:t>In a function, in strict mode, this is undefined.</a:t>
            </a:r>
            <a:endParaRPr/>
          </a:p>
          <a:p>
            <a:pPr indent="-228600" lvl="0" marL="228600" rtl="0" algn="l">
              <a:lnSpc>
                <a:spcPct val="90000"/>
              </a:lnSpc>
              <a:spcBef>
                <a:spcPts val="1000"/>
              </a:spcBef>
              <a:spcAft>
                <a:spcPts val="0"/>
              </a:spcAft>
              <a:buClr>
                <a:srgbClr val="00B0F0"/>
              </a:buClr>
              <a:buSzPts val="2800"/>
              <a:buChar char="•"/>
            </a:pPr>
            <a:r>
              <a:rPr b="0" lang="en-US">
                <a:solidFill>
                  <a:srgbClr val="00B0F0"/>
                </a:solidFill>
                <a:latin typeface="Consolas"/>
                <a:ea typeface="Consolas"/>
                <a:cs typeface="Consolas"/>
                <a:sym typeface="Consolas"/>
              </a:rPr>
              <a:t>In an event, this refers to the element that received the event.</a:t>
            </a:r>
            <a:endParaRPr/>
          </a:p>
          <a:p>
            <a:pPr indent="-228600" lvl="0" marL="228600" rtl="0" algn="l">
              <a:lnSpc>
                <a:spcPct val="90000"/>
              </a:lnSpc>
              <a:spcBef>
                <a:spcPts val="1000"/>
              </a:spcBef>
              <a:spcAft>
                <a:spcPts val="0"/>
              </a:spcAft>
              <a:buClr>
                <a:srgbClr val="00B0F0"/>
              </a:buClr>
              <a:buSzPts val="2800"/>
              <a:buChar char="•"/>
            </a:pPr>
            <a:r>
              <a:rPr b="0" lang="en-US">
                <a:solidFill>
                  <a:srgbClr val="00B0F0"/>
                </a:solidFill>
                <a:latin typeface="Consolas"/>
                <a:ea typeface="Consolas"/>
                <a:cs typeface="Consolas"/>
                <a:sym typeface="Consolas"/>
              </a:rPr>
              <a:t>Methods like call(), apply(), and bind() can refer this to any object</a:t>
            </a:r>
            <a:r>
              <a:rPr b="0" lang="en-US">
                <a:latin typeface="Consolas"/>
                <a:ea typeface="Consolas"/>
                <a:cs typeface="Consolas"/>
                <a:sym typeface="Consolas"/>
              </a:rPr>
              <a:t>.</a:t>
            </a:r>
            <a:endParaRPr/>
          </a:p>
          <a:p>
            <a:pPr indent="-50800" lvl="0" marL="228600" rtl="0" algn="l">
              <a:lnSpc>
                <a:spcPct val="90000"/>
              </a:lnSpc>
              <a:spcBef>
                <a:spcPts val="1000"/>
              </a:spcBef>
              <a:spcAft>
                <a:spcPts val="0"/>
              </a:spcAft>
              <a:buClr>
                <a:schemeClr val="dk1"/>
              </a:buClr>
              <a:buSzPts val="2800"/>
              <a:buNone/>
            </a:pPr>
            <a:r>
              <a:t/>
            </a:r>
            <a:endParaRPr b="0">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idx="1" type="body"/>
          </p:nvPr>
        </p:nvSpPr>
        <p:spPr>
          <a:xfrm>
            <a:off x="838200" y="123290"/>
            <a:ext cx="10515600" cy="660628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0" lang="en-US">
                <a:solidFill>
                  <a:srgbClr val="FF0000"/>
                </a:solidFill>
                <a:latin typeface="Consolas"/>
                <a:ea typeface="Consolas"/>
                <a:cs typeface="Consolas"/>
                <a:sym typeface="Consolas"/>
              </a:rPr>
              <a:t>this in a Method</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When used in an object method, this refers to the object.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In the example on top of this page, this refers to the person object.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Because the fullName method is a method of the person object.</a:t>
            </a:r>
            <a:endParaRPr/>
          </a:p>
          <a:p>
            <a:pPr indent="0" lvl="0" marL="0" rtl="0" algn="l">
              <a:lnSpc>
                <a:spcPct val="90000"/>
              </a:lnSpc>
              <a:spcBef>
                <a:spcPts val="1000"/>
              </a:spcBef>
              <a:spcAft>
                <a:spcPts val="0"/>
              </a:spcAft>
              <a:buClr>
                <a:schemeClr val="dk1"/>
              </a:buClr>
              <a:buSzPct val="100000"/>
              <a:buNone/>
            </a:pPr>
            <a:br>
              <a:rPr b="0" lang="en-US">
                <a:latin typeface="Consolas"/>
                <a:ea typeface="Consolas"/>
                <a:cs typeface="Consolas"/>
                <a:sym typeface="Consolas"/>
              </a:rPr>
            </a:br>
            <a:r>
              <a:rPr b="0" lang="en-US">
                <a:latin typeface="Consolas"/>
                <a:ea typeface="Consolas"/>
                <a:cs typeface="Consolas"/>
                <a:sym typeface="Consolas"/>
              </a:rPr>
              <a:t>fullName : function()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return this.firstName + " " + this.lastName;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a:t>
            </a:r>
            <a:endParaRPr/>
          </a:p>
          <a:p>
            <a:pPr indent="-228600" lvl="0" marL="228600" rtl="0" algn="l">
              <a:lnSpc>
                <a:spcPct val="90000"/>
              </a:lnSpc>
              <a:spcBef>
                <a:spcPts val="1000"/>
              </a:spcBef>
              <a:spcAft>
                <a:spcPts val="0"/>
              </a:spcAft>
              <a:buClr>
                <a:srgbClr val="FF0000"/>
              </a:buClr>
              <a:buSzPct val="100000"/>
              <a:buChar char="•"/>
            </a:pPr>
            <a:r>
              <a:rPr b="0" lang="en-US">
                <a:solidFill>
                  <a:srgbClr val="FF0000"/>
                </a:solidFill>
                <a:latin typeface="Consolas"/>
                <a:ea typeface="Consolas"/>
                <a:cs typeface="Consolas"/>
                <a:sym typeface="Consolas"/>
              </a:rPr>
              <a:t>this Alone</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When used alone, this refers to the global object.</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let x =70;</a:t>
            </a:r>
            <a:endParaRPr/>
          </a:p>
          <a:p>
            <a:pPr indent="-228600" lvl="0" marL="228600" rtl="0" algn="l">
              <a:lnSpc>
                <a:spcPct val="90000"/>
              </a:lnSpc>
              <a:spcBef>
                <a:spcPts val="1000"/>
              </a:spcBef>
              <a:spcAft>
                <a:spcPts val="0"/>
              </a:spcAft>
              <a:buClr>
                <a:srgbClr val="FF0000"/>
              </a:buClr>
              <a:buSzPct val="100000"/>
              <a:buChar char="•"/>
            </a:pPr>
            <a:r>
              <a:rPr b="0" lang="en-US">
                <a:solidFill>
                  <a:srgbClr val="FF0000"/>
                </a:solidFill>
                <a:latin typeface="Consolas"/>
                <a:ea typeface="Consolas"/>
                <a:cs typeface="Consolas"/>
                <a:sym typeface="Consolas"/>
              </a:rPr>
              <a:t>this in Event Handlers</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In HTML event handlers, this refers to the HTML element that received the event:</a:t>
            </a:r>
            <a:endParaRPr/>
          </a:p>
          <a:p>
            <a:pPr indent="-64135" lvl="0" marL="228600" rtl="0" algn="l">
              <a:lnSpc>
                <a:spcPct val="90000"/>
              </a:lnSpc>
              <a:spcBef>
                <a:spcPts val="1000"/>
              </a:spcBef>
              <a:spcAft>
                <a:spcPts val="0"/>
              </a:spcAft>
              <a:buClr>
                <a:schemeClr val="dk1"/>
              </a:buClr>
              <a:buSzPct val="100000"/>
              <a:buNone/>
            </a:pPr>
            <a:r>
              <a:t/>
            </a:r>
            <a:endParaRPr b="0">
              <a:latin typeface="Consolas"/>
              <a:ea typeface="Consolas"/>
              <a:cs typeface="Consolas"/>
              <a:sym typeface="Consolas"/>
            </a:endParaRPr>
          </a:p>
          <a:p>
            <a:pPr indent="0" lvl="0" marL="0" rtl="0" algn="l">
              <a:lnSpc>
                <a:spcPct val="90000"/>
              </a:lnSpc>
              <a:spcBef>
                <a:spcPts val="1000"/>
              </a:spcBef>
              <a:spcAft>
                <a:spcPts val="0"/>
              </a:spcAft>
              <a:buClr>
                <a:schemeClr val="dk1"/>
              </a:buClr>
              <a:buSzPct val="100000"/>
              <a:buNone/>
            </a:pPr>
            <a:r>
              <a:t/>
            </a:r>
            <a:endParaRPr b="0">
              <a:latin typeface="Consolas"/>
              <a:ea typeface="Consolas"/>
              <a:cs typeface="Consolas"/>
              <a:sym typeface="Consolas"/>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idx="1" type="body"/>
          </p:nvPr>
        </p:nvSpPr>
        <p:spPr>
          <a:xfrm>
            <a:off x="838200" y="113016"/>
            <a:ext cx="10515600" cy="6063947"/>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FF0000"/>
              </a:buClr>
              <a:buSzPct val="100000"/>
              <a:buChar char="•"/>
            </a:pPr>
            <a:r>
              <a:rPr lang="en-US">
                <a:solidFill>
                  <a:srgbClr val="FF0000"/>
                </a:solidFill>
              </a:rPr>
              <a:t>Explicit Function Binding</a:t>
            </a:r>
            <a:endParaRPr/>
          </a:p>
          <a:p>
            <a:pPr indent="-228600" lvl="0" marL="228600" rtl="0" algn="l">
              <a:lnSpc>
                <a:spcPct val="90000"/>
              </a:lnSpc>
              <a:spcBef>
                <a:spcPts val="1000"/>
              </a:spcBef>
              <a:spcAft>
                <a:spcPts val="0"/>
              </a:spcAft>
              <a:buClr>
                <a:schemeClr val="dk1"/>
              </a:buClr>
              <a:buSzPct val="100000"/>
              <a:buChar char="•"/>
            </a:pPr>
            <a:r>
              <a:rPr lang="en-US"/>
              <a:t>The call() and apply() methods are predefined JavaScript methods.</a:t>
            </a:r>
            <a:endParaRPr/>
          </a:p>
          <a:p>
            <a:pPr indent="-228600" lvl="0" marL="228600" rtl="0" algn="l">
              <a:lnSpc>
                <a:spcPct val="90000"/>
              </a:lnSpc>
              <a:spcBef>
                <a:spcPts val="1000"/>
              </a:spcBef>
              <a:spcAft>
                <a:spcPts val="0"/>
              </a:spcAft>
              <a:buClr>
                <a:schemeClr val="dk1"/>
              </a:buClr>
              <a:buSzPct val="100000"/>
              <a:buChar char="•"/>
            </a:pPr>
            <a:r>
              <a:rPr lang="en-US"/>
              <a:t>They can both be used to call an object method with another object as argument.</a:t>
            </a:r>
            <a:endParaRPr/>
          </a:p>
          <a:p>
            <a:pPr indent="-228600" lvl="0" marL="228600" rtl="0" algn="l">
              <a:lnSpc>
                <a:spcPct val="90000"/>
              </a:lnSpc>
              <a:spcBef>
                <a:spcPts val="1000"/>
              </a:spcBef>
              <a:spcAft>
                <a:spcPts val="0"/>
              </a:spcAft>
              <a:buClr>
                <a:srgbClr val="0000CD"/>
              </a:buClr>
              <a:buSzPct val="100000"/>
              <a:buChar char="•"/>
            </a:pPr>
            <a:r>
              <a:rPr b="0" i="0" lang="en-US">
                <a:solidFill>
                  <a:srgbClr val="0000CD"/>
                </a:solidFill>
                <a:latin typeface="Consolas"/>
                <a:ea typeface="Consolas"/>
                <a:cs typeface="Consolas"/>
                <a:sym typeface="Consolas"/>
              </a:rPr>
              <a:t>const</a:t>
            </a:r>
            <a:r>
              <a:rPr b="0" i="0" lang="en-US">
                <a:solidFill>
                  <a:srgbClr val="000000"/>
                </a:solidFill>
                <a:latin typeface="Consolas"/>
                <a:ea typeface="Consolas"/>
                <a:cs typeface="Consolas"/>
                <a:sym typeface="Consolas"/>
              </a:rPr>
              <a:t> person1 = {</a:t>
            </a:r>
            <a:endParaRPr/>
          </a:p>
          <a:p>
            <a:pPr indent="-228600" lvl="0" marL="228600" rtl="0" algn="l">
              <a:lnSpc>
                <a:spcPct val="90000"/>
              </a:lnSpc>
              <a:spcBef>
                <a:spcPts val="1000"/>
              </a:spcBef>
              <a:spcAft>
                <a:spcPts val="0"/>
              </a:spcAft>
              <a:buClr>
                <a:srgbClr val="000000"/>
              </a:buClr>
              <a:buSzPct val="100000"/>
              <a:buChar char="•"/>
            </a:pPr>
            <a:r>
              <a:rPr b="0" i="0" lang="en-US">
                <a:solidFill>
                  <a:srgbClr val="000000"/>
                </a:solidFill>
                <a:latin typeface="Consolas"/>
                <a:ea typeface="Consolas"/>
                <a:cs typeface="Consolas"/>
                <a:sym typeface="Consolas"/>
              </a:rPr>
              <a:t>  firstName: </a:t>
            </a:r>
            <a:r>
              <a:rPr b="0" i="0" lang="en-US">
                <a:solidFill>
                  <a:srgbClr val="A52A2A"/>
                </a:solidFill>
                <a:latin typeface="Consolas"/>
                <a:ea typeface="Consolas"/>
                <a:cs typeface="Consolas"/>
                <a:sym typeface="Consolas"/>
              </a:rPr>
              <a:t>"John"</a:t>
            </a:r>
            <a:r>
              <a:rPr b="0" i="0" lang="en-US">
                <a:solidFill>
                  <a:srgbClr val="000000"/>
                </a:solidFill>
                <a:latin typeface="Consolas"/>
                <a:ea typeface="Consolas"/>
                <a:cs typeface="Consolas"/>
                <a:sym typeface="Consolas"/>
              </a:rPr>
              <a:t>,</a:t>
            </a:r>
            <a:br>
              <a:rPr lang="en-US"/>
            </a:br>
            <a:r>
              <a:rPr b="0" i="0" lang="en-US">
                <a:solidFill>
                  <a:srgbClr val="000000"/>
                </a:solidFill>
                <a:latin typeface="Consolas"/>
                <a:ea typeface="Consolas"/>
                <a:cs typeface="Consolas"/>
                <a:sym typeface="Consolas"/>
              </a:rPr>
              <a:t>  lastName : </a:t>
            </a:r>
            <a:r>
              <a:rPr b="0" i="0" lang="en-US">
                <a:solidFill>
                  <a:srgbClr val="A52A2A"/>
                </a:solidFill>
                <a:latin typeface="Consolas"/>
                <a:ea typeface="Consolas"/>
                <a:cs typeface="Consolas"/>
                <a:sym typeface="Consolas"/>
              </a:rPr>
              <a:t>"Doe"</a:t>
            </a:r>
            <a:r>
              <a:rPr b="0" i="0" lang="en-US">
                <a:solidFill>
                  <a:srgbClr val="000000"/>
                </a:solidFill>
                <a:latin typeface="Consolas"/>
                <a:ea typeface="Consolas"/>
                <a:cs typeface="Consolas"/>
                <a:sym typeface="Consolas"/>
              </a:rPr>
              <a:t>,</a:t>
            </a:r>
            <a:br>
              <a:rPr lang="en-US"/>
            </a:br>
            <a:r>
              <a:rPr b="0" i="0" lang="en-US">
                <a:solidFill>
                  <a:srgbClr val="000000"/>
                </a:solidFill>
                <a:latin typeface="Consolas"/>
                <a:ea typeface="Consolas"/>
                <a:cs typeface="Consolas"/>
                <a:sym typeface="Consolas"/>
              </a:rPr>
              <a:t>  fullName: </a:t>
            </a:r>
            <a:r>
              <a:rPr b="0" i="0" lang="en-US">
                <a:solidFill>
                  <a:srgbClr val="0000CD"/>
                </a:solidFill>
                <a:latin typeface="Consolas"/>
                <a:ea typeface="Consolas"/>
                <a:cs typeface="Consolas"/>
                <a:sym typeface="Consolas"/>
              </a:rPr>
              <a:t>function</a:t>
            </a:r>
            <a:r>
              <a:rPr b="0" i="0" lang="en-US">
                <a:solidFill>
                  <a:srgbClr val="000000"/>
                </a:solidFill>
                <a:latin typeface="Consolas"/>
                <a:ea typeface="Consolas"/>
                <a:cs typeface="Consolas"/>
                <a:sym typeface="Consolas"/>
              </a:rPr>
              <a:t>() {</a:t>
            </a:r>
            <a:br>
              <a:rPr lang="en-US"/>
            </a:br>
            <a:r>
              <a:rPr b="0" i="0" lang="en-US">
                <a:solidFill>
                  <a:srgbClr val="000000"/>
                </a:solidFill>
                <a:latin typeface="Consolas"/>
                <a:ea typeface="Consolas"/>
                <a:cs typeface="Consolas"/>
                <a:sym typeface="Consolas"/>
              </a:rPr>
              <a:t>    </a:t>
            </a:r>
            <a:r>
              <a:rPr b="0" i="0" lang="en-US">
                <a:solidFill>
                  <a:srgbClr val="0000CD"/>
                </a:solidFill>
                <a:latin typeface="Consolas"/>
                <a:ea typeface="Consolas"/>
                <a:cs typeface="Consolas"/>
                <a:sym typeface="Consolas"/>
              </a:rPr>
              <a:t>return</a:t>
            </a:r>
            <a:r>
              <a:rPr b="0" i="0" lang="en-US">
                <a:solidFill>
                  <a:srgbClr val="000000"/>
                </a:solidFill>
                <a:latin typeface="Consolas"/>
                <a:ea typeface="Consolas"/>
                <a:cs typeface="Consolas"/>
                <a:sym typeface="Consolas"/>
              </a:rPr>
              <a:t> </a:t>
            </a:r>
            <a:r>
              <a:rPr b="0" i="0" lang="en-US">
                <a:solidFill>
                  <a:srgbClr val="0000CD"/>
                </a:solidFill>
                <a:latin typeface="Consolas"/>
                <a:ea typeface="Consolas"/>
                <a:cs typeface="Consolas"/>
                <a:sym typeface="Consolas"/>
              </a:rPr>
              <a:t>this</a:t>
            </a:r>
            <a:r>
              <a:rPr b="0" i="0" lang="en-US">
                <a:solidFill>
                  <a:srgbClr val="000000"/>
                </a:solidFill>
                <a:latin typeface="Consolas"/>
                <a:ea typeface="Consolas"/>
                <a:cs typeface="Consolas"/>
                <a:sym typeface="Consolas"/>
              </a:rPr>
              <a:t>.firstName + </a:t>
            </a:r>
            <a:r>
              <a:rPr b="0" i="0" lang="en-US">
                <a:solidFill>
                  <a:srgbClr val="A52A2A"/>
                </a:solidFill>
                <a:latin typeface="Consolas"/>
                <a:ea typeface="Consolas"/>
                <a:cs typeface="Consolas"/>
                <a:sym typeface="Consolas"/>
              </a:rPr>
              <a:t>" "</a:t>
            </a:r>
            <a:r>
              <a:rPr b="0" i="0" lang="en-US">
                <a:solidFill>
                  <a:srgbClr val="000000"/>
                </a:solidFill>
                <a:latin typeface="Consolas"/>
                <a:ea typeface="Consolas"/>
                <a:cs typeface="Consolas"/>
                <a:sym typeface="Consolas"/>
              </a:rPr>
              <a:t> + </a:t>
            </a:r>
            <a:r>
              <a:rPr b="0" i="0" lang="en-US">
                <a:solidFill>
                  <a:srgbClr val="0000CD"/>
                </a:solidFill>
                <a:latin typeface="Consolas"/>
                <a:ea typeface="Consolas"/>
                <a:cs typeface="Consolas"/>
                <a:sym typeface="Consolas"/>
              </a:rPr>
              <a:t>this</a:t>
            </a:r>
            <a:r>
              <a:rPr b="0" i="0" lang="en-US">
                <a:solidFill>
                  <a:srgbClr val="000000"/>
                </a:solidFill>
                <a:latin typeface="Consolas"/>
                <a:ea typeface="Consolas"/>
                <a:cs typeface="Consolas"/>
                <a:sym typeface="Consolas"/>
              </a:rPr>
              <a:t>.lastName;</a:t>
            </a:r>
            <a:br>
              <a:rPr lang="en-US"/>
            </a:br>
            <a:r>
              <a:rPr b="0" i="0" lang="en-US">
                <a:solidFill>
                  <a:srgbClr val="000000"/>
                </a:solidFill>
                <a:latin typeface="Consolas"/>
                <a:ea typeface="Consolas"/>
                <a:cs typeface="Consolas"/>
                <a:sym typeface="Consolas"/>
              </a:rPr>
              <a:t>  }</a:t>
            </a:r>
            <a:br>
              <a:rPr lang="en-US"/>
            </a:br>
            <a:r>
              <a:rPr b="0" i="0" lang="en-US">
                <a:solidFill>
                  <a:srgbClr val="000000"/>
                </a:solidFill>
                <a:latin typeface="Consolas"/>
                <a:ea typeface="Consolas"/>
                <a:cs typeface="Consolas"/>
                <a:sym typeface="Consolas"/>
              </a:rPr>
              <a:t>}</a:t>
            </a:r>
            <a:br>
              <a:rPr lang="en-US"/>
            </a:br>
            <a:br>
              <a:rPr lang="en-US"/>
            </a:br>
            <a:r>
              <a:rPr b="0" i="0" lang="en-US">
                <a:solidFill>
                  <a:srgbClr val="0000CD"/>
                </a:solidFill>
                <a:latin typeface="Consolas"/>
                <a:ea typeface="Consolas"/>
                <a:cs typeface="Consolas"/>
                <a:sym typeface="Consolas"/>
              </a:rPr>
              <a:t>const</a:t>
            </a:r>
            <a:r>
              <a:rPr b="0" i="0" lang="en-US">
                <a:solidFill>
                  <a:srgbClr val="000000"/>
                </a:solidFill>
                <a:latin typeface="Consolas"/>
                <a:ea typeface="Consolas"/>
                <a:cs typeface="Consolas"/>
                <a:sym typeface="Consolas"/>
              </a:rPr>
              <a:t> person2 = {</a:t>
            </a:r>
            <a:br>
              <a:rPr lang="en-US"/>
            </a:br>
            <a:r>
              <a:rPr b="0" i="0" lang="en-US">
                <a:solidFill>
                  <a:srgbClr val="000000"/>
                </a:solidFill>
                <a:latin typeface="Consolas"/>
                <a:ea typeface="Consolas"/>
                <a:cs typeface="Consolas"/>
                <a:sym typeface="Consolas"/>
              </a:rPr>
              <a:t>  firstName:</a:t>
            </a:r>
            <a:r>
              <a:rPr b="0" i="0" lang="en-US">
                <a:solidFill>
                  <a:srgbClr val="A52A2A"/>
                </a:solidFill>
                <a:latin typeface="Consolas"/>
                <a:ea typeface="Consolas"/>
                <a:cs typeface="Consolas"/>
                <a:sym typeface="Consolas"/>
              </a:rPr>
              <a:t>"John"</a:t>
            </a:r>
            <a:r>
              <a:rPr b="0" i="0" lang="en-US">
                <a:solidFill>
                  <a:srgbClr val="000000"/>
                </a:solidFill>
                <a:latin typeface="Consolas"/>
                <a:ea typeface="Consolas"/>
                <a:cs typeface="Consolas"/>
                <a:sym typeface="Consolas"/>
              </a:rPr>
              <a:t>,</a:t>
            </a:r>
            <a:br>
              <a:rPr lang="en-US"/>
            </a:br>
            <a:r>
              <a:rPr b="0" i="0" lang="en-US">
                <a:solidFill>
                  <a:srgbClr val="000000"/>
                </a:solidFill>
                <a:latin typeface="Consolas"/>
                <a:ea typeface="Consolas"/>
                <a:cs typeface="Consolas"/>
                <a:sym typeface="Consolas"/>
              </a:rPr>
              <a:t>  lastName: </a:t>
            </a:r>
            <a:r>
              <a:rPr b="0" i="0" lang="en-US">
                <a:solidFill>
                  <a:srgbClr val="A52A2A"/>
                </a:solidFill>
                <a:latin typeface="Consolas"/>
                <a:ea typeface="Consolas"/>
                <a:cs typeface="Consolas"/>
                <a:sym typeface="Consolas"/>
              </a:rPr>
              <a:t>"Doe"</a:t>
            </a:r>
            <a:r>
              <a:rPr b="0" i="0" lang="en-US">
                <a:solidFill>
                  <a:srgbClr val="000000"/>
                </a:solidFill>
                <a:latin typeface="Consolas"/>
                <a:ea typeface="Consolas"/>
                <a:cs typeface="Consolas"/>
                <a:sym typeface="Consolas"/>
              </a:rPr>
              <a:t>,</a:t>
            </a:r>
            <a:br>
              <a:rPr lang="en-US"/>
            </a:br>
            <a:r>
              <a:rPr b="0" i="0" lang="en-US">
                <a:solidFill>
                  <a:srgbClr val="000000"/>
                </a:solidFill>
                <a:latin typeface="Consolas"/>
                <a:ea typeface="Consolas"/>
                <a:cs typeface="Consolas"/>
                <a:sym typeface="Consolas"/>
              </a:rPr>
              <a:t>}</a:t>
            </a:r>
            <a:br>
              <a:rPr lang="en-US"/>
            </a:br>
            <a:br>
              <a:rPr lang="en-US"/>
            </a:br>
            <a:r>
              <a:rPr b="0" i="0" lang="en-US">
                <a:solidFill>
                  <a:srgbClr val="008000"/>
                </a:solidFill>
                <a:latin typeface="Consolas"/>
                <a:ea typeface="Consolas"/>
                <a:cs typeface="Consolas"/>
                <a:sym typeface="Consolas"/>
              </a:rPr>
              <a:t>// Return "John Doe":</a:t>
            </a:r>
            <a:br>
              <a:rPr b="0" i="0" lang="en-US">
                <a:latin typeface="Consolas"/>
                <a:ea typeface="Consolas"/>
                <a:cs typeface="Consolas"/>
                <a:sym typeface="Consolas"/>
              </a:rPr>
            </a:br>
            <a:r>
              <a:rPr b="0" i="0" lang="en-US">
                <a:latin typeface="Consolas"/>
                <a:ea typeface="Consolas"/>
                <a:cs typeface="Consolas"/>
                <a:sym typeface="Consolas"/>
              </a:rPr>
              <a:t>person1.fullName.call(person2);</a:t>
            </a:r>
            <a:r>
              <a:rPr b="0" lang="en-US">
                <a:latin typeface="Consolas"/>
                <a:ea typeface="Consolas"/>
                <a:cs typeface="Consolas"/>
                <a:sym typeface="Consolas"/>
              </a:rPr>
              <a:t> </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With the bind() method, an object can borrow a method from another object.</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The member object borrows the fullname method from the person object:</a:t>
            </a:r>
            <a:endParaRPr/>
          </a:p>
          <a:p>
            <a:pPr indent="-228600" lvl="0" marL="228600" rtl="0" algn="l">
              <a:lnSpc>
                <a:spcPct val="90000"/>
              </a:lnSpc>
              <a:spcBef>
                <a:spcPts val="1000"/>
              </a:spcBef>
              <a:spcAft>
                <a:spcPts val="0"/>
              </a:spcAft>
              <a:buClr>
                <a:srgbClr val="0000CD"/>
              </a:buClr>
              <a:buSzPct val="100000"/>
              <a:buChar char="•"/>
            </a:pPr>
            <a:r>
              <a:rPr b="0" i="0" lang="en-US">
                <a:solidFill>
                  <a:srgbClr val="0000CD"/>
                </a:solidFill>
                <a:latin typeface="Consolas"/>
                <a:ea typeface="Consolas"/>
                <a:cs typeface="Consolas"/>
                <a:sym typeface="Consolas"/>
              </a:rPr>
              <a:t>let</a:t>
            </a:r>
            <a:r>
              <a:rPr b="0" i="0" lang="en-US">
                <a:solidFill>
                  <a:srgbClr val="000000"/>
                </a:solidFill>
                <a:latin typeface="Consolas"/>
                <a:ea typeface="Consolas"/>
                <a:cs typeface="Consolas"/>
                <a:sym typeface="Consolas"/>
              </a:rPr>
              <a:t> fullName = person1.fullName.bind(person2);</a:t>
            </a:r>
            <a:endParaRPr b="0">
              <a:latin typeface="Consolas"/>
              <a:ea typeface="Consolas"/>
              <a:cs typeface="Consolas"/>
              <a:sym typeface="Consolas"/>
            </a:endParaRPr>
          </a:p>
          <a:p>
            <a:pPr indent="-121919" lvl="1" marL="685800" rtl="0" algn="l">
              <a:lnSpc>
                <a:spcPct val="90000"/>
              </a:lnSpc>
              <a:spcBef>
                <a:spcPts val="500"/>
              </a:spcBef>
              <a:spcAft>
                <a:spcPts val="0"/>
              </a:spcAft>
              <a:buClr>
                <a:schemeClr val="dk1"/>
              </a:buClr>
              <a:buSzPct val="100000"/>
              <a:buNone/>
            </a:pPr>
            <a:r>
              <a:t/>
            </a:r>
            <a:endParaRPr b="0" i="0">
              <a:solidFill>
                <a:srgbClr val="000000"/>
              </a:solidFill>
              <a:latin typeface="Consolas"/>
              <a:ea typeface="Consolas"/>
              <a:cs typeface="Consolas"/>
              <a:sym typeface="Consolas"/>
            </a:endParaRPr>
          </a:p>
          <a:p>
            <a:pPr indent="-121919" lvl="1" marL="685800" rtl="0" algn="l">
              <a:lnSpc>
                <a:spcPct val="90000"/>
              </a:lnSpc>
              <a:spcBef>
                <a:spcPts val="5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400"/>
              <a:buFont typeface="Arial"/>
              <a:buNone/>
            </a:pPr>
            <a:r>
              <a:rPr b="1" i="0" lang="en-US">
                <a:solidFill>
                  <a:srgbClr val="262626"/>
                </a:solidFill>
                <a:latin typeface="Arial"/>
                <a:ea typeface="Arial"/>
                <a:cs typeface="Arial"/>
                <a:sym typeface="Arial"/>
              </a:rPr>
              <a:t>Adding JavaScript to Your Web Pages</a:t>
            </a:r>
            <a:br>
              <a:rPr b="1" i="0" lang="en-US">
                <a:solidFill>
                  <a:srgbClr val="262626"/>
                </a:solidFill>
                <a:latin typeface="Arial"/>
                <a:ea typeface="Arial"/>
                <a:cs typeface="Arial"/>
                <a:sym typeface="Arial"/>
              </a:rPr>
            </a:br>
            <a:endParaRPr/>
          </a:p>
        </p:txBody>
      </p:sp>
      <p:sp>
        <p:nvSpPr>
          <p:cNvPr id="96" name="Google Shape;9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There are typically three ways to add JavaScript to a web page:</a:t>
            </a:r>
            <a:endParaRPr/>
          </a:p>
          <a:p>
            <a:pPr indent="-228600" lvl="0" marL="228600" rtl="0" algn="l">
              <a:lnSpc>
                <a:spcPct val="90000"/>
              </a:lnSpc>
              <a:spcBef>
                <a:spcPts val="1000"/>
              </a:spcBef>
              <a:spcAft>
                <a:spcPts val="0"/>
              </a:spcAft>
              <a:buClr>
                <a:schemeClr val="dk1"/>
              </a:buClr>
              <a:buSzPts val="2800"/>
              <a:buChar char="•"/>
            </a:pPr>
            <a:r>
              <a:rPr lang="en-US"/>
              <a:t>Embedding the JavaScript code between a pair of &lt;script&gt; and &lt;/script&gt; tag.</a:t>
            </a:r>
            <a:endParaRPr/>
          </a:p>
          <a:p>
            <a:pPr indent="-228600" lvl="0" marL="228600" rtl="0" algn="l">
              <a:lnSpc>
                <a:spcPct val="90000"/>
              </a:lnSpc>
              <a:spcBef>
                <a:spcPts val="1000"/>
              </a:spcBef>
              <a:spcAft>
                <a:spcPts val="0"/>
              </a:spcAft>
              <a:buClr>
                <a:schemeClr val="dk1"/>
              </a:buClr>
              <a:buSzPts val="2800"/>
              <a:buChar char="•"/>
            </a:pPr>
            <a:r>
              <a:rPr lang="en-US"/>
              <a:t>Creating an external JavaScript file with the .js extension and then load it within the page through the src attribute of the &lt;script&gt; tag.</a:t>
            </a:r>
            <a:endParaRPr/>
          </a:p>
          <a:p>
            <a:pPr indent="-228600" lvl="0" marL="228600" rtl="0" algn="l">
              <a:lnSpc>
                <a:spcPct val="90000"/>
              </a:lnSpc>
              <a:spcBef>
                <a:spcPts val="1000"/>
              </a:spcBef>
              <a:spcAft>
                <a:spcPts val="0"/>
              </a:spcAft>
              <a:buClr>
                <a:schemeClr val="dk1"/>
              </a:buClr>
              <a:buSzPts val="2800"/>
              <a:buChar char="•"/>
            </a:pPr>
            <a:r>
              <a:rPr lang="en-US"/>
              <a:t>Placing the JavaScript code directly inside an HTML tag using the special tag attributes such as onclick, onmouseover, onkeypress, onload, etc.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Constructor Function</a:t>
            </a:r>
            <a:endParaRPr/>
          </a:p>
        </p:txBody>
      </p:sp>
      <p:sp>
        <p:nvSpPr>
          <p:cNvPr id="248" name="Google Shape;24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function Person(first, last, age, eye) {</a:t>
            </a:r>
            <a:endParaRPr/>
          </a:p>
          <a:p>
            <a:pPr indent="0" lvl="0" marL="0" rtl="0" algn="l">
              <a:lnSpc>
                <a:spcPct val="90000"/>
              </a:lnSpc>
              <a:spcBef>
                <a:spcPts val="1000"/>
              </a:spcBef>
              <a:spcAft>
                <a:spcPts val="0"/>
              </a:spcAft>
              <a:buClr>
                <a:schemeClr val="dk1"/>
              </a:buClr>
              <a:buSzPts val="2800"/>
              <a:buNone/>
            </a:pPr>
            <a:r>
              <a:rPr lang="en-US"/>
              <a:t>  this.firstName = first;</a:t>
            </a:r>
            <a:endParaRPr/>
          </a:p>
          <a:p>
            <a:pPr indent="0" lvl="0" marL="0" rtl="0" algn="l">
              <a:lnSpc>
                <a:spcPct val="90000"/>
              </a:lnSpc>
              <a:spcBef>
                <a:spcPts val="1000"/>
              </a:spcBef>
              <a:spcAft>
                <a:spcPts val="0"/>
              </a:spcAft>
              <a:buClr>
                <a:schemeClr val="dk1"/>
              </a:buClr>
              <a:buSzPts val="2800"/>
              <a:buNone/>
            </a:pPr>
            <a:r>
              <a:rPr lang="en-US"/>
              <a:t>  this.lastName = last;</a:t>
            </a:r>
            <a:endParaRPr/>
          </a:p>
          <a:p>
            <a:pPr indent="0" lvl="0" marL="0" rtl="0" algn="l">
              <a:lnSpc>
                <a:spcPct val="90000"/>
              </a:lnSpc>
              <a:spcBef>
                <a:spcPts val="1000"/>
              </a:spcBef>
              <a:spcAft>
                <a:spcPts val="0"/>
              </a:spcAft>
              <a:buClr>
                <a:schemeClr val="dk1"/>
              </a:buClr>
              <a:buSzPts val="2800"/>
              <a:buNone/>
            </a:pPr>
            <a:r>
              <a:rPr lang="en-US"/>
              <a:t>  this.age = age;</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 Create a Person object</a:t>
            </a:r>
            <a:endParaRPr/>
          </a:p>
          <a:p>
            <a:pPr indent="0" lvl="0" marL="0" rtl="0" algn="l">
              <a:lnSpc>
                <a:spcPct val="90000"/>
              </a:lnSpc>
              <a:spcBef>
                <a:spcPts val="1000"/>
              </a:spcBef>
              <a:spcAft>
                <a:spcPts val="0"/>
              </a:spcAft>
              <a:buClr>
                <a:schemeClr val="dk1"/>
              </a:buClr>
              <a:buSzPts val="2800"/>
              <a:buNone/>
            </a:pPr>
            <a:r>
              <a:rPr lang="en-US"/>
              <a:t>const p1 = new Person(“sameer", “mishra", 29,);</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838200" y="365126"/>
            <a:ext cx="10515600" cy="7753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Array</a:t>
            </a:r>
            <a:endParaRPr/>
          </a:p>
        </p:txBody>
      </p:sp>
      <p:sp>
        <p:nvSpPr>
          <p:cNvPr id="254" name="Google Shape;254;p34"/>
          <p:cNvSpPr txBox="1"/>
          <p:nvPr>
            <p:ph idx="1" type="body"/>
          </p:nvPr>
        </p:nvSpPr>
        <p:spPr>
          <a:xfrm>
            <a:off x="838200" y="1068512"/>
            <a:ext cx="10515600" cy="5108451"/>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rgbClr val="181717"/>
              </a:buClr>
              <a:buSzPct val="100000"/>
              <a:buNone/>
            </a:pPr>
            <a:r>
              <a:rPr b="0" i="0" lang="en-US">
                <a:solidFill>
                  <a:srgbClr val="181717"/>
                </a:solidFill>
                <a:latin typeface="Verdana"/>
                <a:ea typeface="Verdana"/>
                <a:cs typeface="Verdana"/>
                <a:sym typeface="Verdana"/>
              </a:rPr>
              <a:t>An array is a special type of variable, which can store multiple values. Every value is associated with numeric index starting with 0.</a:t>
            </a:r>
            <a:endParaRPr/>
          </a:p>
          <a:p>
            <a:pPr indent="0" lvl="0" marL="0" rtl="0" algn="l">
              <a:lnSpc>
                <a:spcPct val="90000"/>
              </a:lnSpc>
              <a:spcBef>
                <a:spcPts val="1000"/>
              </a:spcBef>
              <a:spcAft>
                <a:spcPts val="0"/>
              </a:spcAft>
              <a:buClr>
                <a:srgbClr val="181717"/>
              </a:buClr>
              <a:buSzPct val="100000"/>
              <a:buNone/>
            </a:pPr>
            <a:r>
              <a:rPr b="0" i="0" lang="en-US">
                <a:solidFill>
                  <a:srgbClr val="181717"/>
                </a:solidFill>
                <a:latin typeface="Quattrocento Sans"/>
                <a:ea typeface="Quattrocento Sans"/>
                <a:cs typeface="Quattrocento Sans"/>
                <a:sym typeface="Quattrocento Sans"/>
              </a:rPr>
              <a:t>Array Initialization</a:t>
            </a:r>
            <a:endParaRPr/>
          </a:p>
          <a:p>
            <a:pPr indent="0" lvl="0" marL="0" rtl="0" algn="just">
              <a:lnSpc>
                <a:spcPct val="90000"/>
              </a:lnSpc>
              <a:spcBef>
                <a:spcPts val="1000"/>
              </a:spcBef>
              <a:spcAft>
                <a:spcPts val="0"/>
              </a:spcAft>
              <a:buClr>
                <a:srgbClr val="181717"/>
              </a:buClr>
              <a:buSzPct val="100000"/>
              <a:buNone/>
            </a:pPr>
            <a:r>
              <a:rPr b="0" i="0" lang="en-US">
                <a:solidFill>
                  <a:srgbClr val="181717"/>
                </a:solidFill>
                <a:latin typeface="Verdana"/>
                <a:ea typeface="Verdana"/>
                <a:cs typeface="Verdana"/>
                <a:sym typeface="Verdana"/>
              </a:rPr>
              <a:t>An array in JavaScript can be defined and initialized in two ways, array literal and Array constructor syntax.</a:t>
            </a:r>
            <a:endParaRPr/>
          </a:p>
          <a:p>
            <a:pPr indent="0" lvl="0" marL="0" rtl="0" algn="l">
              <a:lnSpc>
                <a:spcPct val="90000"/>
              </a:lnSpc>
              <a:spcBef>
                <a:spcPts val="1000"/>
              </a:spcBef>
              <a:spcAft>
                <a:spcPts val="0"/>
              </a:spcAft>
              <a:buClr>
                <a:schemeClr val="dk1"/>
              </a:buClr>
              <a:buSzPct val="100000"/>
              <a:buNone/>
            </a:pPr>
            <a:r>
              <a:rPr lang="en-US"/>
              <a:t>var stringArray = ["one", "two", "three"];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var numericArray = [1, 2, 3, 4];</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var decimalArray = [1.1, 1.2, 1.3];</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var booleanArray = [true, false, false, true];</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var mixedArray = [1, "two", "three", 4];</a:t>
            </a:r>
            <a:endParaRPr/>
          </a:p>
          <a:p>
            <a:pPr indent="0" lvl="0" marL="0" rtl="0" algn="l">
              <a:lnSpc>
                <a:spcPct val="90000"/>
              </a:lnSpc>
              <a:spcBef>
                <a:spcPts val="1000"/>
              </a:spcBef>
              <a:spcAft>
                <a:spcPts val="0"/>
              </a:spcAft>
              <a:buClr>
                <a:schemeClr val="dk1"/>
              </a:buClr>
              <a:buSzPct val="100000"/>
              <a:buNone/>
            </a:pPr>
            <a:r>
              <a:rPr lang="en-US"/>
              <a:t>Array Constructor</a:t>
            </a:r>
            <a:endParaRPr/>
          </a:p>
          <a:p>
            <a:pPr indent="0" lvl="0" marL="0" rtl="0" algn="l">
              <a:lnSpc>
                <a:spcPct val="90000"/>
              </a:lnSpc>
              <a:spcBef>
                <a:spcPts val="1000"/>
              </a:spcBef>
              <a:spcAft>
                <a:spcPts val="0"/>
              </a:spcAft>
              <a:buClr>
                <a:schemeClr val="dk1"/>
              </a:buClr>
              <a:buSzPct val="100000"/>
              <a:buNone/>
            </a:pPr>
            <a:r>
              <a:rPr lang="en-US"/>
              <a:t>You can initialize an array with Array constructor syntax using new keyword.</a:t>
            </a:r>
            <a:br>
              <a:rPr lang="en-US"/>
            </a:b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idx="1" type="body"/>
          </p:nvPr>
        </p:nvSpPr>
        <p:spPr>
          <a:xfrm>
            <a:off x="838200" y="226031"/>
            <a:ext cx="10515600" cy="63699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var stringArray = new Array();</a:t>
            </a:r>
            <a:endParaRPr/>
          </a:p>
          <a:p>
            <a:pPr indent="0" lvl="0" marL="0" rtl="0" algn="l">
              <a:lnSpc>
                <a:spcPct val="90000"/>
              </a:lnSpc>
              <a:spcBef>
                <a:spcPts val="1000"/>
              </a:spcBef>
              <a:spcAft>
                <a:spcPts val="0"/>
              </a:spcAft>
              <a:buClr>
                <a:schemeClr val="dk1"/>
              </a:buClr>
              <a:buSzPts val="2800"/>
              <a:buNone/>
            </a:pPr>
            <a:r>
              <a:rPr lang="en-US"/>
              <a:t>var numericArray = new Array(3);</a:t>
            </a:r>
            <a:endParaRPr/>
          </a:p>
          <a:p>
            <a:pPr indent="0" lvl="0" marL="0" rtl="0" algn="l">
              <a:lnSpc>
                <a:spcPct val="90000"/>
              </a:lnSpc>
              <a:spcBef>
                <a:spcPts val="1000"/>
              </a:spcBef>
              <a:spcAft>
                <a:spcPts val="0"/>
              </a:spcAft>
              <a:buClr>
                <a:schemeClr val="dk1"/>
              </a:buClr>
              <a:buSzPts val="2800"/>
              <a:buNone/>
            </a:pPr>
            <a:r>
              <a:rPr lang="en-US"/>
              <a:t>var mixedArray = new Array(1, "two", 3, "four");</a:t>
            </a:r>
            <a:endParaRPr/>
          </a:p>
          <a:p>
            <a:pPr indent="0" lvl="0" marL="0" rtl="0" algn="l">
              <a:lnSpc>
                <a:spcPct val="90000"/>
              </a:lnSpc>
              <a:spcBef>
                <a:spcPts val="1000"/>
              </a:spcBef>
              <a:spcAft>
                <a:spcPts val="0"/>
              </a:spcAft>
              <a:buClr>
                <a:srgbClr val="00B050"/>
              </a:buClr>
              <a:buSzPts val="2800"/>
              <a:buNone/>
            </a:pPr>
            <a:r>
              <a:rPr lang="en-US">
                <a:solidFill>
                  <a:srgbClr val="00B050"/>
                </a:solidFill>
              </a:rPr>
              <a:t>Array includes "length" property which returns number of elements in the array.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lang="en-US">
                <a:solidFill>
                  <a:srgbClr val="FF0000"/>
                </a:solidFill>
              </a:rPr>
              <a:t>Constructor Function</a:t>
            </a:r>
            <a:endParaRPr/>
          </a:p>
        </p:txBody>
      </p:sp>
      <p:sp>
        <p:nvSpPr>
          <p:cNvPr id="265" name="Google Shape;265;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function Person(first, last, age, eye) {</a:t>
            </a:r>
            <a:endParaRPr/>
          </a:p>
          <a:p>
            <a:pPr indent="0" lvl="0" marL="0" rtl="0" algn="l">
              <a:lnSpc>
                <a:spcPct val="90000"/>
              </a:lnSpc>
              <a:spcBef>
                <a:spcPts val="1000"/>
              </a:spcBef>
              <a:spcAft>
                <a:spcPts val="0"/>
              </a:spcAft>
              <a:buClr>
                <a:schemeClr val="dk1"/>
              </a:buClr>
              <a:buSzPts val="2800"/>
              <a:buNone/>
            </a:pPr>
            <a:r>
              <a:rPr lang="en-US"/>
              <a:t>  this.firstName = first;</a:t>
            </a:r>
            <a:endParaRPr/>
          </a:p>
          <a:p>
            <a:pPr indent="0" lvl="0" marL="0" rtl="0" algn="l">
              <a:lnSpc>
                <a:spcPct val="90000"/>
              </a:lnSpc>
              <a:spcBef>
                <a:spcPts val="1000"/>
              </a:spcBef>
              <a:spcAft>
                <a:spcPts val="0"/>
              </a:spcAft>
              <a:buClr>
                <a:schemeClr val="dk1"/>
              </a:buClr>
              <a:buSzPts val="2800"/>
              <a:buNone/>
            </a:pPr>
            <a:r>
              <a:rPr lang="en-US"/>
              <a:t>  this.lastName = last;</a:t>
            </a:r>
            <a:endParaRPr/>
          </a:p>
          <a:p>
            <a:pPr indent="0" lvl="0" marL="0" rtl="0" algn="l">
              <a:lnSpc>
                <a:spcPct val="90000"/>
              </a:lnSpc>
              <a:spcBef>
                <a:spcPts val="1000"/>
              </a:spcBef>
              <a:spcAft>
                <a:spcPts val="0"/>
              </a:spcAft>
              <a:buClr>
                <a:schemeClr val="dk1"/>
              </a:buClr>
              <a:buSzPts val="2800"/>
              <a:buNone/>
            </a:pPr>
            <a:r>
              <a:rPr lang="en-US"/>
              <a:t>  this.age = age;</a:t>
            </a:r>
            <a:endParaRPr/>
          </a:p>
          <a:p>
            <a:pPr indent="0" lvl="0" marL="0" rtl="0" algn="l">
              <a:lnSpc>
                <a:spcPct val="90000"/>
              </a:lnSpc>
              <a:spcBef>
                <a:spcPts val="1000"/>
              </a:spcBef>
              <a:spcAft>
                <a:spcPts val="0"/>
              </a:spcAft>
              <a:buClr>
                <a:schemeClr val="dk1"/>
              </a:buClr>
              <a:buSzPts val="2800"/>
              <a:buNone/>
            </a:pPr>
            <a:r>
              <a:rPr lang="en-US"/>
              <a:t>}</a:t>
            </a:r>
            <a:endParaRPr/>
          </a:p>
          <a:p>
            <a:pPr indent="0" lvl="0" marL="0" rtl="0" algn="l">
              <a:lnSpc>
                <a:spcPct val="90000"/>
              </a:lnSpc>
              <a:spcBef>
                <a:spcPts val="1000"/>
              </a:spcBef>
              <a:spcAft>
                <a:spcPts val="0"/>
              </a:spcAft>
              <a:buClr>
                <a:schemeClr val="dk1"/>
              </a:buClr>
              <a:buSzPts val="2800"/>
              <a:buNone/>
            </a:pPr>
            <a:r>
              <a:rPr lang="en-US"/>
              <a:t>// Create a Person object</a:t>
            </a:r>
            <a:endParaRPr/>
          </a:p>
          <a:p>
            <a:pPr indent="0" lvl="0" marL="0" rtl="0" algn="l">
              <a:lnSpc>
                <a:spcPct val="90000"/>
              </a:lnSpc>
              <a:spcBef>
                <a:spcPts val="1000"/>
              </a:spcBef>
              <a:spcAft>
                <a:spcPts val="0"/>
              </a:spcAft>
              <a:buClr>
                <a:schemeClr val="dk1"/>
              </a:buClr>
              <a:buSzPts val="2800"/>
              <a:buNone/>
            </a:pPr>
            <a:r>
              <a:rPr lang="en-US"/>
              <a:t>const p1 = new Person(“sameer", “mishra", 29,);</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OOPS</a:t>
            </a:r>
            <a:endParaRPr/>
          </a:p>
        </p:txBody>
      </p:sp>
      <p:sp>
        <p:nvSpPr>
          <p:cNvPr id="271" name="Google Shape;271;p37"/>
          <p:cNvSpPr txBox="1"/>
          <p:nvPr>
            <p:ph idx="1" type="body"/>
          </p:nvPr>
        </p:nvSpPr>
        <p:spPr>
          <a:xfrm>
            <a:off x="838200" y="1181528"/>
            <a:ext cx="10515600" cy="547612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292929"/>
              </a:buClr>
              <a:buSzPct val="100000"/>
              <a:buChar char="•"/>
            </a:pPr>
            <a:r>
              <a:rPr b="0" i="0" lang="en-US">
                <a:solidFill>
                  <a:srgbClr val="292929"/>
                </a:solidFill>
                <a:latin typeface="Source Serif Pro"/>
                <a:ea typeface="Source Serif Pro"/>
                <a:cs typeface="Source Serif Pro"/>
                <a:sym typeface="Source Serif Pro"/>
              </a:rPr>
              <a:t>Object-Oriented Programming (OOP) is a computer programming model that organizes software design around data, or objects, rather than functions and logic.</a:t>
            </a:r>
            <a:endParaRPr/>
          </a:p>
          <a:p>
            <a:pPr indent="-228600" lvl="0" marL="228600" rtl="0" algn="l">
              <a:lnSpc>
                <a:spcPct val="90000"/>
              </a:lnSpc>
              <a:spcBef>
                <a:spcPts val="1000"/>
              </a:spcBef>
              <a:spcAft>
                <a:spcPts val="0"/>
              </a:spcAft>
              <a:buClr>
                <a:srgbClr val="292929"/>
              </a:buClr>
              <a:buSzPct val="100000"/>
              <a:buChar char="•"/>
            </a:pPr>
            <a:r>
              <a:rPr b="0" i="0" lang="en-US">
                <a:solidFill>
                  <a:srgbClr val="292929"/>
                </a:solidFill>
                <a:latin typeface="Source Serif Pro"/>
                <a:ea typeface="Source Serif Pro"/>
                <a:cs typeface="Source Serif Pro"/>
                <a:sym typeface="Source Serif Pro"/>
              </a:rPr>
              <a:t>Like other programming languages, we can also use Object Oriented in JavaScript. In OOP, we create objects and use them. Anything became an object like you, your laptop, etc. If I think you are an object, you may have some properties in your object like first name, last name, age, phone, email, etc.</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Object, property, and method</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Class</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Encapsulation</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Abstraction</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Reusability/inheritance</a:t>
            </a:r>
            <a:endParaRPr/>
          </a:p>
          <a:p>
            <a:pPr indent="-228600" lvl="0" marL="228600" rtl="0" algn="l">
              <a:lnSpc>
                <a:spcPct val="90000"/>
              </a:lnSpc>
              <a:spcBef>
                <a:spcPts val="1000"/>
              </a:spcBef>
              <a:spcAft>
                <a:spcPts val="0"/>
              </a:spcAft>
              <a:buClr>
                <a:schemeClr val="dk1"/>
              </a:buClr>
              <a:buSzPct val="100000"/>
              <a:buChar char="•"/>
            </a:pPr>
            <a:r>
              <a:rPr b="0" lang="en-US">
                <a:latin typeface="Consolas"/>
                <a:ea typeface="Consolas"/>
                <a:cs typeface="Consolas"/>
                <a:sym typeface="Consolas"/>
              </a:rPr>
              <a:t>Polymorphism</a:t>
            </a:r>
            <a:endParaRPr/>
          </a:p>
          <a:p>
            <a:pPr indent="0" lvl="0" marL="0" rtl="0" algn="l">
              <a:lnSpc>
                <a:spcPct val="90000"/>
              </a:lnSpc>
              <a:spcBef>
                <a:spcPts val="1000"/>
              </a:spcBef>
              <a:spcAft>
                <a:spcPts val="0"/>
              </a:spcAft>
              <a:buClr>
                <a:schemeClr val="dk1"/>
              </a:buClr>
              <a:buSzPct val="100000"/>
              <a:buNone/>
            </a:pPr>
            <a:r>
              <a:t/>
            </a:r>
            <a:endParaRPr b="0">
              <a:latin typeface="Consolas"/>
              <a:ea typeface="Consolas"/>
              <a:cs typeface="Consolas"/>
              <a:sym typeface="Consolas"/>
            </a:endParaRPr>
          </a:p>
          <a:p>
            <a:pPr indent="-64135" lvl="0" marL="228600" rtl="0" algn="l">
              <a:lnSpc>
                <a:spcPct val="90000"/>
              </a:lnSpc>
              <a:spcBef>
                <a:spcPts val="1000"/>
              </a:spcBef>
              <a:spcAft>
                <a:spcPts val="0"/>
              </a:spcAft>
              <a:buClr>
                <a:schemeClr val="dk1"/>
              </a:buClr>
              <a:buSzPct val="100000"/>
              <a:buNone/>
            </a:pPr>
            <a:r>
              <a:t/>
            </a:r>
            <a:endParaRPr>
              <a:solidFill>
                <a:srgbClr val="292929"/>
              </a:solidFill>
              <a:latin typeface="Source Serif Pro"/>
              <a:ea typeface="Source Serif Pro"/>
              <a:cs typeface="Source Serif Pro"/>
              <a:sym typeface="Source Serif Pro"/>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idx="1" type="body"/>
          </p:nvPr>
        </p:nvSpPr>
        <p:spPr>
          <a:xfrm>
            <a:off x="838200" y="184935"/>
            <a:ext cx="10515600" cy="599202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class Person {</a:t>
            </a:r>
            <a:endParaRPr/>
          </a:p>
          <a:p>
            <a:pPr indent="0" lvl="0" marL="0" rtl="0" algn="l">
              <a:lnSpc>
                <a:spcPct val="90000"/>
              </a:lnSpc>
              <a:spcBef>
                <a:spcPts val="1000"/>
              </a:spcBef>
              <a:spcAft>
                <a:spcPts val="0"/>
              </a:spcAft>
              <a:buClr>
                <a:schemeClr val="dk1"/>
              </a:buClr>
              <a:buSzPct val="100000"/>
              <a:buNone/>
            </a:pPr>
            <a:r>
              <a:rPr lang="en-US"/>
              <a:t>    constructor(name, age, designation){</a:t>
            </a:r>
            <a:endParaRPr/>
          </a:p>
          <a:p>
            <a:pPr indent="0" lvl="0" marL="0" rtl="0" algn="l">
              <a:lnSpc>
                <a:spcPct val="90000"/>
              </a:lnSpc>
              <a:spcBef>
                <a:spcPts val="1000"/>
              </a:spcBef>
              <a:spcAft>
                <a:spcPts val="0"/>
              </a:spcAft>
              <a:buClr>
                <a:schemeClr val="dk1"/>
              </a:buClr>
              <a:buSzPct val="100000"/>
              <a:buNone/>
            </a:pPr>
            <a:r>
              <a:rPr lang="en-US"/>
              <a:t>        this.name = name</a:t>
            </a:r>
            <a:endParaRPr/>
          </a:p>
          <a:p>
            <a:pPr indent="0" lvl="0" marL="0" rtl="0" algn="l">
              <a:lnSpc>
                <a:spcPct val="90000"/>
              </a:lnSpc>
              <a:spcBef>
                <a:spcPts val="1000"/>
              </a:spcBef>
              <a:spcAft>
                <a:spcPts val="0"/>
              </a:spcAft>
              <a:buClr>
                <a:schemeClr val="dk1"/>
              </a:buClr>
              <a:buSzPct val="100000"/>
              <a:buNone/>
            </a:pPr>
            <a:r>
              <a:rPr lang="en-US"/>
              <a:t>        this.age = age</a:t>
            </a:r>
            <a:endParaRPr/>
          </a:p>
          <a:p>
            <a:pPr indent="0" lvl="0" marL="0" rtl="0" algn="l">
              <a:lnSpc>
                <a:spcPct val="90000"/>
              </a:lnSpc>
              <a:spcBef>
                <a:spcPts val="1000"/>
              </a:spcBef>
              <a:spcAft>
                <a:spcPts val="0"/>
              </a:spcAft>
              <a:buClr>
                <a:schemeClr val="dk1"/>
              </a:buClr>
              <a:buSzPct val="100000"/>
              <a:buNone/>
            </a:pPr>
            <a:r>
              <a:rPr lang="en-US"/>
              <a:t>        this.designation = designation</a:t>
            </a:r>
            <a:endParaRPr/>
          </a:p>
          <a:p>
            <a:pPr indent="0" lvl="0" marL="0" rtl="0" algn="l">
              <a:lnSpc>
                <a:spcPct val="90000"/>
              </a:lnSpc>
              <a:spcBef>
                <a:spcPts val="1000"/>
              </a:spcBef>
              <a:spcAft>
                <a:spcPts val="0"/>
              </a:spcAft>
              <a:buClr>
                <a:schemeClr val="dk1"/>
              </a:buClr>
              <a:buSzPct val="100000"/>
              <a:buNone/>
            </a:pPr>
            <a:r>
              <a:rPr lang="en-US"/>
              <a:t>        this.getName = function() {</a:t>
            </a:r>
            <a:endParaRPr/>
          </a:p>
          <a:p>
            <a:pPr indent="0" lvl="0" marL="0" rtl="0" algn="l">
              <a:lnSpc>
                <a:spcPct val="90000"/>
              </a:lnSpc>
              <a:spcBef>
                <a:spcPts val="1000"/>
              </a:spcBef>
              <a:spcAft>
                <a:spcPts val="0"/>
              </a:spcAft>
              <a:buClr>
                <a:schemeClr val="dk1"/>
              </a:buClr>
              <a:buSzPct val="100000"/>
              <a:buNone/>
            </a:pPr>
            <a:r>
              <a:rPr lang="en-US"/>
              <a:t>            console.log(“Name is:”, this.name)</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lang="en-US"/>
              <a:t>const personObject = new Person(‘sameer’, 20, ‘full stack developer’)</a:t>
            </a:r>
            <a:endParaRPr/>
          </a:p>
          <a:p>
            <a:pPr indent="0" lvl="0" marL="0" rtl="0" algn="l">
              <a:lnSpc>
                <a:spcPct val="90000"/>
              </a:lnSpc>
              <a:spcBef>
                <a:spcPts val="1000"/>
              </a:spcBef>
              <a:spcAft>
                <a:spcPts val="0"/>
              </a:spcAft>
              <a:buClr>
                <a:schemeClr val="dk1"/>
              </a:buClr>
              <a:buSzPct val="100000"/>
              <a:buNone/>
            </a:pPr>
            <a:r>
              <a:rPr lang="en-US"/>
              <a:t>personObject.getName()</a:t>
            </a:r>
            <a:endParaRPr/>
          </a:p>
          <a:p>
            <a:pPr indent="0" lvl="0" marL="0" rtl="0" algn="l">
              <a:lnSpc>
                <a:spcPct val="90000"/>
              </a:lnSpc>
              <a:spcBef>
                <a:spcPts val="1000"/>
              </a:spcBef>
              <a:spcAft>
                <a:spcPts val="0"/>
              </a:spcAft>
              <a:buClr>
                <a:schemeClr val="dk1"/>
              </a:buClr>
              <a:buSzPct val="100000"/>
              <a:buNone/>
            </a:pPr>
            <a:r>
              <a:rPr lang="en-US"/>
              <a:t>// Name is: Sameer</a:t>
            </a:r>
            <a:endParaRPr/>
          </a:p>
          <a:p>
            <a:pPr indent="0" lvl="0" marL="0" rtl="0" algn="l">
              <a:lnSpc>
                <a:spcPct val="90000"/>
              </a:lnSpc>
              <a:spcBef>
                <a:spcPts val="1000"/>
              </a:spcBef>
              <a:spcAft>
                <a:spcPts val="0"/>
              </a:spcAft>
              <a:buClr>
                <a:schemeClr val="dk1"/>
              </a:buClr>
              <a:buSzPct val="100000"/>
              <a:buNone/>
            </a:pPr>
            <a:r>
              <a:rPr lang="en-US"/>
              <a:t>console.log(“Age is”, personObject.age)</a:t>
            </a:r>
            <a:endParaRPr/>
          </a:p>
          <a:p>
            <a:pPr indent="0" lvl="0" marL="0" rtl="0" algn="l">
              <a:lnSpc>
                <a:spcPct val="90000"/>
              </a:lnSpc>
              <a:spcBef>
                <a:spcPts val="1000"/>
              </a:spcBef>
              <a:spcAft>
                <a:spcPts val="0"/>
              </a:spcAft>
              <a:buClr>
                <a:schemeClr val="dk1"/>
              </a:buClr>
              <a:buSzPct val="100000"/>
              <a:buNone/>
            </a:pPr>
            <a:r>
              <a:rPr lang="en-US"/>
              <a:t>// Age is 20</a:t>
            </a:r>
            <a:endParaRPr/>
          </a:p>
          <a:p>
            <a:pPr indent="0" lvl="0" marL="0" rtl="0" algn="l">
              <a:lnSpc>
                <a:spcPct val="90000"/>
              </a:lnSpc>
              <a:spcBef>
                <a:spcPts val="1000"/>
              </a:spcBef>
              <a:spcAft>
                <a:spcPts val="0"/>
              </a:spcAft>
              <a:buClr>
                <a:schemeClr val="dk1"/>
              </a:buClr>
              <a:buSzPct val="100000"/>
              <a:buNone/>
            </a:pPr>
            <a:r>
              <a:rPr lang="en-US"/>
              <a:t>console.log(“Designation is:”, personObject.designation)</a:t>
            </a:r>
            <a:endParaRPr/>
          </a:p>
          <a:p>
            <a:pPr indent="0" lvl="0" marL="0" rtl="0" algn="l">
              <a:lnSpc>
                <a:spcPct val="90000"/>
              </a:lnSpc>
              <a:spcBef>
                <a:spcPts val="1000"/>
              </a:spcBef>
              <a:spcAft>
                <a:spcPts val="0"/>
              </a:spcAft>
              <a:buClr>
                <a:schemeClr val="dk1"/>
              </a:buClr>
              <a:buSzPct val="100000"/>
              <a:buNone/>
            </a:pPr>
            <a:r>
              <a:rPr lang="en-US"/>
              <a:t>// Designation is: Full stack Developer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idx="1" type="body"/>
          </p:nvPr>
        </p:nvSpPr>
        <p:spPr>
          <a:xfrm>
            <a:off x="838200" y="195208"/>
            <a:ext cx="10515600" cy="6462445"/>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b="0" lang="en-US">
                <a:latin typeface="Consolas"/>
                <a:ea typeface="Consolas"/>
                <a:cs typeface="Consolas"/>
                <a:sym typeface="Consolas"/>
              </a:rPr>
              <a:t>class Phone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constructor(color, weight, brand)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this.color = color;</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this.weight = weight;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this.brand = brand;</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phoneColor()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return `The phone is ${this.color}`</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phoneWeight()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return `The phone is ${this.weight}`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phoneBrand()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return `The phone’s brand is ${this.brand}`</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const phone1 = new Phone(‘grey’, ‘3 pounds’, ‘Apple’)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console.log(phone1.phoneColor())</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console.log(phone1.phoneWeight())</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console.log(phone1.phoneBrand())</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idx="1" type="body"/>
          </p:nvPr>
        </p:nvSpPr>
        <p:spPr>
          <a:xfrm>
            <a:off x="838200" y="154112"/>
            <a:ext cx="10515600" cy="635970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0" i="0" lang="en-US">
                <a:solidFill>
                  <a:srgbClr val="FF0000"/>
                </a:solidFill>
                <a:latin typeface="Source Serif Pro"/>
                <a:ea typeface="Source Serif Pro"/>
                <a:cs typeface="Source Serif Pro"/>
                <a:sym typeface="Source Serif Pro"/>
              </a:rPr>
              <a:t>Encapsulation</a:t>
            </a:r>
            <a:r>
              <a:rPr b="0" i="0" lang="en-US">
                <a:latin typeface="Source Serif Pro"/>
                <a:ea typeface="Source Serif Pro"/>
                <a:cs typeface="Source Serif Pro"/>
                <a:sym typeface="Source Serif Pro"/>
              </a:rPr>
              <a:t> refers to the bundle of data and methods onto one unit. This allows for reusability for functions more securely. </a:t>
            </a:r>
            <a:endParaRPr/>
          </a:p>
          <a:p>
            <a:pPr indent="0" lvl="0" marL="0" rtl="0" algn="l">
              <a:lnSpc>
                <a:spcPct val="90000"/>
              </a:lnSpc>
              <a:spcBef>
                <a:spcPts val="1000"/>
              </a:spcBef>
              <a:spcAft>
                <a:spcPts val="0"/>
              </a:spcAft>
              <a:buClr>
                <a:srgbClr val="FF0000"/>
              </a:buClr>
              <a:buSzPts val="2800"/>
              <a:buNone/>
            </a:pPr>
            <a:r>
              <a:rPr lang="en-US">
                <a:solidFill>
                  <a:srgbClr val="FF0000"/>
                </a:solidFill>
                <a:latin typeface="Source Serif Pro"/>
                <a:ea typeface="Source Serif Pro"/>
                <a:cs typeface="Source Serif Pro"/>
                <a:sym typeface="Source Serif Pro"/>
              </a:rPr>
              <a:t>Abstraction</a:t>
            </a:r>
            <a:r>
              <a:rPr lang="en-US">
                <a:latin typeface="Source Serif Pro"/>
                <a:ea typeface="Source Serif Pro"/>
                <a:cs typeface="Source Serif Pro"/>
                <a:sym typeface="Source Serif Pro"/>
              </a:rPr>
              <a:t>:</a:t>
            </a:r>
            <a:r>
              <a:rPr b="0" i="0" lang="en-US">
                <a:latin typeface="Source Serif Pro"/>
                <a:ea typeface="Source Serif Pro"/>
                <a:cs typeface="Source Serif Pro"/>
                <a:sym typeface="Source Serif Pro"/>
              </a:rPr>
              <a:t>it hides unnecessary information/detail and just gives us what we need.</a:t>
            </a:r>
            <a:endParaRPr/>
          </a:p>
          <a:p>
            <a:pPr indent="0" lvl="0" marL="0" rtl="0" algn="l">
              <a:lnSpc>
                <a:spcPct val="90000"/>
              </a:lnSpc>
              <a:spcBef>
                <a:spcPts val="1000"/>
              </a:spcBef>
              <a:spcAft>
                <a:spcPts val="0"/>
              </a:spcAft>
              <a:buClr>
                <a:srgbClr val="FF0000"/>
              </a:buClr>
              <a:buSzPts val="2800"/>
              <a:buNone/>
            </a:pPr>
            <a:r>
              <a:rPr lang="en-US">
                <a:solidFill>
                  <a:srgbClr val="FF0000"/>
                </a:solidFill>
              </a:rPr>
              <a:t>Inheritance:</a:t>
            </a:r>
            <a:endParaRPr/>
          </a:p>
          <a:p>
            <a:pPr indent="0" lvl="0" marL="0" rtl="0" algn="l">
              <a:lnSpc>
                <a:spcPct val="90000"/>
              </a:lnSpc>
              <a:spcBef>
                <a:spcPts val="1000"/>
              </a:spcBef>
              <a:spcAft>
                <a:spcPts val="0"/>
              </a:spcAft>
              <a:buClr>
                <a:schemeClr val="dk1"/>
              </a:buClr>
              <a:buSzPts val="2800"/>
              <a:buNone/>
            </a:pPr>
            <a:r>
              <a:rPr lang="en-US"/>
              <a:t>Inheritance refers to how classes can inherit methods or properties from other classes in a hierarchal structure. In OOP, there is something called a parent class and a sub class or child class. The sub class or child class inherits from the parent class. Another way we can describe this is saying the sub class extends to the parent class.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ph idx="1" type="body"/>
          </p:nvPr>
        </p:nvSpPr>
        <p:spPr>
          <a:xfrm>
            <a:off x="838200" y="71919"/>
            <a:ext cx="10515600" cy="6893959"/>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b="0" lang="en-US">
                <a:latin typeface="Consolas"/>
                <a:ea typeface="Consolas"/>
                <a:cs typeface="Consolas"/>
                <a:sym typeface="Consolas"/>
              </a:rPr>
              <a:t>class Vehicle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constructor (name, type)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this.name = name;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this.type = type;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getName ()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return this.name;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getType ()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return this.type;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class Car extends Vehicle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constructor (name)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super(name, 'car');</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getName ()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return 'It is a car: ' + super.getName();</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let car = new Car('Tesla');</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console.log(car.getName()); // It is a car: Tesla</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console.log(car.getType()); // car</a:t>
            </a:r>
            <a:endParaRPr/>
          </a:p>
          <a:p>
            <a:pPr indent="0" lvl="0" marL="0" rtl="0" algn="l">
              <a:lnSpc>
                <a:spcPct val="90000"/>
              </a:lnSpc>
              <a:spcBef>
                <a:spcPts val="1000"/>
              </a:spcBef>
              <a:spcAft>
                <a:spcPts val="0"/>
              </a:spcAft>
              <a:buClr>
                <a:schemeClr val="dk1"/>
              </a:buClr>
              <a:buSzPct val="100000"/>
              <a:buNone/>
            </a:pPr>
            <a:r>
              <a:rPr b="0" lang="en-US">
                <a:latin typeface="Consolas"/>
                <a:ea typeface="Consolas"/>
                <a:cs typeface="Consolas"/>
                <a:sym typeface="Consolas"/>
              </a:rPr>
              <a:t>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idx="1" type="body"/>
          </p:nvPr>
        </p:nvSpPr>
        <p:spPr>
          <a:xfrm>
            <a:off x="838200" y="399495"/>
            <a:ext cx="10515600" cy="577746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273239"/>
              </a:buClr>
              <a:buSzPct val="100000"/>
              <a:buChar char="•"/>
            </a:pPr>
            <a:r>
              <a:rPr b="1" i="0" lang="en-US">
                <a:solidFill>
                  <a:srgbClr val="273239"/>
                </a:solidFill>
                <a:latin typeface="Arial"/>
                <a:ea typeface="Arial"/>
                <a:cs typeface="Arial"/>
                <a:sym typeface="Arial"/>
              </a:rPr>
              <a:t>Synchronous JavaScript:</a:t>
            </a:r>
            <a:r>
              <a:rPr b="0" i="0" lang="en-US">
                <a:solidFill>
                  <a:srgbClr val="273239"/>
                </a:solidFill>
                <a:latin typeface="Arial"/>
                <a:ea typeface="Arial"/>
                <a:cs typeface="Arial"/>
                <a:sym typeface="Arial"/>
              </a:rPr>
              <a:t> As the name suggests synchronous means to be in a sequence, i.e. every statement of the code gets executed one by one. So, basically a statement has to wait for the earlier statement to get executed.</a:t>
            </a:r>
            <a:br>
              <a:rPr lang="en-US"/>
            </a:br>
            <a:r>
              <a:rPr b="0" i="0" lang="en-US">
                <a:solidFill>
                  <a:srgbClr val="273239"/>
                </a:solidFill>
                <a:latin typeface="Arial"/>
                <a:ea typeface="Arial"/>
                <a:cs typeface="Arial"/>
                <a:sym typeface="Arial"/>
              </a:rPr>
              <a:t>Let us understand this with the help of an example.</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Arial"/>
                <a:ea typeface="Arial"/>
                <a:cs typeface="Arial"/>
                <a:sym typeface="Arial"/>
              </a:rPr>
              <a:t>Synchronous code runs in sequence. This means that each operation must wait for the previous one to complete before executing.</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Arial"/>
                <a:ea typeface="Arial"/>
                <a:cs typeface="Arial"/>
                <a:sym typeface="Arial"/>
              </a:rPr>
              <a:t>console.log('One');</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Arial"/>
                <a:ea typeface="Arial"/>
                <a:cs typeface="Arial"/>
                <a:sym typeface="Arial"/>
              </a:rPr>
              <a:t>console.log('Two');</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Arial"/>
                <a:ea typeface="Arial"/>
                <a:cs typeface="Arial"/>
                <a:sym typeface="Arial"/>
              </a:rPr>
              <a:t>console.log('Three');</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Arial"/>
                <a:ea typeface="Arial"/>
                <a:cs typeface="Arial"/>
                <a:sym typeface="Arial"/>
              </a:rPr>
              <a:t>// LOGS: 'One', 'Two', 'Three'</a:t>
            </a:r>
            <a:endParaRPr/>
          </a:p>
          <a:p>
            <a:pPr indent="-228600" lvl="0" marL="228600" rtl="0" algn="l">
              <a:lnSpc>
                <a:spcPct val="90000"/>
              </a:lnSpc>
              <a:spcBef>
                <a:spcPts val="1000"/>
              </a:spcBef>
              <a:spcAft>
                <a:spcPts val="0"/>
              </a:spcAft>
              <a:buClr>
                <a:srgbClr val="273239"/>
              </a:buClr>
              <a:buSzPct val="100000"/>
              <a:buChar char="•"/>
            </a:pPr>
            <a:r>
              <a:rPr b="1" i="0" lang="en-US">
                <a:solidFill>
                  <a:srgbClr val="273239"/>
                </a:solidFill>
                <a:latin typeface="Arial"/>
                <a:ea typeface="Arial"/>
                <a:cs typeface="Arial"/>
                <a:sym typeface="Arial"/>
              </a:rPr>
              <a:t>Asynchronous JavaScript:</a:t>
            </a:r>
            <a:r>
              <a:rPr b="0" i="0" lang="en-US">
                <a:solidFill>
                  <a:srgbClr val="273239"/>
                </a:solidFill>
                <a:latin typeface="Arial"/>
                <a:ea typeface="Arial"/>
                <a:cs typeface="Arial"/>
                <a:sym typeface="Arial"/>
              </a:rPr>
              <a:t> Asynchronous code allows the program to be executed immediately where the synchronous code will block further execution of the remaining code until it finishes the current one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400"/>
              <a:buFont typeface="Arial"/>
              <a:buNone/>
            </a:pPr>
            <a:r>
              <a:rPr b="1" i="0" lang="en-US">
                <a:solidFill>
                  <a:srgbClr val="262626"/>
                </a:solidFill>
                <a:latin typeface="Arial"/>
                <a:ea typeface="Arial"/>
                <a:cs typeface="Arial"/>
                <a:sym typeface="Arial"/>
              </a:rPr>
              <a:t>Embedding the JavaScript Code</a:t>
            </a:r>
            <a:br>
              <a:rPr b="1" i="0" lang="en-US">
                <a:solidFill>
                  <a:srgbClr val="262626"/>
                </a:solidFill>
                <a:latin typeface="Arial"/>
                <a:ea typeface="Arial"/>
                <a:cs typeface="Arial"/>
                <a:sym typeface="Arial"/>
              </a:rPr>
            </a:br>
            <a:endParaRPr/>
          </a:p>
        </p:txBody>
      </p:sp>
      <p:sp>
        <p:nvSpPr>
          <p:cNvPr id="102" name="Google Shape;10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999999"/>
              </a:buClr>
              <a:buSzPct val="100000"/>
              <a:buChar char="•"/>
            </a:pPr>
            <a:r>
              <a:rPr b="0" i="0" lang="en-US">
                <a:solidFill>
                  <a:srgbClr val="999999"/>
                </a:solidFill>
                <a:latin typeface="Consolas"/>
                <a:ea typeface="Consolas"/>
                <a:cs typeface="Consolas"/>
                <a:sym typeface="Consolas"/>
              </a:rPr>
              <a:t>&lt;!DOCTYPE html&gt;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html </a:t>
            </a:r>
            <a:r>
              <a:rPr b="0" i="0" lang="en-US">
                <a:solidFill>
                  <a:srgbClr val="669900"/>
                </a:solidFill>
                <a:latin typeface="Consolas"/>
                <a:ea typeface="Consolas"/>
                <a:cs typeface="Consolas"/>
                <a:sym typeface="Consolas"/>
              </a:rPr>
              <a:t>lang</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en</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head</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meta </a:t>
            </a:r>
            <a:r>
              <a:rPr b="0" i="0" lang="en-US">
                <a:solidFill>
                  <a:srgbClr val="669900"/>
                </a:solidFill>
                <a:latin typeface="Consolas"/>
                <a:ea typeface="Consolas"/>
                <a:cs typeface="Consolas"/>
                <a:sym typeface="Consolas"/>
              </a:rPr>
              <a:t>charset</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UTF-8</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title</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Embedding JavaScript</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title</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head</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body</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script</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0077AA"/>
                </a:solidFill>
                <a:latin typeface="Consolas"/>
                <a:ea typeface="Consolas"/>
                <a:cs typeface="Consolas"/>
                <a:sym typeface="Consolas"/>
              </a:rPr>
              <a:t>var</a:t>
            </a:r>
            <a:r>
              <a:rPr b="0" i="0" lang="en-US">
                <a:solidFill>
                  <a:srgbClr val="000000"/>
                </a:solidFill>
                <a:latin typeface="Consolas"/>
                <a:ea typeface="Consolas"/>
                <a:cs typeface="Consolas"/>
                <a:sym typeface="Consolas"/>
              </a:rPr>
              <a:t> greet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669900"/>
                </a:solidFill>
                <a:latin typeface="Consolas"/>
                <a:ea typeface="Consolas"/>
                <a:cs typeface="Consolas"/>
                <a:sym typeface="Consolas"/>
              </a:rPr>
              <a:t>"Hello World!"</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document</a:t>
            </a:r>
            <a:r>
              <a:rPr b="0" i="0" lang="en-US">
                <a:solidFill>
                  <a:srgbClr val="5F6364"/>
                </a:solidFill>
                <a:latin typeface="Consolas"/>
                <a:ea typeface="Consolas"/>
                <a:cs typeface="Consolas"/>
                <a:sym typeface="Consolas"/>
              </a:rPr>
              <a:t>.</a:t>
            </a:r>
            <a:r>
              <a:rPr b="0" i="0" lang="en-US">
                <a:solidFill>
                  <a:srgbClr val="DD4A68"/>
                </a:solidFill>
                <a:latin typeface="Consolas"/>
                <a:ea typeface="Consolas"/>
                <a:cs typeface="Consolas"/>
                <a:sym typeface="Consolas"/>
              </a:rPr>
              <a:t>write</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greet</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Prints: Hello World!</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script</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body</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html</a:t>
            </a:r>
            <a:r>
              <a:rPr b="0" i="0" lang="en-US">
                <a:solidFill>
                  <a:srgbClr val="5F6364"/>
                </a:solidFill>
                <a:latin typeface="Consolas"/>
                <a:ea typeface="Consolas"/>
                <a:cs typeface="Consolas"/>
                <a:sym typeface="Consolas"/>
              </a:rPr>
              <a:t>&gt;</a:t>
            </a:r>
            <a:endParaRPr/>
          </a:p>
          <a:p>
            <a:pPr indent="-228600" lvl="0" marL="228600" rtl="0" algn="l">
              <a:lnSpc>
                <a:spcPct val="90000"/>
              </a:lnSpc>
              <a:spcBef>
                <a:spcPts val="1000"/>
              </a:spcBef>
              <a:spcAft>
                <a:spcPts val="0"/>
              </a:spcAft>
              <a:buClr>
                <a:srgbClr val="262626"/>
              </a:buClr>
              <a:buSzPct val="100000"/>
              <a:buChar char="•"/>
            </a:pPr>
            <a:r>
              <a:rPr b="1" i="0" lang="en-US">
                <a:solidFill>
                  <a:srgbClr val="262626"/>
                </a:solidFill>
                <a:latin typeface="Arial"/>
                <a:ea typeface="Arial"/>
                <a:cs typeface="Arial"/>
                <a:sym typeface="Arial"/>
              </a:rPr>
              <a:t>External JavaScript File</a:t>
            </a:r>
            <a:endParaRPr/>
          </a:p>
          <a:p>
            <a:pPr indent="-228600" lvl="0" marL="228600" rtl="0" algn="l">
              <a:lnSpc>
                <a:spcPct val="90000"/>
              </a:lnSpc>
              <a:spcBef>
                <a:spcPts val="1000"/>
              </a:spcBef>
              <a:spcAft>
                <a:spcPts val="0"/>
              </a:spcAft>
              <a:buClr>
                <a:srgbClr val="2F4959"/>
              </a:buClr>
              <a:buSzPct val="100000"/>
              <a:buChar char="•"/>
            </a:pPr>
            <a:r>
              <a:rPr b="0" i="0" lang="en-US">
                <a:solidFill>
                  <a:srgbClr val="2F4959"/>
                </a:solidFill>
                <a:latin typeface="Consolas"/>
                <a:ea typeface="Consolas"/>
                <a:cs typeface="Consolas"/>
                <a:sym typeface="Consolas"/>
              </a:rPr>
              <a:t>&lt;script src="js/hello.js"&gt;&lt;/script&gt;</a:t>
            </a:r>
            <a:endParaRPr>
              <a:solidFill>
                <a:srgbClr val="5F6364"/>
              </a:solidFill>
              <a:latin typeface="Consolas"/>
              <a:ea typeface="Consolas"/>
              <a:cs typeface="Consolas"/>
              <a:sym typeface="Consolas"/>
            </a:endParaRPr>
          </a:p>
          <a:p>
            <a:pPr indent="-228600" lvl="0" marL="228600" rtl="0" algn="l">
              <a:lnSpc>
                <a:spcPct val="90000"/>
              </a:lnSpc>
              <a:spcBef>
                <a:spcPts val="1000"/>
              </a:spcBef>
              <a:spcAft>
                <a:spcPts val="0"/>
              </a:spcAft>
              <a:buClr>
                <a:srgbClr val="999999"/>
              </a:buClr>
              <a:buSzPct val="100000"/>
              <a:buChar char="•"/>
            </a:pPr>
            <a:r>
              <a:rPr b="0" i="0" lang="en-US">
                <a:solidFill>
                  <a:srgbClr val="999999"/>
                </a:solidFill>
                <a:latin typeface="Consolas"/>
                <a:ea typeface="Consolas"/>
                <a:cs typeface="Consolas"/>
                <a:sym typeface="Consolas"/>
              </a:rPr>
              <a:t>// A function to display a message</a:t>
            </a:r>
            <a:r>
              <a:rPr b="0" i="0" lang="en-US">
                <a:solidFill>
                  <a:srgbClr val="000000"/>
                </a:solidFill>
                <a:latin typeface="Consolas"/>
                <a:ea typeface="Consolas"/>
                <a:cs typeface="Consolas"/>
                <a:sym typeface="Consolas"/>
              </a:rPr>
              <a:t> </a:t>
            </a:r>
            <a:r>
              <a:rPr b="0" i="0" lang="en-US">
                <a:solidFill>
                  <a:srgbClr val="0077AA"/>
                </a:solidFill>
                <a:latin typeface="Consolas"/>
                <a:ea typeface="Consolas"/>
                <a:cs typeface="Consolas"/>
                <a:sym typeface="Consolas"/>
              </a:rPr>
              <a:t>function</a:t>
            </a:r>
            <a:r>
              <a:rPr b="0" i="0" lang="en-US">
                <a:solidFill>
                  <a:srgbClr val="000000"/>
                </a:solidFill>
                <a:latin typeface="Consolas"/>
                <a:ea typeface="Consolas"/>
                <a:cs typeface="Consolas"/>
                <a:sym typeface="Consolas"/>
              </a:rPr>
              <a:t> </a:t>
            </a:r>
            <a:r>
              <a:rPr b="0" i="0" lang="en-US">
                <a:solidFill>
                  <a:srgbClr val="DD4A68"/>
                </a:solidFill>
                <a:latin typeface="Consolas"/>
                <a:ea typeface="Consolas"/>
                <a:cs typeface="Consolas"/>
                <a:sym typeface="Consolas"/>
              </a:rPr>
              <a:t>sayHello</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DD4A68"/>
                </a:solidFill>
                <a:latin typeface="Consolas"/>
                <a:ea typeface="Consolas"/>
                <a:cs typeface="Consolas"/>
                <a:sym typeface="Consolas"/>
              </a:rPr>
              <a:t>alert</a:t>
            </a:r>
            <a:r>
              <a:rPr b="0" i="0" lang="en-US">
                <a:solidFill>
                  <a:srgbClr val="5F6364"/>
                </a:solidFill>
                <a:latin typeface="Consolas"/>
                <a:ea typeface="Consolas"/>
                <a:cs typeface="Consolas"/>
                <a:sym typeface="Consolas"/>
              </a:rPr>
              <a:t>(</a:t>
            </a:r>
            <a:r>
              <a:rPr b="0" i="0" lang="en-US">
                <a:solidFill>
                  <a:srgbClr val="669900"/>
                </a:solidFill>
                <a:latin typeface="Consolas"/>
                <a:ea typeface="Consolas"/>
                <a:cs typeface="Consolas"/>
                <a:sym typeface="Consolas"/>
              </a:rPr>
              <a:t>"Hello World!"</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 </a:t>
            </a:r>
            <a:r>
              <a:rPr b="0" i="0" lang="en-US">
                <a:solidFill>
                  <a:srgbClr val="999999"/>
                </a:solidFill>
                <a:latin typeface="Consolas"/>
                <a:ea typeface="Consolas"/>
                <a:cs typeface="Consolas"/>
                <a:sym typeface="Consolas"/>
              </a:rPr>
              <a:t>// Call function on click of the button</a:t>
            </a:r>
            <a:r>
              <a:rPr b="0" i="0" lang="en-US">
                <a:solidFill>
                  <a:srgbClr val="000000"/>
                </a:solidFill>
                <a:latin typeface="Consolas"/>
                <a:ea typeface="Consolas"/>
                <a:cs typeface="Consolas"/>
                <a:sym typeface="Consolas"/>
              </a:rPr>
              <a:t> document</a:t>
            </a:r>
            <a:r>
              <a:rPr b="0" i="0" lang="en-US">
                <a:solidFill>
                  <a:srgbClr val="5F6364"/>
                </a:solidFill>
                <a:latin typeface="Consolas"/>
                <a:ea typeface="Consolas"/>
                <a:cs typeface="Consolas"/>
                <a:sym typeface="Consolas"/>
              </a:rPr>
              <a:t>.</a:t>
            </a:r>
            <a:r>
              <a:rPr b="0" i="0" lang="en-US">
                <a:solidFill>
                  <a:srgbClr val="DD4A68"/>
                </a:solidFill>
                <a:latin typeface="Consolas"/>
                <a:ea typeface="Consolas"/>
                <a:cs typeface="Consolas"/>
                <a:sym typeface="Consolas"/>
              </a:rPr>
              <a:t>getElementById</a:t>
            </a:r>
            <a:r>
              <a:rPr b="0" i="0" lang="en-US">
                <a:solidFill>
                  <a:srgbClr val="5F6364"/>
                </a:solidFill>
                <a:latin typeface="Consolas"/>
                <a:ea typeface="Consolas"/>
                <a:cs typeface="Consolas"/>
                <a:sym typeface="Consolas"/>
              </a:rPr>
              <a:t>(</a:t>
            </a:r>
            <a:r>
              <a:rPr b="0" i="0" lang="en-US">
                <a:solidFill>
                  <a:srgbClr val="669900"/>
                </a:solidFill>
                <a:latin typeface="Consolas"/>
                <a:ea typeface="Consolas"/>
                <a:cs typeface="Consolas"/>
                <a:sym typeface="Consolas"/>
              </a:rPr>
              <a:t>"myBtn"</a:t>
            </a:r>
            <a:r>
              <a:rPr b="0" i="0" lang="en-US">
                <a:solidFill>
                  <a:srgbClr val="5F6364"/>
                </a:solidFill>
                <a:latin typeface="Consolas"/>
                <a:ea typeface="Consolas"/>
                <a:cs typeface="Consolas"/>
                <a:sym typeface="Consolas"/>
              </a:rPr>
              <a:t>).</a:t>
            </a:r>
            <a:r>
              <a:rPr b="0" i="0" lang="en-US">
                <a:solidFill>
                  <a:srgbClr val="000000"/>
                </a:solidFill>
                <a:latin typeface="Consolas"/>
                <a:ea typeface="Consolas"/>
                <a:cs typeface="Consolas"/>
                <a:sym typeface="Consolas"/>
              </a:rPr>
              <a:t>onclick </a:t>
            </a:r>
            <a:r>
              <a:rPr b="0" i="0" lang="en-US">
                <a:solidFill>
                  <a:srgbClr val="A67F59"/>
                </a:solidFill>
                <a:latin typeface="Consolas"/>
                <a:ea typeface="Consolas"/>
                <a:cs typeface="Consolas"/>
                <a:sym typeface="Consolas"/>
              </a:rPr>
              <a:t>=</a:t>
            </a:r>
            <a:r>
              <a:rPr b="0" i="0" lang="en-US">
                <a:solidFill>
                  <a:srgbClr val="000000"/>
                </a:solidFill>
                <a:latin typeface="Consolas"/>
                <a:ea typeface="Consolas"/>
                <a:cs typeface="Consolas"/>
                <a:sym typeface="Consolas"/>
              </a:rPr>
              <a:t> sayHello</a:t>
            </a:r>
            <a:r>
              <a:rPr b="0" i="0" lang="en-US">
                <a:solidFill>
                  <a:srgbClr val="5F6364"/>
                </a:solidFill>
                <a:latin typeface="Consolas"/>
                <a:ea typeface="Consolas"/>
                <a:cs typeface="Consolas"/>
                <a:sym typeface="Consolas"/>
              </a:rPr>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idx="1" type="body"/>
          </p:nvPr>
        </p:nvSpPr>
        <p:spPr>
          <a:xfrm>
            <a:off x="838200" y="292963"/>
            <a:ext cx="10515600" cy="5884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Asynchronous code runs in parallel. This means that an operation can occur while another one is still being processed.</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console.log('One');</a:t>
            </a:r>
            <a:endParaRPr/>
          </a:p>
          <a:p>
            <a:pPr indent="-228600" lvl="0" marL="228600" rtl="0" algn="l">
              <a:lnSpc>
                <a:spcPct val="90000"/>
              </a:lnSpc>
              <a:spcBef>
                <a:spcPts val="1000"/>
              </a:spcBef>
              <a:spcAft>
                <a:spcPts val="0"/>
              </a:spcAft>
              <a:buClr>
                <a:schemeClr val="dk1"/>
              </a:buClr>
              <a:buSzPts val="2800"/>
              <a:buChar char="•"/>
            </a:pPr>
            <a:r>
              <a:rPr lang="en-US"/>
              <a:t>setTimeout(() =&gt; console.log('Two'), 100);</a:t>
            </a:r>
            <a:endParaRPr/>
          </a:p>
          <a:p>
            <a:pPr indent="-228600" lvl="0" marL="228600" rtl="0" algn="l">
              <a:lnSpc>
                <a:spcPct val="90000"/>
              </a:lnSpc>
              <a:spcBef>
                <a:spcPts val="1000"/>
              </a:spcBef>
              <a:spcAft>
                <a:spcPts val="0"/>
              </a:spcAft>
              <a:buClr>
                <a:schemeClr val="dk1"/>
              </a:buClr>
              <a:buSzPts val="2800"/>
              <a:buChar char="•"/>
            </a:pPr>
            <a:r>
              <a:rPr lang="en-US"/>
              <a:t>console.log('Three');</a:t>
            </a:r>
            <a:endParaRPr/>
          </a:p>
          <a:p>
            <a:pPr indent="-228600" lvl="0" marL="228600" rtl="0" algn="l">
              <a:lnSpc>
                <a:spcPct val="90000"/>
              </a:lnSpc>
              <a:spcBef>
                <a:spcPts val="1000"/>
              </a:spcBef>
              <a:spcAft>
                <a:spcPts val="0"/>
              </a:spcAft>
              <a:buClr>
                <a:schemeClr val="dk1"/>
              </a:buClr>
              <a:buSzPts val="2800"/>
              <a:buChar char="•"/>
            </a:pPr>
            <a:r>
              <a:rPr lang="en-US"/>
              <a:t>// LOGS: 'One', 'Three', 'Two’</a:t>
            </a:r>
            <a:endParaRPr/>
          </a:p>
          <a:p>
            <a:pPr indent="-228600" lvl="0" marL="228600" rtl="0" algn="l">
              <a:lnSpc>
                <a:spcPct val="90000"/>
              </a:lnSpc>
              <a:spcBef>
                <a:spcPts val="1000"/>
              </a:spcBef>
              <a:spcAft>
                <a:spcPts val="0"/>
              </a:spcAft>
              <a:buClr>
                <a:schemeClr val="dk1"/>
              </a:buClr>
              <a:buSzPts val="2800"/>
              <a:buChar char="•"/>
            </a:pPr>
            <a:r>
              <a:rPr lang="en-US"/>
              <a:t>Asynchronous code execution is often preferable in situations where execution can be blocked indefinitely. Some examples of this are network requests, long-running calculations, file system operations etc. Using asynchronous code in the browser ensures the page remains responsive and the user experience is mostly unaffected.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Asynchronus Javascript</a:t>
            </a:r>
            <a:endParaRPr/>
          </a:p>
        </p:txBody>
      </p:sp>
      <p:sp>
        <p:nvSpPr>
          <p:cNvPr id="307" name="Google Shape;30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Callbacks:</a:t>
            </a:r>
            <a:endParaRPr/>
          </a:p>
          <a:p>
            <a:pPr indent="-228600" lvl="0" marL="228600" rtl="0" algn="l">
              <a:lnSpc>
                <a:spcPct val="90000"/>
              </a:lnSpc>
              <a:spcBef>
                <a:spcPts val="1000"/>
              </a:spcBef>
              <a:spcAft>
                <a:spcPts val="0"/>
              </a:spcAft>
              <a:buClr>
                <a:schemeClr val="dk1"/>
              </a:buClr>
              <a:buSzPct val="100000"/>
              <a:buChar char="•"/>
            </a:pPr>
            <a:r>
              <a:rPr lang="en-US"/>
              <a:t>In JavaScript, functions are objects. So we can pass objects to functions as parameters.</a:t>
            </a:r>
            <a:endParaRPr/>
          </a:p>
          <a:p>
            <a:pPr indent="-228600" lvl="0" marL="228600" rtl="0" algn="l">
              <a:lnSpc>
                <a:spcPct val="90000"/>
              </a:lnSpc>
              <a:spcBef>
                <a:spcPts val="1000"/>
              </a:spcBef>
              <a:spcAft>
                <a:spcPts val="0"/>
              </a:spcAft>
              <a:buClr>
                <a:schemeClr val="dk1"/>
              </a:buClr>
              <a:buSzPct val="100000"/>
              <a:buChar char="•"/>
            </a:pPr>
            <a:r>
              <a:rPr lang="en-US"/>
              <a:t>We can also pass functions as parameters to other functions and call them inside the outer functions. So callback is a function that is passed to another function. When the first function is done, it will run the second function.</a:t>
            </a:r>
            <a:endParaRPr/>
          </a:p>
          <a:p>
            <a:pPr indent="-228600" lvl="0" marL="228600" rtl="0" algn="l">
              <a:lnSpc>
                <a:spcPct val="90000"/>
              </a:lnSpc>
              <a:spcBef>
                <a:spcPts val="1000"/>
              </a:spcBef>
              <a:spcAft>
                <a:spcPts val="0"/>
              </a:spcAft>
              <a:buClr>
                <a:schemeClr val="dk1"/>
              </a:buClr>
              <a:buSzPct val="100000"/>
              <a:buChar char="•"/>
            </a:pPr>
            <a:r>
              <a:rPr lang="en-US"/>
              <a:t>Let's take an example of callback function:</a:t>
            </a:r>
            <a:endParaRPr/>
          </a:p>
          <a:p>
            <a:pPr indent="-228600" lvl="0" marL="228600" rtl="0" algn="l">
              <a:lnSpc>
                <a:spcPct val="90000"/>
              </a:lnSpc>
              <a:spcBef>
                <a:spcPts val="1000"/>
              </a:spcBef>
              <a:spcAft>
                <a:spcPts val="0"/>
              </a:spcAft>
              <a:buClr>
                <a:schemeClr val="dk1"/>
              </a:buClr>
              <a:buSzPct val="100000"/>
              <a:buChar char="•"/>
            </a:pPr>
            <a:r>
              <a:rPr b="0" i="0" lang="en-US">
                <a:latin typeface="Arial"/>
                <a:ea typeface="Arial"/>
                <a:cs typeface="Arial"/>
                <a:sym typeface="Arial"/>
              </a:rPr>
              <a:t>In JavaScript, you can also pass a function as an argument to a function. This function that is passed as an argument inside of another function is called a callback function. For example,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idx="1" type="body"/>
          </p:nvPr>
        </p:nvSpPr>
        <p:spPr>
          <a:xfrm>
            <a:off x="838200" y="266330"/>
            <a:ext cx="10515600" cy="591063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 function</a:t>
            </a:r>
            <a:endParaRPr/>
          </a:p>
          <a:p>
            <a:pPr indent="-228600" lvl="0" marL="228600" rtl="0" algn="l">
              <a:lnSpc>
                <a:spcPct val="90000"/>
              </a:lnSpc>
              <a:spcBef>
                <a:spcPts val="1000"/>
              </a:spcBef>
              <a:spcAft>
                <a:spcPts val="0"/>
              </a:spcAft>
              <a:buClr>
                <a:schemeClr val="dk1"/>
              </a:buClr>
              <a:buSzPct val="100000"/>
              <a:buChar char="•"/>
            </a:pPr>
            <a:r>
              <a:rPr lang="en-US"/>
              <a:t>function greet(name, callback) {</a:t>
            </a:r>
            <a:endParaRPr/>
          </a:p>
          <a:p>
            <a:pPr indent="-228600" lvl="0" marL="228600" rtl="0" algn="l">
              <a:lnSpc>
                <a:spcPct val="90000"/>
              </a:lnSpc>
              <a:spcBef>
                <a:spcPts val="1000"/>
              </a:spcBef>
              <a:spcAft>
                <a:spcPts val="0"/>
              </a:spcAft>
              <a:buClr>
                <a:schemeClr val="dk1"/>
              </a:buClr>
              <a:buSzPct val="100000"/>
              <a:buChar char="•"/>
            </a:pPr>
            <a:r>
              <a:rPr lang="en-US"/>
              <a:t>    console.log('Hi' + ' ' + name);</a:t>
            </a:r>
            <a:endParaRPr/>
          </a:p>
          <a:p>
            <a:pPr indent="-228600" lvl="0" marL="228600" rtl="0" algn="l">
              <a:lnSpc>
                <a:spcPct val="90000"/>
              </a:lnSpc>
              <a:spcBef>
                <a:spcPts val="1000"/>
              </a:spcBef>
              <a:spcAft>
                <a:spcPts val="0"/>
              </a:spcAft>
              <a:buClr>
                <a:schemeClr val="dk1"/>
              </a:buClr>
              <a:buSzPct val="100000"/>
              <a:buChar char="•"/>
            </a:pPr>
            <a:r>
              <a:rPr lang="en-US"/>
              <a:t>    callback();</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callback function</a:t>
            </a:r>
            <a:endParaRPr/>
          </a:p>
          <a:p>
            <a:pPr indent="-228600" lvl="0" marL="228600" rtl="0" algn="l">
              <a:lnSpc>
                <a:spcPct val="90000"/>
              </a:lnSpc>
              <a:spcBef>
                <a:spcPts val="1000"/>
              </a:spcBef>
              <a:spcAft>
                <a:spcPts val="0"/>
              </a:spcAft>
              <a:buClr>
                <a:schemeClr val="dk1"/>
              </a:buClr>
              <a:buSzPct val="100000"/>
              <a:buChar char="•"/>
            </a:pPr>
            <a:r>
              <a:rPr lang="en-US"/>
              <a:t>function callMe() {</a:t>
            </a:r>
            <a:endParaRPr/>
          </a:p>
          <a:p>
            <a:pPr indent="-228600" lvl="0" marL="228600" rtl="0" algn="l">
              <a:lnSpc>
                <a:spcPct val="90000"/>
              </a:lnSpc>
              <a:spcBef>
                <a:spcPts val="1000"/>
              </a:spcBef>
              <a:spcAft>
                <a:spcPts val="0"/>
              </a:spcAft>
              <a:buClr>
                <a:schemeClr val="dk1"/>
              </a:buClr>
              <a:buSzPct val="100000"/>
              <a:buChar char="•"/>
            </a:pPr>
            <a:r>
              <a:rPr lang="en-US"/>
              <a:t>    console.log('I am callback function');</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 passing function as an argument</a:t>
            </a:r>
            <a:endParaRPr/>
          </a:p>
          <a:p>
            <a:pPr indent="-228600" lvl="0" marL="228600" rtl="0" algn="l">
              <a:lnSpc>
                <a:spcPct val="90000"/>
              </a:lnSpc>
              <a:spcBef>
                <a:spcPts val="1000"/>
              </a:spcBef>
              <a:spcAft>
                <a:spcPts val="0"/>
              </a:spcAft>
              <a:buClr>
                <a:schemeClr val="dk1"/>
              </a:buClr>
              <a:buSzPct val="100000"/>
              <a:buChar char="•"/>
            </a:pPr>
            <a:r>
              <a:rPr lang="en-US"/>
              <a:t>greet('Peter', callMe);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idx="1" type="body"/>
          </p:nvPr>
        </p:nvSpPr>
        <p:spPr>
          <a:xfrm>
            <a:off x="838200" y="230819"/>
            <a:ext cx="10515600" cy="594614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41484E"/>
              </a:buClr>
              <a:buSzPct val="100000"/>
              <a:buChar char="•"/>
            </a:pPr>
            <a:r>
              <a:rPr b="1" i="0" lang="en-US">
                <a:solidFill>
                  <a:srgbClr val="41484E"/>
                </a:solidFill>
                <a:latin typeface="Barlow"/>
                <a:ea typeface="Barlow"/>
                <a:cs typeface="Barlow"/>
                <a:sym typeface="Barlow"/>
              </a:rPr>
              <a:t>Promises:</a:t>
            </a:r>
            <a:endParaRPr/>
          </a:p>
          <a:p>
            <a:pPr indent="-228600" lvl="0" marL="228600" rtl="0" algn="l">
              <a:lnSpc>
                <a:spcPct val="90000"/>
              </a:lnSpc>
              <a:spcBef>
                <a:spcPts val="1000"/>
              </a:spcBef>
              <a:spcAft>
                <a:spcPts val="0"/>
              </a:spcAft>
              <a:buClr>
                <a:srgbClr val="41484E"/>
              </a:buClr>
              <a:buSzPct val="100000"/>
              <a:buChar char="•"/>
            </a:pPr>
            <a:r>
              <a:rPr b="0" i="0" lang="en-US">
                <a:solidFill>
                  <a:srgbClr val="41484E"/>
                </a:solidFill>
                <a:latin typeface="Barlow"/>
                <a:ea typeface="Barlow"/>
                <a:cs typeface="Barlow"/>
                <a:sym typeface="Barlow"/>
              </a:rPr>
              <a:t>A promise in JavaScript is similar to a promise in real life. When we make a promise in real life, it is a guarantee that we are going to do something in the future. Because promises can only be made for the future.</a:t>
            </a:r>
            <a:endParaRPr/>
          </a:p>
          <a:p>
            <a:pPr indent="-228600" lvl="0" marL="228600" rtl="0" algn="l">
              <a:lnSpc>
                <a:spcPct val="90000"/>
              </a:lnSpc>
              <a:spcBef>
                <a:spcPts val="1000"/>
              </a:spcBef>
              <a:spcAft>
                <a:spcPts val="0"/>
              </a:spcAft>
              <a:buClr>
                <a:srgbClr val="41484E"/>
              </a:buClr>
              <a:buSzPct val="100000"/>
              <a:buChar char="•"/>
            </a:pPr>
            <a:r>
              <a:rPr b="0" i="0" lang="en-US">
                <a:solidFill>
                  <a:srgbClr val="41484E"/>
                </a:solidFill>
                <a:latin typeface="Barlow"/>
                <a:ea typeface="Barlow"/>
                <a:cs typeface="Barlow"/>
                <a:sym typeface="Barlow"/>
              </a:rPr>
              <a:t>A promise is used to handle the asynchronous result of an operation. JavaScript is designed to not wait for an asynchronous block of code to completely execute before other synchronous parts of the code can run. With Promises, we can defer the execution of a code block until an async request is completed. This way, other operations can keep running without interruption. First of all, a Promise is an object. There are 3 states of the Promise object:</a:t>
            </a:r>
            <a:endParaRPr/>
          </a:p>
          <a:p>
            <a:pPr indent="-228600" lvl="0" marL="228600" rtl="0" algn="l">
              <a:lnSpc>
                <a:spcPct val="90000"/>
              </a:lnSpc>
              <a:spcBef>
                <a:spcPts val="1000"/>
              </a:spcBef>
              <a:spcAft>
                <a:spcPts val="0"/>
              </a:spcAft>
              <a:buClr>
                <a:srgbClr val="41484E"/>
              </a:buClr>
              <a:buSzPct val="100000"/>
              <a:buFont typeface="Arial"/>
              <a:buChar char="•"/>
            </a:pPr>
            <a:r>
              <a:rPr b="0" i="0" lang="en-US">
                <a:solidFill>
                  <a:srgbClr val="41484E"/>
                </a:solidFill>
                <a:latin typeface="Barlow"/>
                <a:ea typeface="Barlow"/>
                <a:cs typeface="Barlow"/>
                <a:sym typeface="Barlow"/>
              </a:rPr>
              <a:t>Pending: Initial State, before the Promise succeeds or fails.</a:t>
            </a:r>
            <a:endParaRPr/>
          </a:p>
          <a:p>
            <a:pPr indent="-228600" lvl="0" marL="228600" rtl="0" algn="l">
              <a:lnSpc>
                <a:spcPct val="90000"/>
              </a:lnSpc>
              <a:spcBef>
                <a:spcPts val="1000"/>
              </a:spcBef>
              <a:spcAft>
                <a:spcPts val="0"/>
              </a:spcAft>
              <a:buClr>
                <a:srgbClr val="41484E"/>
              </a:buClr>
              <a:buSzPct val="100000"/>
              <a:buFont typeface="Arial"/>
              <a:buChar char="•"/>
            </a:pPr>
            <a:r>
              <a:rPr b="0" i="0" lang="en-US">
                <a:solidFill>
                  <a:srgbClr val="41484E"/>
                </a:solidFill>
                <a:latin typeface="Barlow"/>
                <a:ea typeface="Barlow"/>
                <a:cs typeface="Barlow"/>
                <a:sym typeface="Barlow"/>
              </a:rPr>
              <a:t>Resolved: Completed Promise</a:t>
            </a:r>
            <a:endParaRPr/>
          </a:p>
          <a:p>
            <a:pPr indent="-228600" lvl="0" marL="228600" rtl="0" algn="l">
              <a:lnSpc>
                <a:spcPct val="90000"/>
              </a:lnSpc>
              <a:spcBef>
                <a:spcPts val="1000"/>
              </a:spcBef>
              <a:spcAft>
                <a:spcPts val="0"/>
              </a:spcAft>
              <a:buClr>
                <a:srgbClr val="41484E"/>
              </a:buClr>
              <a:buSzPct val="100000"/>
              <a:buFont typeface="Arial"/>
              <a:buChar char="•"/>
            </a:pPr>
            <a:r>
              <a:rPr b="0" i="0" lang="en-US">
                <a:solidFill>
                  <a:srgbClr val="41484E"/>
                </a:solidFill>
                <a:latin typeface="Barlow"/>
                <a:ea typeface="Barlow"/>
                <a:cs typeface="Barlow"/>
                <a:sym typeface="Barlow"/>
              </a:rPr>
              <a:t>Rejected: Failed Promise, throw an errorconst myPromise = new Promise((resolve, reject) =&gt; {  </a:t>
            </a:r>
            <a:endParaRPr/>
          </a:p>
          <a:p>
            <a:pPr indent="-228600" lvl="0" marL="228600" rtl="0" algn="l">
              <a:lnSpc>
                <a:spcPct val="90000"/>
              </a:lnSpc>
              <a:spcBef>
                <a:spcPts val="1000"/>
              </a:spcBef>
              <a:spcAft>
                <a:spcPts val="0"/>
              </a:spcAft>
              <a:buClr>
                <a:srgbClr val="41484E"/>
              </a:buClr>
              <a:buSzPct val="100000"/>
              <a:buFont typeface="Arial"/>
              <a:buChar char="•"/>
            </a:pPr>
            <a:r>
              <a:rPr b="0" i="0" lang="en-US">
                <a:solidFill>
                  <a:srgbClr val="41484E"/>
                </a:solidFill>
                <a:latin typeface="Barlow"/>
                <a:ea typeface="Barlow"/>
                <a:cs typeface="Barlow"/>
                <a:sym typeface="Barlow"/>
              </a:rPr>
              <a:t>    // condition</a:t>
            </a:r>
            <a:endParaRPr/>
          </a:p>
          <a:p>
            <a:pPr indent="-228600" lvl="0" marL="228600" rtl="0" algn="l">
              <a:lnSpc>
                <a:spcPct val="90000"/>
              </a:lnSpc>
              <a:spcBef>
                <a:spcPts val="1000"/>
              </a:spcBef>
              <a:spcAft>
                <a:spcPts val="0"/>
              </a:spcAft>
              <a:buClr>
                <a:srgbClr val="41484E"/>
              </a:buClr>
              <a:buSzPct val="100000"/>
              <a:buFont typeface="Arial"/>
              <a:buChar char="•"/>
            </a:pPr>
            <a:r>
              <a:rPr b="0" i="0" lang="en-US">
                <a:solidFill>
                  <a:srgbClr val="41484E"/>
                </a:solidFill>
                <a:latin typeface="Barlow"/>
                <a:ea typeface="Barlow"/>
                <a:cs typeface="Barlow"/>
                <a:sym typeface="Barlow"/>
              </a:rPr>
              <a:t>});</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idx="1" type="body"/>
          </p:nvPr>
        </p:nvSpPr>
        <p:spPr>
          <a:xfrm>
            <a:off x="838200" y="355106"/>
            <a:ext cx="10515600" cy="6320901"/>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lang="en-US"/>
              <a:t>function getUsers(){</a:t>
            </a:r>
            <a:endParaRPr/>
          </a:p>
          <a:p>
            <a:pPr indent="-228600" lvl="0" marL="228600" rtl="0" algn="l">
              <a:lnSpc>
                <a:spcPct val="90000"/>
              </a:lnSpc>
              <a:spcBef>
                <a:spcPts val="1000"/>
              </a:spcBef>
              <a:spcAft>
                <a:spcPts val="0"/>
              </a:spcAft>
              <a:buClr>
                <a:schemeClr val="dk1"/>
              </a:buClr>
              <a:buSzPct val="100000"/>
              <a:buChar char="•"/>
            </a:pPr>
            <a:r>
              <a:rPr lang="en-US"/>
              <a:t>    return new Promise(function(resolve,reject){</a:t>
            </a:r>
            <a:endParaRPr/>
          </a:p>
          <a:p>
            <a:pPr indent="-228600" lvl="0" marL="228600" rtl="0" algn="l">
              <a:lnSpc>
                <a:spcPct val="90000"/>
              </a:lnSpc>
              <a:spcBef>
                <a:spcPts val="1000"/>
              </a:spcBef>
              <a:spcAft>
                <a:spcPts val="0"/>
              </a:spcAft>
              <a:buClr>
                <a:schemeClr val="dk1"/>
              </a:buClr>
              <a:buSzPct val="100000"/>
              <a:buChar char="•"/>
            </a:pPr>
            <a:r>
              <a:rPr lang="en-US"/>
              <a:t>        setTimeout(function(){</a:t>
            </a:r>
            <a:endParaRPr/>
          </a:p>
          <a:p>
            <a:pPr indent="-228600" lvl="0" marL="228600" rtl="0" algn="l">
              <a:lnSpc>
                <a:spcPct val="90000"/>
              </a:lnSpc>
              <a:spcBef>
                <a:spcPts val="1000"/>
              </a:spcBef>
              <a:spcAft>
                <a:spcPts val="0"/>
              </a:spcAft>
              <a:buClr>
                <a:schemeClr val="dk1"/>
              </a:buClr>
              <a:buSzPct val="100000"/>
              <a:buChar char="•"/>
            </a:pPr>
            <a:r>
              <a:rPr lang="en-US"/>
              <a:t>            console.log("getting user")</a:t>
            </a:r>
            <a:endParaRPr/>
          </a:p>
          <a:p>
            <a:pPr indent="-228600" lvl="0" marL="228600" rtl="0" algn="l">
              <a:lnSpc>
                <a:spcPct val="90000"/>
              </a:lnSpc>
              <a:spcBef>
                <a:spcPts val="1000"/>
              </a:spcBef>
              <a:spcAft>
                <a:spcPts val="0"/>
              </a:spcAft>
              <a:buClr>
                <a:schemeClr val="dk1"/>
              </a:buClr>
              <a:buSzPct val="100000"/>
              <a:buChar char="•"/>
            </a:pPr>
            <a:r>
              <a:rPr lang="en-US"/>
              <a:t>            resolve({id:1,name:"sameer"})</a:t>
            </a:r>
            <a:endParaRPr/>
          </a:p>
          <a:p>
            <a:pPr indent="-228600" lvl="0" marL="228600" rtl="0" algn="l">
              <a:lnSpc>
                <a:spcPct val="90000"/>
              </a:lnSpc>
              <a:spcBef>
                <a:spcPts val="1000"/>
              </a:spcBef>
              <a:spcAft>
                <a:spcPts val="0"/>
              </a:spcAft>
              <a:buClr>
                <a:schemeClr val="dk1"/>
              </a:buClr>
              <a:buSzPct val="100000"/>
              <a:buChar char="•"/>
            </a:pPr>
            <a:r>
              <a:rPr lang="en-US"/>
              <a:t>        },2000)</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30810" lvl="0" marL="228600" rtl="0" algn="l">
              <a:lnSpc>
                <a:spcPct val="90000"/>
              </a:lnSpc>
              <a:spcBef>
                <a:spcPts val="1000"/>
              </a:spcBef>
              <a:spcAft>
                <a:spcPts val="0"/>
              </a:spcAft>
              <a:buClr>
                <a:schemeClr val="dk1"/>
              </a:buClr>
              <a:buSzPct val="100000"/>
              <a:buNone/>
            </a:pPr>
            <a:r>
              <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function displayUser(user){</a:t>
            </a:r>
            <a:endParaRPr/>
          </a:p>
          <a:p>
            <a:pPr indent="-228600" lvl="0" marL="228600" rtl="0" algn="l">
              <a:lnSpc>
                <a:spcPct val="90000"/>
              </a:lnSpc>
              <a:spcBef>
                <a:spcPts val="1000"/>
              </a:spcBef>
              <a:spcAft>
                <a:spcPts val="0"/>
              </a:spcAft>
              <a:buClr>
                <a:schemeClr val="dk1"/>
              </a:buClr>
              <a:buSzPct val="100000"/>
              <a:buChar char="•"/>
            </a:pPr>
            <a:r>
              <a:rPr lang="en-US"/>
              <a:t>    console.log("displaying user",user)</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3081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getUsers().then(function(res){</a:t>
            </a:r>
            <a:endParaRPr/>
          </a:p>
          <a:p>
            <a:pPr indent="-228600" lvl="0" marL="228600" rtl="0" algn="l">
              <a:lnSpc>
                <a:spcPct val="90000"/>
              </a:lnSpc>
              <a:spcBef>
                <a:spcPts val="1000"/>
              </a:spcBef>
              <a:spcAft>
                <a:spcPts val="0"/>
              </a:spcAft>
              <a:buClr>
                <a:schemeClr val="dk1"/>
              </a:buClr>
              <a:buSzPct val="100000"/>
              <a:buChar char="•"/>
            </a:pPr>
            <a:r>
              <a:rPr lang="en-US"/>
              <a:t>    console.log(res);</a:t>
            </a:r>
            <a:endParaRPr/>
          </a:p>
          <a:p>
            <a:pPr indent="-228600" lvl="0" marL="228600" rtl="0" algn="l">
              <a:lnSpc>
                <a:spcPct val="90000"/>
              </a:lnSpc>
              <a:spcBef>
                <a:spcPts val="1000"/>
              </a:spcBef>
              <a:spcAft>
                <a:spcPts val="0"/>
              </a:spcAft>
              <a:buClr>
                <a:schemeClr val="dk1"/>
              </a:buClr>
              <a:buSzPct val="100000"/>
              <a:buChar char="•"/>
            </a:pPr>
            <a:r>
              <a:rPr lang="en-US"/>
              <a:t>    displayUser(res);</a:t>
            </a:r>
            <a:endParaRPr/>
          </a:p>
          <a:p>
            <a:pPr indent="-228600" lvl="0" marL="228600" rtl="0" algn="l">
              <a:lnSpc>
                <a:spcPct val="90000"/>
              </a:lnSpc>
              <a:spcBef>
                <a:spcPts val="1000"/>
              </a:spcBef>
              <a:spcAft>
                <a:spcPts val="0"/>
              </a:spcAft>
              <a:buClr>
                <a:schemeClr val="dk1"/>
              </a:buClr>
              <a:buSzPct val="100000"/>
              <a:buChar char="•"/>
            </a:pPr>
            <a:r>
              <a:rPr lang="en-US"/>
              <a:t>}).catch(function(err){</a:t>
            </a:r>
            <a:endParaRPr/>
          </a:p>
          <a:p>
            <a:pPr indent="-228600" lvl="0" marL="228600" rtl="0" algn="l">
              <a:lnSpc>
                <a:spcPct val="90000"/>
              </a:lnSpc>
              <a:spcBef>
                <a:spcPts val="1000"/>
              </a:spcBef>
              <a:spcAft>
                <a:spcPts val="0"/>
              </a:spcAft>
              <a:buClr>
                <a:schemeClr val="dk1"/>
              </a:buClr>
              <a:buSzPct val="100000"/>
              <a:buChar char="•"/>
            </a:pPr>
            <a:r>
              <a:rPr lang="en-US"/>
              <a:t>    console.log(err)</a:t>
            </a:r>
            <a:endParaRPr/>
          </a:p>
          <a:p>
            <a:pPr indent="-228600" lvl="0" marL="228600" rtl="0" algn="l">
              <a:lnSpc>
                <a:spcPct val="90000"/>
              </a:lnSpc>
              <a:spcBef>
                <a:spcPts val="1000"/>
              </a:spcBef>
              <a:spcAft>
                <a:spcPts val="0"/>
              </a:spcAft>
              <a:buClr>
                <a:schemeClr val="dk1"/>
              </a:buClr>
              <a:buSzPct val="100000"/>
              <a:buChar char="•"/>
            </a:pPr>
            <a:r>
              <a:rPr lang="en-US"/>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idx="1" type="body"/>
          </p:nvPr>
        </p:nvSpPr>
        <p:spPr>
          <a:xfrm>
            <a:off x="838200" y="301841"/>
            <a:ext cx="10515600" cy="5875122"/>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41484E"/>
              </a:buClr>
              <a:buSzPct val="100000"/>
              <a:buChar char="•"/>
            </a:pPr>
            <a:r>
              <a:rPr b="1" i="0" lang="en-US">
                <a:solidFill>
                  <a:srgbClr val="41484E"/>
                </a:solidFill>
                <a:latin typeface="Barlow"/>
                <a:ea typeface="Barlow"/>
                <a:cs typeface="Barlow"/>
                <a:sym typeface="Barlow"/>
              </a:rPr>
              <a:t>Async/Await:</a:t>
            </a:r>
            <a:endParaRPr/>
          </a:p>
          <a:p>
            <a:pPr indent="-228600" lvl="0" marL="228600" rtl="0" algn="l">
              <a:lnSpc>
                <a:spcPct val="90000"/>
              </a:lnSpc>
              <a:spcBef>
                <a:spcPts val="1000"/>
              </a:spcBef>
              <a:spcAft>
                <a:spcPts val="0"/>
              </a:spcAft>
              <a:buClr>
                <a:srgbClr val="41484E"/>
              </a:buClr>
              <a:buSzPct val="100000"/>
              <a:buChar char="•"/>
            </a:pPr>
            <a:r>
              <a:rPr b="0" i="0" lang="en-US">
                <a:solidFill>
                  <a:srgbClr val="41484E"/>
                </a:solidFill>
                <a:latin typeface="Barlow"/>
                <a:ea typeface="Barlow"/>
                <a:cs typeface="Barlow"/>
                <a:sym typeface="Barlow"/>
              </a:rPr>
              <a:t>Await is basically syntactic sugar for Promises. It makes your asynchronous code look more like synchronous/procedural code, which is easier for humans to understand.</a:t>
            </a:r>
            <a:endParaRPr/>
          </a:p>
          <a:p>
            <a:pPr indent="-228600" lvl="0" marL="228600" rtl="0" algn="l">
              <a:lnSpc>
                <a:spcPct val="90000"/>
              </a:lnSpc>
              <a:spcBef>
                <a:spcPts val="1000"/>
              </a:spcBef>
              <a:spcAft>
                <a:spcPts val="0"/>
              </a:spcAft>
              <a:buClr>
                <a:srgbClr val="41484E"/>
              </a:buClr>
              <a:buSzPct val="100000"/>
              <a:buChar char="•"/>
            </a:pPr>
            <a:r>
              <a:rPr b="0" i="0" lang="en-US">
                <a:solidFill>
                  <a:srgbClr val="41484E"/>
                </a:solidFill>
                <a:latin typeface="Barlow"/>
                <a:ea typeface="Barlow"/>
                <a:cs typeface="Barlow"/>
                <a:sym typeface="Barlow"/>
              </a:rPr>
              <a:t>Syntax of Async and Await:</a:t>
            </a:r>
            <a:endParaRPr/>
          </a:p>
          <a:p>
            <a:pPr indent="-228600" lvl="0" marL="228600" rtl="0" algn="l">
              <a:lnSpc>
                <a:spcPct val="90000"/>
              </a:lnSpc>
              <a:spcBef>
                <a:spcPts val="1000"/>
              </a:spcBef>
              <a:spcAft>
                <a:spcPts val="0"/>
              </a:spcAft>
              <a:buClr>
                <a:schemeClr val="dk1"/>
              </a:buClr>
              <a:buSzPct val="100000"/>
              <a:buChar char="•"/>
            </a:pPr>
            <a:r>
              <a:rPr lang="en-US"/>
              <a:t>async function printMyAsync(){</a:t>
            </a:r>
            <a:endParaRPr/>
          </a:p>
          <a:p>
            <a:pPr indent="-228600" lvl="0" marL="228600" rtl="0" algn="l">
              <a:lnSpc>
                <a:spcPct val="90000"/>
              </a:lnSpc>
              <a:spcBef>
                <a:spcPts val="1000"/>
              </a:spcBef>
              <a:spcAft>
                <a:spcPts val="0"/>
              </a:spcAft>
              <a:buClr>
                <a:schemeClr val="dk1"/>
              </a:buClr>
              <a:buSzPct val="100000"/>
              <a:buChar char="•"/>
            </a:pPr>
            <a:r>
              <a:rPr lang="en-US"/>
              <a:t>  await printString("one")</a:t>
            </a:r>
            <a:endParaRPr/>
          </a:p>
          <a:p>
            <a:pPr indent="-228600" lvl="0" marL="228600" rtl="0" algn="l">
              <a:lnSpc>
                <a:spcPct val="90000"/>
              </a:lnSpc>
              <a:spcBef>
                <a:spcPts val="1000"/>
              </a:spcBef>
              <a:spcAft>
                <a:spcPts val="0"/>
              </a:spcAft>
              <a:buClr>
                <a:schemeClr val="dk1"/>
              </a:buClr>
              <a:buSzPct val="100000"/>
              <a:buChar char="•"/>
            </a:pPr>
            <a:r>
              <a:rPr lang="en-US"/>
              <a:t>  await printString("two")</a:t>
            </a:r>
            <a:endParaRPr/>
          </a:p>
          <a:p>
            <a:pPr indent="-228600" lvl="0" marL="228600" rtl="0" algn="l">
              <a:lnSpc>
                <a:spcPct val="90000"/>
              </a:lnSpc>
              <a:spcBef>
                <a:spcPts val="1000"/>
              </a:spcBef>
              <a:spcAft>
                <a:spcPts val="0"/>
              </a:spcAft>
              <a:buClr>
                <a:schemeClr val="dk1"/>
              </a:buClr>
              <a:buSzPct val="100000"/>
              <a:buChar char="•"/>
            </a:pPr>
            <a:r>
              <a:rPr lang="en-US"/>
              <a:t>  await printString("three")</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lang="en-US"/>
              <a:t>Async function printString(greet){</a:t>
            </a:r>
            <a:endParaRPr/>
          </a:p>
          <a:p>
            <a:pPr indent="-228600" lvl="0" marL="228600" rtl="0" algn="l">
              <a:lnSpc>
                <a:spcPct val="90000"/>
              </a:lnSpc>
              <a:spcBef>
                <a:spcPts val="1000"/>
              </a:spcBef>
              <a:spcAft>
                <a:spcPts val="0"/>
              </a:spcAft>
              <a:buClr>
                <a:schemeClr val="dk1"/>
              </a:buClr>
              <a:buSzPct val="100000"/>
              <a:buChar char="•"/>
            </a:pPr>
            <a:r>
              <a:rPr lang="en-US"/>
              <a:t>setTimeOut(function(){</a:t>
            </a:r>
            <a:endParaRPr/>
          </a:p>
          <a:p>
            <a:pPr indent="-228600" lvl="0" marL="228600" rtl="0" algn="l">
              <a:lnSpc>
                <a:spcPct val="90000"/>
              </a:lnSpc>
              <a:spcBef>
                <a:spcPts val="1000"/>
              </a:spcBef>
              <a:spcAft>
                <a:spcPts val="0"/>
              </a:spcAft>
              <a:buClr>
                <a:schemeClr val="dk1"/>
              </a:buClr>
              <a:buSzPct val="100000"/>
              <a:buChar char="•"/>
            </a:pPr>
            <a:r>
              <a:rPr lang="en-US"/>
              <a:t>Console.log(greet)</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228600" lvl="0" marL="228600" rtl="0" algn="l">
              <a:lnSpc>
                <a:spcPct val="90000"/>
              </a:lnSpc>
              <a:spcBef>
                <a:spcPts val="1000"/>
              </a:spcBef>
              <a:spcAft>
                <a:spcPts val="0"/>
              </a:spcAft>
              <a:buClr>
                <a:schemeClr val="dk1"/>
              </a:buClr>
              <a:buSzPct val="100000"/>
              <a:buChar char="•"/>
            </a:pPr>
            <a:r>
              <a:rPr lang="en-US"/>
              <a:t>The await keyword can only be used inside an async function.</a:t>
            </a:r>
            <a:endParaRPr/>
          </a:p>
          <a:p>
            <a:pPr indent="-11747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await keyword makes the function pause the execution and wait for a resolved promise before it continues:</a:t>
            </a:r>
            <a:br>
              <a:rPr lang="en-US"/>
            </a:b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9"/>
          <p:cNvSpPr txBox="1"/>
          <p:nvPr>
            <p:ph idx="1" type="body"/>
          </p:nvPr>
        </p:nvSpPr>
        <p:spPr>
          <a:xfrm>
            <a:off x="838200" y="213064"/>
            <a:ext cx="10515600" cy="5963899"/>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We use the async keyword with a function to represent that the function is an asynchronous function. The async function returns a promise.</a:t>
            </a:r>
            <a:endParaRPr/>
          </a:p>
          <a:p>
            <a:pPr indent="-228600" lvl="0" marL="228600" rtl="0" algn="l">
              <a:lnSpc>
                <a:spcPct val="90000"/>
              </a:lnSpc>
              <a:spcBef>
                <a:spcPts val="1000"/>
              </a:spcBef>
              <a:spcAft>
                <a:spcPts val="0"/>
              </a:spcAft>
              <a:buClr>
                <a:schemeClr val="dk1"/>
              </a:buClr>
              <a:buSzPct val="100000"/>
              <a:buChar char="•"/>
            </a:pPr>
            <a:r>
              <a:rPr lang="en-US"/>
              <a:t>The syntax of async function is:</a:t>
            </a:r>
            <a:endParaRPr/>
          </a:p>
          <a:p>
            <a:pPr indent="-228600" lvl="0" marL="228600" rtl="0" algn="l">
              <a:lnSpc>
                <a:spcPct val="90000"/>
              </a:lnSpc>
              <a:spcBef>
                <a:spcPts val="1000"/>
              </a:spcBef>
              <a:spcAft>
                <a:spcPts val="0"/>
              </a:spcAft>
              <a:buClr>
                <a:schemeClr val="dk1"/>
              </a:buClr>
              <a:buSzPct val="100000"/>
              <a:buChar char="•"/>
            </a:pPr>
            <a:r>
              <a:rPr lang="en-US"/>
              <a:t>async function name(parameter1, parameter2, ...paramaterN) {</a:t>
            </a:r>
            <a:endParaRPr/>
          </a:p>
          <a:p>
            <a:pPr indent="-228600" lvl="0" marL="228600" rtl="0" algn="l">
              <a:lnSpc>
                <a:spcPct val="90000"/>
              </a:lnSpc>
              <a:spcBef>
                <a:spcPts val="1000"/>
              </a:spcBef>
              <a:spcAft>
                <a:spcPts val="0"/>
              </a:spcAft>
              <a:buClr>
                <a:schemeClr val="dk1"/>
              </a:buClr>
              <a:buSzPct val="100000"/>
              <a:buChar char="•"/>
            </a:pPr>
            <a:r>
              <a:rPr lang="en-US"/>
              <a:t>    // statements</a:t>
            </a:r>
            <a:endParaRPr/>
          </a:p>
          <a:p>
            <a:pPr indent="-228600" lvl="0" marL="228600" rtl="0" algn="l">
              <a:lnSpc>
                <a:spcPct val="90000"/>
              </a:lnSpc>
              <a:spcBef>
                <a:spcPts val="1000"/>
              </a:spcBef>
              <a:spcAft>
                <a:spcPts val="0"/>
              </a:spcAft>
              <a:buClr>
                <a:schemeClr val="dk1"/>
              </a:buClr>
              <a:buSzPct val="100000"/>
              <a:buChar char="•"/>
            </a:pPr>
            <a:r>
              <a:rPr lang="en-US"/>
              <a:t>} In the above program, the async keyword is used before the function to represent that the function is asynchronous.</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Since this function returns a promise, you can use the chaining method then() like this:</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async function f() {</a:t>
            </a:r>
            <a:endParaRPr/>
          </a:p>
          <a:p>
            <a:pPr indent="-228600" lvl="0" marL="228600" rtl="0" algn="l">
              <a:lnSpc>
                <a:spcPct val="90000"/>
              </a:lnSpc>
              <a:spcBef>
                <a:spcPts val="1000"/>
              </a:spcBef>
              <a:spcAft>
                <a:spcPts val="0"/>
              </a:spcAft>
              <a:buClr>
                <a:schemeClr val="dk1"/>
              </a:buClr>
              <a:buSzPct val="100000"/>
              <a:buChar char="•"/>
            </a:pPr>
            <a:r>
              <a:rPr lang="en-US"/>
              <a:t>    console.log('Async function.');</a:t>
            </a:r>
            <a:endParaRPr/>
          </a:p>
          <a:p>
            <a:pPr indent="-228600" lvl="0" marL="228600" rtl="0" algn="l">
              <a:lnSpc>
                <a:spcPct val="90000"/>
              </a:lnSpc>
              <a:spcBef>
                <a:spcPts val="1000"/>
              </a:spcBef>
              <a:spcAft>
                <a:spcPts val="0"/>
              </a:spcAft>
              <a:buClr>
                <a:schemeClr val="dk1"/>
              </a:buClr>
              <a:buSzPct val="100000"/>
              <a:buChar char="•"/>
            </a:pPr>
            <a:r>
              <a:rPr lang="en-US"/>
              <a:t>    return Promise.resolve(1);</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0414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f().then(function(result) {</a:t>
            </a:r>
            <a:endParaRPr/>
          </a:p>
          <a:p>
            <a:pPr indent="-228600" lvl="0" marL="228600" rtl="0" algn="l">
              <a:lnSpc>
                <a:spcPct val="90000"/>
              </a:lnSpc>
              <a:spcBef>
                <a:spcPts val="1000"/>
              </a:spcBef>
              <a:spcAft>
                <a:spcPts val="0"/>
              </a:spcAft>
              <a:buClr>
                <a:schemeClr val="dk1"/>
              </a:buClr>
              <a:buSzPct val="100000"/>
              <a:buChar char="•"/>
            </a:pPr>
            <a:r>
              <a:rPr lang="en-US"/>
              <a:t>    console.log(result)</a:t>
            </a:r>
            <a:endParaRPr/>
          </a:p>
          <a:p>
            <a:pPr indent="-228600" lvl="0" marL="228600" rtl="0" algn="l">
              <a:lnSpc>
                <a:spcPct val="90000"/>
              </a:lnSpc>
              <a:spcBef>
                <a:spcPts val="1000"/>
              </a:spcBef>
              <a:spcAft>
                <a:spcPts val="0"/>
              </a:spcAft>
              <a:buClr>
                <a:schemeClr val="dk1"/>
              </a:buClr>
              <a:buSzPct val="100000"/>
              <a:buChar char="•"/>
            </a:pPr>
            <a:r>
              <a:rPr lang="en-US"/>
              <a:t>});</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idx="1" type="body"/>
          </p:nvPr>
        </p:nvSpPr>
        <p:spPr>
          <a:xfrm>
            <a:off x="838200" y="186431"/>
            <a:ext cx="10515600" cy="599053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JavaScript await Keyword</a:t>
            </a:r>
            <a:endParaRPr/>
          </a:p>
          <a:p>
            <a:pPr indent="-228600" lvl="0" marL="228600" rtl="0" algn="l">
              <a:lnSpc>
                <a:spcPct val="90000"/>
              </a:lnSpc>
              <a:spcBef>
                <a:spcPts val="1000"/>
              </a:spcBef>
              <a:spcAft>
                <a:spcPts val="0"/>
              </a:spcAft>
              <a:buClr>
                <a:schemeClr val="dk1"/>
              </a:buClr>
              <a:buSzPts val="2800"/>
              <a:buChar char="•"/>
            </a:pPr>
            <a:r>
              <a:rPr lang="en-US"/>
              <a:t>The await keyword is used inside the async function to wait for the asynchronous operation.</a:t>
            </a:r>
            <a:endParaRPr/>
          </a:p>
          <a:p>
            <a:pPr indent="-228600" lvl="0" marL="228600" rtl="0" algn="l">
              <a:lnSpc>
                <a:spcPct val="90000"/>
              </a:lnSpc>
              <a:spcBef>
                <a:spcPts val="1000"/>
              </a:spcBef>
              <a:spcAft>
                <a:spcPts val="0"/>
              </a:spcAft>
              <a:buClr>
                <a:schemeClr val="dk1"/>
              </a:buClr>
              <a:buSzPts val="2800"/>
              <a:buChar char="•"/>
            </a:pPr>
            <a:r>
              <a:rPr lang="en-US"/>
              <a:t>The syntax to use await is:</a:t>
            </a:r>
            <a:endParaRPr/>
          </a:p>
          <a:p>
            <a:pPr indent="-228600" lvl="0" marL="228600" rtl="0" algn="l">
              <a:lnSpc>
                <a:spcPct val="90000"/>
              </a:lnSpc>
              <a:spcBef>
                <a:spcPts val="1000"/>
              </a:spcBef>
              <a:spcAft>
                <a:spcPts val="0"/>
              </a:spcAft>
              <a:buClr>
                <a:schemeClr val="dk1"/>
              </a:buClr>
              <a:buSzPts val="2800"/>
              <a:buChar char="•"/>
            </a:pPr>
            <a:r>
              <a:rPr lang="en-US"/>
              <a:t>let result = await promise;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1"/>
          <p:cNvSpPr txBox="1"/>
          <p:nvPr>
            <p:ph idx="1" type="body"/>
          </p:nvPr>
        </p:nvSpPr>
        <p:spPr>
          <a:xfrm>
            <a:off x="838200" y="124286"/>
            <a:ext cx="10515600" cy="664937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600"/>
              <a:buNone/>
            </a:pPr>
            <a:r>
              <a:rPr lang="en-US" sz="1600"/>
              <a:t>The use of await pauses the async function until the promise returns a result (resolve or reject) value. For example,</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lang="en-US" sz="1600"/>
              <a:t>// a promise</a:t>
            </a:r>
            <a:endParaRPr/>
          </a:p>
          <a:p>
            <a:pPr indent="0" lvl="0" marL="0" rtl="0" algn="l">
              <a:lnSpc>
                <a:spcPct val="90000"/>
              </a:lnSpc>
              <a:spcBef>
                <a:spcPts val="1000"/>
              </a:spcBef>
              <a:spcAft>
                <a:spcPts val="0"/>
              </a:spcAft>
              <a:buClr>
                <a:schemeClr val="dk1"/>
              </a:buClr>
              <a:buSzPts val="1600"/>
              <a:buNone/>
            </a:pPr>
            <a:r>
              <a:rPr lang="en-US" sz="1600"/>
              <a:t>let promise = new Promise(function (resolve, reject) {</a:t>
            </a:r>
            <a:endParaRPr/>
          </a:p>
          <a:p>
            <a:pPr indent="0" lvl="0" marL="0" rtl="0" algn="l">
              <a:lnSpc>
                <a:spcPct val="90000"/>
              </a:lnSpc>
              <a:spcBef>
                <a:spcPts val="1000"/>
              </a:spcBef>
              <a:spcAft>
                <a:spcPts val="0"/>
              </a:spcAft>
              <a:buClr>
                <a:schemeClr val="dk1"/>
              </a:buClr>
              <a:buSzPts val="1600"/>
              <a:buNone/>
            </a:pPr>
            <a:r>
              <a:rPr lang="en-US" sz="1600"/>
              <a:t>    setTimeout(function () {</a:t>
            </a:r>
            <a:endParaRPr/>
          </a:p>
          <a:p>
            <a:pPr indent="0" lvl="0" marL="0" rtl="0" algn="l">
              <a:lnSpc>
                <a:spcPct val="90000"/>
              </a:lnSpc>
              <a:spcBef>
                <a:spcPts val="1000"/>
              </a:spcBef>
              <a:spcAft>
                <a:spcPts val="0"/>
              </a:spcAft>
              <a:buClr>
                <a:schemeClr val="dk1"/>
              </a:buClr>
              <a:buSzPts val="1600"/>
              <a:buNone/>
            </a:pPr>
            <a:r>
              <a:rPr lang="en-US" sz="1600"/>
              <a:t>    resolve('Promise resolved')}, 4000); </a:t>
            </a:r>
            <a:endParaRPr/>
          </a:p>
          <a:p>
            <a:pPr indent="0" lvl="0" marL="0" rtl="0" algn="l">
              <a:lnSpc>
                <a:spcPct val="90000"/>
              </a:lnSpc>
              <a:spcBef>
                <a:spcPts val="1000"/>
              </a:spcBef>
              <a:spcAft>
                <a:spcPts val="0"/>
              </a:spcAft>
              <a:buClr>
                <a:schemeClr val="dk1"/>
              </a:buClr>
              <a:buSzPts val="1600"/>
              <a:buNone/>
            </a:pPr>
            <a:r>
              <a:rPr lang="en-US" sz="1600"/>
              <a:t>});</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lang="en-US" sz="1600"/>
              <a:t>// async function</a:t>
            </a:r>
            <a:endParaRPr/>
          </a:p>
          <a:p>
            <a:pPr indent="0" lvl="0" marL="0" rtl="0" algn="l">
              <a:lnSpc>
                <a:spcPct val="90000"/>
              </a:lnSpc>
              <a:spcBef>
                <a:spcPts val="1000"/>
              </a:spcBef>
              <a:spcAft>
                <a:spcPts val="0"/>
              </a:spcAft>
              <a:buClr>
                <a:schemeClr val="dk1"/>
              </a:buClr>
              <a:buSzPts val="1600"/>
              <a:buNone/>
            </a:pPr>
            <a:r>
              <a:rPr lang="en-US" sz="1600"/>
              <a:t>async function asyncFunc() {</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lang="en-US" sz="1600"/>
              <a:t>    // wait until the promise resolves </a:t>
            </a:r>
            <a:endParaRPr/>
          </a:p>
          <a:p>
            <a:pPr indent="0" lvl="0" marL="0" rtl="0" algn="l">
              <a:lnSpc>
                <a:spcPct val="90000"/>
              </a:lnSpc>
              <a:spcBef>
                <a:spcPts val="1000"/>
              </a:spcBef>
              <a:spcAft>
                <a:spcPts val="0"/>
              </a:spcAft>
              <a:buClr>
                <a:schemeClr val="dk1"/>
              </a:buClr>
              <a:buSzPts val="1600"/>
              <a:buNone/>
            </a:pPr>
            <a:r>
              <a:rPr lang="en-US" sz="1600"/>
              <a:t>    let result = await promise; </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lang="en-US" sz="1600"/>
              <a:t>    console.log(result);</a:t>
            </a:r>
            <a:endParaRPr/>
          </a:p>
          <a:p>
            <a:pPr indent="0" lvl="0" marL="0" rtl="0" algn="l">
              <a:lnSpc>
                <a:spcPct val="90000"/>
              </a:lnSpc>
              <a:spcBef>
                <a:spcPts val="1000"/>
              </a:spcBef>
              <a:spcAft>
                <a:spcPts val="0"/>
              </a:spcAft>
              <a:buClr>
                <a:schemeClr val="dk1"/>
              </a:buClr>
              <a:buSzPts val="1600"/>
              <a:buNone/>
            </a:pPr>
            <a:r>
              <a:rPr lang="en-US" sz="1600"/>
              <a:t>    console.log('hello');</a:t>
            </a:r>
            <a:endParaRPr/>
          </a:p>
          <a:p>
            <a:pPr indent="0" lvl="0" marL="0" rtl="0" algn="l">
              <a:lnSpc>
                <a:spcPct val="90000"/>
              </a:lnSpc>
              <a:spcBef>
                <a:spcPts val="1000"/>
              </a:spcBef>
              <a:spcAft>
                <a:spcPts val="0"/>
              </a:spcAft>
              <a:buClr>
                <a:schemeClr val="dk1"/>
              </a:buClr>
              <a:buSzPts val="1600"/>
              <a:buNone/>
            </a:pPr>
            <a:r>
              <a:rPr lang="en-US" sz="1600"/>
              <a:t>}</a:t>
            </a:r>
            <a:endParaRPr/>
          </a:p>
          <a:p>
            <a:pPr indent="0" lvl="0" marL="0" rtl="0" algn="l">
              <a:lnSpc>
                <a:spcPct val="90000"/>
              </a:lnSpc>
              <a:spcBef>
                <a:spcPts val="1000"/>
              </a:spcBef>
              <a:spcAft>
                <a:spcPts val="0"/>
              </a:spcAft>
              <a:buClr>
                <a:schemeClr val="dk1"/>
              </a:buClr>
              <a:buSzPts val="1600"/>
              <a:buNone/>
            </a:pPr>
            <a:r>
              <a:t/>
            </a:r>
            <a:endParaRPr sz="1600"/>
          </a:p>
          <a:p>
            <a:pPr indent="0" lvl="0" marL="0" rtl="0" algn="l">
              <a:lnSpc>
                <a:spcPct val="90000"/>
              </a:lnSpc>
              <a:spcBef>
                <a:spcPts val="1000"/>
              </a:spcBef>
              <a:spcAft>
                <a:spcPts val="0"/>
              </a:spcAft>
              <a:buClr>
                <a:schemeClr val="dk1"/>
              </a:buClr>
              <a:buSzPts val="1600"/>
              <a:buNone/>
            </a:pPr>
            <a:r>
              <a:rPr lang="en-US" sz="1600"/>
              <a:t>// calling the async function</a:t>
            </a:r>
            <a:endParaRPr/>
          </a:p>
          <a:p>
            <a:pPr indent="0" lvl="0" marL="0" rtl="0" algn="l">
              <a:lnSpc>
                <a:spcPct val="90000"/>
              </a:lnSpc>
              <a:spcBef>
                <a:spcPts val="1000"/>
              </a:spcBef>
              <a:spcAft>
                <a:spcPts val="0"/>
              </a:spcAft>
              <a:buClr>
                <a:schemeClr val="dk1"/>
              </a:buClr>
              <a:buSzPts val="1600"/>
              <a:buNone/>
            </a:pPr>
            <a:r>
              <a:rPr lang="en-US" sz="1600"/>
              <a:t>asyncFunc();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idx="1" type="body"/>
          </p:nvPr>
        </p:nvSpPr>
        <p:spPr>
          <a:xfrm>
            <a:off x="838200" y="275208"/>
            <a:ext cx="10515600" cy="590175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0" i="0" lang="en-US">
                <a:latin typeface="Arial"/>
                <a:ea typeface="Arial"/>
                <a:cs typeface="Arial"/>
                <a:sym typeface="Arial"/>
              </a:rPr>
              <a:t>In JavaScript, a block of code can be executed in specified time intervals. These time intervals are called timing events.</a:t>
            </a:r>
            <a:endParaRPr/>
          </a:p>
          <a:p>
            <a:pPr indent="-228600" lvl="0" marL="228600" rtl="0" algn="l">
              <a:lnSpc>
                <a:spcPct val="90000"/>
              </a:lnSpc>
              <a:spcBef>
                <a:spcPts val="1000"/>
              </a:spcBef>
              <a:spcAft>
                <a:spcPts val="0"/>
              </a:spcAft>
              <a:buClr>
                <a:schemeClr val="dk1"/>
              </a:buClr>
              <a:buSzPct val="100000"/>
              <a:buChar char="•"/>
            </a:pPr>
            <a:r>
              <a:rPr b="0" i="0" lang="en-US">
                <a:latin typeface="Arial"/>
                <a:ea typeface="Arial"/>
                <a:cs typeface="Arial"/>
                <a:sym typeface="Arial"/>
              </a:rPr>
              <a:t>There are two methods for executing code at specific intervals. They are:</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Arial"/>
                <a:ea typeface="Arial"/>
                <a:cs typeface="Arial"/>
                <a:sym typeface="Arial"/>
              </a:rPr>
              <a:t>setInterval()</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Arial"/>
                <a:ea typeface="Arial"/>
                <a:cs typeface="Arial"/>
                <a:sym typeface="Arial"/>
              </a:rPr>
              <a:t>setTimeout() JavaScript setInterval()</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Arial"/>
                <a:ea typeface="Arial"/>
                <a:cs typeface="Arial"/>
                <a:sym typeface="Arial"/>
              </a:rPr>
              <a:t>The setInterval() method repeats a block of code at every given timing event.</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Arial"/>
                <a:ea typeface="Arial"/>
                <a:cs typeface="Arial"/>
                <a:sym typeface="Arial"/>
              </a:rPr>
              <a:t>The commonly used syntax of JavaScript setInterval is:</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Arial"/>
                <a:ea typeface="Arial"/>
                <a:cs typeface="Arial"/>
                <a:sym typeface="Arial"/>
              </a:rPr>
              <a:t>setInterval(function, milliseconds);</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Arial"/>
                <a:ea typeface="Arial"/>
                <a:cs typeface="Arial"/>
                <a:sym typeface="Arial"/>
              </a:rPr>
              <a:t>Its parameters are:</a:t>
            </a:r>
            <a:endParaRPr/>
          </a:p>
          <a:p>
            <a:pPr indent="-64135" lvl="0" marL="228600" rtl="0" algn="l">
              <a:lnSpc>
                <a:spcPct val="90000"/>
              </a:lnSpc>
              <a:spcBef>
                <a:spcPts val="1000"/>
              </a:spcBef>
              <a:spcAft>
                <a:spcPts val="0"/>
              </a:spcAft>
              <a:buClr>
                <a:schemeClr val="dk1"/>
              </a:buClr>
              <a:buSzPct val="100000"/>
              <a:buFont typeface="Arial"/>
              <a:buNone/>
            </a:pPr>
            <a:r>
              <a:t/>
            </a:r>
            <a:endParaRPr b="0" i="0">
              <a:latin typeface="Arial"/>
              <a:ea typeface="Arial"/>
              <a:cs typeface="Arial"/>
              <a:sym typeface="Arial"/>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Arial"/>
                <a:ea typeface="Arial"/>
                <a:cs typeface="Arial"/>
                <a:sym typeface="Arial"/>
              </a:rPr>
              <a:t>function - a function containing a block of code</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Arial"/>
                <a:ea typeface="Arial"/>
                <a:cs typeface="Arial"/>
                <a:sym typeface="Arial"/>
              </a:rPr>
              <a:t>milliseconds - the time interval between the execution of the function</a:t>
            </a:r>
            <a:endParaRPr/>
          </a:p>
          <a:p>
            <a:pPr indent="-228600" lvl="0" marL="228600" rtl="0" algn="l">
              <a:lnSpc>
                <a:spcPct val="90000"/>
              </a:lnSpc>
              <a:spcBef>
                <a:spcPts val="1000"/>
              </a:spcBef>
              <a:spcAft>
                <a:spcPts val="0"/>
              </a:spcAft>
              <a:buClr>
                <a:schemeClr val="dk1"/>
              </a:buClr>
              <a:buSzPct val="100000"/>
              <a:buFont typeface="Arial"/>
              <a:buChar char="•"/>
            </a:pPr>
            <a:r>
              <a:rPr b="0" i="0" lang="en-US">
                <a:latin typeface="Arial"/>
                <a:ea typeface="Arial"/>
                <a:cs typeface="Arial"/>
                <a:sym typeface="Arial"/>
              </a:rPr>
              <a:t>The setInterval() method returns an intervalID which is a positive integer.</a:t>
            </a:r>
            <a:endParaRPr/>
          </a:p>
          <a:p>
            <a:pPr indent="-64135" lvl="0" marL="228600" rtl="0" algn="l">
              <a:lnSpc>
                <a:spcPct val="90000"/>
              </a:lnSpc>
              <a:spcBef>
                <a:spcPts val="1000"/>
              </a:spcBef>
              <a:spcAft>
                <a:spcPts val="0"/>
              </a:spcAft>
              <a:buClr>
                <a:schemeClr val="dk1"/>
              </a:buClr>
              <a:buSzPct val="100000"/>
              <a:buFont typeface="Arial"/>
              <a:buNone/>
            </a:pPr>
            <a:r>
              <a:t/>
            </a:r>
            <a:endParaRPr b="0" i="0">
              <a:latin typeface="Arial"/>
              <a:ea typeface="Arial"/>
              <a:cs typeface="Arial"/>
              <a:sym typeface="Arial"/>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400"/>
              <a:buFont typeface="Arial"/>
              <a:buNone/>
            </a:pPr>
            <a:r>
              <a:rPr b="1" i="0" lang="en-US">
                <a:solidFill>
                  <a:srgbClr val="262626"/>
                </a:solidFill>
                <a:latin typeface="Arial"/>
                <a:ea typeface="Arial"/>
                <a:cs typeface="Arial"/>
                <a:sym typeface="Arial"/>
              </a:rPr>
              <a:t>Placing the JavaScript Code Inline</a:t>
            </a:r>
            <a:br>
              <a:rPr b="1" i="0" lang="en-US">
                <a:solidFill>
                  <a:srgbClr val="262626"/>
                </a:solidFill>
                <a:latin typeface="Arial"/>
                <a:ea typeface="Arial"/>
                <a:cs typeface="Arial"/>
                <a:sym typeface="Arial"/>
              </a:rPr>
            </a:br>
            <a:endParaRPr/>
          </a:p>
        </p:txBody>
      </p:sp>
      <p:sp>
        <p:nvSpPr>
          <p:cNvPr id="108" name="Google Shape;10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lang="en-US">
                <a:latin typeface="Consolas"/>
                <a:ea typeface="Consolas"/>
                <a:cs typeface="Consolas"/>
                <a:sym typeface="Consolas"/>
              </a:rPr>
              <a:t>You can also place JavaScript code inline by inserting it directly inside the HTML tag using the special tag attributes such as onclick, onmouseover, onkeypress, onload, etc.</a:t>
            </a:r>
            <a:endParaRPr/>
          </a:p>
          <a:p>
            <a:pPr indent="-228600" lvl="0" marL="228600" rtl="0" algn="l">
              <a:lnSpc>
                <a:spcPct val="90000"/>
              </a:lnSpc>
              <a:spcBef>
                <a:spcPts val="1000"/>
              </a:spcBef>
              <a:spcAft>
                <a:spcPts val="0"/>
              </a:spcAft>
              <a:buClr>
                <a:srgbClr val="5F6364"/>
              </a:buClr>
              <a:buSzPts val="2800"/>
              <a:buChar char="•"/>
            </a:pP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body</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button </a:t>
            </a:r>
            <a:r>
              <a:rPr b="0" i="0" lang="en-US">
                <a:solidFill>
                  <a:srgbClr val="669900"/>
                </a:solidFill>
                <a:latin typeface="Consolas"/>
                <a:ea typeface="Consolas"/>
                <a:cs typeface="Consolas"/>
                <a:sym typeface="Consolas"/>
              </a:rPr>
              <a:t>onclick</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alert(</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Hello World!</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Click Me</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button</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 </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body</a:t>
            </a:r>
            <a:r>
              <a:rPr b="0" i="0" lang="en-US">
                <a:solidFill>
                  <a:srgbClr val="5F6364"/>
                </a:solidFill>
                <a:latin typeface="Consolas"/>
                <a:ea typeface="Consolas"/>
                <a:cs typeface="Consolas"/>
                <a:sym typeface="Consolas"/>
              </a:rPr>
              <a:t>&gt;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idx="1" type="body"/>
          </p:nvPr>
        </p:nvSpPr>
        <p:spPr>
          <a:xfrm>
            <a:off x="838200" y="142043"/>
            <a:ext cx="10515600" cy="60349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program executes a block of code at every specified time interval. If you want to stop this function call, then you can use the clearInterval() method.</a:t>
            </a:r>
            <a:endParaRPr/>
          </a:p>
          <a:p>
            <a:pPr indent="-228600" lvl="0" marL="228600" rtl="0" algn="l">
              <a:lnSpc>
                <a:spcPct val="90000"/>
              </a:lnSpc>
              <a:spcBef>
                <a:spcPts val="1000"/>
              </a:spcBef>
              <a:spcAft>
                <a:spcPts val="0"/>
              </a:spcAft>
              <a:buClr>
                <a:schemeClr val="dk1"/>
              </a:buClr>
              <a:buSzPts val="2800"/>
              <a:buChar char="•"/>
            </a:pPr>
            <a:r>
              <a:rPr lang="en-US"/>
              <a:t>The syntax of clearInterval() method is:</a:t>
            </a:r>
            <a:endParaRPr/>
          </a:p>
          <a:p>
            <a:pPr indent="-228600" lvl="0" marL="228600" rtl="0" algn="l">
              <a:lnSpc>
                <a:spcPct val="90000"/>
              </a:lnSpc>
              <a:spcBef>
                <a:spcPts val="1000"/>
              </a:spcBef>
              <a:spcAft>
                <a:spcPts val="0"/>
              </a:spcAft>
              <a:buClr>
                <a:schemeClr val="dk1"/>
              </a:buClr>
              <a:buSzPts val="2800"/>
              <a:buChar char="•"/>
            </a:pPr>
            <a:r>
              <a:rPr lang="en-US"/>
              <a:t>clearInterval(intervalID);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idx="1" type="body"/>
          </p:nvPr>
        </p:nvSpPr>
        <p:spPr>
          <a:xfrm>
            <a:off x="838200" y="124287"/>
            <a:ext cx="10515600" cy="6052676"/>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const promise1 = new Promise(function(resolve,reject)=&gt;{</a:t>
            </a:r>
            <a:endParaRPr/>
          </a:p>
          <a:p>
            <a:pPr indent="0" lvl="0" marL="0" rtl="0" algn="l">
              <a:lnSpc>
                <a:spcPct val="90000"/>
              </a:lnSpc>
              <a:spcBef>
                <a:spcPts val="1000"/>
              </a:spcBef>
              <a:spcAft>
                <a:spcPts val="0"/>
              </a:spcAft>
              <a:buClr>
                <a:schemeClr val="dk1"/>
              </a:buClr>
              <a:buSzPct val="100000"/>
              <a:buNone/>
            </a:pPr>
            <a:r>
              <a:rPr lang="en-US"/>
              <a:t>    setTimeout(function(){</a:t>
            </a:r>
            <a:endParaRPr/>
          </a:p>
          <a:p>
            <a:pPr indent="0" lvl="0" marL="0" rtl="0" algn="l">
              <a:lnSpc>
                <a:spcPct val="90000"/>
              </a:lnSpc>
              <a:spcBef>
                <a:spcPts val="1000"/>
              </a:spcBef>
              <a:spcAft>
                <a:spcPts val="0"/>
              </a:spcAft>
              <a:buClr>
                <a:schemeClr val="dk1"/>
              </a:buClr>
              <a:buSzPct val="100000"/>
              <a:buNone/>
            </a:pPr>
            <a:r>
              <a:rPr lang="en-US"/>
              <a:t>        resolve("promise1 is reolved")</a:t>
            </a:r>
            <a:endParaRPr/>
          </a:p>
          <a:p>
            <a:pPr indent="0" lvl="0" marL="0" rtl="0" algn="l">
              <a:lnSpc>
                <a:spcPct val="90000"/>
              </a:lnSpc>
              <a:spcBef>
                <a:spcPts val="1000"/>
              </a:spcBef>
              <a:spcAft>
                <a:spcPts val="0"/>
              </a:spcAft>
              <a:buClr>
                <a:schemeClr val="dk1"/>
              </a:buClr>
              <a:buSzPct val="100000"/>
              <a:buNone/>
            </a:pPr>
            <a:r>
              <a:rPr lang="en-US"/>
              <a:t>    },100)</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rPr lang="en-US"/>
              <a:t>const promise2 = new Promise(function(resolve,reject)=&gt;{</a:t>
            </a:r>
            <a:endParaRPr/>
          </a:p>
          <a:p>
            <a:pPr indent="0" lvl="0" marL="0" rtl="0" algn="l">
              <a:lnSpc>
                <a:spcPct val="90000"/>
              </a:lnSpc>
              <a:spcBef>
                <a:spcPts val="1000"/>
              </a:spcBef>
              <a:spcAft>
                <a:spcPts val="0"/>
              </a:spcAft>
              <a:buClr>
                <a:schemeClr val="dk1"/>
              </a:buClr>
              <a:buSzPct val="100000"/>
              <a:buNone/>
            </a:pPr>
            <a:r>
              <a:rPr lang="en-US"/>
              <a:t>    setTimeout(function(){</a:t>
            </a:r>
            <a:endParaRPr/>
          </a:p>
          <a:p>
            <a:pPr indent="0" lvl="0" marL="0" rtl="0" algn="l">
              <a:lnSpc>
                <a:spcPct val="90000"/>
              </a:lnSpc>
              <a:spcBef>
                <a:spcPts val="1000"/>
              </a:spcBef>
              <a:spcAft>
                <a:spcPts val="0"/>
              </a:spcAft>
              <a:buClr>
                <a:schemeClr val="dk1"/>
              </a:buClr>
              <a:buSzPct val="100000"/>
              <a:buNone/>
            </a:pPr>
            <a:r>
              <a:rPr lang="en-US"/>
              <a:t>        resolve("promise2 is reolved")</a:t>
            </a:r>
            <a:endParaRPr/>
          </a:p>
          <a:p>
            <a:pPr indent="0" lvl="0" marL="0" rtl="0" algn="l">
              <a:lnSpc>
                <a:spcPct val="90000"/>
              </a:lnSpc>
              <a:spcBef>
                <a:spcPts val="1000"/>
              </a:spcBef>
              <a:spcAft>
                <a:spcPts val="0"/>
              </a:spcAft>
              <a:buClr>
                <a:schemeClr val="dk1"/>
              </a:buClr>
              <a:buSzPct val="100000"/>
              <a:buNone/>
            </a:pPr>
            <a:r>
              <a:rPr lang="en-US"/>
              <a:t>    },200)</a:t>
            </a:r>
            <a:endParaRPr/>
          </a:p>
          <a:p>
            <a:pPr indent="0" lvl="0" marL="0" rtl="0" algn="l">
              <a:lnSpc>
                <a:spcPct val="90000"/>
              </a:lnSpc>
              <a:spcBef>
                <a:spcPts val="1000"/>
              </a:spcBef>
              <a:spcAft>
                <a:spcPts val="0"/>
              </a:spcAft>
              <a:buClr>
                <a:schemeClr val="dk1"/>
              </a:buClr>
              <a:buSzPct val="100000"/>
              <a:buNone/>
            </a:pPr>
            <a:r>
              <a:rPr lang="en-US"/>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Promise.all([promise1,promise2]).then(function(res){</a:t>
            </a:r>
            <a:endParaRPr/>
          </a:p>
          <a:p>
            <a:pPr indent="0" lvl="0" marL="0" rtl="0" algn="l">
              <a:lnSpc>
                <a:spcPct val="90000"/>
              </a:lnSpc>
              <a:spcBef>
                <a:spcPts val="1000"/>
              </a:spcBef>
              <a:spcAft>
                <a:spcPts val="0"/>
              </a:spcAft>
              <a:buClr>
                <a:schemeClr val="dk1"/>
              </a:buClr>
              <a:buSzPct val="100000"/>
              <a:buNone/>
            </a:pPr>
            <a:r>
              <a:rPr lang="en-US"/>
              <a:t>    console.log(res);</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}).catch(function(err){</a:t>
            </a:r>
            <a:endParaRPr/>
          </a:p>
          <a:p>
            <a:pPr indent="0" lvl="0" marL="0" rtl="0" algn="l">
              <a:lnSpc>
                <a:spcPct val="90000"/>
              </a:lnSpc>
              <a:spcBef>
                <a:spcPts val="1000"/>
              </a:spcBef>
              <a:spcAft>
                <a:spcPts val="0"/>
              </a:spcAft>
              <a:buClr>
                <a:schemeClr val="dk1"/>
              </a:buClr>
              <a:buSzPct val="100000"/>
              <a:buNone/>
            </a:pPr>
            <a:r>
              <a:rPr lang="en-US"/>
              <a:t>    console.log(err);</a:t>
            </a:r>
            <a:endParaRPr/>
          </a:p>
          <a:p>
            <a:pPr indent="0" lvl="0" marL="0" rtl="0" algn="l">
              <a:lnSpc>
                <a:spcPct val="90000"/>
              </a:lnSpc>
              <a:spcBef>
                <a:spcPts val="1000"/>
              </a:spcBef>
              <a:spcAft>
                <a:spcPts val="0"/>
              </a:spcAft>
              <a:buClr>
                <a:schemeClr val="dk1"/>
              </a:buClr>
              <a:buSzPct val="100000"/>
              <a:buNone/>
            </a:pPr>
            <a:r>
              <a:rPr lang="en-US"/>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Promise Type</a:t>
            </a:r>
            <a:endParaRPr/>
          </a:p>
        </p:txBody>
      </p:sp>
      <p:sp>
        <p:nvSpPr>
          <p:cNvPr id="363" name="Google Shape;363;p55"/>
          <p:cNvSpPr txBox="1"/>
          <p:nvPr>
            <p:ph idx="1" type="body"/>
          </p:nvPr>
        </p:nvSpPr>
        <p:spPr>
          <a:xfrm>
            <a:off x="838200" y="1825624"/>
            <a:ext cx="10515600" cy="4832627"/>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Promise.all()</a:t>
            </a:r>
            <a:endParaRPr/>
          </a:p>
          <a:p>
            <a:pPr indent="-228600" lvl="0" marL="228600" rtl="0" algn="l">
              <a:lnSpc>
                <a:spcPct val="90000"/>
              </a:lnSpc>
              <a:spcBef>
                <a:spcPts val="1000"/>
              </a:spcBef>
              <a:spcAft>
                <a:spcPts val="0"/>
              </a:spcAft>
              <a:buClr>
                <a:schemeClr val="dk1"/>
              </a:buClr>
              <a:buSzPct val="100000"/>
              <a:buChar char="•"/>
            </a:pPr>
            <a:r>
              <a:rPr lang="en-US"/>
              <a:t>Syntax: await Promise.all([p1(), p2(), p3()]);</a:t>
            </a:r>
            <a:endParaRPr/>
          </a:p>
          <a:p>
            <a:pPr indent="-228600" lvl="0" marL="228600" rtl="0" algn="l">
              <a:lnSpc>
                <a:spcPct val="90000"/>
              </a:lnSpc>
              <a:spcBef>
                <a:spcPts val="1000"/>
              </a:spcBef>
              <a:spcAft>
                <a:spcPts val="0"/>
              </a:spcAft>
              <a:buClr>
                <a:schemeClr val="dk1"/>
              </a:buClr>
              <a:buSzPct val="100000"/>
              <a:buChar char="•"/>
            </a:pPr>
            <a:r>
              <a:rPr lang="en-US"/>
              <a:t>It is used to execute multiple Promises in parallel</a:t>
            </a:r>
            <a:endParaRPr/>
          </a:p>
          <a:p>
            <a:pPr indent="-228600" lvl="0" marL="228600" rtl="0" algn="l">
              <a:lnSpc>
                <a:spcPct val="90000"/>
              </a:lnSpc>
              <a:spcBef>
                <a:spcPts val="1000"/>
              </a:spcBef>
              <a:spcAft>
                <a:spcPts val="0"/>
              </a:spcAft>
              <a:buClr>
                <a:schemeClr val="dk1"/>
              </a:buClr>
              <a:buSzPct val="100000"/>
              <a:buChar char="•"/>
            </a:pPr>
            <a:r>
              <a:rPr lang="en-US"/>
              <a:t> (this will take about 600 ms; the maximum time taken by p3) and returns an </a:t>
            </a:r>
            <a:endParaRPr/>
          </a:p>
          <a:p>
            <a:pPr indent="-228600" lvl="0" marL="228600" rtl="0" algn="l">
              <a:lnSpc>
                <a:spcPct val="90000"/>
              </a:lnSpc>
              <a:spcBef>
                <a:spcPts val="1000"/>
              </a:spcBef>
              <a:spcAft>
                <a:spcPts val="0"/>
              </a:spcAft>
              <a:buClr>
                <a:schemeClr val="dk1"/>
              </a:buClr>
              <a:buSzPct val="100000"/>
              <a:buChar char="•"/>
            </a:pPr>
            <a:r>
              <a:rPr lang="en-US"/>
              <a:t> array of resolved Promises.</a:t>
            </a:r>
            <a:endParaRPr/>
          </a:p>
          <a:p>
            <a:pPr indent="-228600" lvl="0" marL="228600" rtl="0" algn="l">
              <a:lnSpc>
                <a:spcPct val="90000"/>
              </a:lnSpc>
              <a:spcBef>
                <a:spcPts val="1000"/>
              </a:spcBef>
              <a:spcAft>
                <a:spcPts val="0"/>
              </a:spcAft>
              <a:buClr>
                <a:schemeClr val="dk1"/>
              </a:buClr>
              <a:buSzPct val="100000"/>
              <a:buChar char="•"/>
            </a:pPr>
            <a:r>
              <a:rPr lang="en-US"/>
              <a:t>Output: ['p1 resolved', 'p2 resolved', 'p3 resolved']</a:t>
            </a:r>
            <a:endParaRPr/>
          </a:p>
          <a:p>
            <a:pPr indent="-228600" lvl="0" marL="228600" rtl="0" algn="l">
              <a:lnSpc>
                <a:spcPct val="90000"/>
              </a:lnSpc>
              <a:spcBef>
                <a:spcPts val="1000"/>
              </a:spcBef>
              <a:spcAft>
                <a:spcPts val="0"/>
              </a:spcAft>
              <a:buClr>
                <a:schemeClr val="dk1"/>
              </a:buClr>
              <a:buSzPct val="100000"/>
              <a:buChar char="•"/>
            </a:pPr>
            <a:r>
              <a:rPr lang="en-US"/>
              <a:t>If any one of the Promises is rejected, it jumps to 'catch block' directly </a:t>
            </a:r>
            <a:endParaRPr/>
          </a:p>
          <a:p>
            <a:pPr indent="-228600" lvl="0" marL="228600" rtl="0" algn="l">
              <a:lnSpc>
                <a:spcPct val="90000"/>
              </a:lnSpc>
              <a:spcBef>
                <a:spcPts val="1000"/>
              </a:spcBef>
              <a:spcAft>
                <a:spcPts val="0"/>
              </a:spcAft>
              <a:buClr>
                <a:schemeClr val="dk1"/>
              </a:buClr>
              <a:buSzPct val="100000"/>
              <a:buChar char="•"/>
            </a:pPr>
            <a:r>
              <a:rPr lang="en-US"/>
              <a:t>(does not run any resolved Promise)</a:t>
            </a:r>
            <a:endParaRPr/>
          </a:p>
          <a:p>
            <a:pPr indent="-228600" lvl="0" marL="228600" rtl="0" algn="l">
              <a:lnSpc>
                <a:spcPct val="90000"/>
              </a:lnSpc>
              <a:spcBef>
                <a:spcPts val="1000"/>
              </a:spcBef>
              <a:spcAft>
                <a:spcPts val="0"/>
              </a:spcAft>
              <a:buClr>
                <a:schemeClr val="dk1"/>
              </a:buClr>
              <a:buSzPct val="100000"/>
              <a:buChar char="•"/>
            </a:pPr>
            <a:r>
              <a:rPr lang="en-US"/>
              <a:t>Therefore, it is commonly used when there are multiple asynchronous tasks </a:t>
            </a:r>
            <a:endParaRPr/>
          </a:p>
          <a:p>
            <a:pPr indent="-228600" lvl="0" marL="228600" rtl="0" algn="l">
              <a:lnSpc>
                <a:spcPct val="90000"/>
              </a:lnSpc>
              <a:spcBef>
                <a:spcPts val="1000"/>
              </a:spcBef>
              <a:spcAft>
                <a:spcPts val="0"/>
              </a:spcAft>
              <a:buClr>
                <a:schemeClr val="dk1"/>
              </a:buClr>
              <a:buSzPct val="100000"/>
              <a:buChar char="•"/>
            </a:pPr>
            <a:r>
              <a:rPr lang="en-US"/>
              <a:t>that depend on each other for successful completion.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6"/>
          <p:cNvSpPr txBox="1"/>
          <p:nvPr>
            <p:ph idx="1" type="body"/>
          </p:nvPr>
        </p:nvSpPr>
        <p:spPr>
          <a:xfrm>
            <a:off x="838200" y="115410"/>
            <a:ext cx="10515600" cy="60615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Promise.race()</a:t>
            </a:r>
            <a:endParaRPr/>
          </a:p>
          <a:p>
            <a:pPr indent="-228600" lvl="0" marL="228600" rtl="0" algn="l">
              <a:lnSpc>
                <a:spcPct val="90000"/>
              </a:lnSpc>
              <a:spcBef>
                <a:spcPts val="1000"/>
              </a:spcBef>
              <a:spcAft>
                <a:spcPts val="0"/>
              </a:spcAft>
              <a:buClr>
                <a:schemeClr val="dk1"/>
              </a:buClr>
              <a:buSzPts val="2800"/>
              <a:buChar char="•"/>
            </a:pPr>
            <a:r>
              <a:rPr lang="en-US"/>
              <a:t>Syntax: await Promise.race([p1(), p2(), p3()]);</a:t>
            </a:r>
            <a:endParaRPr/>
          </a:p>
          <a:p>
            <a:pPr indent="-228600" lvl="0" marL="228600" rtl="0" algn="l">
              <a:lnSpc>
                <a:spcPct val="90000"/>
              </a:lnSpc>
              <a:spcBef>
                <a:spcPts val="1000"/>
              </a:spcBef>
              <a:spcAft>
                <a:spcPts val="0"/>
              </a:spcAft>
              <a:buClr>
                <a:schemeClr val="dk1"/>
              </a:buClr>
              <a:buSzPts val="2800"/>
              <a:buChar char="•"/>
            </a:pPr>
            <a:r>
              <a:rPr lang="en-US"/>
              <a:t>It executes the fastest Promise only (whether resolved or rejected) -</a:t>
            </a:r>
            <a:endParaRPr/>
          </a:p>
          <a:p>
            <a:pPr indent="-228600" lvl="0" marL="228600" rtl="0" algn="l">
              <a:lnSpc>
                <a:spcPct val="90000"/>
              </a:lnSpc>
              <a:spcBef>
                <a:spcPts val="1000"/>
              </a:spcBef>
              <a:spcAft>
                <a:spcPts val="0"/>
              </a:spcAft>
              <a:buClr>
                <a:schemeClr val="dk1"/>
              </a:buClr>
              <a:buSzPts val="2800"/>
              <a:buChar char="•"/>
            </a:pPr>
            <a:r>
              <a:rPr lang="en-US"/>
              <a:t>If resolved, gives a single response of the fastest Promise and gets stopped.</a:t>
            </a:r>
            <a:endParaRPr/>
          </a:p>
          <a:p>
            <a:pPr indent="-228600" lvl="0" marL="228600" rtl="0" algn="l">
              <a:lnSpc>
                <a:spcPct val="90000"/>
              </a:lnSpc>
              <a:spcBef>
                <a:spcPts val="1000"/>
              </a:spcBef>
              <a:spcAft>
                <a:spcPts val="0"/>
              </a:spcAft>
              <a:buClr>
                <a:schemeClr val="dk1"/>
              </a:buClr>
              <a:buSzPts val="2800"/>
              <a:buChar char="•"/>
            </a:pPr>
            <a:r>
              <a:rPr lang="en-US"/>
              <a:t>If rejected, goes to 'catch block' and gets stopped.</a:t>
            </a:r>
            <a:endParaRPr/>
          </a:p>
          <a:p>
            <a:pPr indent="-228600" lvl="0" marL="228600" rtl="0" algn="l">
              <a:lnSpc>
                <a:spcPct val="90000"/>
              </a:lnSpc>
              <a:spcBef>
                <a:spcPts val="1000"/>
              </a:spcBef>
              <a:spcAft>
                <a:spcPts val="0"/>
              </a:spcAft>
              <a:buClr>
                <a:schemeClr val="dk1"/>
              </a:buClr>
              <a:buSzPts val="2800"/>
              <a:buChar char="•"/>
            </a:pPr>
            <a:r>
              <a:rPr lang="en-US"/>
              <a:t>Output: 'p2 resolved' (since p2 is taking 400ms time which is the shortest).</a:t>
            </a:r>
            <a:endParaRPr/>
          </a:p>
          <a:p>
            <a:pPr indent="-228600" lvl="0" marL="228600" rtl="0" algn="l">
              <a:lnSpc>
                <a:spcPct val="90000"/>
              </a:lnSpc>
              <a:spcBef>
                <a:spcPts val="1000"/>
              </a:spcBef>
              <a:spcAft>
                <a:spcPts val="0"/>
              </a:spcAft>
              <a:buClr>
                <a:schemeClr val="dk1"/>
              </a:buClr>
              <a:buSzPts val="2800"/>
              <a:buChar char="•"/>
            </a:pPr>
            <a:r>
              <a:rPr lang="en-US"/>
              <a:t>If two Promises take the same amount of time e.g. p1 is also taking 400ms then</a:t>
            </a:r>
            <a:endParaRPr/>
          </a:p>
          <a:p>
            <a:pPr indent="-228600" lvl="0" marL="228600" rtl="0" algn="l">
              <a:lnSpc>
                <a:spcPct val="90000"/>
              </a:lnSpc>
              <a:spcBef>
                <a:spcPts val="1000"/>
              </a:spcBef>
              <a:spcAft>
                <a:spcPts val="0"/>
              </a:spcAft>
              <a:buClr>
                <a:schemeClr val="dk1"/>
              </a:buClr>
              <a:buSzPts val="2800"/>
              <a:buChar char="•"/>
            </a:pPr>
            <a:r>
              <a:rPr lang="en-US"/>
              <a:t> p1 runs first (as it comes first in the array).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idx="1" type="body"/>
          </p:nvPr>
        </p:nvSpPr>
        <p:spPr>
          <a:xfrm>
            <a:off x="838200" y="133165"/>
            <a:ext cx="10515600" cy="6043798"/>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US"/>
              <a:t>Promise.allSettled()</a:t>
            </a:r>
            <a:endParaRPr/>
          </a:p>
          <a:p>
            <a:pPr indent="0" lvl="0" marL="0" rtl="0" algn="l">
              <a:lnSpc>
                <a:spcPct val="90000"/>
              </a:lnSpc>
              <a:spcBef>
                <a:spcPts val="1000"/>
              </a:spcBef>
              <a:spcAft>
                <a:spcPts val="0"/>
              </a:spcAft>
              <a:buClr>
                <a:schemeClr val="dk1"/>
              </a:buClr>
              <a:buSzPct val="100000"/>
              <a:buNone/>
            </a:pPr>
            <a:r>
              <a:rPr lang="en-US"/>
              <a:t>Syntax:  await Promise.allSettled([p1(), p2(), p3()]);</a:t>
            </a:r>
            <a:endParaRPr/>
          </a:p>
          <a:p>
            <a:pPr indent="0" lvl="0" marL="0" rtl="0" algn="l">
              <a:lnSpc>
                <a:spcPct val="90000"/>
              </a:lnSpc>
              <a:spcBef>
                <a:spcPts val="1000"/>
              </a:spcBef>
              <a:spcAft>
                <a:spcPts val="0"/>
              </a:spcAft>
              <a:buClr>
                <a:schemeClr val="dk1"/>
              </a:buClr>
              <a:buSzPct val="100000"/>
              <a:buNone/>
            </a:pPr>
            <a:r>
              <a:rPr lang="en-US"/>
              <a:t>All request runs in parallel and gives an array of 'Status Objects'.</a:t>
            </a:r>
            <a:endParaRPr/>
          </a:p>
          <a:p>
            <a:pPr indent="0" lvl="0" marL="0" rtl="0" algn="l">
              <a:lnSpc>
                <a:spcPct val="90000"/>
              </a:lnSpc>
              <a:spcBef>
                <a:spcPts val="1000"/>
              </a:spcBef>
              <a:spcAft>
                <a:spcPts val="0"/>
              </a:spcAft>
              <a:buClr>
                <a:schemeClr val="dk1"/>
              </a:buClr>
              <a:buSzPct val="100000"/>
              <a:buNone/>
            </a:pPr>
            <a:r>
              <a:rPr lang="en-US"/>
              <a:t>It never goes in 'catch block'</a:t>
            </a:r>
            <a:endParaRPr/>
          </a:p>
          <a:p>
            <a:pPr indent="0" lvl="0" marL="0" rtl="0" algn="l">
              <a:lnSpc>
                <a:spcPct val="90000"/>
              </a:lnSpc>
              <a:spcBef>
                <a:spcPts val="1000"/>
              </a:spcBef>
              <a:spcAft>
                <a:spcPts val="0"/>
              </a:spcAft>
              <a:buClr>
                <a:schemeClr val="dk1"/>
              </a:buClr>
              <a:buSzPct val="100000"/>
              <a:buNone/>
            </a:pPr>
            <a:r>
              <a:rPr lang="en-US"/>
              <a:t>Suppose if p3 is rejected with a 'p3 rejected' response, it will not </a:t>
            </a:r>
            <a:endParaRPr/>
          </a:p>
          <a:p>
            <a:pPr indent="0" lvl="0" marL="0" rtl="0" algn="l">
              <a:lnSpc>
                <a:spcPct val="90000"/>
              </a:lnSpc>
              <a:spcBef>
                <a:spcPts val="1000"/>
              </a:spcBef>
              <a:spcAft>
                <a:spcPts val="0"/>
              </a:spcAft>
              <a:buClr>
                <a:schemeClr val="dk1"/>
              </a:buClr>
              <a:buSzPct val="100000"/>
              <a:buNone/>
            </a:pPr>
            <a:r>
              <a:rPr lang="en-US"/>
              <a:t>jump to 'catch block'.</a:t>
            </a:r>
            <a:endParaRPr/>
          </a:p>
          <a:p>
            <a:pPr indent="0" lvl="0" marL="0" rtl="0" algn="l">
              <a:lnSpc>
                <a:spcPct val="90000"/>
              </a:lnSpc>
              <a:spcBef>
                <a:spcPts val="1000"/>
              </a:spcBef>
              <a:spcAft>
                <a:spcPts val="0"/>
              </a:spcAft>
              <a:buClr>
                <a:schemeClr val="dk1"/>
              </a:buClr>
              <a:buSzPct val="100000"/>
              <a:buNone/>
            </a:pPr>
            <a:r>
              <a:rPr lang="en-US"/>
              <a:t>Output: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"status": "fulfilled",</a:t>
            </a:r>
            <a:endParaRPr/>
          </a:p>
          <a:p>
            <a:pPr indent="0" lvl="0" marL="0" rtl="0" algn="l">
              <a:lnSpc>
                <a:spcPct val="90000"/>
              </a:lnSpc>
              <a:spcBef>
                <a:spcPts val="1000"/>
              </a:spcBef>
              <a:spcAft>
                <a:spcPts val="0"/>
              </a:spcAft>
              <a:buClr>
                <a:schemeClr val="dk1"/>
              </a:buClr>
              <a:buSzPct val="100000"/>
              <a:buNone/>
            </a:pPr>
            <a:r>
              <a:rPr lang="en-US"/>
              <a:t>            "value": "p1 resolved"</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"status": "resolved",</a:t>
            </a:r>
            <a:endParaRPr/>
          </a:p>
          <a:p>
            <a:pPr indent="0" lvl="0" marL="0" rtl="0" algn="l">
              <a:lnSpc>
                <a:spcPct val="90000"/>
              </a:lnSpc>
              <a:spcBef>
                <a:spcPts val="1000"/>
              </a:spcBef>
              <a:spcAft>
                <a:spcPts val="0"/>
              </a:spcAft>
              <a:buClr>
                <a:schemeClr val="dk1"/>
              </a:buClr>
              <a:buSzPct val="100000"/>
              <a:buNone/>
            </a:pPr>
            <a:r>
              <a:rPr lang="en-US"/>
              <a:t>            "reason": "p2 resolved"</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"status": "rejected",</a:t>
            </a:r>
            <a:endParaRPr/>
          </a:p>
          <a:p>
            <a:pPr indent="0" lvl="0" marL="0" rtl="0" algn="l">
              <a:lnSpc>
                <a:spcPct val="90000"/>
              </a:lnSpc>
              <a:spcBef>
                <a:spcPts val="1000"/>
              </a:spcBef>
              <a:spcAft>
                <a:spcPts val="0"/>
              </a:spcAft>
              <a:buClr>
                <a:schemeClr val="dk1"/>
              </a:buClr>
              <a:buSzPct val="100000"/>
              <a:buNone/>
            </a:pPr>
            <a:r>
              <a:rPr lang="en-US"/>
              <a:t>            "value": "p3 rejected"</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8"/>
          <p:cNvSpPr txBox="1"/>
          <p:nvPr>
            <p:ph idx="1" type="body"/>
          </p:nvPr>
        </p:nvSpPr>
        <p:spPr>
          <a:xfrm>
            <a:off x="838200" y="292963"/>
            <a:ext cx="10515600" cy="642743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0" lang="en-US">
                <a:latin typeface="Consolas"/>
                <a:ea typeface="Consolas"/>
                <a:cs typeface="Consolas"/>
                <a:sym typeface="Consolas"/>
              </a:rPr>
              <a:t>Promise.any()</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Syntax:  await Promise.any([p1(), p2(), p3()]);</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Gives single response of fastest resolved promise. (Only gives resolved </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    Promise response, ignores fastest rejected Promise response).</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Output: 'p2 resolved' (since p2 is taking 400ms time; fastest among all.)</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If no promise is resolved then only goes to 'catch block' </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and throws </a:t>
            </a:r>
            <a:endParaRPr/>
          </a:p>
          <a:p>
            <a:pPr indent="0" lvl="0" marL="0" rtl="0" algn="l">
              <a:lnSpc>
                <a:spcPct val="90000"/>
              </a:lnSpc>
              <a:spcBef>
                <a:spcPts val="1000"/>
              </a:spcBef>
              <a:spcAft>
                <a:spcPts val="0"/>
              </a:spcAft>
              <a:buClr>
                <a:schemeClr val="dk1"/>
              </a:buClr>
              <a:buSzPts val="2800"/>
              <a:buNone/>
            </a:pPr>
            <a:r>
              <a:rPr b="0" lang="en-US">
                <a:latin typeface="Consolas"/>
                <a:ea typeface="Consolas"/>
                <a:cs typeface="Consolas"/>
                <a:sym typeface="Consolas"/>
              </a:rPr>
              <a:t>"AggregateError : No one Promise resolved".    </a:t>
            </a:r>
            <a:endParaRPr/>
          </a:p>
          <a:p>
            <a:pPr indent="0" lvl="0" marL="0" rtl="0" algn="l">
              <a:lnSpc>
                <a:spcPct val="90000"/>
              </a:lnSpc>
              <a:spcBef>
                <a:spcPts val="1000"/>
              </a:spcBef>
              <a:spcAft>
                <a:spcPts val="0"/>
              </a:spcAft>
              <a:buClr>
                <a:schemeClr val="dk1"/>
              </a:buClr>
              <a:buSzPts val="2800"/>
              <a:buNone/>
            </a:pPr>
            <a:br>
              <a:rPr b="0" lang="en-US">
                <a:latin typeface="Consolas"/>
                <a:ea typeface="Consolas"/>
                <a:cs typeface="Consolas"/>
                <a:sym typeface="Consolas"/>
              </a:rPr>
            </a:br>
            <a:endParaRPr b="0">
              <a:latin typeface="Consolas"/>
              <a:ea typeface="Consolas"/>
              <a:cs typeface="Consolas"/>
              <a:sym typeface="Consolas"/>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057fd50cc1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400"/>
              <a:buFont typeface="Arial"/>
              <a:buNone/>
            </a:pPr>
            <a:r>
              <a:rPr b="1" i="0" lang="en-US">
                <a:solidFill>
                  <a:srgbClr val="262626"/>
                </a:solidFill>
                <a:latin typeface="Arial"/>
                <a:ea typeface="Arial"/>
                <a:cs typeface="Arial"/>
                <a:sym typeface="Arial"/>
              </a:rPr>
              <a:t>Events and Event Handlers</a:t>
            </a:r>
            <a:br>
              <a:rPr b="1" i="0" lang="en-US">
                <a:solidFill>
                  <a:srgbClr val="262626"/>
                </a:solidFill>
                <a:latin typeface="Arial"/>
                <a:ea typeface="Arial"/>
                <a:cs typeface="Arial"/>
                <a:sym typeface="Arial"/>
              </a:rPr>
            </a:br>
            <a:endParaRPr/>
          </a:p>
        </p:txBody>
      </p:sp>
      <p:sp>
        <p:nvSpPr>
          <p:cNvPr id="384" name="Google Shape;384;g2057fd50cc1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14141"/>
              </a:buClr>
              <a:buSzPts val="2800"/>
              <a:buChar char="•"/>
            </a:pPr>
            <a:r>
              <a:rPr b="0" i="0" lang="en-US">
                <a:solidFill>
                  <a:srgbClr val="414141"/>
                </a:solidFill>
                <a:latin typeface="Arial"/>
                <a:ea typeface="Arial"/>
                <a:cs typeface="Arial"/>
                <a:sym typeface="Arial"/>
              </a:rPr>
              <a:t>An event is something that happens when user interact with the web page, such as when he clicked a link or button, entered text into an input box or textarea, made selection in a select box.</a:t>
            </a:r>
            <a:endParaRPr/>
          </a:p>
          <a:p>
            <a:pPr indent="-228600" lvl="0" marL="228600" rtl="0" algn="l">
              <a:lnSpc>
                <a:spcPct val="90000"/>
              </a:lnSpc>
              <a:spcBef>
                <a:spcPts val="1000"/>
              </a:spcBef>
              <a:spcAft>
                <a:spcPts val="0"/>
              </a:spcAft>
              <a:buClr>
                <a:srgbClr val="414141"/>
              </a:buClr>
              <a:buSzPts val="2800"/>
              <a:buChar char="•"/>
            </a:pPr>
            <a:r>
              <a:rPr b="0" i="0" lang="en-US">
                <a:solidFill>
                  <a:srgbClr val="414141"/>
                </a:solidFill>
                <a:latin typeface="Arial"/>
                <a:ea typeface="Arial"/>
                <a:cs typeface="Arial"/>
                <a:sym typeface="Arial"/>
              </a:rPr>
              <a:t>When an event occur, you can use a JavaScript event handler (or an event listener) to detect them and perform specific task or set of tasks.</a:t>
            </a:r>
            <a:endParaRPr>
              <a:solidFill>
                <a:srgbClr val="414141"/>
              </a:solidFill>
              <a:latin typeface="Arial"/>
              <a:ea typeface="Arial"/>
              <a:cs typeface="Arial"/>
              <a:sym typeface="Arial"/>
            </a:endParaRPr>
          </a:p>
          <a:p>
            <a:pPr indent="-228600" lvl="0" marL="228600" rtl="0" algn="l">
              <a:lnSpc>
                <a:spcPct val="90000"/>
              </a:lnSpc>
              <a:spcBef>
                <a:spcPts val="1000"/>
              </a:spcBef>
              <a:spcAft>
                <a:spcPts val="0"/>
              </a:spcAft>
              <a:buClr>
                <a:srgbClr val="5F6364"/>
              </a:buClr>
              <a:buSzPts val="2800"/>
              <a:buChar char="•"/>
            </a:pP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button </a:t>
            </a:r>
            <a:r>
              <a:rPr b="0" i="0" lang="en-US">
                <a:solidFill>
                  <a:srgbClr val="669900"/>
                </a:solidFill>
                <a:latin typeface="Consolas"/>
                <a:ea typeface="Consolas"/>
                <a:cs typeface="Consolas"/>
                <a:sym typeface="Consolas"/>
              </a:rPr>
              <a:t>type</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button</a:t>
            </a:r>
            <a:r>
              <a:rPr b="0" i="0" lang="en-US">
                <a:solidFill>
                  <a:srgbClr val="5F6364"/>
                </a:solidFill>
                <a:latin typeface="Consolas"/>
                <a:ea typeface="Consolas"/>
                <a:cs typeface="Consolas"/>
                <a:sym typeface="Consolas"/>
              </a:rPr>
              <a:t>"</a:t>
            </a:r>
            <a:r>
              <a:rPr b="0" i="0" lang="en-US">
                <a:solidFill>
                  <a:srgbClr val="990055"/>
                </a:solidFill>
                <a:latin typeface="Consolas"/>
                <a:ea typeface="Consolas"/>
                <a:cs typeface="Consolas"/>
                <a:sym typeface="Consolas"/>
              </a:rPr>
              <a:t> </a:t>
            </a:r>
            <a:r>
              <a:rPr b="0" i="0" lang="en-US">
                <a:solidFill>
                  <a:srgbClr val="669900"/>
                </a:solidFill>
                <a:latin typeface="Consolas"/>
                <a:ea typeface="Consolas"/>
                <a:cs typeface="Consolas"/>
                <a:sym typeface="Consolas"/>
              </a:rPr>
              <a:t>onclick</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alert(</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Hello World!</a:t>
            </a:r>
            <a:r>
              <a:rPr b="0" i="0" lang="en-US">
                <a:solidFill>
                  <a:srgbClr val="5F6364"/>
                </a:solidFill>
                <a:latin typeface="Consolas"/>
                <a:ea typeface="Consolas"/>
                <a:cs typeface="Consolas"/>
                <a:sym typeface="Consolas"/>
              </a:rPr>
              <a:t>'</a:t>
            </a:r>
            <a:r>
              <a:rPr b="0" i="0" lang="en-US">
                <a:solidFill>
                  <a:srgbClr val="0077AA"/>
                </a:solidFill>
                <a:latin typeface="Consolas"/>
                <a:ea typeface="Consolas"/>
                <a:cs typeface="Consolas"/>
                <a:sym typeface="Consolas"/>
              </a:rPr>
              <a:t>)</a:t>
            </a:r>
            <a:r>
              <a:rPr b="0" i="0" lang="en-US">
                <a:solidFill>
                  <a:srgbClr val="5F6364"/>
                </a:solidFill>
                <a:latin typeface="Consolas"/>
                <a:ea typeface="Consolas"/>
                <a:cs typeface="Consolas"/>
                <a:sym typeface="Consolas"/>
              </a:rPr>
              <a:t>"&gt;</a:t>
            </a:r>
            <a:r>
              <a:rPr b="0" i="0" lang="en-US">
                <a:solidFill>
                  <a:srgbClr val="000000"/>
                </a:solidFill>
                <a:latin typeface="Consolas"/>
                <a:ea typeface="Consolas"/>
                <a:cs typeface="Consolas"/>
                <a:sym typeface="Consolas"/>
              </a:rPr>
              <a:t>Click Me</a:t>
            </a:r>
            <a:r>
              <a:rPr b="0" i="0" lang="en-US">
                <a:solidFill>
                  <a:srgbClr val="5F6364"/>
                </a:solidFill>
                <a:latin typeface="Consolas"/>
                <a:ea typeface="Consolas"/>
                <a:cs typeface="Consolas"/>
                <a:sym typeface="Consolas"/>
              </a:rPr>
              <a:t>&lt;/</a:t>
            </a:r>
            <a:r>
              <a:rPr b="0" i="0" lang="en-US">
                <a:solidFill>
                  <a:srgbClr val="990055"/>
                </a:solidFill>
                <a:latin typeface="Consolas"/>
                <a:ea typeface="Consolas"/>
                <a:cs typeface="Consolas"/>
                <a:sym typeface="Consolas"/>
              </a:rPr>
              <a:t>button</a:t>
            </a:r>
            <a:r>
              <a:rPr b="0" i="0" lang="en-US">
                <a:solidFill>
                  <a:srgbClr val="5F6364"/>
                </a:solidFill>
                <a:latin typeface="Consolas"/>
                <a:ea typeface="Consolas"/>
                <a:cs typeface="Consolas"/>
                <a:sym typeface="Consolas"/>
              </a:rPr>
              <a:t>&gt;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057fd50cc1_0_5"/>
          <p:cNvSpPr txBox="1"/>
          <p:nvPr>
            <p:ph idx="1" type="body"/>
          </p:nvPr>
        </p:nvSpPr>
        <p:spPr>
          <a:xfrm>
            <a:off x="838200" y="85725"/>
            <a:ext cx="10515600" cy="65532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FF0000"/>
              </a:buClr>
              <a:buSzPct val="100000"/>
              <a:buChar char="•"/>
            </a:pPr>
            <a:r>
              <a:rPr b="0" lang="en-US" sz="2400">
                <a:solidFill>
                  <a:srgbClr val="FF0000"/>
                </a:solidFill>
                <a:latin typeface="Consolas"/>
                <a:ea typeface="Consolas"/>
                <a:cs typeface="Consolas"/>
                <a:sym typeface="Consolas"/>
              </a:rPr>
              <a:t>Contextmenu Event (oncontextmenu): </a:t>
            </a:r>
            <a:r>
              <a:rPr b="0" lang="en-US" sz="2400">
                <a:latin typeface="Consolas"/>
                <a:ea typeface="Consolas"/>
                <a:cs typeface="Consolas"/>
                <a:sym typeface="Consolas"/>
              </a:rPr>
              <a:t>The contextmenu event occurs when a user clicks the right mouse button on an element to open a context menu. </a:t>
            </a:r>
            <a:endParaRPr/>
          </a:p>
          <a:p>
            <a:pPr indent="-228600" lvl="0" marL="228600" rtl="0" algn="l">
              <a:lnSpc>
                <a:spcPct val="90000"/>
              </a:lnSpc>
              <a:spcBef>
                <a:spcPts val="1000"/>
              </a:spcBef>
              <a:spcAft>
                <a:spcPts val="0"/>
              </a:spcAft>
              <a:buClr>
                <a:schemeClr val="dk1"/>
              </a:buClr>
              <a:buSzPct val="100000"/>
              <a:buChar char="•"/>
            </a:pPr>
            <a:r>
              <a:rPr b="0" lang="en-US" sz="2400">
                <a:latin typeface="Consolas"/>
                <a:ea typeface="Consolas"/>
                <a:cs typeface="Consolas"/>
                <a:sym typeface="Consolas"/>
              </a:rPr>
              <a:t>&lt;button type="button" oncontextmenu="alert('You have right-clicked a button!');"&gt;Right Click on Me&lt;/button&gt;</a:t>
            </a:r>
            <a:endParaRPr/>
          </a:p>
          <a:p>
            <a:pPr indent="-228600" lvl="0" marL="228600" rtl="0" algn="l">
              <a:lnSpc>
                <a:spcPct val="90000"/>
              </a:lnSpc>
              <a:spcBef>
                <a:spcPts val="1000"/>
              </a:spcBef>
              <a:spcAft>
                <a:spcPts val="0"/>
              </a:spcAft>
              <a:buClr>
                <a:srgbClr val="FF0000"/>
              </a:buClr>
              <a:buSzPct val="100000"/>
              <a:buChar char="•"/>
            </a:pPr>
            <a:r>
              <a:rPr b="0" lang="en-US" sz="2400">
                <a:solidFill>
                  <a:srgbClr val="FF0000"/>
                </a:solidFill>
                <a:latin typeface="Consolas"/>
                <a:ea typeface="Consolas"/>
                <a:cs typeface="Consolas"/>
                <a:sym typeface="Consolas"/>
              </a:rPr>
              <a:t>Click Event (onclick): </a:t>
            </a:r>
            <a:r>
              <a:rPr b="0" lang="en-US" sz="2400">
                <a:latin typeface="Consolas"/>
                <a:ea typeface="Consolas"/>
                <a:cs typeface="Consolas"/>
                <a:sym typeface="Consolas"/>
              </a:rPr>
              <a:t>The click event occurs when a user clicks on an element on a web page</a:t>
            </a:r>
            <a:endParaRPr/>
          </a:p>
          <a:p>
            <a:pPr indent="-228600" lvl="0" marL="228600" rtl="0" algn="l">
              <a:lnSpc>
                <a:spcPct val="90000"/>
              </a:lnSpc>
              <a:spcBef>
                <a:spcPts val="1000"/>
              </a:spcBef>
              <a:spcAft>
                <a:spcPts val="0"/>
              </a:spcAft>
              <a:buClr>
                <a:schemeClr val="dk1"/>
              </a:buClr>
              <a:buSzPct val="100000"/>
              <a:buChar char="•"/>
            </a:pPr>
            <a:r>
              <a:rPr b="0" lang="en-US" sz="2400">
                <a:latin typeface="Consolas"/>
                <a:ea typeface="Consolas"/>
                <a:cs typeface="Consolas"/>
                <a:sym typeface="Consolas"/>
              </a:rPr>
              <a:t>&lt;button type="button" onclick="alert('You have clicked a button!');"&gt;Click Me&lt;/button&gt;</a:t>
            </a:r>
            <a:endParaRPr/>
          </a:p>
          <a:p>
            <a:pPr indent="-228600" lvl="0" marL="228600" rtl="0" algn="l">
              <a:lnSpc>
                <a:spcPct val="90000"/>
              </a:lnSpc>
              <a:spcBef>
                <a:spcPts val="1000"/>
              </a:spcBef>
              <a:spcAft>
                <a:spcPts val="0"/>
              </a:spcAft>
              <a:buClr>
                <a:srgbClr val="FF0000"/>
              </a:buClr>
              <a:buSzPct val="100000"/>
              <a:buChar char="•"/>
            </a:pPr>
            <a:r>
              <a:rPr b="0" lang="en-US" sz="2400">
                <a:solidFill>
                  <a:srgbClr val="FF0000"/>
                </a:solidFill>
                <a:latin typeface="Consolas"/>
                <a:ea typeface="Consolas"/>
                <a:cs typeface="Consolas"/>
                <a:sym typeface="Consolas"/>
              </a:rPr>
              <a:t>Mouseover Event (onmouseover): </a:t>
            </a:r>
            <a:r>
              <a:rPr b="0" lang="en-US" sz="2400">
                <a:latin typeface="Consolas"/>
                <a:ea typeface="Consolas"/>
                <a:cs typeface="Consolas"/>
                <a:sym typeface="Consolas"/>
              </a:rPr>
              <a:t>The mouseover event occurs when a user moves the mouse pointer over an element.</a:t>
            </a:r>
            <a:endParaRPr/>
          </a:p>
          <a:p>
            <a:pPr indent="-228600" lvl="0" marL="228600" rtl="0" algn="l">
              <a:lnSpc>
                <a:spcPct val="90000"/>
              </a:lnSpc>
              <a:spcBef>
                <a:spcPts val="1000"/>
              </a:spcBef>
              <a:spcAft>
                <a:spcPts val="0"/>
              </a:spcAft>
              <a:buClr>
                <a:schemeClr val="dk1"/>
              </a:buClr>
              <a:buSzPct val="100000"/>
              <a:buChar char="•"/>
            </a:pPr>
            <a:r>
              <a:rPr b="0" lang="en-US" sz="2400">
                <a:latin typeface="Consolas"/>
                <a:ea typeface="Consolas"/>
                <a:cs typeface="Consolas"/>
                <a:sym typeface="Consolas"/>
              </a:rPr>
              <a:t>&lt;button type="button" onmouseover="alert('You have placed mouse pointer over a button!');"&gt;Place Mouse Over Me&lt;/button&gt;</a:t>
            </a:r>
            <a:endParaRPr/>
          </a:p>
          <a:p>
            <a:pPr indent="-228600" lvl="0" marL="228600" rtl="0" algn="l">
              <a:lnSpc>
                <a:spcPct val="90000"/>
              </a:lnSpc>
              <a:spcBef>
                <a:spcPts val="1000"/>
              </a:spcBef>
              <a:spcAft>
                <a:spcPts val="0"/>
              </a:spcAft>
              <a:buClr>
                <a:srgbClr val="FF0000"/>
              </a:buClr>
              <a:buSzPct val="100000"/>
              <a:buChar char="•"/>
            </a:pPr>
            <a:r>
              <a:rPr b="0" lang="en-US" sz="2400">
                <a:solidFill>
                  <a:srgbClr val="FF0000"/>
                </a:solidFill>
                <a:latin typeface="Consolas"/>
                <a:ea typeface="Consolas"/>
                <a:cs typeface="Consolas"/>
                <a:sym typeface="Consolas"/>
              </a:rPr>
              <a:t>Mouseout Event (onmouseout): </a:t>
            </a:r>
            <a:r>
              <a:rPr b="0" lang="en-US" sz="2400">
                <a:latin typeface="Consolas"/>
                <a:ea typeface="Consolas"/>
                <a:cs typeface="Consolas"/>
                <a:sym typeface="Consolas"/>
              </a:rPr>
              <a:t>The mouseout event occurs when a user moves the mouse pointer outside of an element.</a:t>
            </a:r>
            <a:endParaRPr/>
          </a:p>
          <a:p>
            <a:pPr indent="-228600" lvl="0" marL="228600" rtl="0" algn="l">
              <a:lnSpc>
                <a:spcPct val="90000"/>
              </a:lnSpc>
              <a:spcBef>
                <a:spcPts val="1000"/>
              </a:spcBef>
              <a:spcAft>
                <a:spcPts val="0"/>
              </a:spcAft>
              <a:buClr>
                <a:schemeClr val="dk1"/>
              </a:buClr>
              <a:buSzPct val="100000"/>
              <a:buChar char="•"/>
            </a:pPr>
            <a:r>
              <a:rPr b="0" lang="en-US" sz="2400">
                <a:latin typeface="Consolas"/>
                <a:ea typeface="Consolas"/>
                <a:cs typeface="Consolas"/>
                <a:sym typeface="Consolas"/>
              </a:rPr>
              <a:t>&lt;button type="button" onmouseout="alert('You have moved out of the button!');"&gt;Place Mouse Inside Me and Move Out&lt;/button&gt;</a:t>
            </a:r>
            <a:endParaRPr/>
          </a:p>
          <a:p>
            <a:pPr indent="-228600" lvl="0" marL="228600" rtl="0" algn="l">
              <a:lnSpc>
                <a:spcPct val="90000"/>
              </a:lnSpc>
              <a:spcBef>
                <a:spcPts val="1000"/>
              </a:spcBef>
              <a:spcAft>
                <a:spcPts val="0"/>
              </a:spcAft>
              <a:buClr>
                <a:schemeClr val="dk1"/>
              </a:buClr>
              <a:buSzPct val="100000"/>
              <a:buChar char="•"/>
            </a:pPr>
            <a:br>
              <a:rPr b="0" lang="en-US" sz="2400">
                <a:latin typeface="Consolas"/>
                <a:ea typeface="Consolas"/>
                <a:cs typeface="Consolas"/>
                <a:sym typeface="Consolas"/>
              </a:rPr>
            </a:br>
            <a:br>
              <a:rPr b="0" lang="en-US" sz="1600">
                <a:latin typeface="Consolas"/>
                <a:ea typeface="Consolas"/>
                <a:cs typeface="Consolas"/>
                <a:sym typeface="Consolas"/>
              </a:rPr>
            </a:br>
            <a:endParaRPr b="0" sz="1600">
              <a:latin typeface="Consolas"/>
              <a:ea typeface="Consolas"/>
              <a:cs typeface="Consolas"/>
              <a:sym typeface="Consolas"/>
            </a:endParaRPr>
          </a:p>
          <a:p>
            <a:pPr indent="-134620" lvl="0" marL="228600" rtl="0" algn="l">
              <a:lnSpc>
                <a:spcPct val="90000"/>
              </a:lnSpc>
              <a:spcBef>
                <a:spcPts val="1000"/>
              </a:spcBef>
              <a:spcAft>
                <a:spcPts val="0"/>
              </a:spcAft>
              <a:buClr>
                <a:schemeClr val="dk1"/>
              </a:buClr>
              <a:buSzPct val="100000"/>
              <a:buNone/>
            </a:pPr>
            <a:r>
              <a:t/>
            </a:r>
            <a:endParaRPr sz="16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057fd50cc1_0_9"/>
          <p:cNvSpPr txBox="1"/>
          <p:nvPr>
            <p:ph idx="1" type="body"/>
          </p:nvPr>
        </p:nvSpPr>
        <p:spPr>
          <a:xfrm>
            <a:off x="838200" y="438150"/>
            <a:ext cx="10515600" cy="5738700"/>
          </a:xfrm>
          <a:prstGeom prst="rect">
            <a:avLst/>
          </a:prstGeom>
          <a:noFill/>
          <a:ln>
            <a:noFill/>
          </a:ln>
        </p:spPr>
        <p:txBody>
          <a:bodyPr anchorCtr="0" anchor="t" bIns="45700" lIns="91425" spcFirstLastPara="1" rIns="91425" wrap="square" tIns="45700">
            <a:normAutofit fontScale="47500" lnSpcReduction="10000"/>
          </a:bodyPr>
          <a:lstStyle/>
          <a:p>
            <a:pPr indent="0" lvl="0" marL="0" rtl="0" algn="l">
              <a:lnSpc>
                <a:spcPct val="90000"/>
              </a:lnSpc>
              <a:spcBef>
                <a:spcPts val="0"/>
              </a:spcBef>
              <a:spcAft>
                <a:spcPts val="0"/>
              </a:spcAft>
              <a:buClr>
                <a:srgbClr val="FF0000"/>
              </a:buClr>
              <a:buSzPct val="100000"/>
              <a:buNone/>
            </a:pPr>
            <a:r>
              <a:rPr b="0" lang="en-US" sz="2800">
                <a:solidFill>
                  <a:srgbClr val="FF0000"/>
                </a:solidFill>
                <a:latin typeface="Consolas"/>
                <a:ea typeface="Consolas"/>
                <a:cs typeface="Consolas"/>
                <a:sym typeface="Consolas"/>
              </a:rPr>
              <a:t>Keyboard Events</a:t>
            </a:r>
            <a:endParaRPr/>
          </a:p>
          <a:p>
            <a:pPr indent="0" lvl="0" marL="0" rtl="0" algn="l">
              <a:lnSpc>
                <a:spcPct val="90000"/>
              </a:lnSpc>
              <a:spcBef>
                <a:spcPts val="1000"/>
              </a:spcBef>
              <a:spcAft>
                <a:spcPts val="0"/>
              </a:spcAft>
              <a:buClr>
                <a:schemeClr val="dk1"/>
              </a:buClr>
              <a:buSzPct val="100000"/>
              <a:buNone/>
            </a:pPr>
            <a:br>
              <a:rPr b="0" lang="en-US" sz="2800">
                <a:latin typeface="Consolas"/>
                <a:ea typeface="Consolas"/>
                <a:cs typeface="Consolas"/>
                <a:sym typeface="Consolas"/>
              </a:rPr>
            </a:br>
            <a:r>
              <a:rPr b="0" lang="en-US" sz="2800">
                <a:solidFill>
                  <a:srgbClr val="FF0000"/>
                </a:solidFill>
                <a:latin typeface="Consolas"/>
                <a:ea typeface="Consolas"/>
                <a:cs typeface="Consolas"/>
                <a:sym typeface="Consolas"/>
              </a:rPr>
              <a:t>Keydown Event (onkeydown): </a:t>
            </a:r>
            <a:r>
              <a:rPr b="0" lang="en-US" sz="2800">
                <a:latin typeface="Consolas"/>
                <a:ea typeface="Consolas"/>
                <a:cs typeface="Consolas"/>
                <a:sym typeface="Consolas"/>
              </a:rPr>
              <a:t>The keydown event occurs when the user presses down a key on the keyboard.</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&lt;input type="text" onkeydown="alert('You have pressed a key inside text input!')"&gt;</a:t>
            </a:r>
            <a:endParaRPr/>
          </a:p>
          <a:p>
            <a:pPr indent="0" lvl="0" marL="0" rtl="0" algn="l">
              <a:lnSpc>
                <a:spcPct val="90000"/>
              </a:lnSpc>
              <a:spcBef>
                <a:spcPts val="1000"/>
              </a:spcBef>
              <a:spcAft>
                <a:spcPts val="0"/>
              </a:spcAft>
              <a:buClr>
                <a:schemeClr val="dk1"/>
              </a:buClr>
              <a:buSzPct val="100000"/>
              <a:buNone/>
            </a:pPr>
            <a:br>
              <a:rPr b="0" lang="en-US" sz="2800">
                <a:latin typeface="Consolas"/>
                <a:ea typeface="Consolas"/>
                <a:cs typeface="Consolas"/>
                <a:sym typeface="Consolas"/>
              </a:rPr>
            </a:br>
            <a:r>
              <a:rPr b="0" lang="en-US" sz="2800">
                <a:solidFill>
                  <a:srgbClr val="FF0000"/>
                </a:solidFill>
                <a:latin typeface="Consolas"/>
                <a:ea typeface="Consolas"/>
                <a:cs typeface="Consolas"/>
                <a:sym typeface="Consolas"/>
              </a:rPr>
              <a:t>Change Event (onchange): </a:t>
            </a:r>
            <a:r>
              <a:rPr b="0" lang="en-US" sz="2800">
                <a:latin typeface="Consolas"/>
                <a:ea typeface="Consolas"/>
                <a:cs typeface="Consolas"/>
                <a:sym typeface="Consolas"/>
              </a:rPr>
              <a:t>The change event occurs when a user changes the value of a form element.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&lt;select onchange="alert('You have changed the selection!');"&gt;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    &lt;option&gt;Select&lt;/option&gt;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    &lt;option&gt;Male&lt;/option&gt;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    &lt;option&gt;Female&lt;/option&gt;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&lt;/select&gt;</a:t>
            </a:r>
            <a:endParaRPr/>
          </a:p>
          <a:p>
            <a:pPr indent="0" lvl="0" marL="0" rtl="0" algn="l">
              <a:lnSpc>
                <a:spcPct val="90000"/>
              </a:lnSpc>
              <a:spcBef>
                <a:spcPts val="1000"/>
              </a:spcBef>
              <a:spcAft>
                <a:spcPts val="0"/>
              </a:spcAft>
              <a:buClr>
                <a:schemeClr val="dk1"/>
              </a:buClr>
              <a:buSzPct val="100000"/>
              <a:buNone/>
            </a:pPr>
            <a:br>
              <a:rPr b="0" lang="en-US" sz="2800">
                <a:latin typeface="Consolas"/>
                <a:ea typeface="Consolas"/>
                <a:cs typeface="Consolas"/>
                <a:sym typeface="Consolas"/>
              </a:rPr>
            </a:br>
            <a:r>
              <a:rPr b="0" lang="en-US" sz="2800">
                <a:solidFill>
                  <a:srgbClr val="FF0000"/>
                </a:solidFill>
                <a:latin typeface="Consolas"/>
                <a:ea typeface="Consolas"/>
                <a:cs typeface="Consolas"/>
                <a:sym typeface="Consolas"/>
              </a:rPr>
              <a:t>Submit Event (onsubmit)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The submit event only occurs when the user submits a form on a web page.</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&lt;form action="action.php" method="post" onsubmit="alert('Form data will be submitted to the server!');"&gt;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    &lt;label&gt;First Name:&lt;/label&gt;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    &lt;input type="text" name="first-name" required&gt;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    &lt;input type="submit" value="Submit"&gt;</a:t>
            </a:r>
            <a:endParaRPr/>
          </a:p>
          <a:p>
            <a:pPr indent="0" lvl="0" marL="0" rtl="0" algn="l">
              <a:lnSpc>
                <a:spcPct val="90000"/>
              </a:lnSpc>
              <a:spcBef>
                <a:spcPts val="1000"/>
              </a:spcBef>
              <a:spcAft>
                <a:spcPts val="0"/>
              </a:spcAft>
              <a:buClr>
                <a:schemeClr val="dk1"/>
              </a:buClr>
              <a:buSzPct val="100000"/>
              <a:buNone/>
            </a:pPr>
            <a:r>
              <a:rPr b="0" lang="en-US" sz="2800">
                <a:latin typeface="Consolas"/>
                <a:ea typeface="Consolas"/>
                <a:cs typeface="Consolas"/>
                <a:sym typeface="Consolas"/>
              </a:rPr>
              <a:t>&lt;/form&gt;</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idx="1" type="body"/>
          </p:nvPr>
        </p:nvSpPr>
        <p:spPr>
          <a:xfrm>
            <a:off x="838200" y="333375"/>
            <a:ext cx="10515600" cy="5843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62626"/>
              </a:buClr>
              <a:buSzPts val="2800"/>
              <a:buChar char="•"/>
            </a:pPr>
            <a:r>
              <a:rPr b="1" i="0" lang="en-US">
                <a:solidFill>
                  <a:srgbClr val="262626"/>
                </a:solidFill>
                <a:latin typeface="Arial"/>
                <a:ea typeface="Arial"/>
                <a:cs typeface="Arial"/>
                <a:sym typeface="Arial"/>
              </a:rPr>
              <a:t>Client-side and Server-side Scripting</a:t>
            </a:r>
            <a:endParaRPr/>
          </a:p>
          <a:p>
            <a:pPr indent="-228600" lvl="0" marL="228600" rtl="0" algn="l">
              <a:lnSpc>
                <a:spcPct val="90000"/>
              </a:lnSpc>
              <a:spcBef>
                <a:spcPts val="1000"/>
              </a:spcBef>
              <a:spcAft>
                <a:spcPts val="0"/>
              </a:spcAft>
              <a:buClr>
                <a:srgbClr val="414141"/>
              </a:buClr>
              <a:buSzPts val="2800"/>
              <a:buChar char="•"/>
            </a:pPr>
            <a:r>
              <a:rPr b="0" i="0" lang="en-US">
                <a:solidFill>
                  <a:srgbClr val="414141"/>
                </a:solidFill>
                <a:latin typeface="Arial"/>
                <a:ea typeface="Arial"/>
                <a:cs typeface="Arial"/>
                <a:sym typeface="Arial"/>
              </a:rPr>
              <a:t>Client-side scripting languages such as JavaScript, VBScript, etc. are interpreted and executed by the web browser, while server-side scripting languages such as PHP, ASP, Java, Python, Ruby, etc. runs on the web server and the output sent back to the web browser in HTML format.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idx="1" type="body"/>
          </p:nvPr>
        </p:nvSpPr>
        <p:spPr>
          <a:xfrm>
            <a:off x="838200" y="323850"/>
            <a:ext cx="10515600" cy="58531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syntax of JavaScript is the set of rules that define a correctly structured JavaScript program.</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JavaScript consists of JavaScript statements that are placed within the &lt;script&gt;&lt;/script&gt; HTML tags in a web page, or within the external JavaScript file having .js extension.</a:t>
            </a:r>
            <a:endParaRPr/>
          </a:p>
          <a:p>
            <a:pPr indent="-228600" lvl="0" marL="228600" rtl="0" algn="l">
              <a:lnSpc>
                <a:spcPct val="90000"/>
              </a:lnSpc>
              <a:spcBef>
                <a:spcPts val="1000"/>
              </a:spcBef>
              <a:spcAft>
                <a:spcPts val="0"/>
              </a:spcAft>
              <a:buClr>
                <a:schemeClr val="dk1"/>
              </a:buClr>
              <a:buSzPts val="2800"/>
              <a:buChar char="•"/>
            </a:pPr>
            <a:r>
              <a:rPr lang="en-US"/>
              <a:t>var x = 5;</a:t>
            </a:r>
            <a:endParaRPr/>
          </a:p>
          <a:p>
            <a:pPr indent="-228600" lvl="0" marL="228600" rtl="0" algn="l">
              <a:lnSpc>
                <a:spcPct val="90000"/>
              </a:lnSpc>
              <a:spcBef>
                <a:spcPts val="1000"/>
              </a:spcBef>
              <a:spcAft>
                <a:spcPts val="0"/>
              </a:spcAft>
              <a:buClr>
                <a:schemeClr val="dk1"/>
              </a:buClr>
              <a:buSzPts val="2800"/>
              <a:buChar char="•"/>
            </a:pPr>
            <a:r>
              <a:rPr lang="en-US"/>
              <a:t>var y = 10;</a:t>
            </a:r>
            <a:endParaRPr/>
          </a:p>
          <a:p>
            <a:pPr indent="-228600" lvl="0" marL="228600" rtl="0" algn="l">
              <a:lnSpc>
                <a:spcPct val="90000"/>
              </a:lnSpc>
              <a:spcBef>
                <a:spcPts val="1000"/>
              </a:spcBef>
              <a:spcAft>
                <a:spcPts val="0"/>
              </a:spcAft>
              <a:buClr>
                <a:schemeClr val="dk1"/>
              </a:buClr>
              <a:buSzPts val="2800"/>
              <a:buChar char="•"/>
            </a:pPr>
            <a:r>
              <a:rPr lang="en-US"/>
              <a:t>var sum = x + y;</a:t>
            </a:r>
            <a:endParaRPr/>
          </a:p>
          <a:p>
            <a:pPr indent="-228600" lvl="0" marL="228600" rtl="0" algn="l">
              <a:lnSpc>
                <a:spcPct val="90000"/>
              </a:lnSpc>
              <a:spcBef>
                <a:spcPts val="1000"/>
              </a:spcBef>
              <a:spcAft>
                <a:spcPts val="0"/>
              </a:spcAft>
              <a:buClr>
                <a:schemeClr val="dk1"/>
              </a:buClr>
              <a:buSzPts val="2800"/>
              <a:buChar char="•"/>
            </a:pPr>
            <a:r>
              <a:rPr lang="en-US"/>
              <a:t>document.write(sum); // Prints variable value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idx="1" type="body"/>
          </p:nvPr>
        </p:nvSpPr>
        <p:spPr>
          <a:xfrm>
            <a:off x="838200" y="304800"/>
            <a:ext cx="10515600" cy="587216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What is Variable?</a:t>
            </a:r>
            <a:endParaRPr/>
          </a:p>
          <a:p>
            <a:pPr indent="-228600" lvl="0" marL="228600" rtl="0" algn="l">
              <a:lnSpc>
                <a:spcPct val="90000"/>
              </a:lnSpc>
              <a:spcBef>
                <a:spcPts val="1000"/>
              </a:spcBef>
              <a:spcAft>
                <a:spcPts val="0"/>
              </a:spcAft>
              <a:buClr>
                <a:schemeClr val="dk1"/>
              </a:buClr>
              <a:buSzPct val="100000"/>
              <a:buChar char="•"/>
            </a:pPr>
            <a:r>
              <a:rPr lang="en-US"/>
              <a:t>Variables are fundamental to all programming languages. Variables are used to store data, like string of text, numbers, etc. The data or value stored in the variables can be set, updated, and retrieved whenever needed. In general, variables are symbolic names for values.</a:t>
            </a:r>
            <a:endParaRPr/>
          </a:p>
          <a:p>
            <a:pPr indent="-90804"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You can create a variable with the var keyword, whereas the assignment operator (=) is used to assign value to a variable, like this: var varName = value;</a:t>
            </a:r>
            <a:endParaRPr/>
          </a:p>
          <a:p>
            <a:pPr indent="0" lvl="0" marL="0" rtl="0" algn="l">
              <a:lnSpc>
                <a:spcPct val="90000"/>
              </a:lnSpc>
              <a:spcBef>
                <a:spcPts val="1000"/>
              </a:spcBef>
              <a:spcAft>
                <a:spcPts val="0"/>
              </a:spcAft>
              <a:buClr>
                <a:srgbClr val="569CD6"/>
              </a:buClr>
              <a:buSzPct val="100000"/>
              <a:buNone/>
            </a:pPr>
            <a:r>
              <a:rPr b="0" lang="en-US">
                <a:solidFill>
                  <a:srgbClr val="569CD6"/>
                </a:solidFill>
                <a:latin typeface="Consolas"/>
                <a:ea typeface="Consolas"/>
                <a:cs typeface="Consolas"/>
                <a:sym typeface="Consolas"/>
              </a:rPr>
              <a:t>var</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name</a:t>
            </a:r>
            <a:r>
              <a:rPr b="0" lang="en-US">
                <a:solidFill>
                  <a:srgbClr val="D4D4D4"/>
                </a:solidFill>
                <a:latin typeface="Consolas"/>
                <a:ea typeface="Consolas"/>
                <a:cs typeface="Consolas"/>
                <a:sym typeface="Consolas"/>
              </a:rPr>
              <a:t> = </a:t>
            </a:r>
            <a:r>
              <a:rPr b="0" lang="en-US">
                <a:solidFill>
                  <a:srgbClr val="CE9178"/>
                </a:solidFill>
                <a:latin typeface="Consolas"/>
                <a:ea typeface="Consolas"/>
                <a:cs typeface="Consolas"/>
                <a:sym typeface="Consolas"/>
              </a:rPr>
              <a:t>"Peter Parker"</a:t>
            </a:r>
            <a:r>
              <a:rPr b="0" lang="en-US">
                <a:solidFill>
                  <a:srgbClr val="D4D4D4"/>
                </a:solidFill>
                <a:latin typeface="Consolas"/>
                <a:ea typeface="Consolas"/>
                <a:cs typeface="Consolas"/>
                <a:sym typeface="Consolas"/>
              </a:rPr>
              <a:t>;</a:t>
            </a:r>
            <a:endParaRPr/>
          </a:p>
          <a:p>
            <a:pPr indent="0" lvl="0" marL="0" rtl="0" algn="l">
              <a:lnSpc>
                <a:spcPct val="90000"/>
              </a:lnSpc>
              <a:spcBef>
                <a:spcPts val="1000"/>
              </a:spcBef>
              <a:spcAft>
                <a:spcPts val="0"/>
              </a:spcAft>
              <a:buClr>
                <a:srgbClr val="569CD6"/>
              </a:buClr>
              <a:buSzPct val="100000"/>
              <a:buNone/>
            </a:pPr>
            <a:r>
              <a:rPr b="0" lang="en-US">
                <a:solidFill>
                  <a:srgbClr val="569CD6"/>
                </a:solidFill>
                <a:latin typeface="Consolas"/>
                <a:ea typeface="Consolas"/>
                <a:cs typeface="Consolas"/>
                <a:sym typeface="Consolas"/>
              </a:rPr>
              <a:t>var</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age</a:t>
            </a:r>
            <a:r>
              <a:rPr b="0" lang="en-US">
                <a:solidFill>
                  <a:srgbClr val="D4D4D4"/>
                </a:solidFill>
                <a:latin typeface="Consolas"/>
                <a:ea typeface="Consolas"/>
                <a:cs typeface="Consolas"/>
                <a:sym typeface="Consolas"/>
              </a:rPr>
              <a:t> = </a:t>
            </a:r>
            <a:r>
              <a:rPr b="0" lang="en-US">
                <a:solidFill>
                  <a:srgbClr val="B5CEA8"/>
                </a:solidFill>
                <a:latin typeface="Consolas"/>
                <a:ea typeface="Consolas"/>
                <a:cs typeface="Consolas"/>
                <a:sym typeface="Consolas"/>
              </a:rPr>
              <a:t>21</a:t>
            </a:r>
            <a:r>
              <a:rPr b="0" lang="en-US">
                <a:solidFill>
                  <a:srgbClr val="D4D4D4"/>
                </a:solidFill>
                <a:latin typeface="Consolas"/>
                <a:ea typeface="Consolas"/>
                <a:cs typeface="Consolas"/>
                <a:sym typeface="Consolas"/>
              </a:rPr>
              <a:t>;</a:t>
            </a:r>
            <a:endParaRPr/>
          </a:p>
          <a:p>
            <a:pPr indent="0" lvl="0" marL="0" rtl="0" algn="l">
              <a:lnSpc>
                <a:spcPct val="90000"/>
              </a:lnSpc>
              <a:spcBef>
                <a:spcPts val="1000"/>
              </a:spcBef>
              <a:spcAft>
                <a:spcPts val="0"/>
              </a:spcAft>
              <a:buClr>
                <a:srgbClr val="569CD6"/>
              </a:buClr>
              <a:buSzPct val="100000"/>
              <a:buNone/>
            </a:pPr>
            <a:r>
              <a:rPr b="0" lang="en-US">
                <a:solidFill>
                  <a:srgbClr val="569CD6"/>
                </a:solidFill>
                <a:latin typeface="Consolas"/>
                <a:ea typeface="Consolas"/>
                <a:cs typeface="Consolas"/>
                <a:sym typeface="Consolas"/>
              </a:rPr>
              <a:t>var</a:t>
            </a:r>
            <a:r>
              <a:rPr b="0" lang="en-US">
                <a:solidFill>
                  <a:srgbClr val="D4D4D4"/>
                </a:solidFill>
                <a:latin typeface="Consolas"/>
                <a:ea typeface="Consolas"/>
                <a:cs typeface="Consolas"/>
                <a:sym typeface="Consolas"/>
              </a:rPr>
              <a:t> </a:t>
            </a:r>
            <a:r>
              <a:rPr b="0" lang="en-US">
                <a:solidFill>
                  <a:srgbClr val="9CDCFE"/>
                </a:solidFill>
                <a:latin typeface="Consolas"/>
                <a:ea typeface="Consolas"/>
                <a:cs typeface="Consolas"/>
                <a:sym typeface="Consolas"/>
              </a:rPr>
              <a:t>isMarried</a:t>
            </a:r>
            <a:r>
              <a:rPr b="0" lang="en-US">
                <a:solidFill>
                  <a:srgbClr val="D4D4D4"/>
                </a:solidFill>
                <a:latin typeface="Consolas"/>
                <a:ea typeface="Consolas"/>
                <a:cs typeface="Consolas"/>
                <a:sym typeface="Consolas"/>
              </a:rPr>
              <a:t> = </a:t>
            </a:r>
            <a:r>
              <a:rPr b="0" lang="en-US">
                <a:solidFill>
                  <a:srgbClr val="569CD6"/>
                </a:solidFill>
                <a:latin typeface="Consolas"/>
                <a:ea typeface="Consolas"/>
                <a:cs typeface="Consolas"/>
                <a:sym typeface="Consolas"/>
              </a:rPr>
              <a:t>false</a:t>
            </a:r>
            <a:r>
              <a:rPr b="0" lang="en-US">
                <a:solidFill>
                  <a:srgbClr val="D4D4D4"/>
                </a:solidFill>
                <a:latin typeface="Consolas"/>
                <a:ea typeface="Consolas"/>
                <a:cs typeface="Consolas"/>
                <a:sym typeface="Consolas"/>
              </a:rPr>
              <a:t>;</a:t>
            </a:r>
            <a:endParaRPr/>
          </a:p>
          <a:p>
            <a:pPr indent="0" lvl="0" marL="0" rtl="0" algn="l">
              <a:lnSpc>
                <a:spcPct val="90000"/>
              </a:lnSpc>
              <a:spcBef>
                <a:spcPts val="1000"/>
              </a:spcBef>
              <a:spcAft>
                <a:spcPts val="0"/>
              </a:spcAft>
              <a:buClr>
                <a:schemeClr val="dk1"/>
              </a:buClr>
              <a:buSzPct val="100000"/>
              <a:buNone/>
            </a:pPr>
            <a:r>
              <a:t/>
            </a:r>
            <a:endParaRPr b="0">
              <a:solidFill>
                <a:srgbClr val="D4D4D4"/>
              </a:solidFill>
              <a:latin typeface="Consolas"/>
              <a:ea typeface="Consolas"/>
              <a:cs typeface="Consolas"/>
              <a:sym typeface="Consolas"/>
            </a:endParaRPr>
          </a:p>
          <a:p>
            <a:pPr indent="-228600" lvl="0" marL="228600" rtl="0" algn="l">
              <a:lnSpc>
                <a:spcPct val="90000"/>
              </a:lnSpc>
              <a:spcBef>
                <a:spcPts val="1000"/>
              </a:spcBef>
              <a:spcAft>
                <a:spcPts val="0"/>
              </a:spcAft>
              <a:buClr>
                <a:srgbClr val="FF0000"/>
              </a:buClr>
              <a:buSzPct val="100000"/>
              <a:buChar char="•"/>
            </a:pPr>
            <a:r>
              <a:rPr b="0" lang="en-US">
                <a:solidFill>
                  <a:srgbClr val="FF0000"/>
                </a:solidFill>
                <a:latin typeface="Consolas"/>
                <a:ea typeface="Consolas"/>
                <a:cs typeface="Consolas"/>
                <a:sym typeface="Consolas"/>
              </a:rPr>
              <a:t>ES6 introduces two new keywords let and const for declaring variables.</a:t>
            </a:r>
            <a:endParaRPr/>
          </a:p>
          <a:p>
            <a:pPr indent="-228600" lvl="0" marL="228600" rtl="0" algn="l">
              <a:lnSpc>
                <a:spcPct val="90000"/>
              </a:lnSpc>
              <a:spcBef>
                <a:spcPts val="1000"/>
              </a:spcBef>
              <a:spcAft>
                <a:spcPts val="0"/>
              </a:spcAft>
              <a:buClr>
                <a:srgbClr val="FF0000"/>
              </a:buClr>
              <a:buSzPct val="100000"/>
              <a:buChar char="•"/>
            </a:pPr>
            <a:br>
              <a:rPr b="0" lang="en-US">
                <a:solidFill>
                  <a:srgbClr val="FF0000"/>
                </a:solidFill>
                <a:latin typeface="Consolas"/>
                <a:ea typeface="Consolas"/>
                <a:cs typeface="Consolas"/>
                <a:sym typeface="Consolas"/>
              </a:rPr>
            </a:br>
            <a:r>
              <a:rPr b="0" lang="en-US">
                <a:latin typeface="Consolas"/>
                <a:ea typeface="Consolas"/>
                <a:cs typeface="Consolas"/>
                <a:sym typeface="Consolas"/>
              </a:rPr>
              <a:t>Unlike var, which declare function-scoped variables, both let and const keywords declare variables, scoped at block-level ({}). Block scoping means that a new scope is created between a pair of curly brackets {}</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Naming Conventions for Variable</a:t>
            </a:r>
            <a:endParaRPr/>
          </a:p>
        </p:txBody>
      </p:sp>
      <p:sp>
        <p:nvSpPr>
          <p:cNvPr id="129" name="Google Shape;12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variable name must start with a letter, underscore (_), or dollar sign ($).</a:t>
            </a:r>
            <a:endParaRPr/>
          </a:p>
          <a:p>
            <a:pPr indent="-228600" lvl="0" marL="228600" rtl="0" algn="l">
              <a:lnSpc>
                <a:spcPct val="90000"/>
              </a:lnSpc>
              <a:spcBef>
                <a:spcPts val="1000"/>
              </a:spcBef>
              <a:spcAft>
                <a:spcPts val="0"/>
              </a:spcAft>
              <a:buClr>
                <a:schemeClr val="dk1"/>
              </a:buClr>
              <a:buSzPts val="2800"/>
              <a:buChar char="•"/>
            </a:pPr>
            <a:r>
              <a:rPr lang="en-US"/>
              <a:t>A variable name cannot start with a number.</a:t>
            </a:r>
            <a:endParaRPr/>
          </a:p>
          <a:p>
            <a:pPr indent="-228600" lvl="0" marL="228600" rtl="0" algn="l">
              <a:lnSpc>
                <a:spcPct val="90000"/>
              </a:lnSpc>
              <a:spcBef>
                <a:spcPts val="1000"/>
              </a:spcBef>
              <a:spcAft>
                <a:spcPts val="0"/>
              </a:spcAft>
              <a:buClr>
                <a:schemeClr val="dk1"/>
              </a:buClr>
              <a:buSzPts val="2800"/>
              <a:buChar char="•"/>
            </a:pPr>
            <a:r>
              <a:rPr lang="en-US"/>
              <a:t>A variable name can only contain alpha-numeric characters (A-z, 0-9) and underscores.</a:t>
            </a:r>
            <a:endParaRPr/>
          </a:p>
          <a:p>
            <a:pPr indent="-228600" lvl="0" marL="228600" rtl="0" algn="l">
              <a:lnSpc>
                <a:spcPct val="90000"/>
              </a:lnSpc>
              <a:spcBef>
                <a:spcPts val="1000"/>
              </a:spcBef>
              <a:spcAft>
                <a:spcPts val="0"/>
              </a:spcAft>
              <a:buClr>
                <a:schemeClr val="dk1"/>
              </a:buClr>
              <a:buSzPts val="2800"/>
              <a:buChar char="•"/>
            </a:pPr>
            <a:r>
              <a:rPr lang="en-US"/>
              <a:t>A variable name cannot contain spaces.</a:t>
            </a:r>
            <a:endParaRPr/>
          </a:p>
          <a:p>
            <a:pPr indent="-228600" lvl="0" marL="228600" rtl="0" algn="l">
              <a:lnSpc>
                <a:spcPct val="90000"/>
              </a:lnSpc>
              <a:spcBef>
                <a:spcPts val="1000"/>
              </a:spcBef>
              <a:spcAft>
                <a:spcPts val="0"/>
              </a:spcAft>
              <a:buClr>
                <a:schemeClr val="dk1"/>
              </a:buClr>
              <a:buSzPts val="2800"/>
              <a:buChar char="•"/>
            </a:pPr>
            <a:r>
              <a:rPr lang="en-US"/>
              <a:t>A variable name cannot be a JavaScript keyword or a JavaScript reserved word.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2022-11-07T15:37:23Z</dcterms:created>
  <dc:creator>Sameer Mishra</dc:creator>
</cp:coreProperties>
</file>