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0" r:id="rId2"/>
    <p:sldId id="301" r:id="rId3"/>
    <p:sldId id="302" r:id="rId4"/>
    <p:sldId id="310" r:id="rId5"/>
    <p:sldId id="311" r:id="rId6"/>
    <p:sldId id="303" r:id="rId7"/>
    <p:sldId id="318" r:id="rId8"/>
    <p:sldId id="304" r:id="rId9"/>
    <p:sldId id="305" r:id="rId10"/>
    <p:sldId id="308" r:id="rId11"/>
    <p:sldId id="306" r:id="rId12"/>
    <p:sldId id="307" r:id="rId13"/>
    <p:sldId id="324" r:id="rId14"/>
    <p:sldId id="325" r:id="rId15"/>
    <p:sldId id="309" r:id="rId16"/>
    <p:sldId id="312" r:id="rId17"/>
    <p:sldId id="322" r:id="rId18"/>
    <p:sldId id="323" r:id="rId19"/>
    <p:sldId id="313" r:id="rId20"/>
    <p:sldId id="314" r:id="rId21"/>
    <p:sldId id="315" r:id="rId22"/>
    <p:sldId id="316" r:id="rId23"/>
    <p:sldId id="317" r:id="rId24"/>
    <p:sldId id="319" r:id="rId25"/>
    <p:sldId id="320" r:id="rId26"/>
    <p:sldId id="321" r:id="rId27"/>
    <p:sldId id="326" r:id="rId28"/>
    <p:sldId id="327" r:id="rId29"/>
    <p:sldId id="328" r:id="rId30"/>
    <p:sldId id="329" r:id="rId31"/>
    <p:sldId id="330" r:id="rId32"/>
    <p:sldId id="331" r:id="rId33"/>
    <p:sldId id="332" r:id="rId34"/>
    <p:sldId id="333" r:id="rId35"/>
    <p:sldId id="334" r:id="rId36"/>
    <p:sldId id="335" r:id="rId37"/>
    <p:sldId id="336" r:id="rId38"/>
    <p:sldId id="339" r:id="rId39"/>
    <p:sldId id="340" r:id="rId40"/>
    <p:sldId id="337" r:id="rId41"/>
    <p:sldId id="338" r:id="rId42"/>
    <p:sldId id="341" r:id="rId43"/>
    <p:sldId id="348" r:id="rId44"/>
    <p:sldId id="342" r:id="rId45"/>
    <p:sldId id="349" r:id="rId46"/>
    <p:sldId id="343" r:id="rId47"/>
    <p:sldId id="350" r:id="rId48"/>
    <p:sldId id="344" r:id="rId49"/>
    <p:sldId id="345" r:id="rId50"/>
    <p:sldId id="346" r:id="rId51"/>
    <p:sldId id="34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86" autoAdjust="0"/>
    <p:restoredTop sz="94660"/>
  </p:normalViewPr>
  <p:slideViewPr>
    <p:cSldViewPr snapToGrid="0">
      <p:cViewPr varScale="1">
        <p:scale>
          <a:sx n="72" d="100"/>
          <a:sy n="72" d="100"/>
        </p:scale>
        <p:origin x="3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F0F7D-8C39-B450-4698-BE8639CE1B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5EB4E1-2A0D-407F-8E13-318ED6FC06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3DC3DB-A0BE-5423-2873-2213CCB86138}"/>
              </a:ext>
            </a:extLst>
          </p:cNvPr>
          <p:cNvSpPr>
            <a:spLocks noGrp="1"/>
          </p:cNvSpPr>
          <p:nvPr>
            <p:ph type="dt" sz="half" idx="10"/>
          </p:nvPr>
        </p:nvSpPr>
        <p:spPr/>
        <p:txBody>
          <a:bodyPr/>
          <a:lstStyle/>
          <a:p>
            <a:fld id="{D707575A-2151-407B-AE55-B9CE401DE3B9}" type="datetimeFigureOut">
              <a:rPr lang="en-US" smtClean="0"/>
              <a:t>12/24/2022</a:t>
            </a:fld>
            <a:endParaRPr lang="en-US"/>
          </a:p>
        </p:txBody>
      </p:sp>
      <p:sp>
        <p:nvSpPr>
          <p:cNvPr id="5" name="Footer Placeholder 4">
            <a:extLst>
              <a:ext uri="{FF2B5EF4-FFF2-40B4-BE49-F238E27FC236}">
                <a16:creationId xmlns:a16="http://schemas.microsoft.com/office/drawing/2014/main" id="{0AC80A4A-562F-CE20-9DA6-61BCB8CD1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C5CB6-F6C1-4B55-8ADF-39497DC04093}"/>
              </a:ext>
            </a:extLst>
          </p:cNvPr>
          <p:cNvSpPr>
            <a:spLocks noGrp="1"/>
          </p:cNvSpPr>
          <p:nvPr>
            <p:ph type="sldNum" sz="quarter" idx="12"/>
          </p:nvPr>
        </p:nvSpPr>
        <p:spPr/>
        <p:txBody>
          <a:bodyPr/>
          <a:lstStyle/>
          <a:p>
            <a:fld id="{5990D830-9E46-4871-A55B-A6612237775A}" type="slidenum">
              <a:rPr lang="en-US" smtClean="0"/>
              <a:t>‹#›</a:t>
            </a:fld>
            <a:endParaRPr lang="en-US"/>
          </a:p>
        </p:txBody>
      </p:sp>
    </p:spTree>
    <p:extLst>
      <p:ext uri="{BB962C8B-B14F-4D97-AF65-F5344CB8AC3E}">
        <p14:creationId xmlns:p14="http://schemas.microsoft.com/office/powerpoint/2010/main" val="4240289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CCFD-6DE2-7414-8767-CCE4B72F08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B7C616-18A2-0200-3B30-E344EA2FFB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1EAAD6-CC17-F013-71A0-2CBB1FDF4F45}"/>
              </a:ext>
            </a:extLst>
          </p:cNvPr>
          <p:cNvSpPr>
            <a:spLocks noGrp="1"/>
          </p:cNvSpPr>
          <p:nvPr>
            <p:ph type="dt" sz="half" idx="10"/>
          </p:nvPr>
        </p:nvSpPr>
        <p:spPr/>
        <p:txBody>
          <a:bodyPr/>
          <a:lstStyle/>
          <a:p>
            <a:fld id="{D707575A-2151-407B-AE55-B9CE401DE3B9}" type="datetimeFigureOut">
              <a:rPr lang="en-US" smtClean="0"/>
              <a:t>12/24/2022</a:t>
            </a:fld>
            <a:endParaRPr lang="en-US"/>
          </a:p>
        </p:txBody>
      </p:sp>
      <p:sp>
        <p:nvSpPr>
          <p:cNvPr id="5" name="Footer Placeholder 4">
            <a:extLst>
              <a:ext uri="{FF2B5EF4-FFF2-40B4-BE49-F238E27FC236}">
                <a16:creationId xmlns:a16="http://schemas.microsoft.com/office/drawing/2014/main" id="{16E7EFCB-C71A-E50E-E175-4EF98C2E8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DB617-7CCE-FC4A-90C6-FC544AD8EC16}"/>
              </a:ext>
            </a:extLst>
          </p:cNvPr>
          <p:cNvSpPr>
            <a:spLocks noGrp="1"/>
          </p:cNvSpPr>
          <p:nvPr>
            <p:ph type="sldNum" sz="quarter" idx="12"/>
          </p:nvPr>
        </p:nvSpPr>
        <p:spPr/>
        <p:txBody>
          <a:bodyPr/>
          <a:lstStyle/>
          <a:p>
            <a:fld id="{5990D830-9E46-4871-A55B-A6612237775A}" type="slidenum">
              <a:rPr lang="en-US" smtClean="0"/>
              <a:t>‹#›</a:t>
            </a:fld>
            <a:endParaRPr lang="en-US"/>
          </a:p>
        </p:txBody>
      </p:sp>
    </p:spTree>
    <p:extLst>
      <p:ext uri="{BB962C8B-B14F-4D97-AF65-F5344CB8AC3E}">
        <p14:creationId xmlns:p14="http://schemas.microsoft.com/office/powerpoint/2010/main" val="3358410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9AB5CC-00C8-412D-7138-CF3338FBE5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DFF0CA-514E-7DD1-3821-DB35E60406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C0C3B-1CC7-412F-A122-1B89C7036E4E}"/>
              </a:ext>
            </a:extLst>
          </p:cNvPr>
          <p:cNvSpPr>
            <a:spLocks noGrp="1"/>
          </p:cNvSpPr>
          <p:nvPr>
            <p:ph type="dt" sz="half" idx="10"/>
          </p:nvPr>
        </p:nvSpPr>
        <p:spPr/>
        <p:txBody>
          <a:bodyPr/>
          <a:lstStyle/>
          <a:p>
            <a:fld id="{D707575A-2151-407B-AE55-B9CE401DE3B9}" type="datetimeFigureOut">
              <a:rPr lang="en-US" smtClean="0"/>
              <a:t>12/24/2022</a:t>
            </a:fld>
            <a:endParaRPr lang="en-US"/>
          </a:p>
        </p:txBody>
      </p:sp>
      <p:sp>
        <p:nvSpPr>
          <p:cNvPr id="5" name="Footer Placeholder 4">
            <a:extLst>
              <a:ext uri="{FF2B5EF4-FFF2-40B4-BE49-F238E27FC236}">
                <a16:creationId xmlns:a16="http://schemas.microsoft.com/office/drawing/2014/main" id="{D238D9A0-4C56-682E-FC28-26CD57CD0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340A0-5FA6-C1EA-608C-747136CED87B}"/>
              </a:ext>
            </a:extLst>
          </p:cNvPr>
          <p:cNvSpPr>
            <a:spLocks noGrp="1"/>
          </p:cNvSpPr>
          <p:nvPr>
            <p:ph type="sldNum" sz="quarter" idx="12"/>
          </p:nvPr>
        </p:nvSpPr>
        <p:spPr/>
        <p:txBody>
          <a:bodyPr/>
          <a:lstStyle/>
          <a:p>
            <a:fld id="{5990D830-9E46-4871-A55B-A6612237775A}" type="slidenum">
              <a:rPr lang="en-US" smtClean="0"/>
              <a:t>‹#›</a:t>
            </a:fld>
            <a:endParaRPr lang="en-US"/>
          </a:p>
        </p:txBody>
      </p:sp>
    </p:spTree>
    <p:extLst>
      <p:ext uri="{BB962C8B-B14F-4D97-AF65-F5344CB8AC3E}">
        <p14:creationId xmlns:p14="http://schemas.microsoft.com/office/powerpoint/2010/main" val="3699844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880F-8C7C-E2E5-0C8D-A0175BB103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1CC703-4C61-7EF1-45E6-166CC1F580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63CD7E-EEB2-403D-DFEE-A17388A34F47}"/>
              </a:ext>
            </a:extLst>
          </p:cNvPr>
          <p:cNvSpPr>
            <a:spLocks noGrp="1"/>
          </p:cNvSpPr>
          <p:nvPr>
            <p:ph type="dt" sz="half" idx="10"/>
          </p:nvPr>
        </p:nvSpPr>
        <p:spPr/>
        <p:txBody>
          <a:bodyPr/>
          <a:lstStyle/>
          <a:p>
            <a:fld id="{D707575A-2151-407B-AE55-B9CE401DE3B9}" type="datetimeFigureOut">
              <a:rPr lang="en-US" smtClean="0"/>
              <a:t>12/24/2022</a:t>
            </a:fld>
            <a:endParaRPr lang="en-US"/>
          </a:p>
        </p:txBody>
      </p:sp>
      <p:sp>
        <p:nvSpPr>
          <p:cNvPr id="5" name="Footer Placeholder 4">
            <a:extLst>
              <a:ext uri="{FF2B5EF4-FFF2-40B4-BE49-F238E27FC236}">
                <a16:creationId xmlns:a16="http://schemas.microsoft.com/office/drawing/2014/main" id="{E2D69F3B-EC74-9C64-1299-7C77222326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D09E54-C849-4751-9A1B-14E1791638A2}"/>
              </a:ext>
            </a:extLst>
          </p:cNvPr>
          <p:cNvSpPr>
            <a:spLocks noGrp="1"/>
          </p:cNvSpPr>
          <p:nvPr>
            <p:ph type="sldNum" sz="quarter" idx="12"/>
          </p:nvPr>
        </p:nvSpPr>
        <p:spPr/>
        <p:txBody>
          <a:bodyPr/>
          <a:lstStyle/>
          <a:p>
            <a:fld id="{5990D830-9E46-4871-A55B-A6612237775A}" type="slidenum">
              <a:rPr lang="en-US" smtClean="0"/>
              <a:t>‹#›</a:t>
            </a:fld>
            <a:endParaRPr lang="en-US"/>
          </a:p>
        </p:txBody>
      </p:sp>
    </p:spTree>
    <p:extLst>
      <p:ext uri="{BB962C8B-B14F-4D97-AF65-F5344CB8AC3E}">
        <p14:creationId xmlns:p14="http://schemas.microsoft.com/office/powerpoint/2010/main" val="2491665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CEA4-5128-0672-AD0A-98FD378A4B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FEDBDA-B057-980F-2A38-515CF7C89B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EB62E0-6153-92BD-41DA-F7521ADCB64D}"/>
              </a:ext>
            </a:extLst>
          </p:cNvPr>
          <p:cNvSpPr>
            <a:spLocks noGrp="1"/>
          </p:cNvSpPr>
          <p:nvPr>
            <p:ph type="dt" sz="half" idx="10"/>
          </p:nvPr>
        </p:nvSpPr>
        <p:spPr/>
        <p:txBody>
          <a:bodyPr/>
          <a:lstStyle/>
          <a:p>
            <a:fld id="{D707575A-2151-407B-AE55-B9CE401DE3B9}" type="datetimeFigureOut">
              <a:rPr lang="en-US" smtClean="0"/>
              <a:t>12/24/2022</a:t>
            </a:fld>
            <a:endParaRPr lang="en-US"/>
          </a:p>
        </p:txBody>
      </p:sp>
      <p:sp>
        <p:nvSpPr>
          <p:cNvPr id="5" name="Footer Placeholder 4">
            <a:extLst>
              <a:ext uri="{FF2B5EF4-FFF2-40B4-BE49-F238E27FC236}">
                <a16:creationId xmlns:a16="http://schemas.microsoft.com/office/drawing/2014/main" id="{EF984946-5CCF-0EEA-3857-93A075FC8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C9B30-715C-2621-699D-95F5660C4A98}"/>
              </a:ext>
            </a:extLst>
          </p:cNvPr>
          <p:cNvSpPr>
            <a:spLocks noGrp="1"/>
          </p:cNvSpPr>
          <p:nvPr>
            <p:ph type="sldNum" sz="quarter" idx="12"/>
          </p:nvPr>
        </p:nvSpPr>
        <p:spPr/>
        <p:txBody>
          <a:bodyPr/>
          <a:lstStyle/>
          <a:p>
            <a:fld id="{5990D830-9E46-4871-A55B-A6612237775A}" type="slidenum">
              <a:rPr lang="en-US" smtClean="0"/>
              <a:t>‹#›</a:t>
            </a:fld>
            <a:endParaRPr lang="en-US"/>
          </a:p>
        </p:txBody>
      </p:sp>
    </p:spTree>
    <p:extLst>
      <p:ext uri="{BB962C8B-B14F-4D97-AF65-F5344CB8AC3E}">
        <p14:creationId xmlns:p14="http://schemas.microsoft.com/office/powerpoint/2010/main" val="1903244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29F7D-ED8D-C094-C8E7-2B32088363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138442-919E-E055-753C-402D282B23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4B2457-2379-91CF-DB09-25989DB43B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76AF80-4F30-1673-3B5A-4C2ECA7647E5}"/>
              </a:ext>
            </a:extLst>
          </p:cNvPr>
          <p:cNvSpPr>
            <a:spLocks noGrp="1"/>
          </p:cNvSpPr>
          <p:nvPr>
            <p:ph type="dt" sz="half" idx="10"/>
          </p:nvPr>
        </p:nvSpPr>
        <p:spPr/>
        <p:txBody>
          <a:bodyPr/>
          <a:lstStyle/>
          <a:p>
            <a:fld id="{D707575A-2151-407B-AE55-B9CE401DE3B9}" type="datetimeFigureOut">
              <a:rPr lang="en-US" smtClean="0"/>
              <a:t>12/24/2022</a:t>
            </a:fld>
            <a:endParaRPr lang="en-US"/>
          </a:p>
        </p:txBody>
      </p:sp>
      <p:sp>
        <p:nvSpPr>
          <p:cNvPr id="6" name="Footer Placeholder 5">
            <a:extLst>
              <a:ext uri="{FF2B5EF4-FFF2-40B4-BE49-F238E27FC236}">
                <a16:creationId xmlns:a16="http://schemas.microsoft.com/office/drawing/2014/main" id="{1169C4D3-F1FA-807B-6F2E-D1364AE836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0FB339-E3C7-2EB5-0A40-D1347794E0A6}"/>
              </a:ext>
            </a:extLst>
          </p:cNvPr>
          <p:cNvSpPr>
            <a:spLocks noGrp="1"/>
          </p:cNvSpPr>
          <p:nvPr>
            <p:ph type="sldNum" sz="quarter" idx="12"/>
          </p:nvPr>
        </p:nvSpPr>
        <p:spPr/>
        <p:txBody>
          <a:bodyPr/>
          <a:lstStyle/>
          <a:p>
            <a:fld id="{5990D830-9E46-4871-A55B-A6612237775A}" type="slidenum">
              <a:rPr lang="en-US" smtClean="0"/>
              <a:t>‹#›</a:t>
            </a:fld>
            <a:endParaRPr lang="en-US"/>
          </a:p>
        </p:txBody>
      </p:sp>
    </p:spTree>
    <p:extLst>
      <p:ext uri="{BB962C8B-B14F-4D97-AF65-F5344CB8AC3E}">
        <p14:creationId xmlns:p14="http://schemas.microsoft.com/office/powerpoint/2010/main" val="2330532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48DC-7A63-B571-AE32-3D36DDCBE0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6F2E3C-A82A-14E6-650C-71ECCB5DBC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97E979-FE78-2BF7-93E7-F3FBA19C89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EB265D-61B7-DA44-DACE-966F1C6B62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C6FDF5-58D7-AEAE-585B-9A60F54DE8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152BA6-635E-8D08-913F-DDAF341AB769}"/>
              </a:ext>
            </a:extLst>
          </p:cNvPr>
          <p:cNvSpPr>
            <a:spLocks noGrp="1"/>
          </p:cNvSpPr>
          <p:nvPr>
            <p:ph type="dt" sz="half" idx="10"/>
          </p:nvPr>
        </p:nvSpPr>
        <p:spPr/>
        <p:txBody>
          <a:bodyPr/>
          <a:lstStyle/>
          <a:p>
            <a:fld id="{D707575A-2151-407B-AE55-B9CE401DE3B9}" type="datetimeFigureOut">
              <a:rPr lang="en-US" smtClean="0"/>
              <a:t>12/24/2022</a:t>
            </a:fld>
            <a:endParaRPr lang="en-US"/>
          </a:p>
        </p:txBody>
      </p:sp>
      <p:sp>
        <p:nvSpPr>
          <p:cNvPr id="8" name="Footer Placeholder 7">
            <a:extLst>
              <a:ext uri="{FF2B5EF4-FFF2-40B4-BE49-F238E27FC236}">
                <a16:creationId xmlns:a16="http://schemas.microsoft.com/office/drawing/2014/main" id="{97895B3E-357C-F9C4-D7FE-421B31A46A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ECC211-08D6-741F-F635-998C0CA5609B}"/>
              </a:ext>
            </a:extLst>
          </p:cNvPr>
          <p:cNvSpPr>
            <a:spLocks noGrp="1"/>
          </p:cNvSpPr>
          <p:nvPr>
            <p:ph type="sldNum" sz="quarter" idx="12"/>
          </p:nvPr>
        </p:nvSpPr>
        <p:spPr/>
        <p:txBody>
          <a:bodyPr/>
          <a:lstStyle/>
          <a:p>
            <a:fld id="{5990D830-9E46-4871-A55B-A6612237775A}" type="slidenum">
              <a:rPr lang="en-US" smtClean="0"/>
              <a:t>‹#›</a:t>
            </a:fld>
            <a:endParaRPr lang="en-US"/>
          </a:p>
        </p:txBody>
      </p:sp>
    </p:spTree>
    <p:extLst>
      <p:ext uri="{BB962C8B-B14F-4D97-AF65-F5344CB8AC3E}">
        <p14:creationId xmlns:p14="http://schemas.microsoft.com/office/powerpoint/2010/main" val="401702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6A5AA-0A45-27C4-8C06-7F61F0C542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7E62C3-4405-5212-CC54-C895FC8755FA}"/>
              </a:ext>
            </a:extLst>
          </p:cNvPr>
          <p:cNvSpPr>
            <a:spLocks noGrp="1"/>
          </p:cNvSpPr>
          <p:nvPr>
            <p:ph type="dt" sz="half" idx="10"/>
          </p:nvPr>
        </p:nvSpPr>
        <p:spPr/>
        <p:txBody>
          <a:bodyPr/>
          <a:lstStyle/>
          <a:p>
            <a:fld id="{D707575A-2151-407B-AE55-B9CE401DE3B9}" type="datetimeFigureOut">
              <a:rPr lang="en-US" smtClean="0"/>
              <a:t>12/24/2022</a:t>
            </a:fld>
            <a:endParaRPr lang="en-US"/>
          </a:p>
        </p:txBody>
      </p:sp>
      <p:sp>
        <p:nvSpPr>
          <p:cNvPr id="4" name="Footer Placeholder 3">
            <a:extLst>
              <a:ext uri="{FF2B5EF4-FFF2-40B4-BE49-F238E27FC236}">
                <a16:creationId xmlns:a16="http://schemas.microsoft.com/office/drawing/2014/main" id="{791BC47D-8985-1DC6-350B-BD42AFEDBF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4C5892-C9C7-06D3-8A95-9E72E175C189}"/>
              </a:ext>
            </a:extLst>
          </p:cNvPr>
          <p:cNvSpPr>
            <a:spLocks noGrp="1"/>
          </p:cNvSpPr>
          <p:nvPr>
            <p:ph type="sldNum" sz="quarter" idx="12"/>
          </p:nvPr>
        </p:nvSpPr>
        <p:spPr/>
        <p:txBody>
          <a:bodyPr/>
          <a:lstStyle/>
          <a:p>
            <a:fld id="{5990D830-9E46-4871-A55B-A6612237775A}" type="slidenum">
              <a:rPr lang="en-US" smtClean="0"/>
              <a:t>‹#›</a:t>
            </a:fld>
            <a:endParaRPr lang="en-US"/>
          </a:p>
        </p:txBody>
      </p:sp>
    </p:spTree>
    <p:extLst>
      <p:ext uri="{BB962C8B-B14F-4D97-AF65-F5344CB8AC3E}">
        <p14:creationId xmlns:p14="http://schemas.microsoft.com/office/powerpoint/2010/main" val="1444192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ACB72D-1C47-C0BE-9815-11B614D5FD98}"/>
              </a:ext>
            </a:extLst>
          </p:cNvPr>
          <p:cNvSpPr>
            <a:spLocks noGrp="1"/>
          </p:cNvSpPr>
          <p:nvPr>
            <p:ph type="dt" sz="half" idx="10"/>
          </p:nvPr>
        </p:nvSpPr>
        <p:spPr/>
        <p:txBody>
          <a:bodyPr/>
          <a:lstStyle/>
          <a:p>
            <a:fld id="{D707575A-2151-407B-AE55-B9CE401DE3B9}" type="datetimeFigureOut">
              <a:rPr lang="en-US" smtClean="0"/>
              <a:t>12/24/2022</a:t>
            </a:fld>
            <a:endParaRPr lang="en-US"/>
          </a:p>
        </p:txBody>
      </p:sp>
      <p:sp>
        <p:nvSpPr>
          <p:cNvPr id="3" name="Footer Placeholder 2">
            <a:extLst>
              <a:ext uri="{FF2B5EF4-FFF2-40B4-BE49-F238E27FC236}">
                <a16:creationId xmlns:a16="http://schemas.microsoft.com/office/drawing/2014/main" id="{D203A084-1A4E-2811-4F2D-20F6BB403E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302561-982F-98B5-1675-9F4E681ABF43}"/>
              </a:ext>
            </a:extLst>
          </p:cNvPr>
          <p:cNvSpPr>
            <a:spLocks noGrp="1"/>
          </p:cNvSpPr>
          <p:nvPr>
            <p:ph type="sldNum" sz="quarter" idx="12"/>
          </p:nvPr>
        </p:nvSpPr>
        <p:spPr/>
        <p:txBody>
          <a:bodyPr/>
          <a:lstStyle/>
          <a:p>
            <a:fld id="{5990D830-9E46-4871-A55B-A6612237775A}" type="slidenum">
              <a:rPr lang="en-US" smtClean="0"/>
              <a:t>‹#›</a:t>
            </a:fld>
            <a:endParaRPr lang="en-US"/>
          </a:p>
        </p:txBody>
      </p:sp>
    </p:spTree>
    <p:extLst>
      <p:ext uri="{BB962C8B-B14F-4D97-AF65-F5344CB8AC3E}">
        <p14:creationId xmlns:p14="http://schemas.microsoft.com/office/powerpoint/2010/main" val="1851263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3F79B-69C1-C161-529B-FBEF930092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127B1F-18AB-E9CA-4530-AFE01B8C2D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FE0598-BD23-75A0-0383-EB2986615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839D0-B7A4-7058-C06D-F098BBD351AF}"/>
              </a:ext>
            </a:extLst>
          </p:cNvPr>
          <p:cNvSpPr>
            <a:spLocks noGrp="1"/>
          </p:cNvSpPr>
          <p:nvPr>
            <p:ph type="dt" sz="half" idx="10"/>
          </p:nvPr>
        </p:nvSpPr>
        <p:spPr/>
        <p:txBody>
          <a:bodyPr/>
          <a:lstStyle/>
          <a:p>
            <a:fld id="{D707575A-2151-407B-AE55-B9CE401DE3B9}" type="datetimeFigureOut">
              <a:rPr lang="en-US" smtClean="0"/>
              <a:t>12/24/2022</a:t>
            </a:fld>
            <a:endParaRPr lang="en-US"/>
          </a:p>
        </p:txBody>
      </p:sp>
      <p:sp>
        <p:nvSpPr>
          <p:cNvPr id="6" name="Footer Placeholder 5">
            <a:extLst>
              <a:ext uri="{FF2B5EF4-FFF2-40B4-BE49-F238E27FC236}">
                <a16:creationId xmlns:a16="http://schemas.microsoft.com/office/drawing/2014/main" id="{E478862F-E932-99BC-41B9-3AEF00B2E1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110A98-A8FC-0A92-8FE4-96D946FA310F}"/>
              </a:ext>
            </a:extLst>
          </p:cNvPr>
          <p:cNvSpPr>
            <a:spLocks noGrp="1"/>
          </p:cNvSpPr>
          <p:nvPr>
            <p:ph type="sldNum" sz="quarter" idx="12"/>
          </p:nvPr>
        </p:nvSpPr>
        <p:spPr/>
        <p:txBody>
          <a:bodyPr/>
          <a:lstStyle/>
          <a:p>
            <a:fld id="{5990D830-9E46-4871-A55B-A6612237775A}" type="slidenum">
              <a:rPr lang="en-US" smtClean="0"/>
              <a:t>‹#›</a:t>
            </a:fld>
            <a:endParaRPr lang="en-US"/>
          </a:p>
        </p:txBody>
      </p:sp>
    </p:spTree>
    <p:extLst>
      <p:ext uri="{BB962C8B-B14F-4D97-AF65-F5344CB8AC3E}">
        <p14:creationId xmlns:p14="http://schemas.microsoft.com/office/powerpoint/2010/main" val="2966826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49185-6AEC-133A-838C-6DFD7DDE7F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BB6984-EB22-40F1-5468-858263C4B4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DC02A5-E62B-E20A-3F44-554314DD1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B196D0-995E-FB30-3982-DE33E4754EE3}"/>
              </a:ext>
            </a:extLst>
          </p:cNvPr>
          <p:cNvSpPr>
            <a:spLocks noGrp="1"/>
          </p:cNvSpPr>
          <p:nvPr>
            <p:ph type="dt" sz="half" idx="10"/>
          </p:nvPr>
        </p:nvSpPr>
        <p:spPr/>
        <p:txBody>
          <a:bodyPr/>
          <a:lstStyle/>
          <a:p>
            <a:fld id="{D707575A-2151-407B-AE55-B9CE401DE3B9}" type="datetimeFigureOut">
              <a:rPr lang="en-US" smtClean="0"/>
              <a:t>12/24/2022</a:t>
            </a:fld>
            <a:endParaRPr lang="en-US"/>
          </a:p>
        </p:txBody>
      </p:sp>
      <p:sp>
        <p:nvSpPr>
          <p:cNvPr id="6" name="Footer Placeholder 5">
            <a:extLst>
              <a:ext uri="{FF2B5EF4-FFF2-40B4-BE49-F238E27FC236}">
                <a16:creationId xmlns:a16="http://schemas.microsoft.com/office/drawing/2014/main" id="{831BF8B8-7B0E-EEDC-735A-76D5931D89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1052E2-375E-D61B-E722-372EF4927B7D}"/>
              </a:ext>
            </a:extLst>
          </p:cNvPr>
          <p:cNvSpPr>
            <a:spLocks noGrp="1"/>
          </p:cNvSpPr>
          <p:nvPr>
            <p:ph type="sldNum" sz="quarter" idx="12"/>
          </p:nvPr>
        </p:nvSpPr>
        <p:spPr/>
        <p:txBody>
          <a:bodyPr/>
          <a:lstStyle/>
          <a:p>
            <a:fld id="{5990D830-9E46-4871-A55B-A6612237775A}" type="slidenum">
              <a:rPr lang="en-US" smtClean="0"/>
              <a:t>‹#›</a:t>
            </a:fld>
            <a:endParaRPr lang="en-US"/>
          </a:p>
        </p:txBody>
      </p:sp>
    </p:spTree>
    <p:extLst>
      <p:ext uri="{BB962C8B-B14F-4D97-AF65-F5344CB8AC3E}">
        <p14:creationId xmlns:p14="http://schemas.microsoft.com/office/powerpoint/2010/main" val="281301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16E588-8C2B-5658-63AA-7A41C52F1F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F5B440-730D-DEAC-CFB2-2BE8E62F0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AF2E7C-752E-98C8-D4DE-E6CA308875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07575A-2151-407B-AE55-B9CE401DE3B9}" type="datetimeFigureOut">
              <a:rPr lang="en-US" smtClean="0"/>
              <a:t>12/24/2022</a:t>
            </a:fld>
            <a:endParaRPr lang="en-US"/>
          </a:p>
        </p:txBody>
      </p:sp>
      <p:sp>
        <p:nvSpPr>
          <p:cNvPr id="5" name="Footer Placeholder 4">
            <a:extLst>
              <a:ext uri="{FF2B5EF4-FFF2-40B4-BE49-F238E27FC236}">
                <a16:creationId xmlns:a16="http://schemas.microsoft.com/office/drawing/2014/main" id="{8CF68A6B-4E58-C716-F1D0-12AD110825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26C483-736B-F62B-2DEA-089D34A957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0D830-9E46-4871-A55B-A6612237775A}" type="slidenum">
              <a:rPr lang="en-US" smtClean="0"/>
              <a:t>‹#›</a:t>
            </a:fld>
            <a:endParaRPr lang="en-US"/>
          </a:p>
        </p:txBody>
      </p:sp>
    </p:spTree>
    <p:extLst>
      <p:ext uri="{BB962C8B-B14F-4D97-AF65-F5344CB8AC3E}">
        <p14:creationId xmlns:p14="http://schemas.microsoft.com/office/powerpoint/2010/main" val="4075496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nodejs.org/"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nodejs.org/api/http.html#http_class_http_serverresponse" TargetMode="External"/><Relationship Id="rId2" Type="http://schemas.openxmlformats.org/officeDocument/2006/relationships/hyperlink" Target="https://nodejs.org/api/http.html#http_http_incomingmessag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expressjs/body-parse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expressjs.com/en/4x/api.html#express.static"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mongodb.co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mongodb.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05B61-8E09-3746-0793-2BB82A96F29D}"/>
              </a:ext>
            </a:extLst>
          </p:cNvPr>
          <p:cNvSpPr>
            <a:spLocks noGrp="1"/>
          </p:cNvSpPr>
          <p:nvPr>
            <p:ph type="title"/>
          </p:nvPr>
        </p:nvSpPr>
        <p:spPr/>
        <p:txBody>
          <a:bodyPr/>
          <a:lstStyle/>
          <a:p>
            <a:r>
              <a:rPr lang="en-US" dirty="0"/>
              <a:t>Nodejs</a:t>
            </a:r>
          </a:p>
        </p:txBody>
      </p:sp>
      <p:sp>
        <p:nvSpPr>
          <p:cNvPr id="3" name="Content Placeholder 2">
            <a:extLst>
              <a:ext uri="{FF2B5EF4-FFF2-40B4-BE49-F238E27FC236}">
                <a16:creationId xmlns:a16="http://schemas.microsoft.com/office/drawing/2014/main" id="{AA6041B7-FCF4-9955-48E5-2A9238801436}"/>
              </a:ext>
            </a:extLst>
          </p:cNvPr>
          <p:cNvSpPr>
            <a:spLocks noGrp="1"/>
          </p:cNvSpPr>
          <p:nvPr>
            <p:ph idx="1"/>
          </p:nvPr>
        </p:nvSpPr>
        <p:spPr/>
        <p:txBody>
          <a:bodyPr>
            <a:normAutofit/>
          </a:bodyPr>
          <a:lstStyle/>
          <a:p>
            <a:r>
              <a:rPr lang="en-US" sz="2000" b="0" i="0" dirty="0">
                <a:solidFill>
                  <a:srgbClr val="181717"/>
                </a:solidFill>
                <a:effectLst/>
                <a:latin typeface="Verdana" panose="020B0604030504040204" pitchFamily="34" charset="0"/>
              </a:rPr>
              <a:t>Node.js is an open-source server side runtime environment built on Chrome's V8 JavaScript engine. It provides an event driven, non-blocking (asynchronous) I/O and cross-platform runtime environment for building highly scalable server-side applications using JavaScript</a:t>
            </a:r>
          </a:p>
          <a:p>
            <a:r>
              <a:rPr lang="en-US" sz="1400" b="0" i="0" dirty="0">
                <a:solidFill>
                  <a:srgbClr val="181717"/>
                </a:solidFill>
                <a:effectLst/>
                <a:latin typeface="Verdana" panose="020B0604030504040204" pitchFamily="34" charset="0"/>
              </a:rPr>
              <a:t>Node.js can be used to build different types of applications such as command line application, web application, real-time chat application, REST API server etc. However, it is mainly used to build network programs like web servers, similar to PHP, Java, or ASP.NET</a:t>
            </a:r>
            <a:endParaRPr lang="en-US" sz="2000" dirty="0">
              <a:solidFill>
                <a:srgbClr val="181717"/>
              </a:solidFill>
              <a:latin typeface="Verdana" panose="020B0604030504040204" pitchFamily="34" charset="0"/>
            </a:endParaRPr>
          </a:p>
          <a:p>
            <a:pPr algn="l"/>
            <a:r>
              <a:rPr lang="en-US" sz="1400" b="0" i="0" dirty="0">
                <a:solidFill>
                  <a:srgbClr val="181717"/>
                </a:solidFill>
                <a:effectLst/>
                <a:latin typeface="Segoe UI" panose="020B0502040204020203" pitchFamily="34" charset="0"/>
              </a:rPr>
              <a:t>Install Node.js on Windows</a:t>
            </a:r>
          </a:p>
          <a:p>
            <a:pPr algn="just"/>
            <a:r>
              <a:rPr lang="en-US" sz="1400" b="0" i="0" dirty="0">
                <a:solidFill>
                  <a:srgbClr val="181717"/>
                </a:solidFill>
                <a:effectLst/>
                <a:latin typeface="Verdana" panose="020B0604030504040204" pitchFamily="34" charset="0"/>
              </a:rPr>
              <a:t>Visit Node.js official web site </a:t>
            </a:r>
            <a:r>
              <a:rPr lang="en-US" sz="1400" b="0" i="0" u="sng" dirty="0">
                <a:solidFill>
                  <a:srgbClr val="007BFF"/>
                </a:solidFill>
                <a:effectLst/>
                <a:latin typeface="Verdana" panose="020B0604030504040204" pitchFamily="34" charset="0"/>
                <a:hlinkClick r:id="rId2"/>
              </a:rPr>
              <a:t>https://nodejs.org</a:t>
            </a:r>
            <a:r>
              <a:rPr lang="en-US" sz="1400" b="0" i="0" dirty="0">
                <a:solidFill>
                  <a:srgbClr val="181717"/>
                </a:solidFill>
                <a:effectLst/>
                <a:latin typeface="Verdana" panose="020B0604030504040204" pitchFamily="34" charset="0"/>
              </a:rPr>
              <a:t>. It will automatically detect OS and display download link as per your Operating System</a:t>
            </a:r>
          </a:p>
          <a:p>
            <a:r>
              <a:rPr lang="en-US" sz="2000" dirty="0"/>
              <a:t>Once you install Node.js on your computer, you can verify it by opening the command prompt and typing node -v. If Node.js is installed successfully then it will display the version of the Node.js installed on your machine</a:t>
            </a:r>
          </a:p>
        </p:txBody>
      </p:sp>
    </p:spTree>
    <p:extLst>
      <p:ext uri="{BB962C8B-B14F-4D97-AF65-F5344CB8AC3E}">
        <p14:creationId xmlns:p14="http://schemas.microsoft.com/office/powerpoint/2010/main" val="3857004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9FA3F7-B940-0ADD-9A6D-A5E16A33DCE7}"/>
              </a:ext>
            </a:extLst>
          </p:cNvPr>
          <p:cNvSpPr>
            <a:spLocks noGrp="1"/>
          </p:cNvSpPr>
          <p:nvPr>
            <p:ph idx="1"/>
          </p:nvPr>
        </p:nvSpPr>
        <p:spPr>
          <a:xfrm>
            <a:off x="838200" y="257452"/>
            <a:ext cx="10515600" cy="6320901"/>
          </a:xfrm>
        </p:spPr>
        <p:txBody>
          <a:bodyPr>
            <a:normAutofit/>
          </a:bodyPr>
          <a:lstStyle/>
          <a:p>
            <a:pPr marL="0" indent="0">
              <a:buNone/>
            </a:pPr>
            <a:r>
              <a:rPr lang="en-US" dirty="0"/>
              <a:t>var http = require('http');</a:t>
            </a:r>
          </a:p>
          <a:p>
            <a:pPr marL="0" indent="0">
              <a:buNone/>
            </a:pPr>
            <a:endParaRPr lang="en-US" dirty="0"/>
          </a:p>
          <a:p>
            <a:pPr marL="0" indent="0">
              <a:buNone/>
            </a:pPr>
            <a:r>
              <a:rPr lang="en-US" dirty="0"/>
              <a:t>function </a:t>
            </a:r>
            <a:r>
              <a:rPr lang="en-US" dirty="0" err="1"/>
              <a:t>onRequest</a:t>
            </a:r>
            <a:r>
              <a:rPr lang="en-US" dirty="0"/>
              <a:t>(request, response) {</a:t>
            </a:r>
          </a:p>
          <a:p>
            <a:pPr marL="0" indent="0">
              <a:buNone/>
            </a:pPr>
            <a:r>
              <a:rPr lang="en-US" dirty="0"/>
              <a:t>    </a:t>
            </a:r>
            <a:r>
              <a:rPr lang="en-US" dirty="0" err="1"/>
              <a:t>response.writeHead</a:t>
            </a:r>
            <a:r>
              <a:rPr lang="en-US" dirty="0"/>
              <a:t>(200, {'Content-Type': 'text/plain'});</a:t>
            </a:r>
          </a:p>
          <a:p>
            <a:pPr marL="0" indent="0">
              <a:buNone/>
            </a:pPr>
            <a:r>
              <a:rPr lang="en-US" dirty="0"/>
              <a:t>    </a:t>
            </a:r>
            <a:r>
              <a:rPr lang="en-US" dirty="0" err="1"/>
              <a:t>response.write</a:t>
            </a:r>
            <a:r>
              <a:rPr lang="en-US" dirty="0"/>
              <a:t>('Hello World');</a:t>
            </a:r>
          </a:p>
          <a:p>
            <a:pPr marL="0" indent="0">
              <a:buNone/>
            </a:pPr>
            <a:r>
              <a:rPr lang="en-US" dirty="0"/>
              <a:t>    </a:t>
            </a:r>
            <a:r>
              <a:rPr lang="en-US" dirty="0" err="1"/>
              <a:t>response.end</a:t>
            </a:r>
            <a:r>
              <a:rPr lang="en-US" dirty="0"/>
              <a:t>();</a:t>
            </a:r>
          </a:p>
          <a:p>
            <a:pPr marL="0" indent="0">
              <a:buNone/>
            </a:pPr>
            <a:r>
              <a:rPr lang="en-US" dirty="0"/>
              <a:t>}</a:t>
            </a:r>
          </a:p>
          <a:p>
            <a:pPr marL="0" indent="0">
              <a:buNone/>
            </a:pPr>
            <a:endParaRPr lang="en-US" dirty="0"/>
          </a:p>
          <a:p>
            <a:pPr marL="0" indent="0">
              <a:buNone/>
            </a:pPr>
            <a:r>
              <a:rPr lang="en-US" dirty="0" err="1"/>
              <a:t>http.createServer</a:t>
            </a:r>
            <a:r>
              <a:rPr lang="en-US" dirty="0"/>
              <a:t>(</a:t>
            </a:r>
            <a:r>
              <a:rPr lang="en-US" dirty="0" err="1"/>
              <a:t>onRequest</a:t>
            </a:r>
            <a:r>
              <a:rPr lang="en-US" dirty="0"/>
              <a:t>).listen(8000);</a:t>
            </a:r>
          </a:p>
        </p:txBody>
      </p:sp>
    </p:spTree>
    <p:extLst>
      <p:ext uri="{BB962C8B-B14F-4D97-AF65-F5344CB8AC3E}">
        <p14:creationId xmlns:p14="http://schemas.microsoft.com/office/powerpoint/2010/main" val="260979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33DBD-1586-D32B-04F9-3BBAE9EC589A}"/>
              </a:ext>
            </a:extLst>
          </p:cNvPr>
          <p:cNvSpPr>
            <a:spLocks noGrp="1"/>
          </p:cNvSpPr>
          <p:nvPr>
            <p:ph idx="1"/>
          </p:nvPr>
        </p:nvSpPr>
        <p:spPr>
          <a:xfrm>
            <a:off x="838200" y="230819"/>
            <a:ext cx="10515600" cy="5946144"/>
          </a:xfrm>
        </p:spPr>
        <p:txBody>
          <a:bodyPr>
            <a:normAutofit/>
          </a:bodyPr>
          <a:lstStyle/>
          <a:p>
            <a:r>
              <a:rPr lang="en-US" sz="2000" b="0" i="0" dirty="0">
                <a:solidFill>
                  <a:srgbClr val="181717"/>
                </a:solidFill>
                <a:effectLst/>
                <a:latin typeface="Verdana" panose="020B0604030504040204" pitchFamily="34" charset="0"/>
              </a:rPr>
              <a:t>The </a:t>
            </a:r>
            <a:r>
              <a:rPr lang="en-US" sz="2000" b="0" i="0" dirty="0" err="1">
                <a:solidFill>
                  <a:srgbClr val="181717"/>
                </a:solidFill>
                <a:effectLst/>
                <a:latin typeface="Verdana" panose="020B0604030504040204" pitchFamily="34" charset="0"/>
              </a:rPr>
              <a:t>http.createServer</a:t>
            </a:r>
            <a:r>
              <a:rPr lang="en-US" sz="2000" b="0" i="0" dirty="0">
                <a:solidFill>
                  <a:srgbClr val="181717"/>
                </a:solidFill>
                <a:effectLst/>
                <a:latin typeface="Verdana" panose="020B0604030504040204" pitchFamily="34" charset="0"/>
              </a:rPr>
              <a:t>() method includes </a:t>
            </a:r>
            <a:r>
              <a:rPr lang="en-US" sz="2000" b="0" i="0" u="sng" dirty="0">
                <a:solidFill>
                  <a:srgbClr val="007BFF"/>
                </a:solidFill>
                <a:effectLst/>
                <a:latin typeface="Verdana" panose="020B0604030504040204" pitchFamily="34" charset="0"/>
                <a:hlinkClick r:id="rId2"/>
              </a:rPr>
              <a:t>request</a:t>
            </a:r>
            <a:r>
              <a:rPr lang="en-US" sz="2000" b="0" i="0" dirty="0">
                <a:solidFill>
                  <a:srgbClr val="181717"/>
                </a:solidFill>
                <a:effectLst/>
                <a:latin typeface="Verdana" panose="020B0604030504040204" pitchFamily="34" charset="0"/>
              </a:rPr>
              <a:t> and </a:t>
            </a:r>
            <a:r>
              <a:rPr lang="en-US" sz="2000" b="0" i="0" u="sng" dirty="0">
                <a:solidFill>
                  <a:srgbClr val="007BFF"/>
                </a:solidFill>
                <a:effectLst/>
                <a:latin typeface="Verdana" panose="020B0604030504040204" pitchFamily="34" charset="0"/>
                <a:hlinkClick r:id="rId3"/>
              </a:rPr>
              <a:t>response</a:t>
            </a:r>
            <a:r>
              <a:rPr lang="en-US" sz="2000" b="0" i="0" dirty="0">
                <a:solidFill>
                  <a:srgbClr val="181717"/>
                </a:solidFill>
                <a:effectLst/>
                <a:latin typeface="Verdana" panose="020B0604030504040204" pitchFamily="34" charset="0"/>
              </a:rPr>
              <a:t> parameters which is supplied by Node.js. The request object can be used to get information about the current HTTP request e.g., </a:t>
            </a:r>
            <a:r>
              <a:rPr lang="en-US" sz="2000" b="0" i="0" dirty="0" err="1">
                <a:solidFill>
                  <a:srgbClr val="181717"/>
                </a:solidFill>
                <a:effectLst/>
                <a:latin typeface="Verdana" panose="020B0604030504040204" pitchFamily="34" charset="0"/>
              </a:rPr>
              <a:t>url</a:t>
            </a:r>
            <a:r>
              <a:rPr lang="en-US" sz="2000" b="0" i="0" dirty="0">
                <a:solidFill>
                  <a:srgbClr val="181717"/>
                </a:solidFill>
                <a:effectLst/>
                <a:latin typeface="Verdana" panose="020B0604030504040204" pitchFamily="34" charset="0"/>
              </a:rPr>
              <a:t>, request header, and data. The response object can be used to send a response for a current HTTP request</a:t>
            </a:r>
            <a:r>
              <a:rPr lang="en-US" b="0" i="0" dirty="0">
                <a:solidFill>
                  <a:srgbClr val="181717"/>
                </a:solidFill>
                <a:effectLst/>
                <a:latin typeface="Verdana" panose="020B0604030504040204" pitchFamily="34" charset="0"/>
              </a:rPr>
              <a:t>.</a:t>
            </a:r>
          </a:p>
          <a:p>
            <a:endParaRPr lang="en-US" dirty="0">
              <a:solidFill>
                <a:srgbClr val="181717"/>
              </a:solidFill>
              <a:latin typeface="Verdana" panose="020B0604030504040204" pitchFamily="34" charset="0"/>
            </a:endParaRPr>
          </a:p>
          <a:p>
            <a:r>
              <a:rPr lang="en-US" sz="1800" b="0" dirty="0">
                <a:effectLst/>
                <a:latin typeface="Consolas" panose="020B0609020204030204" pitchFamily="49" charset="0"/>
              </a:rPr>
              <a:t>URL stands for Uniform Resource Locator. URL is the address of the website which you can find in the address bar of your web browser. It is a reference to a resource on the internet, be it images, hypertext pages, audio/video files, etc.</a:t>
            </a:r>
          </a:p>
          <a:p>
            <a:r>
              <a:rPr lang="en-US" sz="1800" b="0" dirty="0">
                <a:effectLst/>
                <a:latin typeface="Consolas" panose="020B0609020204030204" pitchFamily="49" charset="0"/>
              </a:rPr>
              <a:t>Example :</a:t>
            </a:r>
            <a:br>
              <a:rPr lang="en-US" sz="1800" b="0" dirty="0">
                <a:effectLst/>
                <a:latin typeface="Consolas" panose="020B0609020204030204" pitchFamily="49" charset="0"/>
              </a:rPr>
            </a:br>
            <a:r>
              <a:rPr lang="en-US" sz="1800" b="0" dirty="0">
                <a:effectLst/>
                <a:latin typeface="Consolas" panose="020B0609020204030204" pitchFamily="49" charset="0"/>
              </a:rPr>
              <a:t>https://google.com/ </a:t>
            </a:r>
          </a:p>
          <a:p>
            <a:r>
              <a:rPr lang="en-US" sz="1800" b="0" dirty="0">
                <a:effectLst/>
                <a:latin typeface="Consolas" panose="020B0609020204030204" pitchFamily="49" charset="0"/>
              </a:rPr>
              <a:t>What is DNS :</a:t>
            </a:r>
          </a:p>
          <a:p>
            <a:r>
              <a:rPr lang="en-US" sz="1800" b="0" dirty="0">
                <a:effectLst/>
                <a:latin typeface="Consolas" panose="020B0609020204030204" pitchFamily="49" charset="0"/>
              </a:rPr>
              <a:t>DNS is short for Domain Name System. Like a phonebook, DNS maintains and maps the name of the website, i.e. URL, and particular IP address it links to. Every URL on the internet has a unique IP address which is of the computer which hosts the server of the website requested.</a:t>
            </a:r>
          </a:p>
          <a:p>
            <a:endParaRPr lang="en-US" dirty="0"/>
          </a:p>
        </p:txBody>
      </p:sp>
    </p:spTree>
    <p:extLst>
      <p:ext uri="{BB962C8B-B14F-4D97-AF65-F5344CB8AC3E}">
        <p14:creationId xmlns:p14="http://schemas.microsoft.com/office/powerpoint/2010/main" val="34026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122C5-1596-51CB-753F-0AD483D44F61}"/>
              </a:ext>
            </a:extLst>
          </p:cNvPr>
          <p:cNvSpPr>
            <a:spLocks noGrp="1"/>
          </p:cNvSpPr>
          <p:nvPr>
            <p:ph type="title"/>
          </p:nvPr>
        </p:nvSpPr>
        <p:spPr>
          <a:xfrm>
            <a:off x="838200" y="365126"/>
            <a:ext cx="10515600" cy="584786"/>
          </a:xfrm>
        </p:spPr>
        <p:txBody>
          <a:bodyPr>
            <a:normAutofit fontScale="90000"/>
          </a:bodyPr>
          <a:lstStyle/>
          <a:p>
            <a:r>
              <a:rPr lang="en-US" b="1" dirty="0">
                <a:solidFill>
                  <a:srgbClr val="FF0000"/>
                </a:solidFill>
              </a:rPr>
              <a:t>What happen when we type </a:t>
            </a:r>
            <a:r>
              <a:rPr lang="en-US" b="1" dirty="0" err="1">
                <a:solidFill>
                  <a:srgbClr val="FF0000"/>
                </a:solidFill>
              </a:rPr>
              <a:t>url</a:t>
            </a:r>
            <a:r>
              <a:rPr lang="en-US" b="1" dirty="0">
                <a:solidFill>
                  <a:srgbClr val="FF0000"/>
                </a:solidFill>
              </a:rPr>
              <a:t> in browser</a:t>
            </a:r>
          </a:p>
        </p:txBody>
      </p:sp>
      <p:sp>
        <p:nvSpPr>
          <p:cNvPr id="3" name="Content Placeholder 2">
            <a:extLst>
              <a:ext uri="{FF2B5EF4-FFF2-40B4-BE49-F238E27FC236}">
                <a16:creationId xmlns:a16="http://schemas.microsoft.com/office/drawing/2014/main" id="{97A47EBB-A561-8C00-5676-6739DC46BEA0}"/>
              </a:ext>
            </a:extLst>
          </p:cNvPr>
          <p:cNvSpPr>
            <a:spLocks noGrp="1"/>
          </p:cNvSpPr>
          <p:nvPr>
            <p:ph idx="1"/>
          </p:nvPr>
        </p:nvSpPr>
        <p:spPr>
          <a:xfrm>
            <a:off x="838200" y="1020932"/>
            <a:ext cx="10515600" cy="5592931"/>
          </a:xfrm>
        </p:spPr>
        <p:txBody>
          <a:bodyPr>
            <a:normAutofit fontScale="92500" lnSpcReduction="20000"/>
          </a:bodyPr>
          <a:lstStyle/>
          <a:p>
            <a:r>
              <a:rPr lang="en-US" dirty="0"/>
              <a:t>Browser checks cache for DNS entry to find the corresponding IP address of website.</a:t>
            </a:r>
          </a:p>
          <a:p>
            <a:r>
              <a:rPr lang="en-US" dirty="0"/>
              <a:t>If not found in cache, ISP’s (Internet Service Provider) DNS server initiates a DNS query to find IP address of server that hosts the domain name.</a:t>
            </a:r>
          </a:p>
          <a:p>
            <a:r>
              <a:rPr lang="en-US" dirty="0"/>
              <a:t>The requests are sent using small data packets that contain information content of request and IP address it is destined for.</a:t>
            </a:r>
          </a:p>
          <a:p>
            <a:r>
              <a:rPr lang="en-US" dirty="0"/>
              <a:t>Browser initiates a TCP (Transfer Control Protocol) connection with the server using synchronize(SYN) and acknowledge(ACK) messages.</a:t>
            </a:r>
          </a:p>
          <a:p>
            <a:r>
              <a:rPr lang="en-US" dirty="0"/>
              <a:t>Browser sends an HTTP request to the web server. GET or POST request.</a:t>
            </a:r>
          </a:p>
          <a:p>
            <a:r>
              <a:rPr lang="en-US" dirty="0"/>
              <a:t>Server on the host computer handles that request and sends back a response. It assembles a response in some format like JSON, XML and HTML.</a:t>
            </a:r>
          </a:p>
          <a:p>
            <a:r>
              <a:rPr lang="en-US" dirty="0"/>
              <a:t>Server sends out an HTTP response along with the status of response.</a:t>
            </a:r>
          </a:p>
          <a:p>
            <a:r>
              <a:rPr lang="en-US" dirty="0"/>
              <a:t>Browser displays HTML content</a:t>
            </a:r>
          </a:p>
          <a:p>
            <a:r>
              <a:rPr lang="en-US" dirty="0"/>
              <a:t>Finally, Done.</a:t>
            </a:r>
          </a:p>
        </p:txBody>
      </p:sp>
    </p:spTree>
    <p:extLst>
      <p:ext uri="{BB962C8B-B14F-4D97-AF65-F5344CB8AC3E}">
        <p14:creationId xmlns:p14="http://schemas.microsoft.com/office/powerpoint/2010/main" val="2528284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6394A6-F12C-1A8D-9972-75AD9BAAE38A}"/>
              </a:ext>
            </a:extLst>
          </p:cNvPr>
          <p:cNvSpPr>
            <a:spLocks noGrp="1"/>
          </p:cNvSpPr>
          <p:nvPr>
            <p:ph idx="1"/>
          </p:nvPr>
        </p:nvSpPr>
        <p:spPr>
          <a:xfrm>
            <a:off x="838200" y="355107"/>
            <a:ext cx="10515600" cy="6081204"/>
          </a:xfrm>
        </p:spPr>
        <p:txBody>
          <a:bodyPr/>
          <a:lstStyle/>
          <a:p>
            <a:r>
              <a:rPr lang="en-US" b="0" i="0" dirty="0">
                <a:solidFill>
                  <a:srgbClr val="273239"/>
                </a:solidFill>
                <a:effectLst/>
                <a:latin typeface="urw-din"/>
              </a:rPr>
              <a:t>Node.js Global Objects are the objects that are available in all modules. Global Objects are built-in objects that are part of the JavaScript and can be used directly in the application without importing any particular module. The Node.js Global Objects are listed below:</a:t>
            </a:r>
          </a:p>
          <a:p>
            <a:r>
              <a:rPr lang="en-US" b="1" i="0" dirty="0">
                <a:solidFill>
                  <a:srgbClr val="273239"/>
                </a:solidFill>
                <a:effectLst/>
                <a:latin typeface="urw-din"/>
              </a:rPr>
              <a:t>console:</a:t>
            </a:r>
            <a:r>
              <a:rPr lang="en-US" b="0" i="0" dirty="0">
                <a:solidFill>
                  <a:srgbClr val="273239"/>
                </a:solidFill>
                <a:effectLst/>
                <a:latin typeface="urw-din"/>
              </a:rPr>
              <a:t> It is an inbuilt global object used to print to </a:t>
            </a:r>
            <a:r>
              <a:rPr lang="en-US" b="0" i="0" dirty="0" err="1">
                <a:solidFill>
                  <a:srgbClr val="273239"/>
                </a:solidFill>
                <a:effectLst/>
                <a:latin typeface="urw-din"/>
              </a:rPr>
              <a:t>stdout</a:t>
            </a:r>
            <a:r>
              <a:rPr lang="en-US" b="0" i="0" dirty="0">
                <a:solidFill>
                  <a:srgbClr val="273239"/>
                </a:solidFill>
                <a:effectLst/>
                <a:latin typeface="urw-din"/>
              </a:rPr>
              <a:t> and stderr.</a:t>
            </a:r>
            <a:endParaRPr lang="en-US" dirty="0">
              <a:solidFill>
                <a:srgbClr val="273239"/>
              </a:solidFill>
              <a:latin typeface="urw-din"/>
            </a:endParaRPr>
          </a:p>
          <a:p>
            <a:r>
              <a:rPr lang="en-US" b="1" i="0" dirty="0">
                <a:solidFill>
                  <a:srgbClr val="273239"/>
                </a:solidFill>
                <a:effectLst/>
                <a:latin typeface="urw-din"/>
              </a:rPr>
              <a:t>exports:</a:t>
            </a:r>
            <a:r>
              <a:rPr lang="en-US" b="0" i="0" dirty="0">
                <a:solidFill>
                  <a:srgbClr val="273239"/>
                </a:solidFill>
                <a:effectLst/>
                <a:latin typeface="urw-din"/>
              </a:rPr>
              <a:t> It is used to exports modules using </a:t>
            </a:r>
            <a:r>
              <a:rPr lang="en-US" b="0" i="0" dirty="0" err="1">
                <a:solidFill>
                  <a:srgbClr val="273239"/>
                </a:solidFill>
                <a:effectLst/>
                <a:latin typeface="urw-din"/>
              </a:rPr>
              <a:t>module.exports</a:t>
            </a:r>
            <a:r>
              <a:rPr lang="en-US" b="0" i="0" dirty="0">
                <a:solidFill>
                  <a:srgbClr val="273239"/>
                </a:solidFill>
                <a:effectLst/>
                <a:latin typeface="urw-din"/>
              </a:rPr>
              <a:t>.</a:t>
            </a:r>
          </a:p>
          <a:p>
            <a:r>
              <a:rPr lang="en-US" b="1" i="0" dirty="0">
                <a:solidFill>
                  <a:srgbClr val="273239"/>
                </a:solidFill>
                <a:effectLst/>
                <a:latin typeface="urw-din"/>
              </a:rPr>
              <a:t>require(id) method:</a:t>
            </a:r>
            <a:r>
              <a:rPr lang="en-US" b="0" i="0" dirty="0">
                <a:solidFill>
                  <a:srgbClr val="273239"/>
                </a:solidFill>
                <a:effectLst/>
                <a:latin typeface="urw-din"/>
              </a:rPr>
              <a:t> It is used to import modules and returns an object of ‘any’ datatype.</a:t>
            </a:r>
          </a:p>
          <a:p>
            <a:endParaRPr lang="en-US" dirty="0"/>
          </a:p>
        </p:txBody>
      </p:sp>
    </p:spTree>
    <p:extLst>
      <p:ext uri="{BB962C8B-B14F-4D97-AF65-F5344CB8AC3E}">
        <p14:creationId xmlns:p14="http://schemas.microsoft.com/office/powerpoint/2010/main" val="1846441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F0B935-20E8-F6BD-F11A-2395E0082A94}"/>
              </a:ext>
            </a:extLst>
          </p:cNvPr>
          <p:cNvSpPr>
            <a:spLocks noGrp="1"/>
          </p:cNvSpPr>
          <p:nvPr>
            <p:ph idx="1"/>
          </p:nvPr>
        </p:nvSpPr>
        <p:spPr>
          <a:xfrm>
            <a:off x="838200" y="213064"/>
            <a:ext cx="10515600" cy="6107837"/>
          </a:xfrm>
        </p:spPr>
        <p:txBody>
          <a:bodyPr>
            <a:normAutofit/>
          </a:bodyPr>
          <a:lstStyle/>
          <a:p>
            <a:pPr marL="0" indent="0">
              <a:buNone/>
            </a:pPr>
            <a:r>
              <a:rPr lang="en-US" sz="2000" b="0" dirty="0" err="1">
                <a:effectLst/>
                <a:latin typeface="Consolas" panose="020B0609020204030204" pitchFamily="49" charset="0"/>
              </a:rPr>
              <a:t>setInterval</a:t>
            </a:r>
            <a:r>
              <a:rPr lang="en-US" sz="2000" b="0" dirty="0">
                <a:effectLst/>
                <a:latin typeface="Consolas" panose="020B0609020204030204" pitchFamily="49" charset="0"/>
              </a:rPr>
              <a:t>() method: It executes the callback function at repeated intervals. </a:t>
            </a:r>
          </a:p>
          <a:p>
            <a:pPr marL="0" indent="0">
              <a:buNone/>
            </a:pPr>
            <a:r>
              <a:rPr lang="en-US" sz="2000" b="0" dirty="0" err="1">
                <a:effectLst/>
                <a:latin typeface="Consolas" panose="020B0609020204030204" pitchFamily="49" charset="0"/>
              </a:rPr>
              <a:t>clearInterval</a:t>
            </a:r>
            <a:r>
              <a:rPr lang="en-US" sz="2000" b="0" dirty="0">
                <a:effectLst/>
                <a:latin typeface="Consolas" panose="020B0609020204030204" pitchFamily="49" charset="0"/>
              </a:rPr>
              <a:t>() method: It stops the interval object created by </a:t>
            </a:r>
            <a:r>
              <a:rPr lang="en-US" sz="2000" b="0" dirty="0" err="1">
                <a:effectLst/>
                <a:latin typeface="Consolas" panose="020B0609020204030204" pitchFamily="49" charset="0"/>
              </a:rPr>
              <a:t>setInterval</a:t>
            </a:r>
            <a:r>
              <a:rPr lang="en-US" sz="2000" b="0" dirty="0">
                <a:effectLst/>
                <a:latin typeface="Consolas" panose="020B0609020204030204" pitchFamily="49" charset="0"/>
              </a:rPr>
              <a:t>() method. </a:t>
            </a:r>
          </a:p>
          <a:p>
            <a:pPr marL="0" indent="0">
              <a:buNone/>
            </a:pPr>
            <a:r>
              <a:rPr lang="en-US" sz="2000" b="0" dirty="0">
                <a:effectLst/>
                <a:latin typeface="Consolas" panose="020B0609020204030204" pitchFamily="49" charset="0"/>
              </a:rPr>
              <a:t> </a:t>
            </a:r>
          </a:p>
          <a:p>
            <a:pPr marL="0" indent="0">
              <a:buNone/>
            </a:pPr>
            <a:r>
              <a:rPr lang="en-US" sz="2000" b="0" dirty="0" err="1">
                <a:effectLst/>
                <a:latin typeface="Consolas" panose="020B0609020204030204" pitchFamily="49" charset="0"/>
              </a:rPr>
              <a:t>setTimeout</a:t>
            </a:r>
            <a:r>
              <a:rPr lang="en-US" sz="2000" b="0" dirty="0">
                <a:effectLst/>
                <a:latin typeface="Consolas" panose="020B0609020204030204" pitchFamily="49" charset="0"/>
              </a:rPr>
              <a:t>() method: It is a global function used to run a callback function after at least delay in milliseconds. Node.js does not guarantee the exact timing of when callbacks will fire but tries to maintain the timing as close as possible to the specified delay.</a:t>
            </a:r>
          </a:p>
          <a:p>
            <a:pPr marL="0" indent="0">
              <a:buNone/>
            </a:pPr>
            <a:endParaRPr lang="en-US" sz="2000" dirty="0"/>
          </a:p>
          <a:p>
            <a:pPr marL="0" indent="0">
              <a:buNone/>
            </a:pPr>
            <a:r>
              <a:rPr lang="en-US" sz="1400" b="0" dirty="0" err="1">
                <a:effectLst/>
                <a:latin typeface="Consolas" panose="020B0609020204030204" pitchFamily="49" charset="0"/>
              </a:rPr>
              <a:t>clearTimeout</a:t>
            </a:r>
            <a:r>
              <a:rPr lang="en-US" sz="1400" b="0" dirty="0">
                <a:effectLst/>
                <a:latin typeface="Consolas" panose="020B0609020204030204" pitchFamily="49" charset="0"/>
              </a:rPr>
              <a:t>() method: The </a:t>
            </a:r>
            <a:r>
              <a:rPr lang="en-US" sz="1400" b="0" dirty="0" err="1">
                <a:effectLst/>
                <a:latin typeface="Consolas" panose="020B0609020204030204" pitchFamily="49" charset="0"/>
              </a:rPr>
              <a:t>clearTimeout</a:t>
            </a:r>
            <a:r>
              <a:rPr lang="en-US" sz="1400" b="0" dirty="0">
                <a:effectLst/>
                <a:latin typeface="Consolas" panose="020B0609020204030204" pitchFamily="49" charset="0"/>
              </a:rPr>
              <a:t>() method is used to cancel or stop a timeout that was set with </a:t>
            </a:r>
            <a:r>
              <a:rPr lang="en-US" sz="1400" b="0" dirty="0" err="1">
                <a:effectLst/>
                <a:latin typeface="Consolas" panose="020B0609020204030204" pitchFamily="49" charset="0"/>
              </a:rPr>
              <a:t>setTimeout</a:t>
            </a:r>
            <a:r>
              <a:rPr lang="en-US" sz="1400" b="0" dirty="0">
                <a:effectLst/>
                <a:latin typeface="Consolas" panose="020B0609020204030204" pitchFamily="49" charset="0"/>
              </a:rPr>
              <a:t>() method</a:t>
            </a:r>
          </a:p>
          <a:p>
            <a:pPr marL="0" indent="0">
              <a:buNone/>
            </a:pPr>
            <a:endParaRPr lang="en-US" sz="2000" dirty="0"/>
          </a:p>
        </p:txBody>
      </p:sp>
    </p:spTree>
    <p:extLst>
      <p:ext uri="{BB962C8B-B14F-4D97-AF65-F5344CB8AC3E}">
        <p14:creationId xmlns:p14="http://schemas.microsoft.com/office/powerpoint/2010/main" val="2864870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17205-B703-6BFF-65AE-55DE060FC74D}"/>
              </a:ext>
            </a:extLst>
          </p:cNvPr>
          <p:cNvSpPr>
            <a:spLocks noGrp="1"/>
          </p:cNvSpPr>
          <p:nvPr>
            <p:ph type="title"/>
          </p:nvPr>
        </p:nvSpPr>
        <p:spPr>
          <a:xfrm>
            <a:off x="838200" y="365126"/>
            <a:ext cx="10515600" cy="691318"/>
          </a:xfrm>
        </p:spPr>
        <p:txBody>
          <a:bodyPr>
            <a:normAutofit fontScale="90000"/>
          </a:bodyPr>
          <a:lstStyle/>
          <a:p>
            <a:r>
              <a:rPr lang="en-US" dirty="0"/>
              <a:t>File System In Nodejs</a:t>
            </a:r>
          </a:p>
        </p:txBody>
      </p:sp>
      <p:sp>
        <p:nvSpPr>
          <p:cNvPr id="3" name="Content Placeholder 2">
            <a:extLst>
              <a:ext uri="{FF2B5EF4-FFF2-40B4-BE49-F238E27FC236}">
                <a16:creationId xmlns:a16="http://schemas.microsoft.com/office/drawing/2014/main" id="{37D99257-2343-CBD0-5B1E-B47BAACAD386}"/>
              </a:ext>
            </a:extLst>
          </p:cNvPr>
          <p:cNvSpPr>
            <a:spLocks noGrp="1"/>
          </p:cNvSpPr>
          <p:nvPr>
            <p:ph idx="1"/>
          </p:nvPr>
        </p:nvSpPr>
        <p:spPr>
          <a:xfrm>
            <a:off x="838200" y="1127464"/>
            <a:ext cx="10515600" cy="5646198"/>
          </a:xfrm>
        </p:spPr>
        <p:txBody>
          <a:bodyPr>
            <a:normAutofit fontScale="92500" lnSpcReduction="20000"/>
          </a:bodyPr>
          <a:lstStyle/>
          <a:p>
            <a:pPr marL="0" indent="0">
              <a:buNone/>
            </a:pPr>
            <a:r>
              <a:rPr lang="en-US" dirty="0"/>
              <a:t>Node.js includes </a:t>
            </a:r>
            <a:r>
              <a:rPr lang="en-US" dirty="0">
                <a:solidFill>
                  <a:srgbClr val="00B050"/>
                </a:solidFill>
              </a:rPr>
              <a:t>fs </a:t>
            </a:r>
            <a:r>
              <a:rPr lang="en-US" dirty="0"/>
              <a:t>module to access physical file system. The fs module is responsible for all the asynchronous or synchronous file I/O operations.</a:t>
            </a:r>
          </a:p>
          <a:p>
            <a:pPr marL="0" indent="0">
              <a:buNone/>
            </a:pPr>
            <a:r>
              <a:rPr lang="en-US" dirty="0">
                <a:solidFill>
                  <a:srgbClr val="FF0000"/>
                </a:solidFill>
              </a:rPr>
              <a:t>Reading File</a:t>
            </a:r>
          </a:p>
          <a:p>
            <a:pPr marL="0" indent="0">
              <a:buNone/>
            </a:pPr>
            <a:r>
              <a:rPr lang="en-US" dirty="0"/>
              <a:t>Use </a:t>
            </a:r>
            <a:r>
              <a:rPr lang="en-US" dirty="0" err="1"/>
              <a:t>fs.readFile</a:t>
            </a:r>
            <a:r>
              <a:rPr lang="en-US" dirty="0"/>
              <a:t>() method to read the physical file asynchronously.</a:t>
            </a:r>
          </a:p>
          <a:p>
            <a:pPr marL="0" indent="0">
              <a:buNone/>
            </a:pPr>
            <a:r>
              <a:rPr lang="en-US" dirty="0"/>
              <a:t>var fs = require('fs');</a:t>
            </a:r>
          </a:p>
          <a:p>
            <a:pPr marL="0" indent="0">
              <a:buNone/>
            </a:pPr>
            <a:endParaRPr lang="en-US" dirty="0"/>
          </a:p>
          <a:p>
            <a:pPr marL="0" indent="0">
              <a:buNone/>
            </a:pPr>
            <a:r>
              <a:rPr lang="en-US" dirty="0" err="1"/>
              <a:t>fs.readFile</a:t>
            </a:r>
            <a:r>
              <a:rPr lang="en-US" dirty="0"/>
              <a:t>(‘demo.txt', function (err, data) {</a:t>
            </a:r>
          </a:p>
          <a:p>
            <a:pPr marL="0" indent="0">
              <a:buNone/>
            </a:pPr>
            <a:r>
              <a:rPr lang="en-US" dirty="0"/>
              <a:t>     if (err) throw err;</a:t>
            </a:r>
          </a:p>
          <a:p>
            <a:pPr marL="0" indent="0">
              <a:buNone/>
            </a:pPr>
            <a:r>
              <a:rPr lang="en-US" dirty="0"/>
              <a:t>    console.log(data);</a:t>
            </a:r>
          </a:p>
          <a:p>
            <a:pPr marL="0" indent="0">
              <a:buNone/>
            </a:pPr>
            <a:r>
              <a:rPr lang="en-US" dirty="0"/>
              <a:t>}); </a:t>
            </a:r>
          </a:p>
          <a:p>
            <a:pPr marL="0" indent="0">
              <a:buNone/>
            </a:pPr>
            <a:r>
              <a:rPr lang="en-US" dirty="0"/>
              <a:t>The above example reads TestFile.txt (on Windows) asynchronously and executes callback function when read operation completes. This read operation either throws an error or completes successfully. The err parameter contains error information if any. The data parameter contains the content of the specified file.</a:t>
            </a:r>
          </a:p>
        </p:txBody>
      </p:sp>
    </p:spTree>
    <p:extLst>
      <p:ext uri="{BB962C8B-B14F-4D97-AF65-F5344CB8AC3E}">
        <p14:creationId xmlns:p14="http://schemas.microsoft.com/office/powerpoint/2010/main" val="1571334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8F69B4-CBBC-F703-8FFA-34249990CCCD}"/>
              </a:ext>
            </a:extLst>
          </p:cNvPr>
          <p:cNvSpPr>
            <a:spLocks noGrp="1"/>
          </p:cNvSpPr>
          <p:nvPr>
            <p:ph idx="1"/>
          </p:nvPr>
        </p:nvSpPr>
        <p:spPr>
          <a:xfrm>
            <a:off x="838200" y="319596"/>
            <a:ext cx="10515600" cy="6303146"/>
          </a:xfrm>
        </p:spPr>
        <p:txBody>
          <a:bodyPr>
            <a:normAutofit lnSpcReduction="10000"/>
          </a:bodyPr>
          <a:lstStyle/>
          <a:p>
            <a:pPr marL="0" indent="0">
              <a:buNone/>
            </a:pPr>
            <a:r>
              <a:rPr lang="en-US" sz="2000" b="0" i="0" dirty="0">
                <a:solidFill>
                  <a:srgbClr val="181717"/>
                </a:solidFill>
                <a:effectLst/>
                <a:latin typeface="Verdana" panose="020B0604030504040204" pitchFamily="34" charset="0"/>
              </a:rPr>
              <a:t>Use </a:t>
            </a:r>
            <a:r>
              <a:rPr lang="en-US" sz="2000" b="0" i="0" dirty="0" err="1">
                <a:solidFill>
                  <a:srgbClr val="181717"/>
                </a:solidFill>
                <a:effectLst/>
                <a:latin typeface="Verdana" panose="020B0604030504040204" pitchFamily="34" charset="0"/>
              </a:rPr>
              <a:t>fs.readFileSync</a:t>
            </a:r>
            <a:r>
              <a:rPr lang="en-US" sz="2000" b="0" i="0" dirty="0">
                <a:solidFill>
                  <a:srgbClr val="181717"/>
                </a:solidFill>
                <a:effectLst/>
                <a:latin typeface="Verdana" panose="020B0604030504040204" pitchFamily="34" charset="0"/>
              </a:rPr>
              <a:t>() method to read file synchronously</a:t>
            </a:r>
            <a:endParaRPr lang="en-US" sz="2000" dirty="0"/>
          </a:p>
          <a:p>
            <a:pPr marL="0" indent="0">
              <a:buNone/>
            </a:pPr>
            <a:r>
              <a:rPr lang="en-US" sz="2400" dirty="0"/>
              <a:t>var fs = require('fs');</a:t>
            </a:r>
          </a:p>
          <a:p>
            <a:pPr marL="0" indent="0">
              <a:buNone/>
            </a:pPr>
            <a:r>
              <a:rPr lang="en-US" sz="2400" dirty="0"/>
              <a:t>var data = </a:t>
            </a:r>
            <a:r>
              <a:rPr lang="en-US" sz="2400" dirty="0" err="1"/>
              <a:t>fs.readFileSync</a:t>
            </a:r>
            <a:r>
              <a:rPr lang="en-US" sz="2400" dirty="0"/>
              <a:t>('dummyfile.txt', 'utf8');</a:t>
            </a:r>
          </a:p>
          <a:p>
            <a:pPr marL="0" indent="0">
              <a:buNone/>
            </a:pPr>
            <a:r>
              <a:rPr lang="en-US" sz="2400" dirty="0"/>
              <a:t>console.log(data);</a:t>
            </a:r>
          </a:p>
          <a:p>
            <a:pPr marL="0" indent="0">
              <a:buNone/>
            </a:pPr>
            <a:r>
              <a:rPr lang="en-US" sz="2400" dirty="0">
                <a:solidFill>
                  <a:srgbClr val="FF0000"/>
                </a:solidFill>
              </a:rPr>
              <a:t>Writing File</a:t>
            </a:r>
          </a:p>
          <a:p>
            <a:pPr marL="0" indent="0">
              <a:buNone/>
            </a:pPr>
            <a:r>
              <a:rPr lang="en-US" sz="2400" dirty="0"/>
              <a:t>Use </a:t>
            </a:r>
            <a:r>
              <a:rPr lang="en-US" sz="2400" dirty="0" err="1">
                <a:solidFill>
                  <a:srgbClr val="00B050"/>
                </a:solidFill>
              </a:rPr>
              <a:t>fs.writeFile</a:t>
            </a:r>
            <a:r>
              <a:rPr lang="en-US" sz="2400" dirty="0">
                <a:solidFill>
                  <a:srgbClr val="00B050"/>
                </a:solidFill>
              </a:rPr>
              <a:t>() </a:t>
            </a:r>
            <a:r>
              <a:rPr lang="en-US" sz="2400" dirty="0"/>
              <a:t>method to write data to a file. If file already exists then it overwrites the existing content otherwise it creates a new file and writes data into it.</a:t>
            </a:r>
          </a:p>
          <a:p>
            <a:pPr marL="0" indent="0">
              <a:buNone/>
            </a:pPr>
            <a:r>
              <a:rPr lang="en-US" sz="2400" dirty="0"/>
              <a:t>var fs = require('fs');</a:t>
            </a:r>
          </a:p>
          <a:p>
            <a:pPr marL="0" indent="0">
              <a:buNone/>
            </a:pPr>
            <a:r>
              <a:rPr lang="en-US" sz="2400" dirty="0" err="1"/>
              <a:t>fs.writeFile</a:t>
            </a:r>
            <a:r>
              <a:rPr lang="en-US" sz="2400" dirty="0"/>
              <a:t>(‘demo.txt', 'Hello World!', function (err) { </a:t>
            </a:r>
          </a:p>
          <a:p>
            <a:pPr marL="0" indent="0">
              <a:buNone/>
            </a:pPr>
            <a:r>
              <a:rPr lang="en-US" sz="2400" dirty="0"/>
              <a:t>        if (err)</a:t>
            </a:r>
          </a:p>
          <a:p>
            <a:pPr marL="0" indent="0">
              <a:buNone/>
            </a:pPr>
            <a:r>
              <a:rPr lang="en-US" sz="2400" dirty="0"/>
              <a:t>        console.log(err);    </a:t>
            </a:r>
          </a:p>
          <a:p>
            <a:pPr marL="0" indent="0">
              <a:buNone/>
            </a:pPr>
            <a:r>
              <a:rPr lang="en-US" sz="2400" dirty="0"/>
              <a:t>        else</a:t>
            </a:r>
          </a:p>
          <a:p>
            <a:pPr marL="0" indent="0">
              <a:buNone/>
            </a:pPr>
            <a:r>
              <a:rPr lang="en-US" sz="2400" dirty="0"/>
              <a:t>        console.log('Write operation complete.');</a:t>
            </a:r>
          </a:p>
          <a:p>
            <a:pPr marL="0" indent="0">
              <a:buNone/>
            </a:pPr>
            <a:r>
              <a:rPr lang="en-US" sz="2400" dirty="0"/>
              <a:t>});</a:t>
            </a:r>
          </a:p>
        </p:txBody>
      </p:sp>
    </p:spTree>
    <p:extLst>
      <p:ext uri="{BB962C8B-B14F-4D97-AF65-F5344CB8AC3E}">
        <p14:creationId xmlns:p14="http://schemas.microsoft.com/office/powerpoint/2010/main" val="1686106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83EB9-E5D7-C6A6-6F0B-FFEEDEA09BED}"/>
              </a:ext>
            </a:extLst>
          </p:cNvPr>
          <p:cNvSpPr>
            <a:spLocks noGrp="1"/>
          </p:cNvSpPr>
          <p:nvPr>
            <p:ph type="title"/>
          </p:nvPr>
        </p:nvSpPr>
        <p:spPr>
          <a:xfrm>
            <a:off x="838200" y="365125"/>
            <a:ext cx="10515600" cy="540397"/>
          </a:xfrm>
        </p:spPr>
        <p:txBody>
          <a:bodyPr>
            <a:normAutofit fontScale="90000"/>
          </a:bodyPr>
          <a:lstStyle/>
          <a:p>
            <a:r>
              <a:rPr lang="en-US" dirty="0"/>
              <a:t>Events</a:t>
            </a:r>
          </a:p>
        </p:txBody>
      </p:sp>
      <p:sp>
        <p:nvSpPr>
          <p:cNvPr id="3" name="Content Placeholder 2">
            <a:extLst>
              <a:ext uri="{FF2B5EF4-FFF2-40B4-BE49-F238E27FC236}">
                <a16:creationId xmlns:a16="http://schemas.microsoft.com/office/drawing/2014/main" id="{FD0D105A-E55F-69B7-EE8D-C2466929E41B}"/>
              </a:ext>
            </a:extLst>
          </p:cNvPr>
          <p:cNvSpPr>
            <a:spLocks noGrp="1"/>
          </p:cNvSpPr>
          <p:nvPr>
            <p:ph idx="1"/>
          </p:nvPr>
        </p:nvSpPr>
        <p:spPr>
          <a:xfrm>
            <a:off x="838200" y="905522"/>
            <a:ext cx="10515600" cy="5877017"/>
          </a:xfrm>
        </p:spPr>
        <p:txBody>
          <a:bodyPr>
            <a:normAutofit fontScale="85000" lnSpcReduction="20000"/>
          </a:bodyPr>
          <a:lstStyle/>
          <a:p>
            <a:pPr marL="0" indent="0">
              <a:buNone/>
            </a:pPr>
            <a:r>
              <a:rPr lang="en-US" b="0" i="0" dirty="0">
                <a:solidFill>
                  <a:srgbClr val="273239"/>
                </a:solidFill>
                <a:effectLst/>
                <a:latin typeface="urw-din"/>
              </a:rPr>
              <a:t>Node.js has an </a:t>
            </a:r>
            <a:r>
              <a:rPr lang="en-US" b="1" i="0" dirty="0">
                <a:solidFill>
                  <a:srgbClr val="273239"/>
                </a:solidFill>
                <a:effectLst/>
                <a:latin typeface="urw-din"/>
              </a:rPr>
              <a:t>event-driven architecture</a:t>
            </a:r>
            <a:r>
              <a:rPr lang="en-US" b="0" i="0" dirty="0">
                <a:solidFill>
                  <a:srgbClr val="273239"/>
                </a:solidFill>
                <a:effectLst/>
                <a:latin typeface="urw-din"/>
              </a:rPr>
              <a:t> which can perform asynchronous tasks. Node.js has </a:t>
            </a:r>
            <a:r>
              <a:rPr lang="en-US" b="1" i="0" dirty="0">
                <a:solidFill>
                  <a:srgbClr val="273239"/>
                </a:solidFill>
                <a:effectLst/>
                <a:latin typeface="urw-din"/>
              </a:rPr>
              <a:t>‘events’</a:t>
            </a:r>
            <a:r>
              <a:rPr lang="en-US" b="0" i="0" dirty="0">
                <a:solidFill>
                  <a:srgbClr val="273239"/>
                </a:solidFill>
                <a:effectLst/>
                <a:latin typeface="urw-din"/>
              </a:rPr>
              <a:t> module which emits named events that can cause corresponding functions or callbacks to be called</a:t>
            </a:r>
          </a:p>
          <a:p>
            <a:pPr marL="0" indent="0">
              <a:buNone/>
            </a:pPr>
            <a:r>
              <a:rPr lang="en-US" dirty="0"/>
              <a:t>// Importing events</a:t>
            </a:r>
          </a:p>
          <a:p>
            <a:pPr marL="0" indent="0">
              <a:buNone/>
            </a:pPr>
            <a:r>
              <a:rPr lang="en-US" dirty="0"/>
              <a:t>const </a:t>
            </a:r>
            <a:r>
              <a:rPr lang="en-US" dirty="0" err="1"/>
              <a:t>EventEmitter</a:t>
            </a:r>
            <a:r>
              <a:rPr lang="en-US" dirty="0"/>
              <a:t> = require('events');</a:t>
            </a:r>
          </a:p>
          <a:p>
            <a:pPr marL="0" indent="0">
              <a:buNone/>
            </a:pPr>
            <a:r>
              <a:rPr lang="en-US" dirty="0"/>
              <a:t>  </a:t>
            </a:r>
          </a:p>
          <a:p>
            <a:pPr marL="0" indent="0">
              <a:buNone/>
            </a:pPr>
            <a:r>
              <a:rPr lang="en-US" dirty="0"/>
              <a:t>// Initializing event emitter instances</a:t>
            </a:r>
          </a:p>
          <a:p>
            <a:pPr marL="0" indent="0">
              <a:buNone/>
            </a:pPr>
            <a:r>
              <a:rPr lang="en-US" dirty="0"/>
              <a:t>var </a:t>
            </a:r>
            <a:r>
              <a:rPr lang="en-US" dirty="0" err="1"/>
              <a:t>eventEmitter</a:t>
            </a:r>
            <a:r>
              <a:rPr lang="en-US" dirty="0"/>
              <a:t> = new </a:t>
            </a:r>
            <a:r>
              <a:rPr lang="en-US" dirty="0" err="1"/>
              <a:t>EventEmitter</a:t>
            </a:r>
            <a:r>
              <a:rPr lang="en-US" dirty="0"/>
              <a:t>();</a:t>
            </a:r>
          </a:p>
          <a:p>
            <a:pPr marL="0" indent="0">
              <a:buNone/>
            </a:pPr>
            <a:r>
              <a:rPr lang="en-US" dirty="0"/>
              <a:t> </a:t>
            </a:r>
          </a:p>
          <a:p>
            <a:pPr marL="0" indent="0">
              <a:buNone/>
            </a:pPr>
            <a:r>
              <a:rPr lang="en-US" dirty="0"/>
              <a:t>// Registering to call me</a:t>
            </a:r>
          </a:p>
          <a:p>
            <a:pPr marL="0" indent="0">
              <a:buNone/>
            </a:pPr>
            <a:r>
              <a:rPr lang="en-US" dirty="0" err="1"/>
              <a:t>eventEmitter.on</a:t>
            </a:r>
            <a:r>
              <a:rPr lang="en-US" dirty="0"/>
              <a:t>(</a:t>
            </a:r>
            <a:r>
              <a:rPr lang="en-US" dirty="0" err="1"/>
              <a:t>callme</a:t>
            </a:r>
            <a:r>
              <a:rPr lang="en-US" dirty="0"/>
              <a:t>', (msg) =&gt; {</a:t>
            </a:r>
          </a:p>
          <a:p>
            <a:pPr marL="0" indent="0">
              <a:buNone/>
            </a:pPr>
            <a:r>
              <a:rPr lang="en-US" dirty="0"/>
              <a:t>   console.log(msg);</a:t>
            </a:r>
          </a:p>
          <a:p>
            <a:pPr marL="0" indent="0">
              <a:buNone/>
            </a:pPr>
            <a:r>
              <a:rPr lang="en-US" dirty="0"/>
              <a:t>});</a:t>
            </a:r>
          </a:p>
          <a:p>
            <a:pPr marL="0" indent="0">
              <a:buNone/>
            </a:pPr>
            <a:r>
              <a:rPr lang="en-US" dirty="0"/>
              <a:t> </a:t>
            </a:r>
          </a:p>
          <a:p>
            <a:pPr marL="0" indent="0">
              <a:buNone/>
            </a:pPr>
            <a:r>
              <a:rPr lang="en-US" dirty="0"/>
              <a:t>// Triggering call me</a:t>
            </a:r>
          </a:p>
          <a:p>
            <a:pPr marL="0" indent="0">
              <a:buNone/>
            </a:pPr>
            <a:r>
              <a:rPr lang="en-US" dirty="0" err="1"/>
              <a:t>eventEmitter.emit</a:t>
            </a:r>
            <a:r>
              <a:rPr lang="en-US" dirty="0"/>
              <a:t>(</a:t>
            </a:r>
            <a:r>
              <a:rPr lang="en-US" dirty="0" err="1"/>
              <a:t>callme</a:t>
            </a:r>
            <a:r>
              <a:rPr lang="en-US" dirty="0"/>
              <a:t>', "First event");</a:t>
            </a:r>
          </a:p>
        </p:txBody>
      </p:sp>
    </p:spTree>
    <p:extLst>
      <p:ext uri="{BB962C8B-B14F-4D97-AF65-F5344CB8AC3E}">
        <p14:creationId xmlns:p14="http://schemas.microsoft.com/office/powerpoint/2010/main" val="543337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BA70-DF8F-F6AE-1FF0-1E1F43EFB6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323A52-E417-0654-0ABE-6C29C2ACEBCB}"/>
              </a:ext>
            </a:extLst>
          </p:cNvPr>
          <p:cNvSpPr>
            <a:spLocks noGrp="1"/>
          </p:cNvSpPr>
          <p:nvPr>
            <p:ph idx="1"/>
          </p:nvPr>
        </p:nvSpPr>
        <p:spPr/>
        <p:txBody>
          <a:bodyPr/>
          <a:lstStyle/>
          <a:p>
            <a:pPr marL="0" indent="0">
              <a:buNone/>
            </a:pPr>
            <a:r>
              <a:rPr lang="en-US" dirty="0"/>
              <a:t>Removing Listener: The </a:t>
            </a:r>
            <a:r>
              <a:rPr lang="en-US" dirty="0" err="1"/>
              <a:t>eventEmitter.removeListener</a:t>
            </a:r>
            <a:r>
              <a:rPr lang="en-US" dirty="0"/>
              <a:t>() takes two argument event and listener, and removes that listener from the listeners array that is subscribed to that event. While </a:t>
            </a:r>
            <a:r>
              <a:rPr lang="en-US" dirty="0" err="1"/>
              <a:t>eventEmitter.removeAllListeners</a:t>
            </a:r>
            <a:r>
              <a:rPr lang="en-US" dirty="0"/>
              <a:t>() removes all the listener from the array which are subscribed to the mentioned event. Syntax:</a:t>
            </a:r>
          </a:p>
          <a:p>
            <a:pPr marL="0" indent="0">
              <a:buNone/>
            </a:pPr>
            <a:endParaRPr lang="en-US" dirty="0"/>
          </a:p>
          <a:p>
            <a:pPr marL="0" indent="0">
              <a:buNone/>
            </a:pPr>
            <a:r>
              <a:rPr lang="en-US" dirty="0" err="1"/>
              <a:t>eventEmitter.removeListener</a:t>
            </a:r>
            <a:r>
              <a:rPr lang="en-US" dirty="0"/>
              <a:t>(event, listener)</a:t>
            </a:r>
          </a:p>
          <a:p>
            <a:pPr marL="0" indent="0">
              <a:buNone/>
            </a:pPr>
            <a:r>
              <a:rPr lang="en-US" dirty="0" err="1"/>
              <a:t>eventEmitter.removeAllListeners</a:t>
            </a:r>
            <a:r>
              <a:rPr lang="en-US" dirty="0"/>
              <a:t>([event])</a:t>
            </a:r>
          </a:p>
          <a:p>
            <a:endParaRPr lang="en-US" dirty="0"/>
          </a:p>
        </p:txBody>
      </p:sp>
    </p:spTree>
    <p:extLst>
      <p:ext uri="{BB962C8B-B14F-4D97-AF65-F5344CB8AC3E}">
        <p14:creationId xmlns:p14="http://schemas.microsoft.com/office/powerpoint/2010/main" val="2888696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6387-BFCE-FDC3-72C0-F37F65817750}"/>
              </a:ext>
            </a:extLst>
          </p:cNvPr>
          <p:cNvSpPr>
            <a:spLocks noGrp="1"/>
          </p:cNvSpPr>
          <p:nvPr>
            <p:ph type="title"/>
          </p:nvPr>
        </p:nvSpPr>
        <p:spPr>
          <a:xfrm>
            <a:off x="838200" y="365126"/>
            <a:ext cx="10515600" cy="478254"/>
          </a:xfrm>
        </p:spPr>
        <p:txBody>
          <a:bodyPr>
            <a:normAutofit fontScale="90000"/>
          </a:bodyPr>
          <a:lstStyle/>
          <a:p>
            <a:r>
              <a:rPr lang="en-US" dirty="0"/>
              <a:t>Express.js</a:t>
            </a:r>
          </a:p>
        </p:txBody>
      </p:sp>
      <p:sp>
        <p:nvSpPr>
          <p:cNvPr id="3" name="Content Placeholder 2">
            <a:extLst>
              <a:ext uri="{FF2B5EF4-FFF2-40B4-BE49-F238E27FC236}">
                <a16:creationId xmlns:a16="http://schemas.microsoft.com/office/drawing/2014/main" id="{F1ED9EAE-EDB9-BDBE-B213-A86CB7140B56}"/>
              </a:ext>
            </a:extLst>
          </p:cNvPr>
          <p:cNvSpPr>
            <a:spLocks noGrp="1"/>
          </p:cNvSpPr>
          <p:nvPr>
            <p:ph idx="1"/>
          </p:nvPr>
        </p:nvSpPr>
        <p:spPr>
          <a:xfrm>
            <a:off x="838200" y="985421"/>
            <a:ext cx="10515600" cy="5388746"/>
          </a:xfrm>
        </p:spPr>
        <p:txBody>
          <a:bodyPr>
            <a:normAutofit fontScale="77500" lnSpcReduction="20000"/>
          </a:bodyPr>
          <a:lstStyle/>
          <a:p>
            <a:r>
              <a:rPr lang="en-US" b="0" i="0" dirty="0">
                <a:solidFill>
                  <a:srgbClr val="181717"/>
                </a:solidFill>
                <a:effectLst/>
                <a:latin typeface="Verdana" panose="020B0604030504040204" pitchFamily="34" charset="0"/>
              </a:rPr>
              <a:t>Express.js is a web application framework for Node.js. It provides various features that make web application development fast and easy which otherwise takes more time using only Node.js</a:t>
            </a:r>
          </a:p>
          <a:p>
            <a:r>
              <a:rPr lang="en-US" dirty="0"/>
              <a:t>Advantages of Express.js</a:t>
            </a:r>
          </a:p>
          <a:p>
            <a:r>
              <a:rPr lang="en-US" dirty="0"/>
              <a:t>Makes Node.js web application development fast and easy.</a:t>
            </a:r>
          </a:p>
          <a:p>
            <a:r>
              <a:rPr lang="en-US" dirty="0"/>
              <a:t>Easy to configure and customize.</a:t>
            </a:r>
          </a:p>
          <a:p>
            <a:r>
              <a:rPr lang="en-US" dirty="0"/>
              <a:t>Allows you to define routes of your application based on HTTP methods and URLs.</a:t>
            </a:r>
          </a:p>
          <a:p>
            <a:r>
              <a:rPr lang="en-US" dirty="0"/>
              <a:t>Includes various middleware modules which you can use to perform additional tasks on request and response.</a:t>
            </a:r>
          </a:p>
          <a:p>
            <a:r>
              <a:rPr lang="en-US" dirty="0"/>
              <a:t>Easy to integrate with different template engines like Jade, </a:t>
            </a:r>
            <a:r>
              <a:rPr lang="en-US" dirty="0" err="1"/>
              <a:t>Vash</a:t>
            </a:r>
            <a:r>
              <a:rPr lang="en-US" dirty="0"/>
              <a:t>, EJS etc.</a:t>
            </a:r>
          </a:p>
          <a:p>
            <a:r>
              <a:rPr lang="en-US" dirty="0"/>
              <a:t>Allows you to define an error handling middleware.</a:t>
            </a:r>
          </a:p>
          <a:p>
            <a:r>
              <a:rPr lang="en-US" dirty="0"/>
              <a:t>Easy to serve static files and resources of your application.</a:t>
            </a:r>
          </a:p>
          <a:p>
            <a:r>
              <a:rPr lang="en-US" dirty="0"/>
              <a:t>Allows you to create REST API server.</a:t>
            </a:r>
          </a:p>
          <a:p>
            <a:r>
              <a:rPr lang="en-US" dirty="0"/>
              <a:t>Easy to connect with databases such as MongoDB, Redis, MySQL</a:t>
            </a:r>
          </a:p>
        </p:txBody>
      </p:sp>
    </p:spTree>
    <p:extLst>
      <p:ext uri="{BB962C8B-B14F-4D97-AF65-F5344CB8AC3E}">
        <p14:creationId xmlns:p14="http://schemas.microsoft.com/office/powerpoint/2010/main" val="701357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353A0B-0F2D-5492-179B-9B643D690AC0}"/>
              </a:ext>
            </a:extLst>
          </p:cNvPr>
          <p:cNvSpPr>
            <a:spLocks noGrp="1"/>
          </p:cNvSpPr>
          <p:nvPr>
            <p:ph idx="1"/>
          </p:nvPr>
        </p:nvSpPr>
        <p:spPr>
          <a:xfrm>
            <a:off x="838200" y="186431"/>
            <a:ext cx="10515600" cy="5990532"/>
          </a:xfrm>
        </p:spPr>
        <p:txBody>
          <a:bodyPr/>
          <a:lstStyle/>
          <a:p>
            <a:pPr algn="l"/>
            <a:r>
              <a:rPr lang="en-US" sz="2000" b="0" i="0" dirty="0">
                <a:solidFill>
                  <a:srgbClr val="181717"/>
                </a:solidFill>
                <a:effectLst/>
                <a:latin typeface="Segoe UI" panose="020B0502040204020203" pitchFamily="34" charset="0"/>
              </a:rPr>
              <a:t>Node.js Console/REPL</a:t>
            </a:r>
          </a:p>
          <a:p>
            <a:pPr algn="just"/>
            <a:r>
              <a:rPr lang="en-US" sz="2000" b="0" i="0" dirty="0">
                <a:solidFill>
                  <a:srgbClr val="181717"/>
                </a:solidFill>
                <a:effectLst/>
                <a:latin typeface="Verdana" panose="020B0604030504040204" pitchFamily="34" charset="0"/>
              </a:rPr>
              <a:t>Node.js comes with virtual environment called REPL (aka Node shell). REPL stands for Read-Eval-Print-Loop. It is a quick and easy way to test simple Node.js/JavaScript code.</a:t>
            </a:r>
          </a:p>
          <a:p>
            <a:pPr algn="just"/>
            <a:r>
              <a:rPr lang="en-US" sz="2000" b="0" i="0" dirty="0">
                <a:solidFill>
                  <a:srgbClr val="181717"/>
                </a:solidFill>
                <a:effectLst/>
                <a:latin typeface="Verdana" panose="020B0604030504040204" pitchFamily="34" charset="0"/>
              </a:rPr>
              <a:t>To launch the REPL (Node shell), open command prompt (in Windows) or terminal (in Mac or UNIX/Linux) and type </a:t>
            </a:r>
            <a:r>
              <a:rPr lang="en-US" sz="2000" b="0" i="1" dirty="0">
                <a:solidFill>
                  <a:srgbClr val="181717"/>
                </a:solidFill>
                <a:effectLst/>
                <a:latin typeface="Verdana" panose="020B0604030504040204" pitchFamily="34" charset="0"/>
              </a:rPr>
              <a:t>node</a:t>
            </a:r>
          </a:p>
          <a:p>
            <a:pPr algn="just"/>
            <a:endParaRPr lang="en-US" sz="2000" b="0" i="0" dirty="0">
              <a:solidFill>
                <a:srgbClr val="181717"/>
              </a:solidFill>
              <a:effectLst/>
              <a:latin typeface="Verdana" panose="020B0604030504040204" pitchFamily="34" charset="0"/>
            </a:endParaRPr>
          </a:p>
          <a:p>
            <a:r>
              <a:rPr lang="en-US" dirty="0"/>
              <a:t>The event loop allows Node.js to perform non-blocking I/O operations despite the fact that JavaScript is single-threaded</a:t>
            </a:r>
          </a:p>
        </p:txBody>
      </p:sp>
    </p:spTree>
    <p:extLst>
      <p:ext uri="{BB962C8B-B14F-4D97-AF65-F5344CB8AC3E}">
        <p14:creationId xmlns:p14="http://schemas.microsoft.com/office/powerpoint/2010/main" val="13737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22CC15-C941-6767-C9DD-44A359F9DDC6}"/>
              </a:ext>
            </a:extLst>
          </p:cNvPr>
          <p:cNvSpPr>
            <a:spLocks noGrp="1"/>
          </p:cNvSpPr>
          <p:nvPr>
            <p:ph idx="1"/>
          </p:nvPr>
        </p:nvSpPr>
        <p:spPr>
          <a:xfrm>
            <a:off x="838200" y="257452"/>
            <a:ext cx="10515600" cy="5919511"/>
          </a:xfrm>
        </p:spPr>
        <p:txBody>
          <a:bodyPr>
            <a:normAutofit/>
          </a:bodyPr>
          <a:lstStyle/>
          <a:p>
            <a:pPr algn="l"/>
            <a:r>
              <a:rPr lang="en-US" b="0" i="0" dirty="0">
                <a:solidFill>
                  <a:srgbClr val="181717"/>
                </a:solidFill>
                <a:effectLst/>
                <a:latin typeface="Segoe UI" panose="020B0502040204020203" pitchFamily="34" charset="0"/>
              </a:rPr>
              <a:t>Install Express.js</a:t>
            </a:r>
          </a:p>
          <a:p>
            <a:pPr algn="just"/>
            <a:r>
              <a:rPr lang="en-US" b="0" i="0" dirty="0">
                <a:solidFill>
                  <a:srgbClr val="181717"/>
                </a:solidFill>
                <a:effectLst/>
                <a:latin typeface="Verdana" panose="020B0604030504040204" pitchFamily="34" charset="0"/>
              </a:rPr>
              <a:t>You can install express.js using </a:t>
            </a:r>
            <a:r>
              <a:rPr lang="en-US" b="0" i="0" dirty="0" err="1">
                <a:solidFill>
                  <a:srgbClr val="181717"/>
                </a:solidFill>
                <a:effectLst/>
                <a:latin typeface="Verdana" panose="020B0604030504040204" pitchFamily="34" charset="0"/>
              </a:rPr>
              <a:t>npm</a:t>
            </a:r>
            <a:endParaRPr lang="en-US" b="0" i="0" dirty="0">
              <a:solidFill>
                <a:srgbClr val="181717"/>
              </a:solidFill>
              <a:effectLst/>
              <a:latin typeface="Verdana" panose="020B0604030504040204" pitchFamily="34" charset="0"/>
            </a:endParaRPr>
          </a:p>
          <a:p>
            <a:r>
              <a:rPr lang="en-US" dirty="0" err="1"/>
              <a:t>npm</a:t>
            </a:r>
            <a:r>
              <a:rPr lang="en-US" dirty="0"/>
              <a:t> install -g express</a:t>
            </a:r>
          </a:p>
          <a:p>
            <a:r>
              <a:rPr lang="en-US" dirty="0"/>
              <a:t>var express = require('express');</a:t>
            </a:r>
          </a:p>
          <a:p>
            <a:r>
              <a:rPr lang="en-US" dirty="0"/>
              <a:t>var app = express();</a:t>
            </a:r>
          </a:p>
          <a:p>
            <a:endParaRPr lang="en-US" dirty="0"/>
          </a:p>
          <a:p>
            <a:r>
              <a:rPr lang="en-US" dirty="0"/>
              <a:t>// define routes here..</a:t>
            </a:r>
          </a:p>
          <a:p>
            <a:endParaRPr lang="en-US" dirty="0"/>
          </a:p>
          <a:p>
            <a:r>
              <a:rPr lang="en-US" dirty="0"/>
              <a:t>var server = </a:t>
            </a:r>
            <a:r>
              <a:rPr lang="en-US" dirty="0" err="1"/>
              <a:t>app.listen</a:t>
            </a:r>
            <a:r>
              <a:rPr lang="en-US" dirty="0"/>
              <a:t>(5000, function () {</a:t>
            </a:r>
          </a:p>
          <a:p>
            <a:r>
              <a:rPr lang="en-US" dirty="0"/>
              <a:t>    console.log('Node server is running..');</a:t>
            </a:r>
          </a:p>
          <a:p>
            <a:r>
              <a:rPr lang="en-US" dirty="0"/>
              <a:t>});</a:t>
            </a:r>
          </a:p>
        </p:txBody>
      </p:sp>
    </p:spTree>
    <p:extLst>
      <p:ext uri="{BB962C8B-B14F-4D97-AF65-F5344CB8AC3E}">
        <p14:creationId xmlns:p14="http://schemas.microsoft.com/office/powerpoint/2010/main" val="3861805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32510D-EE2F-EA8A-C0C5-12B5B34E8D59}"/>
              </a:ext>
            </a:extLst>
          </p:cNvPr>
          <p:cNvSpPr>
            <a:spLocks noGrp="1"/>
          </p:cNvSpPr>
          <p:nvPr>
            <p:ph idx="1"/>
          </p:nvPr>
        </p:nvSpPr>
        <p:spPr>
          <a:xfrm>
            <a:off x="838200" y="204186"/>
            <a:ext cx="10515600" cy="5972777"/>
          </a:xfrm>
        </p:spPr>
        <p:txBody>
          <a:bodyPr>
            <a:normAutofit fontScale="85000" lnSpcReduction="20000"/>
          </a:bodyPr>
          <a:lstStyle/>
          <a:p>
            <a:pPr marL="0" indent="0">
              <a:buNone/>
            </a:pPr>
            <a:r>
              <a:rPr lang="en-US" dirty="0" err="1"/>
              <a:t>app.get</a:t>
            </a:r>
            <a:r>
              <a:rPr lang="en-US" dirty="0"/>
              <a:t>('/', function (req, res) {</a:t>
            </a:r>
          </a:p>
          <a:p>
            <a:pPr marL="0" indent="0">
              <a:buNone/>
            </a:pPr>
            <a:r>
              <a:rPr lang="en-US" dirty="0"/>
              <a:t>    </a:t>
            </a:r>
            <a:r>
              <a:rPr lang="en-US" dirty="0" err="1"/>
              <a:t>res.send</a:t>
            </a:r>
            <a:r>
              <a:rPr lang="en-US" dirty="0"/>
              <a:t>('&lt;html&gt;&lt;body&gt;&lt;h1&gt;Hello World&lt;/h1&gt;&lt;/body&gt;&lt;/html&gt;');</a:t>
            </a:r>
          </a:p>
          <a:p>
            <a:pPr marL="0" indent="0">
              <a:buNone/>
            </a:pPr>
            <a:r>
              <a:rPr lang="en-US" dirty="0"/>
              <a:t>});</a:t>
            </a:r>
          </a:p>
          <a:p>
            <a:pPr marL="0" indent="0">
              <a:buNone/>
            </a:pPr>
            <a:endParaRPr lang="en-US" dirty="0"/>
          </a:p>
          <a:p>
            <a:pPr marL="0" indent="0">
              <a:buNone/>
            </a:pPr>
            <a:r>
              <a:rPr lang="en-US" dirty="0" err="1"/>
              <a:t>app.post</a:t>
            </a:r>
            <a:r>
              <a:rPr lang="en-US" dirty="0"/>
              <a:t>('/submit-data', function (req, res) {</a:t>
            </a:r>
          </a:p>
          <a:p>
            <a:pPr marL="0" indent="0">
              <a:buNone/>
            </a:pPr>
            <a:r>
              <a:rPr lang="en-US" dirty="0"/>
              <a:t>    </a:t>
            </a:r>
            <a:r>
              <a:rPr lang="en-US" dirty="0" err="1"/>
              <a:t>res.send</a:t>
            </a:r>
            <a:r>
              <a:rPr lang="en-US" dirty="0"/>
              <a:t>('POST Request');</a:t>
            </a:r>
          </a:p>
          <a:p>
            <a:pPr marL="0" indent="0">
              <a:buNone/>
            </a:pPr>
            <a:r>
              <a:rPr lang="en-US" dirty="0"/>
              <a:t>});</a:t>
            </a:r>
          </a:p>
          <a:p>
            <a:pPr marL="0" indent="0">
              <a:buNone/>
            </a:pPr>
            <a:endParaRPr lang="en-US" dirty="0"/>
          </a:p>
          <a:p>
            <a:pPr marL="0" indent="0">
              <a:buNone/>
            </a:pPr>
            <a:r>
              <a:rPr lang="en-US" dirty="0" err="1"/>
              <a:t>app.put</a:t>
            </a:r>
            <a:r>
              <a:rPr lang="en-US" dirty="0"/>
              <a:t>('/update-data', function (req, res) {</a:t>
            </a:r>
          </a:p>
          <a:p>
            <a:pPr marL="0" indent="0">
              <a:buNone/>
            </a:pPr>
            <a:r>
              <a:rPr lang="en-US" dirty="0"/>
              <a:t>    </a:t>
            </a:r>
            <a:r>
              <a:rPr lang="en-US" dirty="0" err="1"/>
              <a:t>res.send</a:t>
            </a:r>
            <a:r>
              <a:rPr lang="en-US" dirty="0"/>
              <a:t>('PUT Request');</a:t>
            </a:r>
          </a:p>
          <a:p>
            <a:pPr marL="0" indent="0">
              <a:buNone/>
            </a:pPr>
            <a:r>
              <a:rPr lang="en-US" dirty="0"/>
              <a:t>});</a:t>
            </a:r>
          </a:p>
          <a:p>
            <a:pPr marL="0" indent="0">
              <a:buNone/>
            </a:pPr>
            <a:endParaRPr lang="en-US" dirty="0"/>
          </a:p>
          <a:p>
            <a:pPr marL="0" indent="0">
              <a:buNone/>
            </a:pPr>
            <a:r>
              <a:rPr lang="en-US" dirty="0" err="1"/>
              <a:t>app.delete</a:t>
            </a:r>
            <a:r>
              <a:rPr lang="en-US" dirty="0"/>
              <a:t>('/delete-data', function (req, res) {</a:t>
            </a:r>
          </a:p>
          <a:p>
            <a:pPr marL="0" indent="0">
              <a:buNone/>
            </a:pPr>
            <a:r>
              <a:rPr lang="en-US" dirty="0"/>
              <a:t>    </a:t>
            </a:r>
            <a:r>
              <a:rPr lang="en-US" dirty="0" err="1"/>
              <a:t>res.send</a:t>
            </a:r>
            <a:r>
              <a:rPr lang="en-US" dirty="0"/>
              <a:t>('DELETE Request');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676340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427BBF-C2A6-2C1C-5CBF-B98E8F86408E}"/>
              </a:ext>
            </a:extLst>
          </p:cNvPr>
          <p:cNvSpPr>
            <a:spLocks noGrp="1"/>
          </p:cNvSpPr>
          <p:nvPr>
            <p:ph idx="1"/>
          </p:nvPr>
        </p:nvSpPr>
        <p:spPr>
          <a:xfrm>
            <a:off x="838200" y="292963"/>
            <a:ext cx="10515600" cy="5884000"/>
          </a:xfrm>
        </p:spPr>
        <p:txBody>
          <a:bodyPr/>
          <a:lstStyle/>
          <a:p>
            <a:pPr algn="l"/>
            <a:r>
              <a:rPr lang="en-US" b="0" i="0" dirty="0">
                <a:solidFill>
                  <a:srgbClr val="181717"/>
                </a:solidFill>
                <a:effectLst/>
                <a:latin typeface="Segoe UI" panose="020B0502040204020203" pitchFamily="34" charset="0"/>
              </a:rPr>
              <a:t>Body Parser</a:t>
            </a:r>
          </a:p>
          <a:p>
            <a:pPr algn="just"/>
            <a:r>
              <a:rPr lang="en-US" b="0" i="0" dirty="0">
                <a:solidFill>
                  <a:srgbClr val="181717"/>
                </a:solidFill>
                <a:effectLst/>
                <a:latin typeface="Verdana" panose="020B0604030504040204" pitchFamily="34" charset="0"/>
              </a:rPr>
              <a:t>To handle HTTP POST request in Express.js version 4 and above, you need to install middleware module called </a:t>
            </a:r>
            <a:r>
              <a:rPr lang="en-US" b="0" i="0" u="sng" dirty="0">
                <a:solidFill>
                  <a:srgbClr val="007BFF"/>
                </a:solidFill>
                <a:effectLst/>
                <a:latin typeface="Verdana" panose="020B0604030504040204" pitchFamily="34" charset="0"/>
                <a:hlinkClick r:id="rId2"/>
              </a:rPr>
              <a:t>body-parser</a:t>
            </a:r>
            <a:endParaRPr lang="en-US" b="0" i="0" dirty="0">
              <a:solidFill>
                <a:srgbClr val="181717"/>
              </a:solidFill>
              <a:effectLst/>
              <a:latin typeface="Verdana" panose="020B0604030504040204" pitchFamily="34" charset="0"/>
            </a:endParaRPr>
          </a:p>
          <a:p>
            <a:r>
              <a:rPr lang="en-US" dirty="0" err="1"/>
              <a:t>npm</a:t>
            </a:r>
            <a:r>
              <a:rPr lang="en-US" dirty="0"/>
              <a:t> install body-parser –save</a:t>
            </a:r>
          </a:p>
          <a:p>
            <a:endParaRPr lang="en-US" dirty="0"/>
          </a:p>
          <a:p>
            <a:r>
              <a:rPr lang="en-US" sz="1800" b="0" dirty="0">
                <a:solidFill>
                  <a:srgbClr val="569CD6"/>
                </a:solidFill>
                <a:effectLst/>
                <a:latin typeface="Consolas" panose="020B0609020204030204" pitchFamily="49" charset="0"/>
              </a:rPr>
              <a:t>var</a:t>
            </a:r>
            <a:r>
              <a:rPr lang="en-US" sz="1800" b="0" dirty="0">
                <a:solidFill>
                  <a:srgbClr val="D4D4D4"/>
                </a:solidFill>
                <a:effectLst/>
                <a:latin typeface="Consolas" panose="020B0609020204030204" pitchFamily="49" charset="0"/>
              </a:rPr>
              <a:t> </a:t>
            </a:r>
            <a:r>
              <a:rPr lang="en-US" sz="1800" b="0" dirty="0" err="1">
                <a:solidFill>
                  <a:srgbClr val="9CDCFE"/>
                </a:solidFill>
                <a:effectLst/>
                <a:latin typeface="Consolas" panose="020B0609020204030204" pitchFamily="49" charset="0"/>
              </a:rPr>
              <a:t>jsonParser</a:t>
            </a:r>
            <a:r>
              <a:rPr lang="en-US" sz="1800" b="0" dirty="0">
                <a:solidFill>
                  <a:srgbClr val="D4D4D4"/>
                </a:solidFill>
                <a:effectLst/>
                <a:latin typeface="Consolas" panose="020B0609020204030204" pitchFamily="49" charset="0"/>
              </a:rPr>
              <a:t> = </a:t>
            </a:r>
            <a:r>
              <a:rPr lang="en-US" sz="1800" b="0" dirty="0" err="1">
                <a:solidFill>
                  <a:srgbClr val="9CDCFE"/>
                </a:solidFill>
                <a:effectLst/>
                <a:latin typeface="Consolas" panose="020B0609020204030204" pitchFamily="49" charset="0"/>
              </a:rPr>
              <a:t>bodyParser</a:t>
            </a:r>
            <a:r>
              <a:rPr lang="en-US" sz="1800" b="0" dirty="0" err="1">
                <a:solidFill>
                  <a:srgbClr val="D4D4D4"/>
                </a:solidFill>
                <a:effectLst/>
                <a:latin typeface="Consolas" panose="020B0609020204030204" pitchFamily="49" charset="0"/>
              </a:rPr>
              <a:t>.</a:t>
            </a:r>
            <a:r>
              <a:rPr lang="en-US" sz="1800" b="0" dirty="0" err="1">
                <a:solidFill>
                  <a:srgbClr val="DCDCAA"/>
                </a:solidFill>
                <a:effectLst/>
                <a:latin typeface="Consolas" panose="020B0609020204030204" pitchFamily="49" charset="0"/>
              </a:rPr>
              <a:t>json</a:t>
            </a:r>
            <a:r>
              <a:rPr lang="en-US" sz="1800" b="0" dirty="0">
                <a:solidFill>
                  <a:srgbClr val="D4D4D4"/>
                </a:solidFill>
                <a:effectLst/>
                <a:latin typeface="Consolas" panose="020B0609020204030204" pitchFamily="49" charset="0"/>
              </a:rPr>
              <a:t>()</a:t>
            </a:r>
          </a:p>
          <a:p>
            <a:r>
              <a:rPr lang="en-US" sz="1800" b="0" dirty="0" err="1">
                <a:solidFill>
                  <a:srgbClr val="4FC1FF"/>
                </a:solidFill>
                <a:effectLst/>
                <a:latin typeface="Consolas" panose="020B0609020204030204" pitchFamily="49" charset="0"/>
              </a:rPr>
              <a:t>app</a:t>
            </a:r>
            <a:r>
              <a:rPr lang="en-US" sz="1800" b="0" dirty="0" err="1">
                <a:solidFill>
                  <a:srgbClr val="D4D4D4"/>
                </a:solidFill>
                <a:effectLst/>
                <a:latin typeface="Consolas" panose="020B0609020204030204" pitchFamily="49" charset="0"/>
              </a:rPr>
              <a:t>.</a:t>
            </a:r>
            <a:r>
              <a:rPr lang="en-US" sz="1800" b="0" dirty="0" err="1">
                <a:solidFill>
                  <a:srgbClr val="DCDCAA"/>
                </a:solidFill>
                <a:effectLst/>
                <a:latin typeface="Consolas" panose="020B0609020204030204" pitchFamily="49" charset="0"/>
              </a:rPr>
              <a:t>use</a:t>
            </a:r>
            <a:r>
              <a:rPr lang="en-US" sz="1800" b="0" dirty="0">
                <a:solidFill>
                  <a:srgbClr val="D4D4D4"/>
                </a:solidFill>
                <a:effectLst/>
                <a:latin typeface="Consolas" panose="020B0609020204030204" pitchFamily="49" charset="0"/>
              </a:rPr>
              <a:t>(</a:t>
            </a:r>
            <a:r>
              <a:rPr lang="en-US" sz="1800" b="0" dirty="0" err="1">
                <a:solidFill>
                  <a:srgbClr val="4FC1FF"/>
                </a:solidFill>
                <a:effectLst/>
                <a:latin typeface="Consolas" panose="020B0609020204030204" pitchFamily="49" charset="0"/>
              </a:rPr>
              <a:t>bodyParser</a:t>
            </a:r>
            <a:r>
              <a:rPr lang="en-US" sz="1800" b="0" dirty="0" err="1">
                <a:solidFill>
                  <a:srgbClr val="D4D4D4"/>
                </a:solidFill>
                <a:effectLst/>
                <a:latin typeface="Consolas" panose="020B0609020204030204" pitchFamily="49" charset="0"/>
              </a:rPr>
              <a:t>.</a:t>
            </a:r>
            <a:r>
              <a:rPr lang="en-US" sz="1800" b="0" dirty="0" err="1">
                <a:solidFill>
                  <a:srgbClr val="DCDCAA"/>
                </a:solidFill>
                <a:effectLst/>
                <a:latin typeface="Consolas" panose="020B0609020204030204" pitchFamily="49" charset="0"/>
              </a:rPr>
              <a:t>json</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type:</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'application/*+</a:t>
            </a:r>
            <a:r>
              <a:rPr lang="en-US" sz="1800" b="0" dirty="0" err="1">
                <a:solidFill>
                  <a:srgbClr val="CE9178"/>
                </a:solidFill>
                <a:effectLst/>
                <a:latin typeface="Consolas" panose="020B0609020204030204" pitchFamily="49" charset="0"/>
              </a:rPr>
              <a:t>json</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 }))</a:t>
            </a:r>
          </a:p>
          <a:p>
            <a:endParaRPr lang="en-US" dirty="0"/>
          </a:p>
        </p:txBody>
      </p:sp>
    </p:spTree>
    <p:extLst>
      <p:ext uri="{BB962C8B-B14F-4D97-AF65-F5344CB8AC3E}">
        <p14:creationId xmlns:p14="http://schemas.microsoft.com/office/powerpoint/2010/main" val="3165969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D0A63A-CD69-BDF5-01DA-B91C2117EBA1}"/>
              </a:ext>
            </a:extLst>
          </p:cNvPr>
          <p:cNvSpPr>
            <a:spLocks noGrp="1"/>
          </p:cNvSpPr>
          <p:nvPr>
            <p:ph idx="1"/>
          </p:nvPr>
        </p:nvSpPr>
        <p:spPr>
          <a:xfrm>
            <a:off x="838200" y="88777"/>
            <a:ext cx="10515600" cy="6551720"/>
          </a:xfrm>
        </p:spPr>
        <p:txBody>
          <a:bodyPr>
            <a:normAutofit fontScale="70000" lnSpcReduction="20000"/>
          </a:bodyPr>
          <a:lstStyle/>
          <a:p>
            <a:r>
              <a:rPr lang="en-US" dirty="0"/>
              <a:t>var express = require('express');</a:t>
            </a:r>
          </a:p>
          <a:p>
            <a:r>
              <a:rPr lang="en-US" dirty="0"/>
              <a:t>var app = express();</a:t>
            </a:r>
          </a:p>
          <a:p>
            <a:endParaRPr lang="en-US" dirty="0"/>
          </a:p>
          <a:p>
            <a:r>
              <a:rPr lang="en-US" dirty="0"/>
              <a:t>var </a:t>
            </a:r>
            <a:r>
              <a:rPr lang="en-US" dirty="0" err="1"/>
              <a:t>bodyParser</a:t>
            </a:r>
            <a:r>
              <a:rPr lang="en-US" dirty="0"/>
              <a:t> = require("body-parser");</a:t>
            </a:r>
          </a:p>
          <a:p>
            <a:r>
              <a:rPr lang="en-US" dirty="0" err="1"/>
              <a:t>app.use</a:t>
            </a:r>
            <a:r>
              <a:rPr lang="en-US" dirty="0"/>
              <a:t>(</a:t>
            </a:r>
            <a:r>
              <a:rPr lang="en-US" dirty="0" err="1"/>
              <a:t>bodyParser.urlencoded</a:t>
            </a:r>
            <a:r>
              <a:rPr lang="en-US" dirty="0"/>
              <a:t>({ extended: false }));</a:t>
            </a:r>
          </a:p>
          <a:p>
            <a:endParaRPr lang="en-US" dirty="0"/>
          </a:p>
          <a:p>
            <a:r>
              <a:rPr lang="en-US" dirty="0" err="1"/>
              <a:t>app.get</a:t>
            </a:r>
            <a:r>
              <a:rPr lang="en-US" dirty="0"/>
              <a:t>('/', function (req, res) {</a:t>
            </a:r>
          </a:p>
          <a:p>
            <a:r>
              <a:rPr lang="en-US" dirty="0"/>
              <a:t>    </a:t>
            </a:r>
            <a:r>
              <a:rPr lang="en-US" dirty="0" err="1"/>
              <a:t>res.sendFile</a:t>
            </a:r>
            <a:r>
              <a:rPr lang="en-US" dirty="0"/>
              <a:t>('index.html');</a:t>
            </a:r>
          </a:p>
          <a:p>
            <a:r>
              <a:rPr lang="en-US" dirty="0"/>
              <a:t>});</a:t>
            </a:r>
          </a:p>
          <a:p>
            <a:endParaRPr lang="en-US" dirty="0"/>
          </a:p>
          <a:p>
            <a:r>
              <a:rPr lang="en-US" dirty="0" err="1"/>
              <a:t>app.post</a:t>
            </a:r>
            <a:r>
              <a:rPr lang="en-US" dirty="0"/>
              <a:t>('/submit-student-data', function (req, res) {</a:t>
            </a:r>
          </a:p>
          <a:p>
            <a:r>
              <a:rPr lang="en-US" dirty="0"/>
              <a:t>    var name = </a:t>
            </a:r>
            <a:r>
              <a:rPr lang="en-US" dirty="0" err="1"/>
              <a:t>req.body.firstName</a:t>
            </a:r>
            <a:r>
              <a:rPr lang="en-US" dirty="0"/>
              <a:t> + ' ' + </a:t>
            </a:r>
            <a:r>
              <a:rPr lang="en-US" dirty="0" err="1"/>
              <a:t>req.body.lastName</a:t>
            </a:r>
            <a:r>
              <a:rPr lang="en-US" dirty="0"/>
              <a:t>;</a:t>
            </a:r>
          </a:p>
          <a:p>
            <a:r>
              <a:rPr lang="en-US" dirty="0"/>
              <a:t>    </a:t>
            </a:r>
          </a:p>
          <a:p>
            <a:r>
              <a:rPr lang="en-US" dirty="0"/>
              <a:t>    </a:t>
            </a:r>
            <a:r>
              <a:rPr lang="en-US" dirty="0" err="1"/>
              <a:t>res.send</a:t>
            </a:r>
            <a:r>
              <a:rPr lang="en-US" dirty="0"/>
              <a:t>(name + ' Submitted Successfully!');</a:t>
            </a:r>
          </a:p>
          <a:p>
            <a:r>
              <a:rPr lang="en-US" dirty="0"/>
              <a:t>});</a:t>
            </a:r>
          </a:p>
          <a:p>
            <a:endParaRPr lang="en-US" dirty="0"/>
          </a:p>
          <a:p>
            <a:r>
              <a:rPr lang="en-US" dirty="0"/>
              <a:t>var server = </a:t>
            </a:r>
            <a:r>
              <a:rPr lang="en-US" dirty="0" err="1"/>
              <a:t>app.listen</a:t>
            </a:r>
            <a:r>
              <a:rPr lang="en-US" dirty="0"/>
              <a:t>(5000, function () {</a:t>
            </a:r>
          </a:p>
          <a:p>
            <a:r>
              <a:rPr lang="en-US" dirty="0"/>
              <a:t>    console.log('Node server is running..');</a:t>
            </a:r>
          </a:p>
          <a:p>
            <a:r>
              <a:rPr lang="en-US" dirty="0"/>
              <a:t>});</a:t>
            </a:r>
          </a:p>
        </p:txBody>
      </p:sp>
    </p:spTree>
    <p:extLst>
      <p:ext uri="{BB962C8B-B14F-4D97-AF65-F5344CB8AC3E}">
        <p14:creationId xmlns:p14="http://schemas.microsoft.com/office/powerpoint/2010/main" val="773114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CA5C1C-49C4-A31B-4E23-5AF7B843A147}"/>
              </a:ext>
            </a:extLst>
          </p:cNvPr>
          <p:cNvSpPr>
            <a:spLocks noGrp="1"/>
          </p:cNvSpPr>
          <p:nvPr>
            <p:ph idx="1"/>
          </p:nvPr>
        </p:nvSpPr>
        <p:spPr>
          <a:xfrm>
            <a:off x="838200" y="346229"/>
            <a:ext cx="10515600" cy="6036816"/>
          </a:xfrm>
        </p:spPr>
        <p:txBody>
          <a:bodyPr>
            <a:normAutofit/>
          </a:bodyPr>
          <a:lstStyle/>
          <a:p>
            <a:pPr marL="0" indent="0">
              <a:buNone/>
            </a:pPr>
            <a:r>
              <a:rPr lang="en-US" b="0" dirty="0">
                <a:effectLst/>
              </a:rPr>
              <a:t>What is HTTP?</a:t>
            </a:r>
            <a:endParaRPr lang="en-US" b="1" dirty="0">
              <a:effectLst/>
            </a:endParaRPr>
          </a:p>
          <a:p>
            <a:pPr marL="0" indent="0" algn="l">
              <a:buNone/>
            </a:pPr>
            <a:r>
              <a:rPr lang="en-US" b="0" i="0" dirty="0">
                <a:solidFill>
                  <a:srgbClr val="212529"/>
                </a:solidFill>
                <a:effectLst/>
                <a:latin typeface="-apple-system"/>
              </a:rPr>
              <a:t>HTTP stands for </a:t>
            </a:r>
            <a:r>
              <a:rPr lang="en-US" b="0" i="1" dirty="0">
                <a:solidFill>
                  <a:srgbClr val="212529"/>
                </a:solidFill>
                <a:effectLst/>
                <a:latin typeface="-apple-system"/>
              </a:rPr>
              <a:t>Hypertext Transfer Protocol (HTTP)</a:t>
            </a:r>
            <a:endParaRPr lang="en-US" b="0" i="0" dirty="0">
              <a:solidFill>
                <a:srgbClr val="212529"/>
              </a:solidFill>
              <a:effectLst/>
              <a:latin typeface="-apple-system"/>
            </a:endParaRPr>
          </a:p>
          <a:p>
            <a:pPr marL="0" indent="0" algn="l">
              <a:buNone/>
            </a:pPr>
            <a:r>
              <a:rPr lang="en-US" b="0" i="0" dirty="0">
                <a:solidFill>
                  <a:srgbClr val="212529"/>
                </a:solidFill>
                <a:effectLst/>
                <a:latin typeface="-apple-system"/>
              </a:rPr>
              <a:t>HTTP is an application protocol that enables a client and a server to communicate.</a:t>
            </a:r>
          </a:p>
          <a:p>
            <a:pPr marL="0" indent="0">
              <a:buNone/>
            </a:pPr>
            <a:r>
              <a:rPr lang="en-US" b="0" i="0" dirty="0">
                <a:solidFill>
                  <a:srgbClr val="212529"/>
                </a:solidFill>
                <a:effectLst/>
                <a:latin typeface="-apple-system"/>
              </a:rPr>
              <a:t>HTTP flow includes a client making a request to a server which then returns a response.</a:t>
            </a:r>
          </a:p>
          <a:p>
            <a:pPr marL="0" indent="0" algn="l">
              <a:buNone/>
            </a:pPr>
            <a:r>
              <a:rPr lang="en-US" b="0" i="0" dirty="0">
                <a:solidFill>
                  <a:srgbClr val="212529"/>
                </a:solidFill>
                <a:effectLst/>
                <a:latin typeface="-apple-system"/>
              </a:rPr>
              <a:t>HTTP Methods are messages to a server to indicate the kind of actions to take.</a:t>
            </a:r>
          </a:p>
          <a:p>
            <a:pPr marL="0" indent="0" algn="l">
              <a:buNone/>
            </a:pPr>
            <a:r>
              <a:rPr lang="en-US" b="0" i="0" dirty="0">
                <a:solidFill>
                  <a:srgbClr val="212529"/>
                </a:solidFill>
                <a:effectLst/>
                <a:latin typeface="-apple-system"/>
              </a:rPr>
              <a:t>These methods allow for richer communication between the browser and the server.</a:t>
            </a:r>
          </a:p>
          <a:p>
            <a:pPr marL="0" indent="0" algn="l">
              <a:buNone/>
            </a:pPr>
            <a:endParaRPr lang="en-US" b="0" i="0" dirty="0">
              <a:solidFill>
                <a:srgbClr val="212529"/>
              </a:solidFill>
              <a:effectLst/>
              <a:latin typeface="-apple-system"/>
            </a:endParaRPr>
          </a:p>
          <a:p>
            <a:pPr marL="0" indent="0">
              <a:buNone/>
            </a:pPr>
            <a:endParaRPr lang="en-US" dirty="0"/>
          </a:p>
        </p:txBody>
      </p:sp>
    </p:spTree>
    <p:extLst>
      <p:ext uri="{BB962C8B-B14F-4D97-AF65-F5344CB8AC3E}">
        <p14:creationId xmlns:p14="http://schemas.microsoft.com/office/powerpoint/2010/main" val="3443368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59D4C-73EA-9EC4-AA55-D2FBBFB0D628}"/>
              </a:ext>
            </a:extLst>
          </p:cNvPr>
          <p:cNvSpPr>
            <a:spLocks noGrp="1"/>
          </p:cNvSpPr>
          <p:nvPr>
            <p:ph type="title"/>
          </p:nvPr>
        </p:nvSpPr>
        <p:spPr/>
        <p:txBody>
          <a:bodyPr/>
          <a:lstStyle/>
          <a:p>
            <a:r>
              <a:rPr lang="en-US" dirty="0"/>
              <a:t>HTTP Methods</a:t>
            </a:r>
          </a:p>
        </p:txBody>
      </p:sp>
      <p:sp>
        <p:nvSpPr>
          <p:cNvPr id="3" name="Content Placeholder 2">
            <a:extLst>
              <a:ext uri="{FF2B5EF4-FFF2-40B4-BE49-F238E27FC236}">
                <a16:creationId xmlns:a16="http://schemas.microsoft.com/office/drawing/2014/main" id="{3C1F96A5-F953-FF1C-649D-741FCAB64B6E}"/>
              </a:ext>
            </a:extLst>
          </p:cNvPr>
          <p:cNvSpPr>
            <a:spLocks noGrp="1"/>
          </p:cNvSpPr>
          <p:nvPr>
            <p:ph idx="1"/>
          </p:nvPr>
        </p:nvSpPr>
        <p:spPr/>
        <p:txBody>
          <a:bodyPr>
            <a:normAutofit/>
          </a:bodyPr>
          <a:lstStyle/>
          <a:p>
            <a:pPr marL="0" indent="0">
              <a:buNone/>
            </a:pPr>
            <a:r>
              <a:rPr lang="en-US" sz="1800" dirty="0"/>
              <a:t>These are the common HTTP methods.</a:t>
            </a:r>
          </a:p>
          <a:p>
            <a:pPr marL="0" indent="0">
              <a:buNone/>
            </a:pPr>
            <a:endParaRPr lang="en-US" sz="1800" dirty="0"/>
          </a:p>
          <a:p>
            <a:pPr marL="0" indent="0">
              <a:buNone/>
            </a:pPr>
            <a:r>
              <a:rPr lang="en-US" sz="1800" dirty="0"/>
              <a:t>GET-The GET method requests data from a server using URL parameters</a:t>
            </a:r>
          </a:p>
          <a:p>
            <a:pPr marL="0" indent="0">
              <a:buNone/>
            </a:pPr>
            <a:r>
              <a:rPr lang="en-US" sz="1800" dirty="0"/>
              <a:t>POST-</a:t>
            </a:r>
            <a:r>
              <a:rPr lang="en-US" sz="1200" b="0" dirty="0">
                <a:effectLst/>
                <a:latin typeface="Consolas" panose="020B0609020204030204" pitchFamily="49" charset="0"/>
              </a:rPr>
              <a:t>The POST method sends data to a server to change a resource (often a database record).</a:t>
            </a:r>
            <a:endParaRPr lang="en-US" sz="1800" dirty="0"/>
          </a:p>
          <a:p>
            <a:pPr marL="0" indent="0">
              <a:buNone/>
            </a:pPr>
            <a:r>
              <a:rPr lang="en-US" sz="1800" dirty="0"/>
              <a:t>PUT-Just like POST, the PUT method also sends data to a server for modification.</a:t>
            </a:r>
          </a:p>
          <a:p>
            <a:pPr marL="0" indent="0">
              <a:buNone/>
            </a:pPr>
            <a:r>
              <a:rPr lang="en-US" sz="1800" dirty="0"/>
              <a:t>However, POST is used to add new data to a database, whereas PUT is used to update existing data.</a:t>
            </a:r>
          </a:p>
          <a:p>
            <a:pPr marL="0" indent="0">
              <a:buNone/>
            </a:pPr>
            <a:r>
              <a:rPr lang="en-US" sz="1800" dirty="0"/>
              <a:t>Unlike POST, PUT always produces the same results, irrespective how often is being called.</a:t>
            </a:r>
          </a:p>
          <a:p>
            <a:pPr marL="0" indent="0">
              <a:buNone/>
            </a:pPr>
            <a:r>
              <a:rPr lang="en-US" sz="1800" dirty="0"/>
              <a:t>PATCH-Generally, PUT is used to update entire records and all relevant data is included in the request body.</a:t>
            </a:r>
          </a:p>
          <a:p>
            <a:pPr marL="0" indent="0">
              <a:buNone/>
            </a:pPr>
            <a:r>
              <a:rPr lang="en-US" sz="1800" dirty="0"/>
              <a:t>PATCH also updates data, but it only sends the data that need change </a:t>
            </a:r>
          </a:p>
          <a:p>
            <a:pPr marL="0" indent="0">
              <a:buNone/>
            </a:pPr>
            <a:r>
              <a:rPr lang="en-US" sz="1800" dirty="0"/>
              <a:t>DELETE-The DELETE method is used to delete a specified resource - usually a database record.</a:t>
            </a:r>
          </a:p>
        </p:txBody>
      </p:sp>
    </p:spTree>
    <p:extLst>
      <p:ext uri="{BB962C8B-B14F-4D97-AF65-F5344CB8AC3E}">
        <p14:creationId xmlns:p14="http://schemas.microsoft.com/office/powerpoint/2010/main" val="973636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6AD460-B1F1-3DBD-1779-12A42594D559}"/>
              </a:ext>
            </a:extLst>
          </p:cNvPr>
          <p:cNvSpPr>
            <a:spLocks noGrp="1"/>
          </p:cNvSpPr>
          <p:nvPr>
            <p:ph idx="1"/>
          </p:nvPr>
        </p:nvSpPr>
        <p:spPr>
          <a:xfrm>
            <a:off x="838200" y="381740"/>
            <a:ext cx="10515600" cy="5795223"/>
          </a:xfrm>
        </p:spPr>
        <p:txBody>
          <a:bodyPr>
            <a:normAutofit/>
          </a:bodyPr>
          <a:lstStyle/>
          <a:p>
            <a:pPr algn="l"/>
            <a:r>
              <a:rPr lang="en-US" b="0" i="0" dirty="0">
                <a:solidFill>
                  <a:srgbClr val="212529"/>
                </a:solidFill>
                <a:effectLst/>
                <a:latin typeface="-apple-system"/>
              </a:rPr>
              <a:t>HTTP Status Codes are codes that are returned by the server following a browser request.</a:t>
            </a:r>
          </a:p>
          <a:p>
            <a:pPr algn="l"/>
            <a:r>
              <a:rPr lang="en-US" b="0" i="0" dirty="0">
                <a:solidFill>
                  <a:srgbClr val="212529"/>
                </a:solidFill>
                <a:effectLst/>
                <a:latin typeface="-apple-system"/>
              </a:rPr>
              <a:t>These code numbers indicate whether a request was successful, or had an error.</a:t>
            </a:r>
          </a:p>
          <a:p>
            <a:pPr algn="l"/>
            <a:r>
              <a:rPr lang="en-US" b="0" i="0" dirty="0">
                <a:solidFill>
                  <a:srgbClr val="212529"/>
                </a:solidFill>
                <a:effectLst/>
                <a:latin typeface="-apple-system"/>
              </a:rPr>
              <a:t>Error status codes also specify the type of the error, such as, not found, inaccessible, or moved.</a:t>
            </a:r>
          </a:p>
          <a:p>
            <a:r>
              <a:rPr lang="en-US" dirty="0"/>
              <a:t>200 OK = code for successful HTTP request. </a:t>
            </a:r>
          </a:p>
          <a:p>
            <a:r>
              <a:rPr lang="en-US" dirty="0"/>
              <a:t>201 Created	The request is successful and created a new resource.</a:t>
            </a:r>
          </a:p>
          <a:p>
            <a:r>
              <a:rPr lang="en-US" dirty="0"/>
              <a:t> 404 Not Found = code for requested page was not found.</a:t>
            </a:r>
          </a:p>
          <a:p>
            <a:r>
              <a:rPr lang="en-US" dirty="0"/>
              <a:t>500-Internal Server Error</a:t>
            </a:r>
          </a:p>
        </p:txBody>
      </p:sp>
    </p:spTree>
    <p:extLst>
      <p:ext uri="{BB962C8B-B14F-4D97-AF65-F5344CB8AC3E}">
        <p14:creationId xmlns:p14="http://schemas.microsoft.com/office/powerpoint/2010/main" val="1156818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ED1E9-0BE8-40E2-4F5E-5FDC29A79610}"/>
              </a:ext>
            </a:extLst>
          </p:cNvPr>
          <p:cNvSpPr>
            <a:spLocks noGrp="1"/>
          </p:cNvSpPr>
          <p:nvPr>
            <p:ph type="title"/>
          </p:nvPr>
        </p:nvSpPr>
        <p:spPr/>
        <p:txBody>
          <a:bodyPr/>
          <a:lstStyle/>
          <a:p>
            <a:r>
              <a:rPr lang="en-US" dirty="0"/>
              <a:t>Event Loop</a:t>
            </a:r>
          </a:p>
        </p:txBody>
      </p:sp>
      <p:sp>
        <p:nvSpPr>
          <p:cNvPr id="3" name="Content Placeholder 2">
            <a:extLst>
              <a:ext uri="{FF2B5EF4-FFF2-40B4-BE49-F238E27FC236}">
                <a16:creationId xmlns:a16="http://schemas.microsoft.com/office/drawing/2014/main" id="{686D6FDB-A542-EB13-FEF0-2ABB64E004E0}"/>
              </a:ext>
            </a:extLst>
          </p:cNvPr>
          <p:cNvSpPr>
            <a:spLocks noGrp="1"/>
          </p:cNvSpPr>
          <p:nvPr>
            <p:ph idx="1"/>
          </p:nvPr>
        </p:nvSpPr>
        <p:spPr/>
        <p:txBody>
          <a:bodyPr>
            <a:normAutofit lnSpcReduction="10000"/>
          </a:bodyPr>
          <a:lstStyle/>
          <a:p>
            <a:pPr algn="l" fontAlgn="base"/>
            <a:r>
              <a:rPr lang="en-US" b="0" i="0" dirty="0">
                <a:solidFill>
                  <a:srgbClr val="273239"/>
                </a:solidFill>
                <a:effectLst/>
                <a:latin typeface="urw-din"/>
              </a:rPr>
              <a:t>Node.js is a single-threaded event-driven platform that is capable of running non-blocking, asynchronously programming. These functionalities of Node.js make it memory efficient. The </a:t>
            </a:r>
            <a:r>
              <a:rPr lang="en-US" b="1" i="0" dirty="0">
                <a:solidFill>
                  <a:srgbClr val="273239"/>
                </a:solidFill>
                <a:effectLst/>
                <a:latin typeface="urw-din"/>
              </a:rPr>
              <a:t>event loop</a:t>
            </a:r>
            <a:r>
              <a:rPr lang="en-US" b="0" i="0" dirty="0">
                <a:solidFill>
                  <a:srgbClr val="273239"/>
                </a:solidFill>
                <a:effectLst/>
                <a:latin typeface="urw-din"/>
              </a:rPr>
              <a:t> allows Node.js to perform non-blocking I/O operations despite the fact that JavaScript is single-threaded. It is done by assigning operations to the operating system whenever and wherever possible.</a:t>
            </a:r>
          </a:p>
          <a:p>
            <a:pPr algn="l" fontAlgn="base"/>
            <a:r>
              <a:rPr lang="en-US" b="0" i="0" dirty="0">
                <a:solidFill>
                  <a:srgbClr val="273239"/>
                </a:solidFill>
                <a:effectLst/>
                <a:latin typeface="urw-din"/>
              </a:rPr>
              <a:t>Most operating systems are multi-threaded and hence can handle multiple operations executing in the background. When one of these operations is completed, the kernel tells Node.js and the respective callback assigned to that operation is added to the event queue which will eventually be executed</a:t>
            </a:r>
          </a:p>
          <a:p>
            <a:endParaRPr lang="en-US" dirty="0"/>
          </a:p>
        </p:txBody>
      </p:sp>
    </p:spTree>
    <p:extLst>
      <p:ext uri="{BB962C8B-B14F-4D97-AF65-F5344CB8AC3E}">
        <p14:creationId xmlns:p14="http://schemas.microsoft.com/office/powerpoint/2010/main" val="327974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FBFD0-3577-E21B-614B-1AAC2D6D2C2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538FECB-9A33-ED11-A7B5-F04DDC1FDC8A}"/>
              </a:ext>
            </a:extLst>
          </p:cNvPr>
          <p:cNvSpPr>
            <a:spLocks noGrp="1"/>
          </p:cNvSpPr>
          <p:nvPr>
            <p:ph idx="1"/>
          </p:nvPr>
        </p:nvSpPr>
        <p:spPr/>
        <p:txBody>
          <a:bodyPr/>
          <a:lstStyle/>
          <a:p>
            <a:pPr algn="l" fontAlgn="base"/>
            <a:r>
              <a:rPr lang="en-US" b="1" i="0" dirty="0">
                <a:solidFill>
                  <a:srgbClr val="273239"/>
                </a:solidFill>
                <a:effectLst/>
                <a:latin typeface="urw-din"/>
              </a:rPr>
              <a:t>Features of Event Loop:</a:t>
            </a:r>
            <a:endParaRPr lang="en-US" b="0" i="0" dirty="0">
              <a:solidFill>
                <a:srgbClr val="273239"/>
              </a:solidFill>
              <a:effectLst/>
              <a:latin typeface="urw-din"/>
            </a:endParaRPr>
          </a:p>
          <a:p>
            <a:pPr algn="l" fontAlgn="base">
              <a:buFont typeface="Arial" panose="020B0604020202020204" pitchFamily="34" charset="0"/>
              <a:buChar char="•"/>
            </a:pPr>
            <a:r>
              <a:rPr lang="en-US" b="0" i="0" dirty="0">
                <a:solidFill>
                  <a:srgbClr val="273239"/>
                </a:solidFill>
                <a:effectLst/>
                <a:latin typeface="urw-din"/>
              </a:rPr>
              <a:t>Event loop is an endless loop, which waits for tasks, executes them and then sleeps until it receives more tasks.</a:t>
            </a:r>
          </a:p>
          <a:p>
            <a:pPr algn="l" fontAlgn="base">
              <a:buFont typeface="Arial" panose="020B0604020202020204" pitchFamily="34" charset="0"/>
              <a:buChar char="•"/>
            </a:pPr>
            <a:r>
              <a:rPr lang="en-US" b="0" i="0" dirty="0">
                <a:solidFill>
                  <a:srgbClr val="273239"/>
                </a:solidFill>
                <a:effectLst/>
                <a:latin typeface="urw-din"/>
              </a:rPr>
              <a:t>The event loop executes tasks from the event queue only when the call stack is empty i.e. there is no ongoing task.</a:t>
            </a:r>
          </a:p>
          <a:p>
            <a:pPr algn="l" fontAlgn="base">
              <a:buFont typeface="Arial" panose="020B0604020202020204" pitchFamily="34" charset="0"/>
              <a:buChar char="•"/>
            </a:pPr>
            <a:r>
              <a:rPr lang="en-US" b="0" i="0" dirty="0">
                <a:solidFill>
                  <a:srgbClr val="273239"/>
                </a:solidFill>
                <a:effectLst/>
                <a:latin typeface="urw-din"/>
              </a:rPr>
              <a:t>The event loop allows us to use callbacks and promises.</a:t>
            </a:r>
          </a:p>
          <a:p>
            <a:pPr algn="l" fontAlgn="base">
              <a:buFont typeface="Arial" panose="020B0604020202020204" pitchFamily="34" charset="0"/>
              <a:buChar char="•"/>
            </a:pPr>
            <a:r>
              <a:rPr lang="en-US" b="0" i="0" dirty="0">
                <a:solidFill>
                  <a:srgbClr val="273239"/>
                </a:solidFill>
                <a:effectLst/>
                <a:latin typeface="urw-din"/>
              </a:rPr>
              <a:t>The event loop executes the tasks starting from the oldest first.</a:t>
            </a:r>
          </a:p>
          <a:p>
            <a:endParaRPr lang="en-US" dirty="0"/>
          </a:p>
        </p:txBody>
      </p:sp>
    </p:spTree>
    <p:extLst>
      <p:ext uri="{BB962C8B-B14F-4D97-AF65-F5344CB8AC3E}">
        <p14:creationId xmlns:p14="http://schemas.microsoft.com/office/powerpoint/2010/main" val="59530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3307-71E1-03AA-1EC6-9ED169DCE6DB}"/>
              </a:ext>
            </a:extLst>
          </p:cNvPr>
          <p:cNvSpPr>
            <a:spLocks noGrp="1"/>
          </p:cNvSpPr>
          <p:nvPr>
            <p:ph type="title"/>
          </p:nvPr>
        </p:nvSpPr>
        <p:spPr/>
        <p:txBody>
          <a:bodyPr/>
          <a:lstStyle/>
          <a:p>
            <a:endParaRPr lang="en-US"/>
          </a:p>
        </p:txBody>
      </p:sp>
      <p:pic>
        <p:nvPicPr>
          <p:cNvPr id="5" name="Content Placeholder 4" descr="Diagram&#10;&#10;Description automatically generated">
            <a:extLst>
              <a:ext uri="{FF2B5EF4-FFF2-40B4-BE49-F238E27FC236}">
                <a16:creationId xmlns:a16="http://schemas.microsoft.com/office/drawing/2014/main" id="{6A707B69-0995-5065-24E8-9DBC1DCEC6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2737" y="1901031"/>
            <a:ext cx="6486525" cy="4200525"/>
          </a:xfrm>
        </p:spPr>
      </p:pic>
    </p:spTree>
    <p:extLst>
      <p:ext uri="{BB962C8B-B14F-4D97-AF65-F5344CB8AC3E}">
        <p14:creationId xmlns:p14="http://schemas.microsoft.com/office/powerpoint/2010/main" val="2014855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F9FD2B-B9E2-FC03-1735-E3EB7A845062}"/>
              </a:ext>
            </a:extLst>
          </p:cNvPr>
          <p:cNvSpPr>
            <a:spLocks noGrp="1"/>
          </p:cNvSpPr>
          <p:nvPr>
            <p:ph idx="1"/>
          </p:nvPr>
        </p:nvSpPr>
        <p:spPr>
          <a:xfrm>
            <a:off x="838200" y="168676"/>
            <a:ext cx="10515600" cy="6008287"/>
          </a:xfrm>
        </p:spPr>
        <p:txBody>
          <a:bodyPr>
            <a:normAutofit/>
          </a:bodyPr>
          <a:lstStyle/>
          <a:p>
            <a:pPr algn="l"/>
            <a:r>
              <a:rPr lang="en-US" sz="1800" b="0" i="0" dirty="0">
                <a:solidFill>
                  <a:srgbClr val="181717"/>
                </a:solidFill>
                <a:effectLst/>
                <a:latin typeface="Segoe UI" panose="020B0502040204020203" pitchFamily="34" charset="0"/>
              </a:rPr>
              <a:t>Node.js Module</a:t>
            </a:r>
          </a:p>
          <a:p>
            <a:pPr algn="just"/>
            <a:r>
              <a:rPr lang="en-US" sz="1800" b="0" i="0" dirty="0">
                <a:solidFill>
                  <a:srgbClr val="181717"/>
                </a:solidFill>
                <a:effectLst/>
                <a:latin typeface="Verdana" panose="020B0604030504040204" pitchFamily="34" charset="0"/>
              </a:rPr>
              <a:t>Module in Node.js is a simple or complex functionality organized in single or multiple JavaScript files which can be reused throughout the Node.js application</a:t>
            </a:r>
          </a:p>
          <a:p>
            <a:r>
              <a:rPr lang="en-US" sz="1800" b="0" i="0" dirty="0">
                <a:solidFill>
                  <a:srgbClr val="181717"/>
                </a:solidFill>
                <a:effectLst/>
                <a:latin typeface="Verdana" panose="020B0604030504040204" pitchFamily="34" charset="0"/>
              </a:rPr>
              <a:t>Each module in Node.js has its own context, so it cannot interfere with other modules or pollute global scope. Also, each module can be placed in a separate .</a:t>
            </a:r>
            <a:r>
              <a:rPr lang="en-US" sz="1800" b="0" i="0" dirty="0" err="1">
                <a:solidFill>
                  <a:srgbClr val="181717"/>
                </a:solidFill>
                <a:effectLst/>
                <a:latin typeface="Verdana" panose="020B0604030504040204" pitchFamily="34" charset="0"/>
              </a:rPr>
              <a:t>js</a:t>
            </a:r>
            <a:r>
              <a:rPr lang="en-US" sz="1800" b="0" i="0" dirty="0">
                <a:solidFill>
                  <a:srgbClr val="181717"/>
                </a:solidFill>
                <a:effectLst/>
                <a:latin typeface="Verdana" panose="020B0604030504040204" pitchFamily="34" charset="0"/>
              </a:rPr>
              <a:t> file under a separate folder</a:t>
            </a:r>
          </a:p>
          <a:p>
            <a:pPr algn="l"/>
            <a:r>
              <a:rPr lang="en-US" sz="1200" b="0" i="0" dirty="0">
                <a:solidFill>
                  <a:srgbClr val="181717"/>
                </a:solidFill>
                <a:effectLst/>
                <a:latin typeface="Segoe UI" panose="020B0502040204020203" pitchFamily="34" charset="0"/>
              </a:rPr>
              <a:t>Node.js Module Types</a:t>
            </a:r>
          </a:p>
          <a:p>
            <a:pPr algn="just"/>
            <a:r>
              <a:rPr lang="en-US" sz="1200" b="0" i="0" dirty="0">
                <a:solidFill>
                  <a:srgbClr val="181717"/>
                </a:solidFill>
                <a:effectLst/>
                <a:latin typeface="Verdana" panose="020B0604030504040204" pitchFamily="34" charset="0"/>
              </a:rPr>
              <a:t>Node.js includes three types of modules:</a:t>
            </a:r>
          </a:p>
          <a:p>
            <a:pPr algn="just">
              <a:buFont typeface="+mj-lt"/>
              <a:buAutoNum type="arabicPeriod"/>
            </a:pPr>
            <a:r>
              <a:rPr lang="en-US" sz="1200" b="0" i="0" dirty="0">
                <a:solidFill>
                  <a:srgbClr val="181717"/>
                </a:solidFill>
                <a:effectLst/>
                <a:latin typeface="Verdana" panose="020B0604030504040204" pitchFamily="34" charset="0"/>
              </a:rPr>
              <a:t>Core Modules</a:t>
            </a:r>
          </a:p>
          <a:p>
            <a:pPr algn="just">
              <a:buFont typeface="+mj-lt"/>
              <a:buAutoNum type="arabicPeriod"/>
            </a:pPr>
            <a:r>
              <a:rPr lang="en-US" sz="1200" b="0" i="0" dirty="0">
                <a:solidFill>
                  <a:srgbClr val="181717"/>
                </a:solidFill>
                <a:effectLst/>
                <a:latin typeface="Verdana" panose="020B0604030504040204" pitchFamily="34" charset="0"/>
              </a:rPr>
              <a:t>Local Modules</a:t>
            </a:r>
          </a:p>
          <a:p>
            <a:pPr algn="just">
              <a:buFont typeface="+mj-lt"/>
              <a:buAutoNum type="arabicPeriod"/>
            </a:pPr>
            <a:r>
              <a:rPr lang="en-US" sz="1200" b="0" i="0" dirty="0">
                <a:solidFill>
                  <a:srgbClr val="181717"/>
                </a:solidFill>
                <a:effectLst/>
                <a:latin typeface="Verdana" panose="020B0604030504040204" pitchFamily="34" charset="0"/>
              </a:rPr>
              <a:t>Third Party Modules</a:t>
            </a:r>
          </a:p>
          <a:p>
            <a:r>
              <a:rPr lang="en-US" sz="1800" dirty="0"/>
              <a:t>Core Module	Description</a:t>
            </a:r>
          </a:p>
          <a:p>
            <a:r>
              <a:rPr lang="en-US" sz="1800" dirty="0"/>
              <a:t>http	http module includes classes, methods and events to create Node.js http server.</a:t>
            </a:r>
          </a:p>
          <a:p>
            <a:r>
              <a:rPr lang="en-US" sz="1800" dirty="0" err="1"/>
              <a:t>url</a:t>
            </a:r>
            <a:r>
              <a:rPr lang="en-US" sz="1800" dirty="0"/>
              <a:t>	</a:t>
            </a:r>
            <a:r>
              <a:rPr lang="en-US" sz="1800" dirty="0" err="1"/>
              <a:t>url</a:t>
            </a:r>
            <a:r>
              <a:rPr lang="en-US" sz="1800" dirty="0"/>
              <a:t> module includes methods for URL resolution and parsing.</a:t>
            </a:r>
          </a:p>
          <a:p>
            <a:r>
              <a:rPr lang="en-US" sz="1800" dirty="0" err="1"/>
              <a:t>querystring</a:t>
            </a:r>
            <a:r>
              <a:rPr lang="en-US" sz="1800" dirty="0"/>
              <a:t>	</a:t>
            </a:r>
            <a:r>
              <a:rPr lang="en-US" sz="1800" dirty="0" err="1"/>
              <a:t>querystring</a:t>
            </a:r>
            <a:r>
              <a:rPr lang="en-US" sz="1800" dirty="0"/>
              <a:t> module includes methods to deal with query string.</a:t>
            </a:r>
          </a:p>
          <a:p>
            <a:r>
              <a:rPr lang="en-US" sz="1800" dirty="0"/>
              <a:t>path	path module includes methods to deal with file paths.</a:t>
            </a:r>
          </a:p>
          <a:p>
            <a:r>
              <a:rPr lang="en-US" sz="1800" dirty="0"/>
              <a:t>fs	fs module includes classes, methods, and events to work with file I/O.</a:t>
            </a:r>
          </a:p>
          <a:p>
            <a:r>
              <a:rPr lang="en-US" sz="1800" dirty="0"/>
              <a:t>util	util module includes utility functions useful for programmers.</a:t>
            </a:r>
          </a:p>
        </p:txBody>
      </p:sp>
    </p:spTree>
    <p:extLst>
      <p:ext uri="{BB962C8B-B14F-4D97-AF65-F5344CB8AC3E}">
        <p14:creationId xmlns:p14="http://schemas.microsoft.com/office/powerpoint/2010/main" val="967929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40BD9-6F42-169A-8A0F-1A385CCE4C18}"/>
              </a:ext>
            </a:extLst>
          </p:cNvPr>
          <p:cNvSpPr>
            <a:spLocks noGrp="1"/>
          </p:cNvSpPr>
          <p:nvPr>
            <p:ph type="title"/>
          </p:nvPr>
        </p:nvSpPr>
        <p:spPr>
          <a:xfrm>
            <a:off x="838200" y="365126"/>
            <a:ext cx="10515600" cy="433864"/>
          </a:xfrm>
        </p:spPr>
        <p:txBody>
          <a:bodyPr>
            <a:normAutofit fontScale="90000"/>
          </a:bodyPr>
          <a:lstStyle/>
          <a:p>
            <a:r>
              <a:rPr lang="en-US" sz="3200" dirty="0"/>
              <a:t>Express Router</a:t>
            </a:r>
          </a:p>
        </p:txBody>
      </p:sp>
      <p:sp>
        <p:nvSpPr>
          <p:cNvPr id="3" name="Content Placeholder 2">
            <a:extLst>
              <a:ext uri="{FF2B5EF4-FFF2-40B4-BE49-F238E27FC236}">
                <a16:creationId xmlns:a16="http://schemas.microsoft.com/office/drawing/2014/main" id="{1436EDDE-3660-A809-2C0A-ABACFDF2C36F}"/>
              </a:ext>
            </a:extLst>
          </p:cNvPr>
          <p:cNvSpPr>
            <a:spLocks noGrp="1"/>
          </p:cNvSpPr>
          <p:nvPr>
            <p:ph idx="1"/>
          </p:nvPr>
        </p:nvSpPr>
        <p:spPr>
          <a:xfrm>
            <a:off x="838200" y="1056444"/>
            <a:ext cx="10515600" cy="5521909"/>
          </a:xfrm>
        </p:spPr>
        <p:txBody>
          <a:bodyPr>
            <a:normAutofit lnSpcReduction="10000"/>
          </a:bodyPr>
          <a:lstStyle/>
          <a:p>
            <a:pPr marL="0" indent="0">
              <a:buNone/>
            </a:pPr>
            <a:r>
              <a:rPr lang="en-US" sz="2000" dirty="0"/>
              <a:t>Routers are simply an endpoint of a server.</a:t>
            </a:r>
          </a:p>
          <a:p>
            <a:pPr marL="0" indent="0">
              <a:buNone/>
            </a:pPr>
            <a:r>
              <a:rPr lang="en-US" sz="2000" b="0" i="0" dirty="0">
                <a:solidFill>
                  <a:srgbClr val="0A0C10"/>
                </a:solidFill>
                <a:effectLst/>
                <a:latin typeface="Sen"/>
              </a:rPr>
              <a:t>For example, localhost:5000/user, here the </a:t>
            </a:r>
            <a:r>
              <a:rPr lang="en-US" sz="2000" b="1" i="0" dirty="0">
                <a:solidFill>
                  <a:srgbClr val="0A0C10"/>
                </a:solidFill>
                <a:effectLst/>
                <a:latin typeface="Sen"/>
              </a:rPr>
              <a:t>user</a:t>
            </a:r>
            <a:r>
              <a:rPr lang="en-US" sz="2000" b="0" i="0" dirty="0">
                <a:solidFill>
                  <a:srgbClr val="0A0C10"/>
                </a:solidFill>
                <a:effectLst/>
                <a:latin typeface="Sen"/>
              </a:rPr>
              <a:t> is a route</a:t>
            </a:r>
          </a:p>
          <a:p>
            <a:pPr marL="0" indent="0">
              <a:buNone/>
            </a:pPr>
            <a:r>
              <a:rPr lang="en-US" sz="2000" b="0" i="0" dirty="0">
                <a:solidFill>
                  <a:srgbClr val="0A0C10"/>
                </a:solidFill>
                <a:effectLst/>
                <a:latin typeface="Sen"/>
              </a:rPr>
              <a:t>We can perform various operations on routes using HTTP methods such as GET, POST, PUT, and DELETE</a:t>
            </a:r>
          </a:p>
          <a:p>
            <a:pPr marL="0" indent="0">
              <a:buNone/>
            </a:pPr>
            <a:r>
              <a:rPr lang="en-US" sz="2000" b="0" i="0" dirty="0">
                <a:solidFill>
                  <a:srgbClr val="0A0C10"/>
                </a:solidFill>
                <a:effectLst/>
                <a:latin typeface="Sen"/>
              </a:rPr>
              <a:t>The general syntax for a route is shown below</a:t>
            </a:r>
          </a:p>
          <a:p>
            <a:pPr marL="0" indent="0">
              <a:buNone/>
            </a:pPr>
            <a:r>
              <a:rPr lang="en-US" sz="2000" b="0" i="0" dirty="0" err="1">
                <a:solidFill>
                  <a:srgbClr val="0A0C10"/>
                </a:solidFill>
                <a:effectLst/>
                <a:latin typeface="Sen"/>
              </a:rPr>
              <a:t>app.METHOD</a:t>
            </a:r>
            <a:r>
              <a:rPr lang="en-US" sz="2000" b="0" i="0" dirty="0">
                <a:solidFill>
                  <a:srgbClr val="0A0C10"/>
                </a:solidFill>
                <a:effectLst/>
                <a:latin typeface="Sen"/>
              </a:rPr>
              <a:t>(PATH, HANDLER).</a:t>
            </a:r>
          </a:p>
          <a:p>
            <a:pPr marL="0" indent="0">
              <a:buNone/>
            </a:pPr>
            <a:endParaRPr lang="en-US" sz="2000" b="0" i="0" dirty="0">
              <a:solidFill>
                <a:srgbClr val="0A0C10"/>
              </a:solidFill>
              <a:effectLst/>
              <a:latin typeface="Sen"/>
            </a:endParaRPr>
          </a:p>
          <a:p>
            <a:pPr marL="0" indent="0">
              <a:buNone/>
            </a:pPr>
            <a:r>
              <a:rPr lang="en-US" sz="2000" dirty="0" err="1"/>
              <a:t>app.get</a:t>
            </a:r>
            <a:r>
              <a:rPr lang="en-US" sz="2000" dirty="0"/>
              <a:t>('/',function(</a:t>
            </a:r>
            <a:r>
              <a:rPr lang="en-US" sz="2000" dirty="0" err="1"/>
              <a:t>req,res</a:t>
            </a:r>
            <a:r>
              <a:rPr lang="en-US" sz="2000" dirty="0"/>
              <a:t>)</a:t>
            </a:r>
          </a:p>
          <a:p>
            <a:pPr marL="0" indent="0">
              <a:buNone/>
            </a:pPr>
            <a:r>
              <a:rPr lang="en-US" sz="2000" dirty="0"/>
              <a:t>{</a:t>
            </a:r>
          </a:p>
          <a:p>
            <a:pPr marL="0" indent="0">
              <a:buNone/>
            </a:pPr>
            <a:r>
              <a:rPr lang="en-US" sz="2000" dirty="0" err="1"/>
              <a:t>res.send</a:t>
            </a:r>
            <a:r>
              <a:rPr lang="en-US" sz="2000" dirty="0"/>
              <a:t>('Hello World!');</a:t>
            </a:r>
          </a:p>
          <a:p>
            <a:pPr marL="0" indent="0">
              <a:buNone/>
            </a:pPr>
            <a:r>
              <a:rPr lang="en-US" sz="2000" dirty="0"/>
              <a:t>});</a:t>
            </a:r>
          </a:p>
          <a:p>
            <a:pPr marL="0" indent="0">
              <a:buNone/>
            </a:pPr>
            <a:r>
              <a:rPr lang="en-US" sz="2000" dirty="0"/>
              <a:t>1) app is an instance of the express module</a:t>
            </a:r>
          </a:p>
          <a:p>
            <a:pPr marL="0" indent="0">
              <a:buNone/>
            </a:pPr>
            <a:r>
              <a:rPr lang="en-US" sz="2000" dirty="0"/>
              <a:t>2) METHOD is an HTTP request method (GET, POST, PUT or DELETE)</a:t>
            </a:r>
          </a:p>
          <a:p>
            <a:pPr marL="0" indent="0">
              <a:buNone/>
            </a:pPr>
            <a:r>
              <a:rPr lang="en-US" sz="2000" dirty="0"/>
              <a:t>3) PATH is a path on the server.</a:t>
            </a:r>
          </a:p>
          <a:p>
            <a:pPr marL="0" indent="0">
              <a:buNone/>
            </a:pPr>
            <a:r>
              <a:rPr lang="en-US" sz="2000" dirty="0"/>
              <a:t>4) HANDLER is the function executed when the route is matched.</a:t>
            </a:r>
          </a:p>
        </p:txBody>
      </p:sp>
    </p:spTree>
    <p:extLst>
      <p:ext uri="{BB962C8B-B14F-4D97-AF65-F5344CB8AC3E}">
        <p14:creationId xmlns:p14="http://schemas.microsoft.com/office/powerpoint/2010/main" val="3385526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185AC-7C84-443C-2B13-AA3D27C5D06E}"/>
              </a:ext>
            </a:extLst>
          </p:cNvPr>
          <p:cNvSpPr>
            <a:spLocks noGrp="1"/>
          </p:cNvSpPr>
          <p:nvPr>
            <p:ph type="title"/>
          </p:nvPr>
        </p:nvSpPr>
        <p:spPr/>
        <p:txBody>
          <a:bodyPr/>
          <a:lstStyle/>
          <a:p>
            <a:r>
              <a:rPr lang="en-US" dirty="0" err="1"/>
              <a:t>MiddleWare</a:t>
            </a:r>
            <a:endParaRPr lang="en-US" dirty="0"/>
          </a:p>
        </p:txBody>
      </p:sp>
      <p:sp>
        <p:nvSpPr>
          <p:cNvPr id="3" name="Content Placeholder 2">
            <a:extLst>
              <a:ext uri="{FF2B5EF4-FFF2-40B4-BE49-F238E27FC236}">
                <a16:creationId xmlns:a16="http://schemas.microsoft.com/office/drawing/2014/main" id="{864BBFF0-2B98-484B-0C56-762279F47731}"/>
              </a:ext>
            </a:extLst>
          </p:cNvPr>
          <p:cNvSpPr>
            <a:spLocks noGrp="1"/>
          </p:cNvSpPr>
          <p:nvPr>
            <p:ph idx="1"/>
          </p:nvPr>
        </p:nvSpPr>
        <p:spPr/>
        <p:txBody>
          <a:bodyPr/>
          <a:lstStyle/>
          <a:p>
            <a:r>
              <a:rPr lang="en-US" dirty="0"/>
              <a:t>Middleware functions are functions that have access to the request object (req), the response object (res), and the next middleware function in the application’s request-response cycle</a:t>
            </a:r>
          </a:p>
          <a:p>
            <a:r>
              <a:rPr lang="en-US" dirty="0"/>
              <a:t>Middleware functions can perform the following tasks:</a:t>
            </a:r>
          </a:p>
          <a:p>
            <a:endParaRPr lang="en-US" dirty="0"/>
          </a:p>
          <a:p>
            <a:r>
              <a:rPr lang="en-US" dirty="0"/>
              <a:t>Execute any code.</a:t>
            </a:r>
          </a:p>
          <a:p>
            <a:r>
              <a:rPr lang="en-US" dirty="0"/>
              <a:t>Make changes to the request and the response objects.</a:t>
            </a:r>
          </a:p>
          <a:p>
            <a:r>
              <a:rPr lang="en-US" dirty="0"/>
              <a:t>End the request-response cycle.</a:t>
            </a:r>
          </a:p>
          <a:p>
            <a:r>
              <a:rPr lang="en-US" dirty="0"/>
              <a:t>Call the next middleware function in the stack.</a:t>
            </a:r>
          </a:p>
        </p:txBody>
      </p:sp>
    </p:spTree>
    <p:extLst>
      <p:ext uri="{BB962C8B-B14F-4D97-AF65-F5344CB8AC3E}">
        <p14:creationId xmlns:p14="http://schemas.microsoft.com/office/powerpoint/2010/main" val="4024553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849AE-B935-3965-C6FC-FC4C28B52A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29D7E2-353F-82C8-6C1D-389145A62C94}"/>
              </a:ext>
            </a:extLst>
          </p:cNvPr>
          <p:cNvSpPr>
            <a:spLocks noGrp="1"/>
          </p:cNvSpPr>
          <p:nvPr>
            <p:ph idx="1"/>
          </p:nvPr>
        </p:nvSpPr>
        <p:spPr/>
        <p:txBody>
          <a:bodyPr>
            <a:normAutofit fontScale="92500" lnSpcReduction="20000"/>
          </a:bodyPr>
          <a:lstStyle/>
          <a:p>
            <a:r>
              <a:rPr lang="en-US" dirty="0"/>
              <a:t>Application-level middleware</a:t>
            </a:r>
          </a:p>
          <a:p>
            <a:r>
              <a:rPr lang="en-US" dirty="0"/>
              <a:t>Bind application-level middleware to an instance of the app object by using the </a:t>
            </a:r>
            <a:r>
              <a:rPr lang="en-US" dirty="0" err="1"/>
              <a:t>app.use</a:t>
            </a:r>
            <a:r>
              <a:rPr lang="en-US" dirty="0"/>
              <a:t>() and </a:t>
            </a:r>
            <a:r>
              <a:rPr lang="en-US" dirty="0" err="1"/>
              <a:t>app.METHOD</a:t>
            </a:r>
            <a:r>
              <a:rPr lang="en-US" dirty="0"/>
              <a:t>() functions, where METHOD is the HTTP method of the request that the middleware function handles (such as GET, PUT, or POST) in lowercase</a:t>
            </a:r>
          </a:p>
          <a:p>
            <a:r>
              <a:rPr lang="en-US" dirty="0"/>
              <a:t>const express = require('express')</a:t>
            </a:r>
          </a:p>
          <a:p>
            <a:r>
              <a:rPr lang="en-US" dirty="0"/>
              <a:t>const app = express()</a:t>
            </a:r>
          </a:p>
          <a:p>
            <a:r>
              <a:rPr lang="en-US" dirty="0" err="1"/>
              <a:t>app.use</a:t>
            </a:r>
            <a:r>
              <a:rPr lang="en-US" dirty="0"/>
              <a:t>((req, res, next) =&gt; {</a:t>
            </a:r>
          </a:p>
          <a:p>
            <a:r>
              <a:rPr lang="en-US" dirty="0"/>
              <a:t>  console.log('Time:', </a:t>
            </a:r>
            <a:r>
              <a:rPr lang="en-US" dirty="0" err="1"/>
              <a:t>Date.now</a:t>
            </a:r>
            <a:r>
              <a:rPr lang="en-US" dirty="0"/>
              <a:t>())</a:t>
            </a:r>
          </a:p>
          <a:p>
            <a:r>
              <a:rPr lang="en-US" dirty="0"/>
              <a:t>  next()</a:t>
            </a:r>
          </a:p>
          <a:p>
            <a:r>
              <a:rPr lang="en-US" dirty="0"/>
              <a:t>})</a:t>
            </a:r>
          </a:p>
        </p:txBody>
      </p:sp>
    </p:spTree>
    <p:extLst>
      <p:ext uri="{BB962C8B-B14F-4D97-AF65-F5344CB8AC3E}">
        <p14:creationId xmlns:p14="http://schemas.microsoft.com/office/powerpoint/2010/main" val="2172581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0059-042B-3F03-CEB4-8798B5CA7E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5E819E-4990-7A8A-7390-1A4A4B250C47}"/>
              </a:ext>
            </a:extLst>
          </p:cNvPr>
          <p:cNvSpPr>
            <a:spLocks noGrp="1"/>
          </p:cNvSpPr>
          <p:nvPr>
            <p:ph idx="1"/>
          </p:nvPr>
        </p:nvSpPr>
        <p:spPr/>
        <p:txBody>
          <a:bodyPr>
            <a:normAutofit fontScale="92500" lnSpcReduction="10000"/>
          </a:bodyPr>
          <a:lstStyle/>
          <a:p>
            <a:r>
              <a:rPr lang="en-US" dirty="0"/>
              <a:t>Router-level middleware</a:t>
            </a:r>
          </a:p>
          <a:p>
            <a:r>
              <a:rPr lang="en-US" dirty="0"/>
              <a:t>Router-level middleware works in the same way as application-level middleware, except it is bound to an instance of </a:t>
            </a:r>
            <a:r>
              <a:rPr lang="en-US" dirty="0" err="1"/>
              <a:t>express.Router</a:t>
            </a:r>
            <a:r>
              <a:rPr lang="en-US" dirty="0"/>
              <a:t>().</a:t>
            </a:r>
          </a:p>
          <a:p>
            <a:r>
              <a:rPr lang="en-US" dirty="0"/>
              <a:t>const router = </a:t>
            </a:r>
            <a:r>
              <a:rPr lang="en-US" dirty="0" err="1"/>
              <a:t>express.Router</a:t>
            </a:r>
            <a:r>
              <a:rPr lang="en-US" dirty="0"/>
              <a:t>()</a:t>
            </a:r>
          </a:p>
          <a:p>
            <a:r>
              <a:rPr lang="en-US" dirty="0"/>
              <a:t>// a middleware function with no mount path. This code is executed for every request to the router</a:t>
            </a:r>
          </a:p>
          <a:p>
            <a:r>
              <a:rPr lang="en-US" dirty="0" err="1"/>
              <a:t>router.use</a:t>
            </a:r>
            <a:r>
              <a:rPr lang="en-US" dirty="0"/>
              <a:t>((req, res, next) =&gt; {</a:t>
            </a:r>
          </a:p>
          <a:p>
            <a:r>
              <a:rPr lang="en-US" dirty="0"/>
              <a:t>  console.log('Time:', </a:t>
            </a:r>
            <a:r>
              <a:rPr lang="en-US" dirty="0" err="1"/>
              <a:t>Date.now</a:t>
            </a:r>
            <a:r>
              <a:rPr lang="en-US" dirty="0"/>
              <a:t>())</a:t>
            </a:r>
          </a:p>
          <a:p>
            <a:r>
              <a:rPr lang="en-US" dirty="0"/>
              <a:t>  next()</a:t>
            </a:r>
          </a:p>
          <a:p>
            <a:r>
              <a:rPr lang="en-US" dirty="0"/>
              <a:t>})</a:t>
            </a:r>
          </a:p>
        </p:txBody>
      </p:sp>
    </p:spTree>
    <p:extLst>
      <p:ext uri="{BB962C8B-B14F-4D97-AF65-F5344CB8AC3E}">
        <p14:creationId xmlns:p14="http://schemas.microsoft.com/office/powerpoint/2010/main" val="682976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F3E11-41A8-978A-6B00-C7A2ED307A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56F349-ED21-19B4-D779-44B92356BD4A}"/>
              </a:ext>
            </a:extLst>
          </p:cNvPr>
          <p:cNvSpPr>
            <a:spLocks noGrp="1"/>
          </p:cNvSpPr>
          <p:nvPr>
            <p:ph idx="1"/>
          </p:nvPr>
        </p:nvSpPr>
        <p:spPr/>
        <p:txBody>
          <a:bodyPr/>
          <a:lstStyle/>
          <a:p>
            <a:pPr algn="l"/>
            <a:r>
              <a:rPr lang="en-US" b="0" i="0" dirty="0">
                <a:solidFill>
                  <a:srgbClr val="555555"/>
                </a:solidFill>
                <a:effectLst/>
                <a:latin typeface="Open Sans" panose="020B0606030504020204" pitchFamily="34" charset="0"/>
              </a:rPr>
              <a:t>Express has the following built-in middleware functions:</a:t>
            </a:r>
          </a:p>
          <a:p>
            <a:pPr algn="l">
              <a:buFont typeface="Arial" panose="020B0604020202020204" pitchFamily="34" charset="0"/>
              <a:buChar char="•"/>
            </a:pPr>
            <a:r>
              <a:rPr lang="en-US" b="0" i="0" u="none" strike="noStrike" dirty="0" err="1">
                <a:solidFill>
                  <a:srgbClr val="259DFF"/>
                </a:solidFill>
                <a:effectLst/>
                <a:latin typeface="Open Sans" panose="020B0606030504020204" pitchFamily="34" charset="0"/>
                <a:hlinkClick r:id="rId2"/>
              </a:rPr>
              <a:t>express.static</a:t>
            </a:r>
            <a:r>
              <a:rPr lang="en-US" b="0" i="0" dirty="0">
                <a:solidFill>
                  <a:srgbClr val="555555"/>
                </a:solidFill>
                <a:effectLst/>
                <a:latin typeface="Open Sans" panose="020B0606030504020204" pitchFamily="34" charset="0"/>
              </a:rPr>
              <a:t> serves static assets such as HTML files, images, and so on</a:t>
            </a:r>
          </a:p>
          <a:p>
            <a:pPr algn="l"/>
            <a:r>
              <a:rPr lang="en-US" b="1" i="0" dirty="0">
                <a:solidFill>
                  <a:srgbClr val="353535"/>
                </a:solidFill>
                <a:effectLst/>
                <a:latin typeface="Open Sans" panose="020B0606030504020204" pitchFamily="34" charset="0"/>
              </a:rPr>
              <a:t>Third-party middleware</a:t>
            </a:r>
          </a:p>
          <a:p>
            <a:pPr algn="l"/>
            <a:r>
              <a:rPr lang="en-US" b="0" i="0" dirty="0">
                <a:solidFill>
                  <a:srgbClr val="555555"/>
                </a:solidFill>
                <a:effectLst/>
                <a:latin typeface="Open Sans" panose="020B0606030504020204" pitchFamily="34" charset="0"/>
              </a:rPr>
              <a:t>Use third-party middleware to add functionality to Express apps.</a:t>
            </a:r>
          </a:p>
          <a:p>
            <a:pPr algn="l"/>
            <a:r>
              <a:rPr lang="en-US" b="0" i="0" dirty="0">
                <a:solidFill>
                  <a:srgbClr val="273239"/>
                </a:solidFill>
                <a:effectLst/>
                <a:latin typeface="urw-din"/>
              </a:rPr>
              <a:t>The </a:t>
            </a:r>
            <a:r>
              <a:rPr lang="en-US" b="1" i="0" dirty="0" err="1">
                <a:solidFill>
                  <a:srgbClr val="273239"/>
                </a:solidFill>
                <a:effectLst/>
                <a:latin typeface="urw-din"/>
              </a:rPr>
              <a:t>express.Router</a:t>
            </a:r>
            <a:r>
              <a:rPr lang="en-US" b="1" i="0" dirty="0">
                <a:solidFill>
                  <a:srgbClr val="273239"/>
                </a:solidFill>
                <a:effectLst/>
                <a:latin typeface="urw-din"/>
              </a:rPr>
              <a:t>()</a:t>
            </a:r>
            <a:r>
              <a:rPr lang="en-US" b="0" i="0" dirty="0">
                <a:solidFill>
                  <a:srgbClr val="273239"/>
                </a:solidFill>
                <a:effectLst/>
                <a:latin typeface="urw-din"/>
              </a:rPr>
              <a:t> function is used to create a new router object. This function is used when you want to create a new router object in your program to handle requests.</a:t>
            </a:r>
            <a:endParaRPr lang="en-US" b="0" i="0" dirty="0">
              <a:solidFill>
                <a:srgbClr val="555555"/>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114253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3B347E-A05B-DA1E-9EB2-4CD52D92BA1D}"/>
              </a:ext>
            </a:extLst>
          </p:cNvPr>
          <p:cNvSpPr>
            <a:spLocks noGrp="1"/>
          </p:cNvSpPr>
          <p:nvPr>
            <p:ph idx="1"/>
          </p:nvPr>
        </p:nvSpPr>
        <p:spPr>
          <a:xfrm>
            <a:off x="838200" y="159798"/>
            <a:ext cx="10515600" cy="6622741"/>
          </a:xfrm>
        </p:spPr>
        <p:txBody>
          <a:bodyPr>
            <a:normAutofit fontScale="55000" lnSpcReduction="20000"/>
          </a:bodyPr>
          <a:lstStyle/>
          <a:p>
            <a:pPr marL="0" indent="0">
              <a:buNone/>
            </a:pPr>
            <a:r>
              <a:rPr lang="en-US" dirty="0"/>
              <a:t>// Multiple routing</a:t>
            </a:r>
          </a:p>
          <a:p>
            <a:pPr marL="0" indent="0">
              <a:buNone/>
            </a:pPr>
            <a:r>
              <a:rPr lang="en-US" dirty="0"/>
              <a:t>var router1 = </a:t>
            </a:r>
            <a:r>
              <a:rPr lang="en-US" dirty="0" err="1"/>
              <a:t>express.Router</a:t>
            </a:r>
            <a:r>
              <a:rPr lang="en-US" dirty="0"/>
              <a:t>();</a:t>
            </a:r>
          </a:p>
          <a:p>
            <a:pPr marL="0" indent="0">
              <a:buNone/>
            </a:pPr>
            <a:r>
              <a:rPr lang="en-US" dirty="0"/>
              <a:t>var router2 = </a:t>
            </a:r>
            <a:r>
              <a:rPr lang="en-US" dirty="0" err="1"/>
              <a:t>express.Router</a:t>
            </a:r>
            <a:r>
              <a:rPr lang="en-US" dirty="0"/>
              <a:t>();</a:t>
            </a:r>
          </a:p>
          <a:p>
            <a:pPr marL="0" indent="0">
              <a:buNone/>
            </a:pPr>
            <a:r>
              <a:rPr lang="en-US" dirty="0"/>
              <a:t>var router3 = </a:t>
            </a:r>
            <a:r>
              <a:rPr lang="en-US" dirty="0" err="1"/>
              <a:t>express.Router</a:t>
            </a:r>
            <a:r>
              <a:rPr lang="en-US" dirty="0"/>
              <a:t>();</a:t>
            </a:r>
          </a:p>
          <a:p>
            <a:pPr marL="0" indent="0">
              <a:buNone/>
            </a:pPr>
            <a:r>
              <a:rPr lang="en-US" dirty="0"/>
              <a:t>    </a:t>
            </a:r>
          </a:p>
          <a:p>
            <a:pPr marL="0" indent="0">
              <a:buNone/>
            </a:pPr>
            <a:r>
              <a:rPr lang="en-US" dirty="0"/>
              <a:t>router1.get('/user', function (req, res, next) {</a:t>
            </a:r>
          </a:p>
          <a:p>
            <a:pPr marL="0" indent="0">
              <a:buNone/>
            </a:pPr>
            <a:r>
              <a:rPr lang="en-US" dirty="0"/>
              <a:t>    console.log("User Router Working");</a:t>
            </a:r>
          </a:p>
          <a:p>
            <a:pPr marL="0" indent="0">
              <a:buNone/>
            </a:pPr>
            <a:r>
              <a:rPr lang="en-US" dirty="0"/>
              <a:t>    </a:t>
            </a:r>
            <a:r>
              <a:rPr lang="en-US" dirty="0" err="1"/>
              <a:t>res.end</a:t>
            </a:r>
            <a:r>
              <a:rPr lang="en-US" dirty="0"/>
              <a:t>();</a:t>
            </a:r>
          </a:p>
          <a:p>
            <a:pPr marL="0" indent="0">
              <a:buNone/>
            </a:pPr>
            <a:r>
              <a:rPr lang="en-US" dirty="0"/>
              <a:t>});</a:t>
            </a:r>
          </a:p>
          <a:p>
            <a:pPr marL="0" indent="0">
              <a:buNone/>
            </a:pPr>
            <a:r>
              <a:rPr lang="en-US" dirty="0"/>
              <a:t>  </a:t>
            </a:r>
          </a:p>
          <a:p>
            <a:pPr marL="0" indent="0">
              <a:buNone/>
            </a:pPr>
            <a:r>
              <a:rPr lang="en-US" dirty="0"/>
              <a:t>router2.get('/employee', function (req, res, next) {</a:t>
            </a:r>
          </a:p>
          <a:p>
            <a:pPr marL="0" indent="0">
              <a:buNone/>
            </a:pPr>
            <a:r>
              <a:rPr lang="en-US" dirty="0"/>
              <a:t>    console.log("Employee Router Working");</a:t>
            </a:r>
          </a:p>
          <a:p>
            <a:pPr marL="0" indent="0">
              <a:buNone/>
            </a:pPr>
            <a:r>
              <a:rPr lang="en-US" dirty="0"/>
              <a:t>    </a:t>
            </a:r>
            <a:r>
              <a:rPr lang="en-US" dirty="0" err="1"/>
              <a:t>res.end</a:t>
            </a:r>
            <a:r>
              <a:rPr lang="en-US" dirty="0"/>
              <a:t>();</a:t>
            </a:r>
          </a:p>
          <a:p>
            <a:pPr marL="0" indent="0">
              <a:buNone/>
            </a:pPr>
            <a:r>
              <a:rPr lang="en-US" dirty="0"/>
              <a:t>});</a:t>
            </a:r>
          </a:p>
          <a:p>
            <a:pPr marL="0" indent="0">
              <a:buNone/>
            </a:pPr>
            <a:r>
              <a:rPr lang="en-US" dirty="0"/>
              <a:t> </a:t>
            </a:r>
          </a:p>
          <a:p>
            <a:pPr marL="0" indent="0">
              <a:buNone/>
            </a:pPr>
            <a:r>
              <a:rPr lang="en-US" dirty="0"/>
              <a:t>router2.get('/student', function (req, res, next) {</a:t>
            </a:r>
          </a:p>
          <a:p>
            <a:pPr marL="0" indent="0">
              <a:buNone/>
            </a:pPr>
            <a:r>
              <a:rPr lang="en-US" dirty="0"/>
              <a:t>    console.log("Student Router Working");</a:t>
            </a:r>
          </a:p>
          <a:p>
            <a:pPr marL="0" indent="0">
              <a:buNone/>
            </a:pPr>
            <a:r>
              <a:rPr lang="en-US" dirty="0"/>
              <a:t>    </a:t>
            </a:r>
            <a:r>
              <a:rPr lang="en-US" dirty="0" err="1"/>
              <a:t>res.end</a:t>
            </a:r>
            <a:r>
              <a:rPr lang="en-US" dirty="0"/>
              <a:t>();</a:t>
            </a:r>
          </a:p>
          <a:p>
            <a:pPr marL="0" indent="0">
              <a:buNone/>
            </a:pPr>
            <a:r>
              <a:rPr lang="en-US" dirty="0"/>
              <a:t>});</a:t>
            </a:r>
          </a:p>
          <a:p>
            <a:pPr marL="0" indent="0">
              <a:buNone/>
            </a:pPr>
            <a:r>
              <a:rPr lang="en-US" dirty="0"/>
              <a:t> </a:t>
            </a:r>
          </a:p>
          <a:p>
            <a:pPr marL="0" indent="0">
              <a:buNone/>
            </a:pPr>
            <a:r>
              <a:rPr lang="en-US" dirty="0" err="1"/>
              <a:t>app.use</a:t>
            </a:r>
            <a:r>
              <a:rPr lang="en-US" dirty="0"/>
              <a:t>(router1);</a:t>
            </a:r>
          </a:p>
          <a:p>
            <a:pPr marL="0" indent="0">
              <a:buNone/>
            </a:pPr>
            <a:r>
              <a:rPr lang="en-US" dirty="0" err="1"/>
              <a:t>app.use</a:t>
            </a:r>
            <a:r>
              <a:rPr lang="en-US" dirty="0"/>
              <a:t>(router2);</a:t>
            </a:r>
          </a:p>
          <a:p>
            <a:pPr marL="0" indent="0">
              <a:buNone/>
            </a:pPr>
            <a:r>
              <a:rPr lang="en-US" dirty="0" err="1"/>
              <a:t>app.use</a:t>
            </a:r>
            <a:r>
              <a:rPr lang="en-US" dirty="0"/>
              <a:t>(router3);</a:t>
            </a:r>
          </a:p>
        </p:txBody>
      </p:sp>
    </p:spTree>
    <p:extLst>
      <p:ext uri="{BB962C8B-B14F-4D97-AF65-F5344CB8AC3E}">
        <p14:creationId xmlns:p14="http://schemas.microsoft.com/office/powerpoint/2010/main" val="2076451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EB17D-5D09-34F0-1200-1A8753C4D9BF}"/>
              </a:ext>
            </a:extLst>
          </p:cNvPr>
          <p:cNvSpPr>
            <a:spLocks noGrp="1"/>
          </p:cNvSpPr>
          <p:nvPr>
            <p:ph type="title"/>
          </p:nvPr>
        </p:nvSpPr>
        <p:spPr/>
        <p:txBody>
          <a:bodyPr/>
          <a:lstStyle/>
          <a:p>
            <a:r>
              <a:rPr lang="en-US" dirty="0" err="1"/>
              <a:t>MongoDb</a:t>
            </a:r>
            <a:endParaRPr lang="en-US" dirty="0"/>
          </a:p>
        </p:txBody>
      </p:sp>
      <p:sp>
        <p:nvSpPr>
          <p:cNvPr id="3" name="Content Placeholder 2">
            <a:extLst>
              <a:ext uri="{FF2B5EF4-FFF2-40B4-BE49-F238E27FC236}">
                <a16:creationId xmlns:a16="http://schemas.microsoft.com/office/drawing/2014/main" id="{F06DAB18-2BD4-87B6-DF0F-8F544739890E}"/>
              </a:ext>
            </a:extLst>
          </p:cNvPr>
          <p:cNvSpPr>
            <a:spLocks noGrp="1"/>
          </p:cNvSpPr>
          <p:nvPr>
            <p:ph idx="1"/>
          </p:nvPr>
        </p:nvSpPr>
        <p:spPr>
          <a:xfrm>
            <a:off x="838200" y="1825625"/>
            <a:ext cx="9877148" cy="4351338"/>
          </a:xfrm>
        </p:spPr>
        <p:txBody>
          <a:bodyPr/>
          <a:lstStyle/>
          <a:p>
            <a:r>
              <a:rPr lang="en-US" b="0" i="0" dirty="0">
                <a:solidFill>
                  <a:srgbClr val="57606A"/>
                </a:solidFill>
                <a:effectLst/>
                <a:latin typeface="-apple-system"/>
              </a:rPr>
              <a:t>MongoDB is a source-available cross-platform document-oriented database program. Classified as a NoSQL database program, MongoDB uses JSON-like documents with optional schemas</a:t>
            </a:r>
          </a:p>
          <a:p>
            <a:endParaRPr lang="en-US" dirty="0"/>
          </a:p>
        </p:txBody>
      </p:sp>
      <p:graphicFrame>
        <p:nvGraphicFramePr>
          <p:cNvPr id="5" name="Table 4">
            <a:extLst>
              <a:ext uri="{FF2B5EF4-FFF2-40B4-BE49-F238E27FC236}">
                <a16:creationId xmlns:a16="http://schemas.microsoft.com/office/drawing/2014/main" id="{2201D7D7-5FA6-94F3-5BF4-56238F304369}"/>
              </a:ext>
            </a:extLst>
          </p:cNvPr>
          <p:cNvGraphicFramePr>
            <a:graphicFrameLocks noGrp="1"/>
          </p:cNvGraphicFramePr>
          <p:nvPr>
            <p:extLst>
              <p:ext uri="{D42A27DB-BD31-4B8C-83A1-F6EECF244321}">
                <p14:modId xmlns:p14="http://schemas.microsoft.com/office/powerpoint/2010/main" val="1717725668"/>
              </p:ext>
            </p:extLst>
          </p:nvPr>
        </p:nvGraphicFramePr>
        <p:xfrm>
          <a:off x="1196973" y="3106864"/>
          <a:ext cx="3912260" cy="2377440"/>
        </p:xfrm>
        <a:graphic>
          <a:graphicData uri="http://schemas.openxmlformats.org/drawingml/2006/table">
            <a:tbl>
              <a:tblPr/>
              <a:tblGrid>
                <a:gridCol w="1956130">
                  <a:extLst>
                    <a:ext uri="{9D8B030D-6E8A-4147-A177-3AD203B41FA5}">
                      <a16:colId xmlns:a16="http://schemas.microsoft.com/office/drawing/2014/main" val="4115295165"/>
                    </a:ext>
                  </a:extLst>
                </a:gridCol>
                <a:gridCol w="1956130">
                  <a:extLst>
                    <a:ext uri="{9D8B030D-6E8A-4147-A177-3AD203B41FA5}">
                      <a16:colId xmlns:a16="http://schemas.microsoft.com/office/drawing/2014/main" val="1933096078"/>
                    </a:ext>
                  </a:extLst>
                </a:gridCol>
              </a:tblGrid>
              <a:tr h="0">
                <a:tc>
                  <a:txBody>
                    <a:bodyPr/>
                    <a:lstStyle/>
                    <a:p>
                      <a:pPr algn="l" fontAlgn="b"/>
                      <a:r>
                        <a:rPr lang="en-US" b="0">
                          <a:solidFill>
                            <a:srgbClr val="FFFFFF"/>
                          </a:solidFill>
                          <a:effectLst/>
                        </a:rPr>
                        <a:t>MongoDB (NoSQL Database)</a:t>
                      </a:r>
                    </a:p>
                  </a:txBody>
                  <a:tcPr anchor="b">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63A9E0"/>
                    </a:solidFill>
                  </a:tcPr>
                </a:tc>
                <a:tc>
                  <a:txBody>
                    <a:bodyPr/>
                    <a:lstStyle/>
                    <a:p>
                      <a:pPr algn="l" fontAlgn="b"/>
                      <a:r>
                        <a:rPr lang="fr-FR" b="0">
                          <a:solidFill>
                            <a:srgbClr val="FFFFFF"/>
                          </a:solidFill>
                          <a:effectLst/>
                        </a:rPr>
                        <a:t>RDBMS (SQL Server, Oracle, etc.)</a:t>
                      </a:r>
                    </a:p>
                  </a:txBody>
                  <a:tcPr anchor="b">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3048848350"/>
                  </a:ext>
                </a:extLst>
              </a:tr>
              <a:tr h="0">
                <a:tc>
                  <a:txBody>
                    <a:bodyPr/>
                    <a:lstStyle/>
                    <a:p>
                      <a:pPr fontAlgn="t"/>
                      <a:r>
                        <a:rPr lang="en-US">
                          <a:solidFill>
                            <a:srgbClr val="414141"/>
                          </a:solidFill>
                          <a:effectLst/>
                        </a:rPr>
                        <a:t>Database</a:t>
                      </a:r>
                    </a:p>
                  </a:txBody>
                  <a:tcPr>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Database</a:t>
                      </a:r>
                    </a:p>
                  </a:txBody>
                  <a:tcPr>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357096347"/>
                  </a:ext>
                </a:extLst>
              </a:tr>
              <a:tr h="0">
                <a:tc>
                  <a:txBody>
                    <a:bodyPr/>
                    <a:lstStyle/>
                    <a:p>
                      <a:pPr fontAlgn="t"/>
                      <a:r>
                        <a:rPr lang="en-US">
                          <a:solidFill>
                            <a:srgbClr val="414141"/>
                          </a:solidFill>
                          <a:effectLst/>
                        </a:rPr>
                        <a:t>Collection</a:t>
                      </a:r>
                    </a:p>
                  </a:txBody>
                  <a:tcPr>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Table</a:t>
                      </a:r>
                    </a:p>
                  </a:txBody>
                  <a:tcPr>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681147954"/>
                  </a:ext>
                </a:extLst>
              </a:tr>
              <a:tr h="0">
                <a:tc>
                  <a:txBody>
                    <a:bodyPr/>
                    <a:lstStyle/>
                    <a:p>
                      <a:pPr fontAlgn="t"/>
                      <a:r>
                        <a:rPr lang="en-US">
                          <a:solidFill>
                            <a:srgbClr val="414141"/>
                          </a:solidFill>
                          <a:effectLst/>
                        </a:rPr>
                        <a:t>Document</a:t>
                      </a:r>
                    </a:p>
                  </a:txBody>
                  <a:tcPr>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Row (Record)</a:t>
                      </a:r>
                    </a:p>
                  </a:txBody>
                  <a:tcPr>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41026892"/>
                  </a:ext>
                </a:extLst>
              </a:tr>
              <a:tr h="0">
                <a:tc>
                  <a:txBody>
                    <a:bodyPr/>
                    <a:lstStyle/>
                    <a:p>
                      <a:pPr fontAlgn="t"/>
                      <a:r>
                        <a:rPr lang="en-US">
                          <a:solidFill>
                            <a:srgbClr val="414141"/>
                          </a:solidFill>
                          <a:effectLst/>
                        </a:rPr>
                        <a:t>Field</a:t>
                      </a:r>
                    </a:p>
                  </a:txBody>
                  <a:tcPr>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9F9F9"/>
                    </a:solidFill>
                  </a:tcPr>
                </a:tc>
                <a:tc>
                  <a:txBody>
                    <a:bodyPr/>
                    <a:lstStyle/>
                    <a:p>
                      <a:pPr fontAlgn="t"/>
                      <a:r>
                        <a:rPr lang="en-US" dirty="0">
                          <a:solidFill>
                            <a:srgbClr val="414141"/>
                          </a:solidFill>
                          <a:effectLst/>
                        </a:rPr>
                        <a:t>Column</a:t>
                      </a:r>
                    </a:p>
                  </a:txBody>
                  <a:tcPr>
                    <a:lnL w="6350" cap="flat" cmpd="sng" algn="ctr">
                      <a:solidFill>
                        <a:srgbClr val="DFDFDF"/>
                      </a:solidFill>
                      <a:prstDash val="solid"/>
                      <a:round/>
                      <a:headEnd type="none" w="med" len="med"/>
                      <a:tailEnd type="none" w="med" len="med"/>
                    </a:lnL>
                    <a:lnR w="6350" cap="flat" cmpd="sng" algn="ctr">
                      <a:solidFill>
                        <a:srgbClr val="DFDFDF"/>
                      </a:solidFill>
                      <a:prstDash val="solid"/>
                      <a:round/>
                      <a:headEnd type="none" w="med" len="med"/>
                      <a:tailEnd type="none" w="med" len="med"/>
                    </a:lnR>
                    <a:lnT w="6350" cap="flat" cmpd="sng" algn="ctr">
                      <a:solidFill>
                        <a:srgbClr val="DFDFDF"/>
                      </a:solidFill>
                      <a:prstDash val="solid"/>
                      <a:round/>
                      <a:headEnd type="none" w="med" len="med"/>
                      <a:tailEnd type="none" w="med" len="med"/>
                    </a:lnT>
                    <a:lnB w="635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450085706"/>
                  </a:ext>
                </a:extLst>
              </a:tr>
            </a:tbl>
          </a:graphicData>
        </a:graphic>
      </p:graphicFrame>
    </p:spTree>
    <p:extLst>
      <p:ext uri="{BB962C8B-B14F-4D97-AF65-F5344CB8AC3E}">
        <p14:creationId xmlns:p14="http://schemas.microsoft.com/office/powerpoint/2010/main" val="4059504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DCE081-027B-1D8D-87EC-7CE14D531860}"/>
              </a:ext>
            </a:extLst>
          </p:cNvPr>
          <p:cNvSpPr>
            <a:spLocks noGrp="1"/>
          </p:cNvSpPr>
          <p:nvPr>
            <p:ph idx="1"/>
          </p:nvPr>
        </p:nvSpPr>
        <p:spPr>
          <a:xfrm>
            <a:off x="838200" y="275208"/>
            <a:ext cx="10515600" cy="6241002"/>
          </a:xfrm>
        </p:spPr>
        <p:txBody>
          <a:bodyPr>
            <a:normAutofit/>
          </a:bodyPr>
          <a:lstStyle/>
          <a:p>
            <a:r>
              <a:rPr lang="en-US" sz="2400" b="0" i="0" dirty="0">
                <a:solidFill>
                  <a:srgbClr val="181717"/>
                </a:solidFill>
                <a:effectLst/>
                <a:latin typeface="Verdana" panose="020B0604030504040204" pitchFamily="34" charset="0"/>
              </a:rPr>
              <a:t>In the RDBMS database, a table can have multiple rows and columns. Similarly in MongoDB, a collection can have multiple documents which are equivalent to the rows. Each document has multiple "fields" which are equivalent to the columns. Documents in a single collection can have different fields.</a:t>
            </a:r>
          </a:p>
          <a:p>
            <a:r>
              <a:rPr lang="en-US" sz="2400" b="0" i="0" u="sng" dirty="0">
                <a:solidFill>
                  <a:srgbClr val="007BFF"/>
                </a:solidFill>
                <a:effectLst/>
                <a:latin typeface="Verdana" panose="020B0604030504040204" pitchFamily="34" charset="0"/>
                <a:hlinkClick r:id="rId2"/>
              </a:rPr>
              <a:t>www.mongodb.com</a:t>
            </a:r>
            <a:r>
              <a:rPr lang="en-US" sz="2400" b="0" i="0" dirty="0">
                <a:solidFill>
                  <a:srgbClr val="181717"/>
                </a:solidFill>
                <a:effectLst/>
                <a:latin typeface="Verdana" panose="020B0604030504040204" pitchFamily="34" charset="0"/>
              </a:rPr>
              <a:t> to download the MongoDB installer for your required platform.</a:t>
            </a:r>
          </a:p>
          <a:p>
            <a:r>
              <a:rPr lang="en-US" sz="2400" b="0" i="0" dirty="0">
                <a:solidFill>
                  <a:srgbClr val="181717"/>
                </a:solidFill>
                <a:effectLst/>
                <a:latin typeface="Verdana" panose="020B0604030504040204" pitchFamily="34" charset="0"/>
              </a:rPr>
              <a:t>Once fully downloaded, click on the </a:t>
            </a:r>
            <a:r>
              <a:rPr lang="en-US" sz="2400" b="0" i="0" dirty="0" err="1">
                <a:solidFill>
                  <a:srgbClr val="181717"/>
                </a:solidFill>
                <a:effectLst/>
                <a:latin typeface="Verdana" panose="020B0604030504040204" pitchFamily="34" charset="0"/>
              </a:rPr>
              <a:t>msi</a:t>
            </a:r>
            <a:r>
              <a:rPr lang="en-US" sz="2400" b="0" i="0" dirty="0">
                <a:solidFill>
                  <a:srgbClr val="181717"/>
                </a:solidFill>
                <a:effectLst/>
                <a:latin typeface="Verdana" panose="020B0604030504040204" pitchFamily="34" charset="0"/>
              </a:rPr>
              <a:t> file to start the installation</a:t>
            </a:r>
          </a:p>
          <a:p>
            <a:r>
              <a:rPr lang="en-US" sz="2400" b="0" i="0" dirty="0">
                <a:solidFill>
                  <a:srgbClr val="181717"/>
                </a:solidFill>
                <a:effectLst/>
                <a:latin typeface="Verdana" panose="020B0604030504040204" pitchFamily="34" charset="0"/>
              </a:rPr>
              <a:t>MongoDB service starts the local MongoDB server at the default address http://127.0.0.1:27017 whenever your machine starts. MongoDB server is installed as mongod.exe on Windows in the {</a:t>
            </a:r>
            <a:r>
              <a:rPr lang="en-US" sz="2400" b="0" i="0" dirty="0" err="1">
                <a:solidFill>
                  <a:srgbClr val="181717"/>
                </a:solidFill>
                <a:effectLst/>
                <a:latin typeface="Verdana" panose="020B0604030504040204" pitchFamily="34" charset="0"/>
              </a:rPr>
              <a:t>mongodb</a:t>
            </a:r>
            <a:r>
              <a:rPr lang="en-US" sz="2400" b="0" i="0" dirty="0">
                <a:solidFill>
                  <a:srgbClr val="181717"/>
                </a:solidFill>
                <a:effectLst/>
                <a:latin typeface="Verdana" panose="020B0604030504040204" pitchFamily="34" charset="0"/>
              </a:rPr>
              <a:t> install folder}/bin </a:t>
            </a:r>
          </a:p>
          <a:p>
            <a:r>
              <a:rPr lang="en-US" sz="2400" b="0" i="0" dirty="0">
                <a:solidFill>
                  <a:srgbClr val="181717"/>
                </a:solidFill>
                <a:effectLst/>
                <a:latin typeface="Verdana" panose="020B0604030504040204" pitchFamily="34" charset="0"/>
              </a:rPr>
              <a:t>add {</a:t>
            </a:r>
            <a:r>
              <a:rPr lang="en-US" sz="2400" b="0" i="0" dirty="0" err="1">
                <a:solidFill>
                  <a:srgbClr val="181717"/>
                </a:solidFill>
                <a:effectLst/>
                <a:latin typeface="Verdana" panose="020B0604030504040204" pitchFamily="34" charset="0"/>
              </a:rPr>
              <a:t>mongodb</a:t>
            </a:r>
            <a:r>
              <a:rPr lang="en-US" sz="2400" b="0" i="0" dirty="0">
                <a:solidFill>
                  <a:srgbClr val="181717"/>
                </a:solidFill>
                <a:effectLst/>
                <a:latin typeface="Verdana" panose="020B0604030504040204" pitchFamily="34" charset="0"/>
              </a:rPr>
              <a:t> install folder}/bin to your environment variable on your local Windows machine.</a:t>
            </a:r>
          </a:p>
          <a:p>
            <a:endParaRPr lang="en-US" sz="2400" dirty="0"/>
          </a:p>
        </p:txBody>
      </p:sp>
    </p:spTree>
    <p:extLst>
      <p:ext uri="{BB962C8B-B14F-4D97-AF65-F5344CB8AC3E}">
        <p14:creationId xmlns:p14="http://schemas.microsoft.com/office/powerpoint/2010/main" val="36396967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D22AF-AB2B-5EFE-A1D4-FAC826D9E9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159C7D-70D8-74C5-D94E-9E02D695F271}"/>
              </a:ext>
            </a:extLst>
          </p:cNvPr>
          <p:cNvSpPr>
            <a:spLocks noGrp="1"/>
          </p:cNvSpPr>
          <p:nvPr>
            <p:ph idx="1"/>
          </p:nvPr>
        </p:nvSpPr>
        <p:spPr/>
        <p:txBody>
          <a:bodyPr/>
          <a:lstStyle/>
          <a:p>
            <a:pPr algn="l"/>
            <a:r>
              <a:rPr lang="en-US" b="0" i="0" dirty="0">
                <a:solidFill>
                  <a:srgbClr val="181717"/>
                </a:solidFill>
                <a:effectLst/>
                <a:latin typeface="Segoe UI" panose="020B0502040204020203" pitchFamily="34" charset="0"/>
              </a:rPr>
              <a:t>MongoDB Client</a:t>
            </a:r>
          </a:p>
          <a:p>
            <a:pPr algn="just"/>
            <a:r>
              <a:rPr lang="en-US" b="0" i="0" dirty="0">
                <a:solidFill>
                  <a:srgbClr val="181717"/>
                </a:solidFill>
                <a:effectLst/>
                <a:latin typeface="Verdana" panose="020B0604030504040204" pitchFamily="34" charset="0"/>
              </a:rPr>
              <a:t>MongoDB clients can be your application, MongoDB Shell, MongoDB Compass, or anything which wants to connect and store data to the MongoDB server.</a:t>
            </a:r>
          </a:p>
          <a:p>
            <a:pPr algn="just"/>
            <a:r>
              <a:rPr lang="en-US" b="0" i="0" dirty="0">
                <a:solidFill>
                  <a:srgbClr val="181717"/>
                </a:solidFill>
                <a:effectLst/>
                <a:latin typeface="Verdana" panose="020B0604030504040204" pitchFamily="34" charset="0"/>
              </a:rPr>
              <a:t>Here, we already installed two clients, MongoDB Shell and MongoDB Compass.</a:t>
            </a:r>
          </a:p>
          <a:p>
            <a:pPr algn="just"/>
            <a:r>
              <a:rPr lang="en-US" b="0" i="0" dirty="0">
                <a:solidFill>
                  <a:srgbClr val="181717"/>
                </a:solidFill>
                <a:effectLst/>
                <a:latin typeface="Verdana" panose="020B0604030504040204" pitchFamily="34" charset="0"/>
              </a:rPr>
              <a:t>Go to the path where MongoDB was installed. By default</a:t>
            </a:r>
            <a:r>
              <a:rPr lang="en-US" dirty="0">
                <a:solidFill>
                  <a:srgbClr val="181717"/>
                </a:solidFill>
                <a:latin typeface="Verdana" panose="020B0604030504040204" pitchFamily="34" charset="0"/>
              </a:rPr>
              <a:t> </a:t>
            </a:r>
            <a:r>
              <a:rPr lang="en-US" b="0" i="0" dirty="0">
                <a:solidFill>
                  <a:srgbClr val="181717"/>
                </a:solidFill>
                <a:effectLst/>
                <a:latin typeface="Verdana" panose="020B0604030504040204" pitchFamily="34" charset="0"/>
              </a:rPr>
              <a:t>it is "C:\Program Files\MongoDB\Server\5.0\bin"</a:t>
            </a:r>
          </a:p>
          <a:p>
            <a:endParaRPr lang="en-US" dirty="0"/>
          </a:p>
        </p:txBody>
      </p:sp>
    </p:spTree>
    <p:extLst>
      <p:ext uri="{BB962C8B-B14F-4D97-AF65-F5344CB8AC3E}">
        <p14:creationId xmlns:p14="http://schemas.microsoft.com/office/powerpoint/2010/main" val="18055242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D3089C-51DA-65DB-E450-954E20E03318}"/>
              </a:ext>
            </a:extLst>
          </p:cNvPr>
          <p:cNvSpPr>
            <a:spLocks noGrp="1"/>
          </p:cNvSpPr>
          <p:nvPr>
            <p:ph idx="1"/>
          </p:nvPr>
        </p:nvSpPr>
        <p:spPr>
          <a:xfrm>
            <a:off x="838200" y="186431"/>
            <a:ext cx="10515600" cy="6241002"/>
          </a:xfrm>
        </p:spPr>
        <p:txBody>
          <a:bodyPr>
            <a:normAutofit/>
          </a:bodyPr>
          <a:lstStyle/>
          <a:p>
            <a:pPr marL="0" indent="0">
              <a:buNone/>
            </a:pPr>
            <a:r>
              <a:rPr lang="en-US" sz="2400" b="0" i="0" dirty="0">
                <a:solidFill>
                  <a:srgbClr val="181717"/>
                </a:solidFill>
                <a:effectLst/>
                <a:latin typeface="Verdana" panose="020B0604030504040204" pitchFamily="34" charset="0"/>
              </a:rPr>
              <a:t>In the installation folder, if you find mongosh.exe instead of mongo.exe then you already have a new MongoDB shell. If you don't find it, then you need to install it separately</a:t>
            </a:r>
          </a:p>
          <a:p>
            <a:pPr marL="0" indent="0">
              <a:buNone/>
            </a:pPr>
            <a:r>
              <a:rPr lang="en-US" sz="2400" b="0" i="0" dirty="0">
                <a:solidFill>
                  <a:srgbClr val="181717"/>
                </a:solidFill>
                <a:effectLst/>
                <a:latin typeface="Segoe UI" panose="020B0502040204020203" pitchFamily="34" charset="0"/>
              </a:rPr>
              <a:t>New MongoDB Shell - </a:t>
            </a:r>
            <a:r>
              <a:rPr lang="en-US" sz="2400" b="0" i="0" dirty="0" err="1">
                <a:solidFill>
                  <a:srgbClr val="181717"/>
                </a:solidFill>
                <a:effectLst/>
                <a:latin typeface="Segoe UI" panose="020B0502040204020203" pitchFamily="34" charset="0"/>
              </a:rPr>
              <a:t>mongosh</a:t>
            </a:r>
            <a:endParaRPr lang="en-US" sz="2400" b="0" i="0" dirty="0">
              <a:solidFill>
                <a:srgbClr val="181717"/>
              </a:solidFill>
              <a:effectLst/>
              <a:latin typeface="Segoe UI" panose="020B0502040204020203" pitchFamily="34" charset="0"/>
            </a:endParaRPr>
          </a:p>
          <a:p>
            <a:r>
              <a:rPr lang="en-US" sz="2400" b="0" i="0" dirty="0">
                <a:solidFill>
                  <a:srgbClr val="181717"/>
                </a:solidFill>
                <a:effectLst/>
                <a:latin typeface="Verdana" panose="020B0604030504040204" pitchFamily="34" charset="0"/>
              </a:rPr>
              <a:t>To install the new MongoDB shell (</a:t>
            </a:r>
            <a:r>
              <a:rPr lang="en-US" sz="2400" b="0" i="0" dirty="0" err="1">
                <a:solidFill>
                  <a:srgbClr val="181717"/>
                </a:solidFill>
                <a:effectLst/>
                <a:latin typeface="Verdana" panose="020B0604030504040204" pitchFamily="34" charset="0"/>
              </a:rPr>
              <a:t>mongosh</a:t>
            </a:r>
            <a:r>
              <a:rPr lang="en-US" sz="2400" b="0" i="0" dirty="0">
                <a:solidFill>
                  <a:srgbClr val="181717"/>
                </a:solidFill>
                <a:effectLst/>
                <a:latin typeface="Verdana" panose="020B0604030504040204" pitchFamily="34" charset="0"/>
              </a:rPr>
              <a:t>), visit </a:t>
            </a:r>
            <a:r>
              <a:rPr lang="en-US" sz="2400" b="0" i="0" u="sng" dirty="0">
                <a:solidFill>
                  <a:srgbClr val="007BFF"/>
                </a:solidFill>
                <a:effectLst/>
                <a:latin typeface="Verdana" panose="020B0604030504040204" pitchFamily="34" charset="0"/>
                <a:hlinkClick r:id="rId2"/>
              </a:rPr>
              <a:t>www.mongodb.com</a:t>
            </a:r>
            <a:endParaRPr lang="en-US" sz="2400" b="0" i="0" u="sng" dirty="0">
              <a:solidFill>
                <a:srgbClr val="007BFF"/>
              </a:solidFill>
              <a:effectLst/>
              <a:latin typeface="Verdana" panose="020B0604030504040204" pitchFamily="34" charset="0"/>
            </a:endParaRPr>
          </a:p>
          <a:p>
            <a:pPr marL="0" indent="0">
              <a:buNone/>
            </a:pPr>
            <a:endParaRPr lang="en-US" sz="2400" dirty="0"/>
          </a:p>
        </p:txBody>
      </p:sp>
    </p:spTree>
    <p:extLst>
      <p:ext uri="{BB962C8B-B14F-4D97-AF65-F5344CB8AC3E}">
        <p14:creationId xmlns:p14="http://schemas.microsoft.com/office/powerpoint/2010/main" val="1883974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F8026-4CB2-6D9E-9136-DB0114C5F764}"/>
              </a:ext>
            </a:extLst>
          </p:cNvPr>
          <p:cNvSpPr>
            <a:spLocks noGrp="1"/>
          </p:cNvSpPr>
          <p:nvPr>
            <p:ph type="title"/>
          </p:nvPr>
        </p:nvSpPr>
        <p:spPr>
          <a:xfrm>
            <a:off x="838200" y="365125"/>
            <a:ext cx="10515600" cy="593663"/>
          </a:xfrm>
        </p:spPr>
        <p:txBody>
          <a:bodyPr>
            <a:normAutofit fontScale="90000"/>
          </a:bodyPr>
          <a:lstStyle/>
          <a:p>
            <a:r>
              <a:rPr lang="en-US" dirty="0"/>
              <a:t>Creating Local Module and Loading</a:t>
            </a:r>
          </a:p>
        </p:txBody>
      </p:sp>
      <p:sp>
        <p:nvSpPr>
          <p:cNvPr id="3" name="Content Placeholder 2">
            <a:extLst>
              <a:ext uri="{FF2B5EF4-FFF2-40B4-BE49-F238E27FC236}">
                <a16:creationId xmlns:a16="http://schemas.microsoft.com/office/drawing/2014/main" id="{CABD6D88-E8F0-4BE0-4222-017915AF37F4}"/>
              </a:ext>
            </a:extLst>
          </p:cNvPr>
          <p:cNvSpPr>
            <a:spLocks noGrp="1"/>
          </p:cNvSpPr>
          <p:nvPr>
            <p:ph idx="1"/>
          </p:nvPr>
        </p:nvSpPr>
        <p:spPr>
          <a:xfrm>
            <a:off x="838200" y="1083076"/>
            <a:ext cx="10515600" cy="5521910"/>
          </a:xfrm>
        </p:spPr>
        <p:txBody>
          <a:bodyPr>
            <a:normAutofit fontScale="92500" lnSpcReduction="20000"/>
          </a:bodyPr>
          <a:lstStyle/>
          <a:p>
            <a:pPr marL="0" indent="0" algn="l">
              <a:buNone/>
            </a:pPr>
            <a:r>
              <a:rPr lang="en-US" sz="2000" b="0" i="0" dirty="0">
                <a:solidFill>
                  <a:srgbClr val="181717"/>
                </a:solidFill>
                <a:effectLst/>
                <a:latin typeface="Segoe UI" panose="020B0502040204020203" pitchFamily="34" charset="0"/>
              </a:rPr>
              <a:t>Node.js Local Module</a:t>
            </a:r>
          </a:p>
          <a:p>
            <a:pPr marL="0" indent="0" algn="just">
              <a:buNone/>
            </a:pPr>
            <a:r>
              <a:rPr lang="en-US" sz="2000" b="0" i="0" dirty="0">
                <a:solidFill>
                  <a:srgbClr val="181717"/>
                </a:solidFill>
                <a:effectLst/>
                <a:latin typeface="Verdana" panose="020B0604030504040204" pitchFamily="34" charset="0"/>
              </a:rPr>
              <a:t>Local modules are modules created locally in your Node.js application. These modules include different functionalities of your application in separate files and folders</a:t>
            </a:r>
            <a:endParaRPr lang="en-US" sz="2000" dirty="0"/>
          </a:p>
          <a:p>
            <a:pPr marL="0" indent="0">
              <a:buNone/>
            </a:pPr>
            <a:r>
              <a:rPr lang="en-US" sz="2000" dirty="0"/>
              <a:t>The </a:t>
            </a:r>
            <a:r>
              <a:rPr lang="en-US" sz="2000" dirty="0" err="1"/>
              <a:t>module.exports</a:t>
            </a:r>
            <a:r>
              <a:rPr lang="en-US" sz="2000" dirty="0"/>
              <a:t> is a special object which is included in every JS file in the Node.js application by default. Use </a:t>
            </a:r>
            <a:r>
              <a:rPr lang="en-US" sz="2000" dirty="0" err="1"/>
              <a:t>module.exports</a:t>
            </a:r>
            <a:r>
              <a:rPr lang="en-US" sz="2000" dirty="0"/>
              <a:t> or exports to expose a function, object or variable as a module in Node.js. Loading Local Module</a:t>
            </a:r>
          </a:p>
          <a:p>
            <a:pPr marL="0" indent="0">
              <a:buNone/>
            </a:pPr>
            <a:r>
              <a:rPr lang="en-US" sz="2000" dirty="0"/>
              <a:t>To use local modules in your application, you need to load it using require() function in the same way as core module. However, you need to specify the path of JavaScript file of the module.</a:t>
            </a:r>
          </a:p>
          <a:p>
            <a:pPr marL="0" indent="0">
              <a:buNone/>
            </a:pPr>
            <a:endParaRPr lang="en-US" sz="2000" dirty="0"/>
          </a:p>
          <a:p>
            <a:pPr marL="0" indent="0">
              <a:buNone/>
            </a:pPr>
            <a:endParaRPr lang="en-US" sz="2000" dirty="0"/>
          </a:p>
          <a:p>
            <a:pPr marL="0" indent="0">
              <a:buNone/>
            </a:pPr>
            <a:r>
              <a:rPr lang="en-US" sz="2000" dirty="0" err="1">
                <a:solidFill>
                  <a:srgbClr val="00B0F0"/>
                </a:solidFill>
              </a:rPr>
              <a:t>exports.add</a:t>
            </a:r>
            <a:r>
              <a:rPr lang="en-US" sz="2000" dirty="0">
                <a:solidFill>
                  <a:srgbClr val="00B0F0"/>
                </a:solidFill>
              </a:rPr>
              <a:t>= function add(</a:t>
            </a:r>
            <a:r>
              <a:rPr lang="en-US" sz="2000" dirty="0" err="1">
                <a:solidFill>
                  <a:srgbClr val="00B0F0"/>
                </a:solidFill>
              </a:rPr>
              <a:t>a,b</a:t>
            </a:r>
            <a:r>
              <a:rPr lang="en-US" sz="2000" dirty="0">
                <a:solidFill>
                  <a:srgbClr val="00B0F0"/>
                </a:solidFill>
              </a:rPr>
              <a:t>){</a:t>
            </a:r>
          </a:p>
          <a:p>
            <a:pPr marL="0" indent="0">
              <a:buNone/>
            </a:pPr>
            <a:r>
              <a:rPr lang="en-US" sz="2000" dirty="0">
                <a:solidFill>
                  <a:srgbClr val="00B0F0"/>
                </a:solidFill>
              </a:rPr>
              <a:t>    console.log("sum of 2 number =",</a:t>
            </a:r>
            <a:r>
              <a:rPr lang="en-US" sz="2000" dirty="0" err="1">
                <a:solidFill>
                  <a:srgbClr val="00B0F0"/>
                </a:solidFill>
              </a:rPr>
              <a:t>a+b</a:t>
            </a:r>
            <a:r>
              <a:rPr lang="en-US" sz="2000" dirty="0">
                <a:solidFill>
                  <a:srgbClr val="00B0F0"/>
                </a:solidFill>
              </a:rPr>
              <a:t>)</a:t>
            </a:r>
          </a:p>
          <a:p>
            <a:pPr marL="0" indent="0">
              <a:buNone/>
            </a:pPr>
            <a:r>
              <a:rPr lang="en-US" sz="2000" dirty="0">
                <a:solidFill>
                  <a:srgbClr val="00B0F0"/>
                </a:solidFill>
              </a:rPr>
              <a:t>}</a:t>
            </a:r>
          </a:p>
          <a:p>
            <a:pPr marL="0" indent="0">
              <a:buNone/>
            </a:pPr>
            <a:endParaRPr lang="en-US" sz="2000" dirty="0">
              <a:solidFill>
                <a:srgbClr val="00B0F0"/>
              </a:solidFill>
            </a:endParaRPr>
          </a:p>
          <a:p>
            <a:pPr marL="0" indent="0">
              <a:buNone/>
            </a:pPr>
            <a:r>
              <a:rPr lang="en-US" sz="2000" dirty="0" err="1">
                <a:solidFill>
                  <a:srgbClr val="00B0F0"/>
                </a:solidFill>
              </a:rPr>
              <a:t>exports.subtract</a:t>
            </a:r>
            <a:r>
              <a:rPr lang="en-US" sz="2000" dirty="0">
                <a:solidFill>
                  <a:srgbClr val="00B0F0"/>
                </a:solidFill>
              </a:rPr>
              <a:t> = function(</a:t>
            </a:r>
            <a:r>
              <a:rPr lang="en-US" sz="2000" dirty="0" err="1">
                <a:solidFill>
                  <a:srgbClr val="00B0F0"/>
                </a:solidFill>
              </a:rPr>
              <a:t>a,b</a:t>
            </a:r>
            <a:r>
              <a:rPr lang="en-US" sz="2000" dirty="0">
                <a:solidFill>
                  <a:srgbClr val="00B0F0"/>
                </a:solidFill>
              </a:rPr>
              <a:t>){</a:t>
            </a:r>
          </a:p>
          <a:p>
            <a:pPr marL="0" indent="0">
              <a:buNone/>
            </a:pPr>
            <a:r>
              <a:rPr lang="en-US" sz="2000" dirty="0">
                <a:solidFill>
                  <a:srgbClr val="00B0F0"/>
                </a:solidFill>
              </a:rPr>
              <a:t>    console.log("subtract=",a-b)</a:t>
            </a:r>
          </a:p>
          <a:p>
            <a:pPr marL="0" indent="0">
              <a:buNone/>
            </a:pPr>
            <a:r>
              <a:rPr lang="en-US" sz="2000" dirty="0">
                <a:solidFill>
                  <a:srgbClr val="00B0F0"/>
                </a:solidFill>
              </a:rPr>
              <a:t>}</a:t>
            </a:r>
          </a:p>
        </p:txBody>
      </p:sp>
    </p:spTree>
    <p:extLst>
      <p:ext uri="{BB962C8B-B14F-4D97-AF65-F5344CB8AC3E}">
        <p14:creationId xmlns:p14="http://schemas.microsoft.com/office/powerpoint/2010/main" val="42688320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C0E8-8831-B904-5448-EB2C24F54C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1D9A0B-6CEC-D4EA-AB57-3C0414A4A13A}"/>
              </a:ext>
            </a:extLst>
          </p:cNvPr>
          <p:cNvSpPr>
            <a:spLocks noGrp="1"/>
          </p:cNvSpPr>
          <p:nvPr>
            <p:ph idx="1"/>
          </p:nvPr>
        </p:nvSpPr>
        <p:spPr/>
        <p:txBody>
          <a:bodyPr>
            <a:normAutofit fontScale="85000" lnSpcReduction="20000"/>
          </a:bodyPr>
          <a:lstStyle/>
          <a:p>
            <a:pPr algn="l"/>
            <a:r>
              <a:rPr lang="en-US" b="1" i="0" dirty="0">
                <a:solidFill>
                  <a:srgbClr val="24292F"/>
                </a:solidFill>
                <a:effectLst/>
                <a:latin typeface="-apple-system"/>
              </a:rPr>
              <a:t>Key Components</a:t>
            </a:r>
          </a:p>
          <a:p>
            <a:pPr algn="l">
              <a:buFont typeface="+mj-lt"/>
              <a:buAutoNum type="arabicPeriod"/>
            </a:pPr>
            <a:r>
              <a:rPr lang="en-US" b="1" i="0" dirty="0">
                <a:solidFill>
                  <a:srgbClr val="24292F"/>
                </a:solidFill>
                <a:effectLst/>
                <a:latin typeface="-apple-system"/>
              </a:rPr>
              <a:t>_id</a:t>
            </a:r>
            <a:r>
              <a:rPr lang="en-US" b="0" i="0" dirty="0">
                <a:solidFill>
                  <a:srgbClr val="24292F"/>
                </a:solidFill>
                <a:effectLst/>
                <a:latin typeface="-apple-system"/>
              </a:rPr>
              <a:t>: The _id field represents a unique value in the MongoDB document. The _id field is like the document's primary key. If you create a new document without an _id field, MongoDB will automatically create the field.</a:t>
            </a:r>
          </a:p>
          <a:p>
            <a:pPr algn="l">
              <a:buFont typeface="+mj-lt"/>
              <a:buAutoNum type="arabicPeriod"/>
            </a:pPr>
            <a:r>
              <a:rPr lang="en-US" b="1" i="0" dirty="0">
                <a:solidFill>
                  <a:srgbClr val="24292F"/>
                </a:solidFill>
                <a:effectLst/>
                <a:latin typeface="-apple-system"/>
              </a:rPr>
              <a:t>Collection</a:t>
            </a:r>
            <a:r>
              <a:rPr lang="en-US" b="0" i="0" dirty="0">
                <a:solidFill>
                  <a:srgbClr val="24292F"/>
                </a:solidFill>
                <a:effectLst/>
                <a:latin typeface="-apple-system"/>
              </a:rPr>
              <a:t>: This is a grouping of MongoDB documents. A collection is the equivalent of a table which is created in any other RDMS such as Oracle.</a:t>
            </a:r>
          </a:p>
          <a:p>
            <a:pPr algn="l">
              <a:buFont typeface="+mj-lt"/>
              <a:buAutoNum type="arabicPeriod"/>
            </a:pPr>
            <a:r>
              <a:rPr lang="en-US" b="1" i="0" dirty="0">
                <a:solidFill>
                  <a:srgbClr val="24292F"/>
                </a:solidFill>
                <a:effectLst/>
                <a:latin typeface="-apple-system"/>
              </a:rPr>
              <a:t>Database</a:t>
            </a:r>
            <a:r>
              <a:rPr lang="en-US" b="0" i="0" dirty="0">
                <a:solidFill>
                  <a:srgbClr val="24292F"/>
                </a:solidFill>
                <a:effectLst/>
                <a:latin typeface="-apple-system"/>
              </a:rPr>
              <a:t>: This is a container for collections like in RDMS wherein it is a container for tables. Each database gets its own set of files on the file system. A MongoDB server can store multiple databases.</a:t>
            </a:r>
          </a:p>
          <a:p>
            <a:pPr algn="l">
              <a:buFont typeface="+mj-lt"/>
              <a:buAutoNum type="arabicPeriod"/>
            </a:pPr>
            <a:r>
              <a:rPr lang="en-US" b="1" i="0" dirty="0">
                <a:solidFill>
                  <a:srgbClr val="24292F"/>
                </a:solidFill>
                <a:effectLst/>
                <a:latin typeface="-apple-system"/>
              </a:rPr>
              <a:t>Document</a:t>
            </a:r>
            <a:r>
              <a:rPr lang="en-US" b="0" i="0" dirty="0">
                <a:solidFill>
                  <a:srgbClr val="24292F"/>
                </a:solidFill>
                <a:effectLst/>
                <a:latin typeface="-apple-system"/>
              </a:rPr>
              <a:t>: A record in a MongoDB collection is basically called a document. The document, in turn, will consist of field name and values.</a:t>
            </a:r>
          </a:p>
          <a:p>
            <a:pPr algn="l">
              <a:buFont typeface="+mj-lt"/>
              <a:buAutoNum type="arabicPeriod"/>
            </a:pPr>
            <a:r>
              <a:rPr lang="en-US" b="1" i="0" dirty="0">
                <a:solidFill>
                  <a:srgbClr val="24292F"/>
                </a:solidFill>
                <a:effectLst/>
                <a:latin typeface="-apple-system"/>
              </a:rPr>
              <a:t>Field</a:t>
            </a:r>
            <a:r>
              <a:rPr lang="en-US" b="0" i="0" dirty="0">
                <a:solidFill>
                  <a:srgbClr val="24292F"/>
                </a:solidFill>
                <a:effectLst/>
                <a:latin typeface="-apple-system"/>
              </a:rPr>
              <a:t>: A name-value pair in a document. A document has zero or more fields. Fields are analogous to columns in relational databases.</a:t>
            </a:r>
          </a:p>
          <a:p>
            <a:endParaRPr lang="en-US" dirty="0"/>
          </a:p>
        </p:txBody>
      </p:sp>
    </p:spTree>
    <p:extLst>
      <p:ext uri="{BB962C8B-B14F-4D97-AF65-F5344CB8AC3E}">
        <p14:creationId xmlns:p14="http://schemas.microsoft.com/office/powerpoint/2010/main" val="30062308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E06051-25CC-D0E0-55BC-80B4805B37B7}"/>
              </a:ext>
            </a:extLst>
          </p:cNvPr>
          <p:cNvSpPr>
            <a:spLocks noGrp="1"/>
          </p:cNvSpPr>
          <p:nvPr>
            <p:ph idx="1"/>
          </p:nvPr>
        </p:nvSpPr>
        <p:spPr>
          <a:xfrm>
            <a:off x="838200" y="275208"/>
            <a:ext cx="10515600" cy="5901755"/>
          </a:xfrm>
        </p:spPr>
        <p:txBody>
          <a:bodyPr/>
          <a:lstStyle/>
          <a:p>
            <a:r>
              <a:rPr lang="en-US" dirty="0"/>
              <a:t>Databases in MongoDB</a:t>
            </a:r>
          </a:p>
          <a:p>
            <a:r>
              <a:rPr lang="en-US" dirty="0"/>
              <a:t>MongoDB groups collections into databases. MongoDB can host several databases, each grouping together collections. Some reserved database names are as follows:</a:t>
            </a:r>
          </a:p>
          <a:p>
            <a:endParaRPr lang="en-US" dirty="0"/>
          </a:p>
          <a:p>
            <a:r>
              <a:rPr lang="en-US" dirty="0"/>
              <a:t>  admin</a:t>
            </a:r>
          </a:p>
          <a:p>
            <a:r>
              <a:rPr lang="en-US" dirty="0"/>
              <a:t>  local</a:t>
            </a:r>
          </a:p>
          <a:p>
            <a:r>
              <a:rPr lang="en-US" dirty="0"/>
              <a:t>  config</a:t>
            </a:r>
          </a:p>
          <a:p>
            <a:endParaRPr lang="en-US" dirty="0"/>
          </a:p>
        </p:txBody>
      </p:sp>
    </p:spTree>
    <p:extLst>
      <p:ext uri="{BB962C8B-B14F-4D97-AF65-F5344CB8AC3E}">
        <p14:creationId xmlns:p14="http://schemas.microsoft.com/office/powerpoint/2010/main" val="39277008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DBCF93-700E-5F1E-BA5B-C575273AC4E2}"/>
              </a:ext>
            </a:extLst>
          </p:cNvPr>
          <p:cNvSpPr>
            <a:spLocks noGrp="1"/>
          </p:cNvSpPr>
          <p:nvPr>
            <p:ph idx="1"/>
          </p:nvPr>
        </p:nvSpPr>
        <p:spPr>
          <a:xfrm>
            <a:off x="838200" y="292608"/>
            <a:ext cx="10515600" cy="5884355"/>
          </a:xfrm>
        </p:spPr>
        <p:txBody>
          <a:bodyPr>
            <a:normAutofit/>
          </a:bodyPr>
          <a:lstStyle/>
          <a:p>
            <a:r>
              <a:rPr lang="en-US" dirty="0"/>
              <a:t>Mongo Command</a:t>
            </a:r>
          </a:p>
          <a:p>
            <a:r>
              <a:rPr lang="en-US" dirty="0">
                <a:solidFill>
                  <a:srgbClr val="FF0000"/>
                </a:solidFill>
              </a:rPr>
              <a:t>show </a:t>
            </a:r>
            <a:r>
              <a:rPr lang="en-US" dirty="0" err="1">
                <a:solidFill>
                  <a:srgbClr val="FF0000"/>
                </a:solidFill>
              </a:rPr>
              <a:t>dbs</a:t>
            </a:r>
            <a:endParaRPr lang="en-US" dirty="0">
              <a:solidFill>
                <a:srgbClr val="FF0000"/>
              </a:solidFill>
            </a:endParaRPr>
          </a:p>
          <a:p>
            <a:r>
              <a:rPr lang="en-US" b="0" i="0" dirty="0">
                <a:solidFill>
                  <a:srgbClr val="181717"/>
                </a:solidFill>
                <a:effectLst/>
                <a:latin typeface="Verdana" panose="020B0604030504040204" pitchFamily="34" charset="0"/>
              </a:rPr>
              <a:t>Use the "</a:t>
            </a:r>
            <a:r>
              <a:rPr lang="en-US" b="0" i="0" dirty="0" err="1">
                <a:solidFill>
                  <a:srgbClr val="181717"/>
                </a:solidFill>
                <a:effectLst/>
                <a:latin typeface="Verdana" panose="020B0604030504040204" pitchFamily="34" charset="0"/>
              </a:rPr>
              <a:t>db</a:t>
            </a:r>
            <a:r>
              <a:rPr lang="en-US" b="0" i="0" dirty="0">
                <a:solidFill>
                  <a:srgbClr val="181717"/>
                </a:solidFill>
                <a:effectLst/>
                <a:latin typeface="Verdana" panose="020B0604030504040204" pitchFamily="34" charset="0"/>
              </a:rPr>
              <a:t>" command to check the current database.</a:t>
            </a:r>
          </a:p>
          <a:p>
            <a:r>
              <a:rPr lang="en-US" dirty="0">
                <a:solidFill>
                  <a:srgbClr val="FF0000"/>
                </a:solidFill>
              </a:rPr>
              <a:t>show collections</a:t>
            </a:r>
          </a:p>
          <a:p>
            <a:r>
              <a:rPr lang="en-US" dirty="0"/>
              <a:t>MongoDB provides the use &lt;database-name command to connect with the database. If the specified database name does not exist then it creates it and set it as a current database.</a:t>
            </a:r>
          </a:p>
          <a:p>
            <a:r>
              <a:rPr lang="en-US" dirty="0">
                <a:solidFill>
                  <a:srgbClr val="FF0000"/>
                </a:solidFill>
              </a:rPr>
              <a:t>use </a:t>
            </a:r>
            <a:r>
              <a:rPr lang="en-US" dirty="0" err="1">
                <a:solidFill>
                  <a:srgbClr val="FF0000"/>
                </a:solidFill>
              </a:rPr>
              <a:t>curd_db</a:t>
            </a:r>
            <a:endParaRPr lang="en-US" dirty="0">
              <a:solidFill>
                <a:srgbClr val="FF0000"/>
              </a:solidFill>
            </a:endParaRPr>
          </a:p>
          <a:p>
            <a:r>
              <a:rPr lang="en-US" dirty="0"/>
              <a:t>To delete a database, use the </a:t>
            </a:r>
            <a:r>
              <a:rPr lang="en-US" dirty="0" err="1">
                <a:solidFill>
                  <a:srgbClr val="FF0000"/>
                </a:solidFill>
              </a:rPr>
              <a:t>db.dropDatabase</a:t>
            </a:r>
            <a:r>
              <a:rPr lang="en-US" dirty="0">
                <a:solidFill>
                  <a:srgbClr val="FF0000"/>
                </a:solidFill>
              </a:rPr>
              <a:t>() </a:t>
            </a:r>
            <a:r>
              <a:rPr lang="en-US" dirty="0"/>
              <a:t>method which deletes a current database.</a:t>
            </a:r>
          </a:p>
          <a:p>
            <a:endParaRPr lang="en-US" dirty="0"/>
          </a:p>
        </p:txBody>
      </p:sp>
    </p:spTree>
    <p:extLst>
      <p:ext uri="{BB962C8B-B14F-4D97-AF65-F5344CB8AC3E}">
        <p14:creationId xmlns:p14="http://schemas.microsoft.com/office/powerpoint/2010/main" val="2302813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B01A4-1BCB-07A7-ADB5-6DB86BF883AA}"/>
              </a:ext>
            </a:extLst>
          </p:cNvPr>
          <p:cNvSpPr>
            <a:spLocks noGrp="1"/>
          </p:cNvSpPr>
          <p:nvPr>
            <p:ph idx="1"/>
          </p:nvPr>
        </p:nvSpPr>
        <p:spPr>
          <a:xfrm>
            <a:off x="838200" y="88777"/>
            <a:ext cx="10515600" cy="6088186"/>
          </a:xfrm>
        </p:spPr>
        <p:txBody>
          <a:bodyPr>
            <a:normAutofit/>
          </a:bodyPr>
          <a:lstStyle/>
          <a:p>
            <a:r>
              <a:rPr lang="en-US" sz="1800" b="0" dirty="0">
                <a:effectLst/>
                <a:latin typeface="Consolas" panose="020B0609020204030204" pitchFamily="49" charset="0"/>
              </a:rPr>
              <a:t>MongoDB supports many datatypes. Some of them are −</a:t>
            </a:r>
            <a:br>
              <a:rPr lang="en-US" sz="1800" b="0" dirty="0">
                <a:effectLst/>
                <a:latin typeface="Consolas" panose="020B0609020204030204" pitchFamily="49" charset="0"/>
              </a:rPr>
            </a:br>
            <a:r>
              <a:rPr lang="en-US" sz="1800" b="0" dirty="0">
                <a:solidFill>
                  <a:srgbClr val="FF0000"/>
                </a:solidFill>
                <a:effectLst/>
                <a:latin typeface="Consolas" panose="020B0609020204030204" pitchFamily="49" charset="0"/>
              </a:rPr>
              <a:t>String</a:t>
            </a:r>
            <a:r>
              <a:rPr lang="en-US" sz="1800" b="0" dirty="0">
                <a:effectLst/>
                <a:latin typeface="Consolas" panose="020B0609020204030204" pitchFamily="49" charset="0"/>
              </a:rPr>
              <a:t> − This is the most commonly used datatype to store the data. String in MongoDB must be UTF-8 valid.</a:t>
            </a:r>
            <a:br>
              <a:rPr lang="en-US" sz="1800" b="0" dirty="0">
                <a:effectLst/>
                <a:latin typeface="Consolas" panose="020B0609020204030204" pitchFamily="49" charset="0"/>
              </a:rPr>
            </a:br>
            <a:r>
              <a:rPr lang="en-US" sz="1800" b="0" dirty="0">
                <a:solidFill>
                  <a:srgbClr val="FF0000"/>
                </a:solidFill>
                <a:effectLst/>
                <a:latin typeface="Consolas" panose="020B0609020204030204" pitchFamily="49" charset="0"/>
              </a:rPr>
              <a:t>Integer</a:t>
            </a:r>
            <a:r>
              <a:rPr lang="en-US" sz="1800" b="0" dirty="0">
                <a:effectLst/>
                <a:latin typeface="Consolas" panose="020B0609020204030204" pitchFamily="49" charset="0"/>
              </a:rPr>
              <a:t> − This type is used to store a numerical value. Integer can be 32 bit or 64 bit depending upon your server.</a:t>
            </a:r>
            <a:br>
              <a:rPr lang="en-US" sz="1800" b="0" dirty="0">
                <a:effectLst/>
                <a:latin typeface="Consolas" panose="020B0609020204030204" pitchFamily="49" charset="0"/>
              </a:rPr>
            </a:br>
            <a:r>
              <a:rPr lang="en-US" sz="1800" b="0" dirty="0">
                <a:solidFill>
                  <a:srgbClr val="FF0000"/>
                </a:solidFill>
                <a:effectLst/>
                <a:latin typeface="Consolas" panose="020B0609020204030204" pitchFamily="49" charset="0"/>
              </a:rPr>
              <a:t>Boolean</a:t>
            </a:r>
            <a:r>
              <a:rPr lang="en-US" sz="1800" b="0" dirty="0">
                <a:effectLst/>
                <a:latin typeface="Consolas" panose="020B0609020204030204" pitchFamily="49" charset="0"/>
              </a:rPr>
              <a:t> − This type is used to store a </a:t>
            </a:r>
            <a:r>
              <a:rPr lang="en-US" sz="1800" b="0" dirty="0" err="1">
                <a:effectLst/>
                <a:latin typeface="Consolas" panose="020B0609020204030204" pitchFamily="49" charset="0"/>
              </a:rPr>
              <a:t>boolean</a:t>
            </a:r>
            <a:r>
              <a:rPr lang="en-US" sz="1800" b="0" dirty="0">
                <a:effectLst/>
                <a:latin typeface="Consolas" panose="020B0609020204030204" pitchFamily="49" charset="0"/>
              </a:rPr>
              <a:t> (true/ false) value.</a:t>
            </a:r>
            <a:br>
              <a:rPr lang="en-US" sz="1800" b="0" dirty="0">
                <a:effectLst/>
                <a:latin typeface="Consolas" panose="020B0609020204030204" pitchFamily="49" charset="0"/>
              </a:rPr>
            </a:br>
            <a:r>
              <a:rPr lang="en-US" sz="1800" b="0" dirty="0">
                <a:effectLst/>
                <a:latin typeface="Consolas" panose="020B0609020204030204" pitchFamily="49" charset="0"/>
              </a:rPr>
              <a:t>Object − This datatype is used for embedded documents.</a:t>
            </a:r>
            <a:br>
              <a:rPr lang="en-US" sz="1800" b="0" dirty="0">
                <a:effectLst/>
                <a:latin typeface="Consolas" panose="020B0609020204030204" pitchFamily="49" charset="0"/>
              </a:rPr>
            </a:br>
            <a:r>
              <a:rPr lang="en-US" sz="1800" b="0" dirty="0">
                <a:solidFill>
                  <a:srgbClr val="FF0000"/>
                </a:solidFill>
                <a:effectLst/>
                <a:latin typeface="Consolas" panose="020B0609020204030204" pitchFamily="49" charset="0"/>
              </a:rPr>
              <a:t>Date</a:t>
            </a:r>
            <a:r>
              <a:rPr lang="en-US" sz="1800" b="0" dirty="0">
                <a:effectLst/>
                <a:latin typeface="Consolas" panose="020B0609020204030204" pitchFamily="49" charset="0"/>
              </a:rPr>
              <a:t> − This datatype is used to store the current date or time in UNIX time format. You can specify your own date time by creating object of Date and passing day, month, year into it.</a:t>
            </a:r>
            <a:br>
              <a:rPr lang="en-US" sz="1800" b="0" dirty="0">
                <a:effectLst/>
                <a:latin typeface="Consolas" panose="020B0609020204030204" pitchFamily="49" charset="0"/>
              </a:rPr>
            </a:br>
            <a:r>
              <a:rPr lang="en-US" sz="1800" b="0" dirty="0">
                <a:solidFill>
                  <a:srgbClr val="FF0000"/>
                </a:solidFill>
                <a:effectLst/>
                <a:latin typeface="Consolas" panose="020B0609020204030204" pitchFamily="49" charset="0"/>
              </a:rPr>
              <a:t>Object ID </a:t>
            </a:r>
            <a:r>
              <a:rPr lang="en-US" sz="1800" b="0" dirty="0">
                <a:effectLst/>
                <a:latin typeface="Consolas" panose="020B0609020204030204" pitchFamily="49" charset="0"/>
              </a:rPr>
              <a:t>− This datatype is used to store the document’s ID.</a:t>
            </a:r>
          </a:p>
          <a:p>
            <a:pPr marL="0" indent="0">
              <a:buNone/>
            </a:pPr>
            <a:r>
              <a:rPr lang="en-US" sz="1200" b="0" dirty="0">
                <a:effectLst/>
                <a:latin typeface="Consolas" panose="020B0609020204030204" pitchFamily="49" charset="0"/>
              </a:rPr>
              <a:t>insert()</a:t>
            </a:r>
          </a:p>
          <a:p>
            <a:pPr marL="0" indent="0">
              <a:buNone/>
            </a:pPr>
            <a:r>
              <a:rPr lang="en-US" sz="1200" b="0" dirty="0">
                <a:effectLst/>
                <a:latin typeface="Consolas" panose="020B0609020204030204" pitchFamily="49" charset="0"/>
              </a:rPr>
              <a:t>To insert data into MongoDB collection, you need to use MongoDB's insert() </a:t>
            </a:r>
          </a:p>
          <a:p>
            <a:pPr marL="0" indent="0">
              <a:buNone/>
            </a:pPr>
            <a:r>
              <a:rPr lang="en-US" sz="1200" b="0" dirty="0" err="1">
                <a:effectLst/>
                <a:latin typeface="Consolas" panose="020B0609020204030204" pitchFamily="49" charset="0"/>
              </a:rPr>
              <a:t>insertOne</a:t>
            </a:r>
            <a:r>
              <a:rPr lang="en-US" sz="1200" b="0" dirty="0">
                <a:effectLst/>
                <a:latin typeface="Consolas" panose="020B0609020204030204" pitchFamily="49" charset="0"/>
              </a:rPr>
              <a:t>() method</a:t>
            </a:r>
          </a:p>
          <a:p>
            <a:pPr marL="0" indent="0">
              <a:buNone/>
            </a:pPr>
            <a:r>
              <a:rPr lang="en-US" sz="1200" b="0" dirty="0">
                <a:effectLst/>
                <a:latin typeface="Consolas" panose="020B0609020204030204" pitchFamily="49" charset="0"/>
              </a:rPr>
              <a:t>if you insert only one document into a collection you can use this method.</a:t>
            </a:r>
          </a:p>
          <a:p>
            <a:pPr marL="0" indent="0">
              <a:buNone/>
            </a:pPr>
            <a:r>
              <a:rPr lang="en-US" sz="1200" b="0" dirty="0" err="1">
                <a:effectLst/>
                <a:latin typeface="Consolas" panose="020B0609020204030204" pitchFamily="49" charset="0"/>
              </a:rPr>
              <a:t>insertMany</a:t>
            </a:r>
            <a:r>
              <a:rPr lang="en-US" sz="1200" b="0" dirty="0">
                <a:effectLst/>
                <a:latin typeface="Consolas" panose="020B0609020204030204" pitchFamily="49" charset="0"/>
              </a:rPr>
              <a:t>() method</a:t>
            </a:r>
          </a:p>
          <a:p>
            <a:pPr marL="0" indent="0">
              <a:buNone/>
            </a:pPr>
            <a:r>
              <a:rPr lang="en-US" sz="1200" b="0" dirty="0">
                <a:effectLst/>
                <a:latin typeface="Consolas" panose="020B0609020204030204" pitchFamily="49" charset="0"/>
              </a:rPr>
              <a:t>You can insert multiple documents using the </a:t>
            </a:r>
            <a:r>
              <a:rPr lang="en-US" sz="1200" b="0" dirty="0" err="1">
                <a:effectLst/>
                <a:latin typeface="Consolas" panose="020B0609020204030204" pitchFamily="49" charset="0"/>
              </a:rPr>
              <a:t>insertMany</a:t>
            </a:r>
            <a:r>
              <a:rPr lang="en-US" sz="1200" b="0" dirty="0">
                <a:effectLst/>
                <a:latin typeface="Consolas" panose="020B0609020204030204" pitchFamily="49" charset="0"/>
              </a:rPr>
              <a:t>(). Need to pass array of documents</a:t>
            </a:r>
          </a:p>
          <a:p>
            <a:pPr marL="0" indent="0">
              <a:buNone/>
            </a:pPr>
            <a:endParaRPr lang="en-US" sz="1800" b="0" dirty="0">
              <a:effectLst/>
              <a:latin typeface="Consolas" panose="020B0609020204030204" pitchFamily="49" charset="0"/>
            </a:endParaRPr>
          </a:p>
        </p:txBody>
      </p:sp>
    </p:spTree>
    <p:extLst>
      <p:ext uri="{BB962C8B-B14F-4D97-AF65-F5344CB8AC3E}">
        <p14:creationId xmlns:p14="http://schemas.microsoft.com/office/powerpoint/2010/main" val="42929895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6C2D7-1C29-6AE2-974D-6DD4420492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22BC3E-63BE-6256-620E-84D0620CABA9}"/>
              </a:ext>
            </a:extLst>
          </p:cNvPr>
          <p:cNvSpPr>
            <a:spLocks noGrp="1"/>
          </p:cNvSpPr>
          <p:nvPr>
            <p:ph idx="1"/>
          </p:nvPr>
        </p:nvSpPr>
        <p:spPr/>
        <p:txBody>
          <a:bodyPr/>
          <a:lstStyle/>
          <a:p>
            <a:r>
              <a:rPr lang="en-US" b="1" i="0" dirty="0" err="1">
                <a:solidFill>
                  <a:srgbClr val="273239"/>
                </a:solidFill>
                <a:effectLst/>
                <a:latin typeface="urw-din"/>
              </a:rPr>
              <a:t>MongooseJs</a:t>
            </a:r>
            <a:r>
              <a:rPr lang="en-US" b="1" i="0" dirty="0">
                <a:solidFill>
                  <a:srgbClr val="273239"/>
                </a:solidFill>
                <a:effectLst/>
                <a:latin typeface="urw-din"/>
              </a:rPr>
              <a:t>:</a:t>
            </a:r>
            <a:r>
              <a:rPr lang="en-US" b="0" i="0" dirty="0">
                <a:solidFill>
                  <a:srgbClr val="273239"/>
                </a:solidFill>
                <a:effectLst/>
                <a:latin typeface="urw-din"/>
              </a:rPr>
              <a:t> Mongoose is basically a package that serves as a mediator between the NodeJS application and MongoDB server. It is an Object Document Mapper(ODM) that allows us to define objects with strongly-typed-schema that is mapped to a MongoDB document</a:t>
            </a:r>
          </a:p>
          <a:p>
            <a:r>
              <a:rPr lang="en-US" dirty="0" err="1"/>
              <a:t>npm</a:t>
            </a:r>
            <a:r>
              <a:rPr lang="en-US" dirty="0"/>
              <a:t> install mongoose –save</a:t>
            </a:r>
          </a:p>
          <a:p>
            <a:r>
              <a:rPr lang="en-US" dirty="0"/>
              <a:t>Schema: Schema is a representation of the structure of the data. It allows us to decide exactly what data we want, and what options we want the data to have as an object.</a:t>
            </a:r>
          </a:p>
          <a:p>
            <a:endParaRPr lang="en-US" dirty="0"/>
          </a:p>
        </p:txBody>
      </p:sp>
    </p:spTree>
    <p:extLst>
      <p:ext uri="{BB962C8B-B14F-4D97-AF65-F5344CB8AC3E}">
        <p14:creationId xmlns:p14="http://schemas.microsoft.com/office/powerpoint/2010/main" val="2008573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5B8AF-CEB7-9058-33B7-EE57C87440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DB5809-BC03-73D2-DD63-FB75121AB318}"/>
              </a:ext>
            </a:extLst>
          </p:cNvPr>
          <p:cNvSpPr>
            <a:spLocks noGrp="1"/>
          </p:cNvSpPr>
          <p:nvPr>
            <p:ph idx="1"/>
          </p:nvPr>
        </p:nvSpPr>
        <p:spPr>
          <a:xfrm>
            <a:off x="838200" y="1825624"/>
            <a:ext cx="10515600" cy="4850383"/>
          </a:xfrm>
        </p:spPr>
        <p:txBody>
          <a:bodyPr/>
          <a:lstStyle/>
          <a:p>
            <a:pPr algn="l"/>
            <a:r>
              <a:rPr lang="en-US" b="1" i="0" dirty="0">
                <a:effectLst/>
                <a:latin typeface="InterVariable"/>
              </a:rPr>
              <a:t>Mongoose model</a:t>
            </a:r>
          </a:p>
          <a:p>
            <a:pPr algn="l"/>
            <a:r>
              <a:rPr lang="en-US" b="0" i="0" dirty="0">
                <a:solidFill>
                  <a:srgbClr val="374151"/>
                </a:solidFill>
                <a:effectLst/>
                <a:latin typeface="InterVariable"/>
              </a:rPr>
              <a:t>In NoSQL world, every single data stored inside a single document. And multiple documents with the same type can be put together inside a collection.</a:t>
            </a:r>
          </a:p>
          <a:p>
            <a:pPr algn="l"/>
            <a:r>
              <a:rPr lang="en-US" b="0" i="0" dirty="0">
                <a:solidFill>
                  <a:srgbClr val="374151"/>
                </a:solidFill>
                <a:effectLst/>
                <a:latin typeface="InterVariable"/>
              </a:rPr>
              <a:t>Model is a class, that lets us interact with a specific collection of a database.</a:t>
            </a:r>
          </a:p>
          <a:p>
            <a:pPr algn="l"/>
            <a:r>
              <a:rPr lang="en-US" b="0" i="0" dirty="0">
                <a:solidFill>
                  <a:srgbClr val="374151"/>
                </a:solidFill>
                <a:effectLst/>
                <a:latin typeface="InterVariable"/>
              </a:rPr>
              <a:t>Defining a model also requires us to define a schema. Schema is basically tells the model how our document should look like. Even though in NoSQL world, the document schema is flexible, mongoose helps us to keep our data more consistent.</a:t>
            </a:r>
          </a:p>
          <a:p>
            <a:endParaRPr lang="en-US" dirty="0"/>
          </a:p>
        </p:txBody>
      </p:sp>
    </p:spTree>
    <p:extLst>
      <p:ext uri="{BB962C8B-B14F-4D97-AF65-F5344CB8AC3E}">
        <p14:creationId xmlns:p14="http://schemas.microsoft.com/office/powerpoint/2010/main" val="15446531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71FB74-18E3-14D1-5227-9D18C91AE574}"/>
              </a:ext>
            </a:extLst>
          </p:cNvPr>
          <p:cNvSpPr>
            <a:spLocks noGrp="1"/>
          </p:cNvSpPr>
          <p:nvPr>
            <p:ph idx="1"/>
          </p:nvPr>
        </p:nvSpPr>
        <p:spPr>
          <a:xfrm>
            <a:off x="838200" y="150920"/>
            <a:ext cx="10515600" cy="6026043"/>
          </a:xfrm>
        </p:spPr>
        <p:txBody>
          <a:bodyPr>
            <a:normAutofit fontScale="77500" lnSpcReduction="20000"/>
          </a:bodyPr>
          <a:lstStyle/>
          <a:p>
            <a:pPr marL="0" indent="0">
              <a:buNone/>
            </a:pPr>
            <a:r>
              <a:rPr lang="en-US" dirty="0">
                <a:solidFill>
                  <a:srgbClr val="00B050"/>
                </a:solidFill>
              </a:rPr>
              <a:t>var mongoose=require('mongoose');</a:t>
            </a:r>
          </a:p>
          <a:p>
            <a:pPr marL="0" indent="0">
              <a:buNone/>
            </a:pPr>
            <a:r>
              <a:rPr lang="en-US" dirty="0">
                <a:solidFill>
                  <a:srgbClr val="00B050"/>
                </a:solidFill>
              </a:rPr>
              <a:t>var </a:t>
            </a:r>
            <a:r>
              <a:rPr lang="en-US" dirty="0" err="1">
                <a:solidFill>
                  <a:srgbClr val="00B050"/>
                </a:solidFill>
              </a:rPr>
              <a:t>StudentSchema</a:t>
            </a:r>
            <a:r>
              <a:rPr lang="en-US" dirty="0">
                <a:solidFill>
                  <a:srgbClr val="00B050"/>
                </a:solidFill>
              </a:rPr>
              <a:t> = new </a:t>
            </a:r>
            <a:r>
              <a:rPr lang="en-US" dirty="0" err="1">
                <a:solidFill>
                  <a:srgbClr val="00B050"/>
                </a:solidFill>
              </a:rPr>
              <a:t>mongoose.Schema</a:t>
            </a:r>
            <a:r>
              <a:rPr lang="en-US" dirty="0">
                <a:solidFill>
                  <a:srgbClr val="00B050"/>
                </a:solidFill>
              </a:rPr>
              <a:t>({</a:t>
            </a:r>
          </a:p>
          <a:p>
            <a:pPr marL="0" indent="0">
              <a:buNone/>
            </a:pPr>
            <a:r>
              <a:rPr lang="en-US" dirty="0">
                <a:solidFill>
                  <a:srgbClr val="00B050"/>
                </a:solidFill>
              </a:rPr>
              <a:t>    </a:t>
            </a:r>
            <a:r>
              <a:rPr lang="en-US" dirty="0" err="1">
                <a:solidFill>
                  <a:srgbClr val="00B050"/>
                </a:solidFill>
              </a:rPr>
              <a:t>StudentId:Number</a:t>
            </a:r>
            <a:r>
              <a:rPr lang="en-US" dirty="0">
                <a:solidFill>
                  <a:srgbClr val="00B050"/>
                </a:solidFill>
              </a:rPr>
              <a:t>,</a:t>
            </a:r>
          </a:p>
          <a:p>
            <a:pPr marL="0" indent="0">
              <a:buNone/>
            </a:pPr>
            <a:r>
              <a:rPr lang="en-US" dirty="0">
                <a:solidFill>
                  <a:srgbClr val="00B050"/>
                </a:solidFill>
              </a:rPr>
              <a:t>    </a:t>
            </a:r>
            <a:r>
              <a:rPr lang="en-US" dirty="0" err="1">
                <a:solidFill>
                  <a:srgbClr val="00B050"/>
                </a:solidFill>
              </a:rPr>
              <a:t>Name:String</a:t>
            </a:r>
            <a:r>
              <a:rPr lang="en-US" dirty="0">
                <a:solidFill>
                  <a:srgbClr val="00B050"/>
                </a:solidFill>
              </a:rPr>
              <a:t>,</a:t>
            </a:r>
          </a:p>
          <a:p>
            <a:pPr marL="0" indent="0">
              <a:buNone/>
            </a:pPr>
            <a:r>
              <a:rPr lang="en-US" dirty="0">
                <a:solidFill>
                  <a:srgbClr val="00B050"/>
                </a:solidFill>
              </a:rPr>
              <a:t>    </a:t>
            </a:r>
            <a:r>
              <a:rPr lang="en-US" dirty="0" err="1">
                <a:solidFill>
                  <a:srgbClr val="00B050"/>
                </a:solidFill>
              </a:rPr>
              <a:t>Roll:Number</a:t>
            </a:r>
            <a:r>
              <a:rPr lang="en-US" dirty="0">
                <a:solidFill>
                  <a:srgbClr val="00B050"/>
                </a:solidFill>
              </a:rPr>
              <a:t>,</a:t>
            </a:r>
          </a:p>
          <a:p>
            <a:pPr marL="0" indent="0">
              <a:buNone/>
            </a:pPr>
            <a:r>
              <a:rPr lang="en-US" dirty="0">
                <a:solidFill>
                  <a:srgbClr val="00B050"/>
                </a:solidFill>
              </a:rPr>
              <a:t>    </a:t>
            </a:r>
            <a:r>
              <a:rPr lang="en-US" dirty="0" err="1">
                <a:solidFill>
                  <a:srgbClr val="00B050"/>
                </a:solidFill>
              </a:rPr>
              <a:t>Birthday:Date</a:t>
            </a:r>
            <a:r>
              <a:rPr lang="en-US" dirty="0">
                <a:solidFill>
                  <a:srgbClr val="00B050"/>
                </a:solidFill>
              </a:rPr>
              <a:t>,</a:t>
            </a:r>
          </a:p>
          <a:p>
            <a:pPr marL="0" indent="0">
              <a:buNone/>
            </a:pPr>
            <a:r>
              <a:rPr lang="en-US" dirty="0">
                <a:solidFill>
                  <a:srgbClr val="00B050"/>
                </a:solidFill>
              </a:rPr>
              <a:t>    </a:t>
            </a:r>
            <a:r>
              <a:rPr lang="en-US" dirty="0" err="1">
                <a:solidFill>
                  <a:srgbClr val="00B050"/>
                </a:solidFill>
              </a:rPr>
              <a:t>Address:String</a:t>
            </a:r>
            <a:endParaRPr lang="en-US" dirty="0">
              <a:solidFill>
                <a:srgbClr val="00B050"/>
              </a:solidFill>
            </a:endParaRPr>
          </a:p>
          <a:p>
            <a:pPr marL="0" indent="0">
              <a:buNone/>
            </a:pPr>
            <a:r>
              <a:rPr lang="en-US" dirty="0">
                <a:solidFill>
                  <a:srgbClr val="00B050"/>
                </a:solidFill>
              </a:rPr>
              <a:t>});</a:t>
            </a:r>
          </a:p>
          <a:p>
            <a:pPr marL="0" indent="0">
              <a:buNone/>
            </a:pPr>
            <a:r>
              <a:rPr lang="en-US" dirty="0">
                <a:solidFill>
                  <a:srgbClr val="00B050"/>
                </a:solidFill>
              </a:rPr>
              <a:t> </a:t>
            </a:r>
          </a:p>
          <a:p>
            <a:pPr marL="0" indent="0">
              <a:buNone/>
            </a:pPr>
            <a:r>
              <a:rPr lang="en-US" dirty="0" err="1">
                <a:solidFill>
                  <a:srgbClr val="00B050"/>
                </a:solidFill>
              </a:rPr>
              <a:t>module.exports</a:t>
            </a:r>
            <a:r>
              <a:rPr lang="en-US" dirty="0">
                <a:solidFill>
                  <a:srgbClr val="00B050"/>
                </a:solidFill>
              </a:rPr>
              <a:t> = </a:t>
            </a:r>
            <a:r>
              <a:rPr lang="en-US" dirty="0" err="1">
                <a:solidFill>
                  <a:srgbClr val="00B050"/>
                </a:solidFill>
              </a:rPr>
              <a:t>mongoose.model</a:t>
            </a:r>
            <a:r>
              <a:rPr lang="en-US" dirty="0">
                <a:solidFill>
                  <a:srgbClr val="00B050"/>
                </a:solidFill>
              </a:rPr>
              <a:t>(</a:t>
            </a:r>
          </a:p>
          <a:p>
            <a:pPr marL="0" indent="0">
              <a:buNone/>
            </a:pPr>
            <a:r>
              <a:rPr lang="en-US" dirty="0">
                <a:solidFill>
                  <a:srgbClr val="00B050"/>
                </a:solidFill>
              </a:rPr>
              <a:t>    ‘Student', </a:t>
            </a:r>
            <a:r>
              <a:rPr lang="en-US" dirty="0" err="1">
                <a:solidFill>
                  <a:srgbClr val="00B050"/>
                </a:solidFill>
              </a:rPr>
              <a:t>StudentSchema</a:t>
            </a:r>
            <a:r>
              <a:rPr lang="en-US" dirty="0">
                <a:solidFill>
                  <a:srgbClr val="00B050"/>
                </a:solidFill>
              </a:rPr>
              <a:t>);</a:t>
            </a:r>
          </a:p>
          <a:p>
            <a:pPr marL="0" indent="0">
              <a:buNone/>
            </a:pPr>
            <a:r>
              <a:rPr lang="en-US" dirty="0"/>
              <a:t>A schema named “</a:t>
            </a:r>
            <a:r>
              <a:rPr lang="en-US" dirty="0" err="1"/>
              <a:t>StudentSchema</a:t>
            </a:r>
            <a:r>
              <a:rPr lang="en-US" dirty="0"/>
              <a:t>” is created that accepts the fields Id, Name, Roll, Birthday, Address.</a:t>
            </a:r>
          </a:p>
          <a:p>
            <a:pPr marL="0" indent="0">
              <a:buNone/>
            </a:pPr>
            <a:endParaRPr lang="en-US" dirty="0"/>
          </a:p>
          <a:p>
            <a:pPr marL="0" indent="0">
              <a:buNone/>
            </a:pPr>
            <a:r>
              <a:rPr lang="en-US" dirty="0"/>
              <a:t>Models basically provide a list of predefined methods that are used to manipulate the data for inserting, updating, deleting and retrieving from the database collection.</a:t>
            </a:r>
          </a:p>
        </p:txBody>
      </p:sp>
    </p:spTree>
    <p:extLst>
      <p:ext uri="{BB962C8B-B14F-4D97-AF65-F5344CB8AC3E}">
        <p14:creationId xmlns:p14="http://schemas.microsoft.com/office/powerpoint/2010/main" val="39906882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60C1CE-32A2-B449-C9F3-360EA4C47A5C}"/>
              </a:ext>
            </a:extLst>
          </p:cNvPr>
          <p:cNvSpPr>
            <a:spLocks noGrp="1"/>
          </p:cNvSpPr>
          <p:nvPr>
            <p:ph idx="1"/>
          </p:nvPr>
        </p:nvSpPr>
        <p:spPr>
          <a:xfrm>
            <a:off x="838200" y="381740"/>
            <a:ext cx="10515600" cy="5795223"/>
          </a:xfrm>
        </p:spPr>
        <p:txBody>
          <a:bodyPr>
            <a:normAutofit/>
          </a:bodyPr>
          <a:lstStyle/>
          <a:p>
            <a:pPr marL="0" indent="0">
              <a:buNone/>
            </a:pPr>
            <a:r>
              <a:rPr lang="en-US" sz="2400" dirty="0"/>
              <a:t>Here, we're constructing a schema with </a:t>
            </a:r>
            <a:r>
              <a:rPr lang="en-US" sz="2400" dirty="0" err="1"/>
              <a:t>mongoose.Schema</a:t>
            </a:r>
            <a:r>
              <a:rPr lang="en-US" sz="2400" dirty="0"/>
              <a:t>, and define the fields as well as the data types. Then, we create a new model by using the </a:t>
            </a:r>
            <a:r>
              <a:rPr lang="en-US" sz="2400" dirty="0" err="1"/>
              <a:t>mongoose.model</a:t>
            </a:r>
            <a:r>
              <a:rPr lang="en-US" sz="2400" dirty="0"/>
              <a:t> based on the schema that we've just created.</a:t>
            </a:r>
          </a:p>
          <a:p>
            <a:pPr marL="0" indent="0">
              <a:buNone/>
            </a:pPr>
            <a:r>
              <a:rPr lang="en-US" sz="2400" dirty="0"/>
              <a:t>const mongoose = require("mongoose")</a:t>
            </a:r>
          </a:p>
          <a:p>
            <a:pPr marL="0" indent="0">
              <a:buNone/>
            </a:pPr>
            <a:endParaRPr lang="en-US" sz="2400" dirty="0"/>
          </a:p>
          <a:p>
            <a:r>
              <a:rPr lang="en-US" sz="2400" b="0" dirty="0">
                <a:effectLst/>
                <a:latin typeface="Consolas" panose="020B0609020204030204" pitchFamily="49" charset="0"/>
              </a:rPr>
              <a:t>Let's say we have a Student curd API. </a:t>
            </a:r>
          </a:p>
          <a:p>
            <a:r>
              <a:rPr lang="en-US" sz="2400" b="0" dirty="0">
                <a:effectLst/>
                <a:latin typeface="Consolas" panose="020B0609020204030204" pitchFamily="49" charset="0"/>
              </a:rPr>
              <a:t>So, we obviously going to have a </a:t>
            </a:r>
            <a:r>
              <a:rPr lang="en-US" sz="2400" b="0" dirty="0" err="1">
                <a:effectLst/>
                <a:latin typeface="Consolas" panose="020B0609020204030204" pitchFamily="49" charset="0"/>
              </a:rPr>
              <a:t>StudentModel</a:t>
            </a:r>
            <a:r>
              <a:rPr lang="en-US" sz="2400" b="0" dirty="0">
                <a:effectLst/>
                <a:latin typeface="Consolas" panose="020B0609020204030204" pitchFamily="49" charset="0"/>
              </a:rPr>
              <a:t> model. And the student model has a schema that contains the fields that can be added into a single document. For this example, we will simply have a </a:t>
            </a:r>
            <a:r>
              <a:rPr lang="en-US" sz="2400" b="0" dirty="0" err="1">
                <a:effectLst/>
                <a:latin typeface="Consolas" panose="020B0609020204030204" pitchFamily="49" charset="0"/>
              </a:rPr>
              <a:t>id,name,roll,birthday,address</a:t>
            </a:r>
            <a:r>
              <a:rPr lang="en-US" sz="2400" b="0" dirty="0">
                <a:effectLst/>
                <a:latin typeface="Consolas" panose="020B0609020204030204" pitchFamily="49" charset="0"/>
              </a:rPr>
              <a:t>.</a:t>
            </a:r>
          </a:p>
          <a:p>
            <a:br>
              <a:rPr lang="en-US" sz="2400" b="0" dirty="0">
                <a:effectLst/>
                <a:latin typeface="Consolas" panose="020B0609020204030204" pitchFamily="49" charset="0"/>
              </a:rPr>
            </a:br>
            <a:r>
              <a:rPr lang="en-US" sz="2400" b="0" dirty="0">
                <a:effectLst/>
                <a:latin typeface="Consolas" panose="020B0609020204030204" pitchFamily="49" charset="0"/>
              </a:rPr>
              <a:t>So, let's add a new folder in our project called models, and create a file called StudentModel.js inside it.</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5059236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AD4578-9952-CE19-EED0-2B178C34F60F}"/>
              </a:ext>
            </a:extLst>
          </p:cNvPr>
          <p:cNvSpPr>
            <a:spLocks noGrp="1"/>
          </p:cNvSpPr>
          <p:nvPr>
            <p:ph idx="1"/>
          </p:nvPr>
        </p:nvSpPr>
        <p:spPr>
          <a:xfrm>
            <a:off x="838200" y="239697"/>
            <a:ext cx="10515600" cy="5937266"/>
          </a:xfrm>
        </p:spPr>
        <p:txBody>
          <a:bodyPr>
            <a:normAutofit fontScale="77500" lnSpcReduction="20000"/>
          </a:bodyPr>
          <a:lstStyle/>
          <a:p>
            <a:pPr marL="0" indent="0">
              <a:buNone/>
            </a:pPr>
            <a:r>
              <a:rPr lang="en-US" dirty="0"/>
              <a:t>Create -</a:t>
            </a:r>
            <a:r>
              <a:rPr lang="en-US" dirty="0" err="1"/>
              <a:t>router.post</a:t>
            </a:r>
            <a:r>
              <a:rPr lang="en-US" dirty="0"/>
              <a:t>('/save', function(req, res) {</a:t>
            </a:r>
          </a:p>
          <a:p>
            <a:pPr marL="0" indent="0">
              <a:buNone/>
            </a:pPr>
            <a:r>
              <a:rPr lang="en-US" dirty="0"/>
              <a:t>var </a:t>
            </a:r>
            <a:r>
              <a:rPr lang="en-US" dirty="0" err="1"/>
              <a:t>newStudent</a:t>
            </a:r>
            <a:r>
              <a:rPr lang="en-US" dirty="0"/>
              <a:t> = new </a:t>
            </a:r>
            <a:r>
              <a:rPr lang="en-US" dirty="0" err="1"/>
              <a:t>StudentModel</a:t>
            </a:r>
            <a:r>
              <a:rPr lang="en-US" dirty="0"/>
              <a:t>();</a:t>
            </a:r>
          </a:p>
          <a:p>
            <a:pPr marL="0" indent="0">
              <a:buNone/>
            </a:pPr>
            <a:r>
              <a:rPr lang="en-US" dirty="0"/>
              <a:t>   </a:t>
            </a:r>
            <a:r>
              <a:rPr lang="en-US" dirty="0" err="1"/>
              <a:t>newStudent.StudentId</a:t>
            </a:r>
            <a:r>
              <a:rPr lang="en-US" dirty="0"/>
              <a:t> = </a:t>
            </a:r>
            <a:r>
              <a:rPr lang="en-US" dirty="0" err="1"/>
              <a:t>req.body.StudentId</a:t>
            </a:r>
            <a:r>
              <a:rPr lang="en-US" dirty="0"/>
              <a:t>;</a:t>
            </a:r>
          </a:p>
          <a:p>
            <a:pPr marL="0" indent="0">
              <a:buNone/>
            </a:pPr>
            <a:r>
              <a:rPr lang="en-US" dirty="0"/>
              <a:t>   </a:t>
            </a:r>
            <a:r>
              <a:rPr lang="en-US" dirty="0" err="1"/>
              <a:t>newStudent.Name</a:t>
            </a:r>
            <a:r>
              <a:rPr lang="en-US" dirty="0"/>
              <a:t> = </a:t>
            </a:r>
            <a:r>
              <a:rPr lang="en-US" dirty="0" err="1"/>
              <a:t>req.body.Name</a:t>
            </a:r>
            <a:r>
              <a:rPr lang="en-US" dirty="0"/>
              <a:t>;</a:t>
            </a:r>
          </a:p>
          <a:p>
            <a:pPr marL="0" indent="0">
              <a:buNone/>
            </a:pPr>
            <a:r>
              <a:rPr lang="en-US" dirty="0"/>
              <a:t>   </a:t>
            </a:r>
            <a:r>
              <a:rPr lang="en-US" dirty="0" err="1"/>
              <a:t>newStudent.Roll</a:t>
            </a:r>
            <a:r>
              <a:rPr lang="en-US" dirty="0"/>
              <a:t> = </a:t>
            </a:r>
            <a:r>
              <a:rPr lang="en-US" dirty="0" err="1"/>
              <a:t>req.body.Roll</a:t>
            </a:r>
            <a:r>
              <a:rPr lang="en-US" dirty="0"/>
              <a:t>;</a:t>
            </a:r>
          </a:p>
          <a:p>
            <a:pPr marL="0" indent="0">
              <a:buNone/>
            </a:pPr>
            <a:r>
              <a:rPr lang="en-US" dirty="0"/>
              <a:t>   </a:t>
            </a:r>
            <a:r>
              <a:rPr lang="en-US" dirty="0" err="1"/>
              <a:t>newStudent.Birthday</a:t>
            </a:r>
            <a:r>
              <a:rPr lang="en-US" dirty="0"/>
              <a:t> = </a:t>
            </a:r>
            <a:r>
              <a:rPr lang="en-US" dirty="0" err="1"/>
              <a:t>req.body.Birthday</a:t>
            </a:r>
            <a:r>
              <a:rPr lang="en-US" dirty="0"/>
              <a:t>;</a:t>
            </a:r>
          </a:p>
          <a:p>
            <a:pPr marL="0" indent="0">
              <a:buNone/>
            </a:pPr>
            <a:r>
              <a:rPr lang="en-US" dirty="0"/>
              <a:t>   </a:t>
            </a:r>
          </a:p>
          <a:p>
            <a:pPr marL="0" indent="0">
              <a:buNone/>
            </a:pPr>
            <a:r>
              <a:rPr lang="en-US" dirty="0"/>
              <a:t>   </a:t>
            </a:r>
            <a:r>
              <a:rPr lang="en-US" dirty="0" err="1"/>
              <a:t>newStudent.save</a:t>
            </a:r>
            <a:r>
              <a:rPr lang="en-US" dirty="0"/>
              <a:t>(function(err, data){</a:t>
            </a:r>
          </a:p>
          <a:p>
            <a:pPr marL="0" indent="0">
              <a:buNone/>
            </a:pPr>
            <a:r>
              <a:rPr lang="en-US" dirty="0"/>
              <a:t>       if(err){</a:t>
            </a:r>
          </a:p>
          <a:p>
            <a:pPr marL="0" indent="0">
              <a:buNone/>
            </a:pPr>
            <a:r>
              <a:rPr lang="en-US" dirty="0"/>
              <a:t>           console.log(error);</a:t>
            </a:r>
          </a:p>
          <a:p>
            <a:pPr marL="0" indent="0">
              <a:buNone/>
            </a:pPr>
            <a:r>
              <a:rPr lang="en-US" dirty="0"/>
              <a:t>       }</a:t>
            </a:r>
          </a:p>
          <a:p>
            <a:pPr marL="0" indent="0">
              <a:buNone/>
            </a:pPr>
            <a:r>
              <a:rPr lang="en-US" dirty="0"/>
              <a:t>       else{</a:t>
            </a:r>
          </a:p>
          <a:p>
            <a:pPr marL="0" indent="0">
              <a:buNone/>
            </a:pPr>
            <a:r>
              <a:rPr lang="en-US" dirty="0"/>
              <a:t>           </a:t>
            </a:r>
            <a:r>
              <a:rPr lang="en-US" dirty="0" err="1"/>
              <a:t>res.send</a:t>
            </a:r>
            <a:r>
              <a:rPr lang="en-US" dirty="0"/>
              <a:t>("Data inserted");</a:t>
            </a:r>
          </a:p>
          <a:p>
            <a:pPr marL="0" indent="0">
              <a:buNone/>
            </a:pPr>
            <a:r>
              <a:rPr lang="en-US" dirty="0"/>
              <a:t>       }</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8163187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03187B-667D-501C-F018-B3DFA21809D7}"/>
              </a:ext>
            </a:extLst>
          </p:cNvPr>
          <p:cNvSpPr>
            <a:spLocks noGrp="1"/>
          </p:cNvSpPr>
          <p:nvPr>
            <p:ph idx="1"/>
          </p:nvPr>
        </p:nvSpPr>
        <p:spPr>
          <a:xfrm>
            <a:off x="838200" y="221942"/>
            <a:ext cx="10515600" cy="5955021"/>
          </a:xfrm>
        </p:spPr>
        <p:txBody>
          <a:bodyPr>
            <a:normAutofit fontScale="92500" lnSpcReduction="10000"/>
          </a:bodyPr>
          <a:lstStyle/>
          <a:p>
            <a:pPr marL="0" indent="0">
              <a:buNone/>
            </a:pPr>
            <a:r>
              <a:rPr lang="en-US" dirty="0"/>
              <a:t>Retrieve: To retrieve records from a database collection we make use of the .find() function.</a:t>
            </a:r>
          </a:p>
          <a:p>
            <a:pPr marL="0" indent="0">
              <a:buNone/>
            </a:pPr>
            <a:r>
              <a:rPr lang="en-US" dirty="0" err="1"/>
              <a:t>router.get</a:t>
            </a:r>
            <a:r>
              <a:rPr lang="en-US" dirty="0"/>
              <a:t>('/</a:t>
            </a:r>
            <a:r>
              <a:rPr lang="en-US" dirty="0" err="1"/>
              <a:t>findall</a:t>
            </a:r>
            <a:r>
              <a:rPr lang="en-US" dirty="0"/>
              <a:t>', function(req, res) {</a:t>
            </a:r>
          </a:p>
          <a:p>
            <a:pPr marL="0" indent="0">
              <a:buNone/>
            </a:pPr>
            <a:r>
              <a:rPr lang="en-US" dirty="0"/>
              <a:t>   </a:t>
            </a:r>
            <a:r>
              <a:rPr lang="en-US" dirty="0" err="1"/>
              <a:t>StudentModel.find</a:t>
            </a:r>
            <a:r>
              <a:rPr lang="en-US" dirty="0"/>
              <a:t>(function(err, data) {</a:t>
            </a:r>
          </a:p>
          <a:p>
            <a:pPr marL="0" indent="0">
              <a:buNone/>
            </a:pPr>
            <a:r>
              <a:rPr lang="en-US" dirty="0"/>
              <a:t>       if(err){</a:t>
            </a:r>
          </a:p>
          <a:p>
            <a:pPr marL="0" indent="0">
              <a:buNone/>
            </a:pPr>
            <a:r>
              <a:rPr lang="en-US" dirty="0"/>
              <a:t>           console.log(err);</a:t>
            </a:r>
          </a:p>
          <a:p>
            <a:pPr marL="0" indent="0">
              <a:buNone/>
            </a:pPr>
            <a:r>
              <a:rPr lang="en-US" dirty="0"/>
              <a:t>       }</a:t>
            </a:r>
          </a:p>
          <a:p>
            <a:pPr marL="0" indent="0">
              <a:buNone/>
            </a:pPr>
            <a:r>
              <a:rPr lang="en-US" dirty="0"/>
              <a:t>       else{</a:t>
            </a:r>
          </a:p>
          <a:p>
            <a:pPr marL="0" indent="0">
              <a:buNone/>
            </a:pPr>
            <a:r>
              <a:rPr lang="en-US" dirty="0"/>
              <a:t>           </a:t>
            </a:r>
            <a:r>
              <a:rPr lang="en-US" dirty="0" err="1"/>
              <a:t>res.send</a:t>
            </a:r>
            <a:r>
              <a:rPr lang="en-US" dirty="0"/>
              <a:t>(data);</a:t>
            </a:r>
          </a:p>
          <a:p>
            <a:pPr marL="0" indent="0">
              <a:buNone/>
            </a:pPr>
            <a:r>
              <a:rPr lang="en-US" dirty="0"/>
              <a:t>       }</a:t>
            </a:r>
          </a:p>
          <a:p>
            <a:pPr marL="0" indent="0">
              <a:buNone/>
            </a:pPr>
            <a:r>
              <a:rPr lang="en-US" dirty="0"/>
              <a:t>   });  </a:t>
            </a:r>
          </a:p>
          <a:p>
            <a:pPr marL="0" indent="0">
              <a:buNone/>
            </a:pPr>
            <a:r>
              <a:rPr lang="en-US" dirty="0"/>
              <a:t>});</a:t>
            </a:r>
          </a:p>
          <a:p>
            <a:pPr marL="0" indent="0">
              <a:buNone/>
            </a:pPr>
            <a:r>
              <a:rPr lang="en-US" dirty="0"/>
              <a:t>To retrieve a single record or the first matched document we make use of the function </a:t>
            </a:r>
            <a:r>
              <a:rPr lang="en-US" dirty="0" err="1"/>
              <a:t>findOne</a:t>
            </a:r>
            <a:r>
              <a:rPr lang="en-US" dirty="0"/>
              <a:t>().</a:t>
            </a:r>
          </a:p>
        </p:txBody>
      </p:sp>
    </p:spTree>
    <p:extLst>
      <p:ext uri="{BB962C8B-B14F-4D97-AF65-F5344CB8AC3E}">
        <p14:creationId xmlns:p14="http://schemas.microsoft.com/office/powerpoint/2010/main" val="3534246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EEF2D3-8133-6AA5-C653-5386119E3BDE}"/>
              </a:ext>
            </a:extLst>
          </p:cNvPr>
          <p:cNvSpPr>
            <a:spLocks noGrp="1"/>
          </p:cNvSpPr>
          <p:nvPr>
            <p:ph idx="1"/>
          </p:nvPr>
        </p:nvSpPr>
        <p:spPr>
          <a:xfrm>
            <a:off x="838200" y="275208"/>
            <a:ext cx="10515600" cy="5901755"/>
          </a:xfrm>
        </p:spPr>
        <p:txBody>
          <a:bodyPr/>
          <a:lstStyle/>
          <a:p>
            <a:pPr marL="0" indent="0">
              <a:buNone/>
            </a:pPr>
            <a:r>
              <a:rPr lang="en-US" dirty="0" err="1"/>
              <a:t>module.exports</a:t>
            </a:r>
            <a:r>
              <a:rPr lang="en-US" dirty="0"/>
              <a:t> = {</a:t>
            </a:r>
          </a:p>
          <a:p>
            <a:pPr marL="0" indent="0">
              <a:buNone/>
            </a:pPr>
            <a:r>
              <a:rPr lang="en-US" dirty="0"/>
              <a:t>    </a:t>
            </a:r>
            <a:r>
              <a:rPr lang="en-US" dirty="0" err="1"/>
              <a:t>firstName</a:t>
            </a:r>
            <a:r>
              <a:rPr lang="en-US" dirty="0"/>
              <a:t>: test',</a:t>
            </a:r>
          </a:p>
          <a:p>
            <a:pPr marL="0" indent="0">
              <a:buNone/>
            </a:pPr>
            <a:r>
              <a:rPr lang="en-US" dirty="0"/>
              <a:t>    </a:t>
            </a:r>
            <a:r>
              <a:rPr lang="en-US" dirty="0" err="1"/>
              <a:t>lastName</a:t>
            </a:r>
            <a:r>
              <a:rPr lang="en-US" dirty="0"/>
              <a:t>: test2’</a:t>
            </a:r>
          </a:p>
          <a:p>
            <a:pPr marL="0" indent="0">
              <a:buNone/>
            </a:pPr>
            <a:r>
              <a:rPr lang="en-US" dirty="0"/>
              <a:t>}</a:t>
            </a:r>
          </a:p>
          <a:p>
            <a:pPr marL="0" indent="0">
              <a:buNone/>
            </a:pPr>
            <a:r>
              <a:rPr lang="en-US" dirty="0"/>
              <a:t>Then use in any other file like</a:t>
            </a:r>
          </a:p>
          <a:p>
            <a:pPr marL="0" indent="0">
              <a:buNone/>
            </a:pPr>
            <a:r>
              <a:rPr lang="en-US" dirty="0"/>
              <a:t>var person = require('./data.js');</a:t>
            </a:r>
          </a:p>
          <a:p>
            <a:pPr marL="0" indent="0">
              <a:buNone/>
            </a:pPr>
            <a:r>
              <a:rPr lang="en-US" dirty="0"/>
              <a:t>console.log(</a:t>
            </a:r>
            <a:r>
              <a:rPr lang="en-US" dirty="0" err="1"/>
              <a:t>person.firstName</a:t>
            </a:r>
            <a:r>
              <a:rPr lang="en-US" dirty="0"/>
              <a:t> + ' ' + </a:t>
            </a:r>
            <a:r>
              <a:rPr lang="en-US" dirty="0" err="1"/>
              <a:t>person.lastName</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4082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B34D2-DE0E-E640-446D-A3617BFF0885}"/>
              </a:ext>
            </a:extLst>
          </p:cNvPr>
          <p:cNvSpPr>
            <a:spLocks noGrp="1"/>
          </p:cNvSpPr>
          <p:nvPr>
            <p:ph idx="1"/>
          </p:nvPr>
        </p:nvSpPr>
        <p:spPr>
          <a:xfrm>
            <a:off x="838200" y="150920"/>
            <a:ext cx="10515600" cy="6707080"/>
          </a:xfrm>
        </p:spPr>
        <p:txBody>
          <a:bodyPr>
            <a:normAutofit fontScale="85000" lnSpcReduction="20000"/>
          </a:bodyPr>
          <a:lstStyle/>
          <a:p>
            <a:pPr marL="0" indent="0">
              <a:buNone/>
            </a:pPr>
            <a:r>
              <a:rPr lang="en-US" dirty="0"/>
              <a:t>Delete: To delete a record from database, we make use of the function .remove(). It accepts a condition that is the parameter according to which it performs deletion. Here the condition is Id:188.</a:t>
            </a:r>
          </a:p>
          <a:p>
            <a:pPr marL="0" indent="0">
              <a:buNone/>
            </a:pPr>
            <a:r>
              <a:rPr lang="en-US" dirty="0" err="1"/>
              <a:t>router.get</a:t>
            </a:r>
            <a:r>
              <a:rPr lang="en-US" dirty="0"/>
              <a:t>('/delete', function(req, res) {</a:t>
            </a:r>
          </a:p>
          <a:p>
            <a:pPr marL="0" indent="0">
              <a:buNone/>
            </a:pPr>
            <a:r>
              <a:rPr lang="en-US" dirty="0"/>
              <a:t>    </a:t>
            </a:r>
            <a:r>
              <a:rPr lang="en-US" dirty="0" err="1"/>
              <a:t>StudentModel.remove</a:t>
            </a:r>
            <a:r>
              <a:rPr lang="en-US" dirty="0"/>
              <a:t>({StudentId:188}, </a:t>
            </a:r>
          </a:p>
          <a:p>
            <a:pPr marL="0" indent="0">
              <a:buNone/>
            </a:pPr>
            <a:r>
              <a:rPr lang="en-US" dirty="0"/>
              <a:t>    function(err, data) {</a:t>
            </a:r>
          </a:p>
          <a:p>
            <a:pPr marL="0" indent="0">
              <a:buNone/>
            </a:pPr>
            <a:r>
              <a:rPr lang="en-US" dirty="0"/>
              <a:t>        if(err){</a:t>
            </a:r>
          </a:p>
          <a:p>
            <a:pPr marL="0" indent="0">
              <a:buNone/>
            </a:pPr>
            <a:r>
              <a:rPr lang="en-US" dirty="0"/>
              <a:t>            console.log(err);</a:t>
            </a:r>
          </a:p>
          <a:p>
            <a:pPr marL="0" indent="0">
              <a:buNone/>
            </a:pPr>
            <a:r>
              <a:rPr lang="en-US" dirty="0"/>
              <a:t>        }</a:t>
            </a:r>
          </a:p>
          <a:p>
            <a:pPr marL="0" indent="0">
              <a:buNone/>
            </a:pPr>
            <a:r>
              <a:rPr lang="en-US" dirty="0"/>
              <a:t>        else{</a:t>
            </a:r>
          </a:p>
          <a:p>
            <a:pPr marL="0" indent="0">
              <a:buNone/>
            </a:pPr>
            <a:r>
              <a:rPr lang="en-US" dirty="0"/>
              <a:t>            </a:t>
            </a:r>
            <a:r>
              <a:rPr lang="en-US" dirty="0" err="1"/>
              <a:t>res.send</a:t>
            </a:r>
            <a:r>
              <a:rPr lang="en-US" dirty="0"/>
              <a:t>(data);</a:t>
            </a:r>
          </a:p>
          <a:p>
            <a:pPr marL="0" indent="0">
              <a:buNone/>
            </a:pPr>
            <a:r>
              <a:rPr lang="en-US" dirty="0"/>
              <a:t>        }</a:t>
            </a:r>
          </a:p>
          <a:p>
            <a:pPr marL="0" indent="0">
              <a:buNone/>
            </a:pPr>
            <a:r>
              <a:rPr lang="en-US" dirty="0"/>
              <a:t>    });  </a:t>
            </a:r>
          </a:p>
          <a:p>
            <a:pPr marL="0" indent="0">
              <a:buNone/>
            </a:pPr>
            <a:r>
              <a:rPr lang="en-US" dirty="0"/>
              <a:t>});</a:t>
            </a:r>
          </a:p>
          <a:p>
            <a:pPr algn="l" fontAlgn="base">
              <a:buFont typeface="Arial" panose="020B0604020202020204" pitchFamily="34" charset="0"/>
              <a:buChar char="•"/>
            </a:pPr>
            <a:r>
              <a:rPr lang="en-US" b="0" i="0" dirty="0">
                <a:solidFill>
                  <a:srgbClr val="273239"/>
                </a:solidFill>
                <a:effectLst/>
                <a:latin typeface="urw-din"/>
              </a:rPr>
              <a:t>We can also use the .</a:t>
            </a:r>
            <a:r>
              <a:rPr lang="en-US" b="0" i="0" dirty="0" err="1">
                <a:solidFill>
                  <a:srgbClr val="273239"/>
                </a:solidFill>
                <a:effectLst/>
                <a:latin typeface="urw-din"/>
              </a:rPr>
              <a:t>findByIdAndDelete</a:t>
            </a:r>
            <a:r>
              <a:rPr lang="en-US" b="0" i="0" dirty="0">
                <a:solidFill>
                  <a:srgbClr val="273239"/>
                </a:solidFill>
                <a:effectLst/>
                <a:latin typeface="urw-din"/>
              </a:rPr>
              <a:t>() method to easily remove a record from the database. Every object created with Mongoose is given its own _id, and we can use this to target specific items with a DELETE request. </a:t>
            </a:r>
          </a:p>
          <a:p>
            <a:br>
              <a:rPr lang="en-US" dirty="0"/>
            </a:br>
            <a:endParaRPr lang="en-US" dirty="0"/>
          </a:p>
          <a:p>
            <a:pPr marL="0" indent="0">
              <a:buNone/>
            </a:pPr>
            <a:endParaRPr lang="en-US" dirty="0"/>
          </a:p>
        </p:txBody>
      </p:sp>
    </p:spTree>
    <p:extLst>
      <p:ext uri="{BB962C8B-B14F-4D97-AF65-F5344CB8AC3E}">
        <p14:creationId xmlns:p14="http://schemas.microsoft.com/office/powerpoint/2010/main" val="16594257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35FE33-4638-6A35-93D4-9553468DE907}"/>
              </a:ext>
            </a:extLst>
          </p:cNvPr>
          <p:cNvSpPr>
            <a:spLocks noGrp="1"/>
          </p:cNvSpPr>
          <p:nvPr>
            <p:ph idx="1"/>
          </p:nvPr>
        </p:nvSpPr>
        <p:spPr>
          <a:xfrm>
            <a:off x="838200" y="195309"/>
            <a:ext cx="10515600" cy="5981654"/>
          </a:xfrm>
        </p:spPr>
        <p:txBody>
          <a:bodyPr>
            <a:normAutofit fontScale="92500" lnSpcReduction="20000"/>
          </a:bodyPr>
          <a:lstStyle/>
          <a:p>
            <a:pPr marL="0" indent="0">
              <a:buNone/>
            </a:pPr>
            <a:r>
              <a:rPr lang="en-US" b="1" i="0" dirty="0">
                <a:solidFill>
                  <a:srgbClr val="273239"/>
                </a:solidFill>
                <a:effectLst/>
                <a:latin typeface="urw-din"/>
              </a:rPr>
              <a:t>Update:</a:t>
            </a:r>
            <a:r>
              <a:rPr lang="en-US" b="0" i="0" dirty="0">
                <a:solidFill>
                  <a:srgbClr val="273239"/>
                </a:solidFill>
                <a:effectLst/>
                <a:latin typeface="urw-din"/>
              </a:rPr>
              <a:t> Just like with the delete request, we’ll be using the _id to target the correct item. .</a:t>
            </a:r>
            <a:r>
              <a:rPr lang="en-US" b="0" i="0" dirty="0" err="1">
                <a:solidFill>
                  <a:srgbClr val="273239"/>
                </a:solidFill>
                <a:effectLst/>
                <a:latin typeface="urw-din"/>
              </a:rPr>
              <a:t>findByIdAndUpdate</a:t>
            </a:r>
            <a:r>
              <a:rPr lang="en-US" b="0" i="0" dirty="0">
                <a:solidFill>
                  <a:srgbClr val="273239"/>
                </a:solidFill>
                <a:effectLst/>
                <a:latin typeface="urw-din"/>
              </a:rPr>
              <a:t>() takes the target’s id, and the request data you want to replace it with.</a:t>
            </a:r>
          </a:p>
          <a:p>
            <a:pPr marL="0" indent="0">
              <a:buNone/>
            </a:pPr>
            <a:r>
              <a:rPr lang="en-US" b="0" i="0" dirty="0" err="1">
                <a:solidFill>
                  <a:srgbClr val="273239"/>
                </a:solidFill>
                <a:effectLst/>
                <a:latin typeface="urw-din"/>
              </a:rPr>
              <a:t>router.post</a:t>
            </a:r>
            <a:r>
              <a:rPr lang="en-US" b="0" i="0" dirty="0">
                <a:solidFill>
                  <a:srgbClr val="273239"/>
                </a:solidFill>
                <a:effectLst/>
                <a:latin typeface="urw-din"/>
              </a:rPr>
              <a:t>('/update', function(req, res) {</a:t>
            </a:r>
          </a:p>
          <a:p>
            <a:pPr marL="0" indent="0">
              <a:buNone/>
            </a:pPr>
            <a:r>
              <a:rPr lang="en-US" b="0" i="0" dirty="0">
                <a:solidFill>
                  <a:srgbClr val="273239"/>
                </a:solidFill>
                <a:effectLst/>
                <a:latin typeface="urw-din"/>
              </a:rPr>
              <a:t>    </a:t>
            </a:r>
            <a:r>
              <a:rPr lang="en-US" b="0" i="0" dirty="0" err="1">
                <a:solidFill>
                  <a:srgbClr val="273239"/>
                </a:solidFill>
                <a:effectLst/>
                <a:latin typeface="urw-din"/>
              </a:rPr>
              <a:t>StudentModel.findByIdAndUpdate</a:t>
            </a:r>
            <a:r>
              <a:rPr lang="en-US" b="0" i="0" dirty="0">
                <a:solidFill>
                  <a:srgbClr val="273239"/>
                </a:solidFill>
                <a:effectLst/>
                <a:latin typeface="urw-din"/>
              </a:rPr>
              <a:t>(req.body.id, </a:t>
            </a:r>
          </a:p>
          <a:p>
            <a:pPr marL="0" indent="0">
              <a:buNone/>
            </a:pPr>
            <a:r>
              <a:rPr lang="en-US" b="0" i="0" dirty="0">
                <a:solidFill>
                  <a:srgbClr val="273239"/>
                </a:solidFill>
                <a:effectLst/>
                <a:latin typeface="urw-din"/>
              </a:rPr>
              <a:t>    {</a:t>
            </a:r>
            <a:r>
              <a:rPr lang="en-US" b="0" i="0" dirty="0" err="1">
                <a:solidFill>
                  <a:srgbClr val="273239"/>
                </a:solidFill>
                <a:effectLst/>
                <a:latin typeface="urw-din"/>
              </a:rPr>
              <a:t>Name:req.body.Name</a:t>
            </a:r>
            <a:r>
              <a:rPr lang="en-US" b="0" i="0" dirty="0">
                <a:solidFill>
                  <a:srgbClr val="273239"/>
                </a:solidFill>
                <a:effectLst/>
                <a:latin typeface="urw-din"/>
              </a:rPr>
              <a:t>}, function(err, data) {</a:t>
            </a:r>
          </a:p>
          <a:p>
            <a:pPr marL="0" indent="0">
              <a:buNone/>
            </a:pPr>
            <a:r>
              <a:rPr lang="en-US" b="0" i="0" dirty="0">
                <a:solidFill>
                  <a:srgbClr val="273239"/>
                </a:solidFill>
                <a:effectLst/>
                <a:latin typeface="urw-din"/>
              </a:rPr>
              <a:t>        if(err){</a:t>
            </a:r>
          </a:p>
          <a:p>
            <a:pPr marL="0" indent="0">
              <a:buNone/>
            </a:pPr>
            <a:r>
              <a:rPr lang="en-US" b="0" i="0" dirty="0">
                <a:solidFill>
                  <a:srgbClr val="273239"/>
                </a:solidFill>
                <a:effectLst/>
                <a:latin typeface="urw-din"/>
              </a:rPr>
              <a:t>            console.log(err);</a:t>
            </a:r>
          </a:p>
          <a:p>
            <a:pPr marL="0" indent="0">
              <a:buNone/>
            </a:pPr>
            <a:r>
              <a:rPr lang="en-US" b="0" i="0" dirty="0">
                <a:solidFill>
                  <a:srgbClr val="273239"/>
                </a:solidFill>
                <a:effectLst/>
                <a:latin typeface="urw-din"/>
              </a:rPr>
              <a:t>        }</a:t>
            </a:r>
          </a:p>
          <a:p>
            <a:pPr marL="0" indent="0">
              <a:buNone/>
            </a:pPr>
            <a:r>
              <a:rPr lang="en-US" b="0" i="0" dirty="0">
                <a:solidFill>
                  <a:srgbClr val="273239"/>
                </a:solidFill>
                <a:effectLst/>
                <a:latin typeface="urw-din"/>
              </a:rPr>
              <a:t>        else{</a:t>
            </a:r>
          </a:p>
          <a:p>
            <a:pPr marL="0" indent="0">
              <a:buNone/>
            </a:pPr>
            <a:r>
              <a:rPr lang="en-US" b="0" i="0" dirty="0">
                <a:solidFill>
                  <a:srgbClr val="273239"/>
                </a:solidFill>
                <a:effectLst/>
                <a:latin typeface="urw-din"/>
              </a:rPr>
              <a:t>            </a:t>
            </a:r>
            <a:r>
              <a:rPr lang="en-US" b="0" i="0" dirty="0" err="1">
                <a:solidFill>
                  <a:srgbClr val="273239"/>
                </a:solidFill>
                <a:effectLst/>
                <a:latin typeface="urw-din"/>
              </a:rPr>
              <a:t>res.send</a:t>
            </a:r>
            <a:r>
              <a:rPr lang="en-US" b="0" i="0" dirty="0">
                <a:solidFill>
                  <a:srgbClr val="273239"/>
                </a:solidFill>
                <a:effectLst/>
                <a:latin typeface="urw-din"/>
              </a:rPr>
              <a:t>(data);</a:t>
            </a:r>
          </a:p>
          <a:p>
            <a:pPr marL="0" indent="0">
              <a:buNone/>
            </a:pPr>
            <a:r>
              <a:rPr lang="en-US" b="0" i="0" dirty="0">
                <a:solidFill>
                  <a:srgbClr val="273239"/>
                </a:solidFill>
                <a:effectLst/>
                <a:latin typeface="urw-din"/>
              </a:rPr>
              <a:t>            console.log("Data updated!");</a:t>
            </a:r>
          </a:p>
          <a:p>
            <a:pPr marL="0" indent="0">
              <a:buNone/>
            </a:pPr>
            <a:r>
              <a:rPr lang="en-US" b="0" i="0" dirty="0">
                <a:solidFill>
                  <a:srgbClr val="273239"/>
                </a:solidFill>
                <a:effectLst/>
                <a:latin typeface="urw-din"/>
              </a:rPr>
              <a:t>        }</a:t>
            </a:r>
          </a:p>
          <a:p>
            <a:pPr marL="0" indent="0">
              <a:buNone/>
            </a:pPr>
            <a:r>
              <a:rPr lang="en-US" b="0" i="0" dirty="0">
                <a:solidFill>
                  <a:srgbClr val="273239"/>
                </a:solidFill>
                <a:effectLst/>
                <a:latin typeface="urw-din"/>
              </a:rPr>
              <a:t>    });  </a:t>
            </a:r>
          </a:p>
          <a:p>
            <a:pPr marL="0" indent="0">
              <a:buNone/>
            </a:pPr>
            <a:r>
              <a:rPr lang="en-US" b="0" i="0" dirty="0">
                <a:solidFill>
                  <a:srgbClr val="273239"/>
                </a:solidFill>
                <a:effectLst/>
                <a:latin typeface="urw-din"/>
              </a:rPr>
              <a:t>});</a:t>
            </a:r>
          </a:p>
          <a:p>
            <a:pPr marL="0" indent="0">
              <a:buNone/>
            </a:pPr>
            <a:endParaRPr lang="en-US" dirty="0"/>
          </a:p>
        </p:txBody>
      </p:sp>
    </p:spTree>
    <p:extLst>
      <p:ext uri="{BB962C8B-B14F-4D97-AF65-F5344CB8AC3E}">
        <p14:creationId xmlns:p14="http://schemas.microsoft.com/office/powerpoint/2010/main" val="3531690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F29E-97DE-132F-E1E0-BF52722439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C6C290-4BA2-F45D-E46E-38A1848E737F}"/>
              </a:ext>
            </a:extLst>
          </p:cNvPr>
          <p:cNvSpPr>
            <a:spLocks noGrp="1"/>
          </p:cNvSpPr>
          <p:nvPr>
            <p:ph idx="1"/>
          </p:nvPr>
        </p:nvSpPr>
        <p:spPr/>
        <p:txBody>
          <a:bodyPr>
            <a:normAutofit fontScale="85000" lnSpcReduction="20000"/>
          </a:bodyPr>
          <a:lstStyle/>
          <a:p>
            <a:r>
              <a:rPr lang="en-US" dirty="0"/>
              <a:t>In order to use Node.js core or NPM modules, you first need to import it using require() function as shown below.</a:t>
            </a:r>
          </a:p>
          <a:p>
            <a:endParaRPr lang="en-US" dirty="0"/>
          </a:p>
          <a:p>
            <a:r>
              <a:rPr lang="en-US" dirty="0"/>
              <a:t>var module = require('</a:t>
            </a:r>
            <a:r>
              <a:rPr lang="en-US" dirty="0" err="1"/>
              <a:t>module_name</a:t>
            </a:r>
            <a:r>
              <a:rPr lang="en-US" dirty="0"/>
              <a:t>’);</a:t>
            </a:r>
          </a:p>
          <a:p>
            <a:r>
              <a:rPr lang="en-US" dirty="0"/>
              <a:t>NPM - Node Package Manager</a:t>
            </a:r>
          </a:p>
          <a:p>
            <a:r>
              <a:rPr lang="en-US" dirty="0"/>
              <a:t>Node Package Manager (NPM) is a command line tool that installs, updates or uninstalls Node.js packages in your application. It is also an online repository for open-source Node.js packages. The node community around the world creates useful modules and publishes them as packages in this repository.</a:t>
            </a:r>
          </a:p>
          <a:p>
            <a:endParaRPr lang="en-US" dirty="0"/>
          </a:p>
          <a:p>
            <a:r>
              <a:rPr lang="en-US" dirty="0"/>
              <a:t>It has now become a popular package manager for other open-source JavaScript frameworks like AngularJS, jQuery, Gulp, Bower etc.</a:t>
            </a:r>
          </a:p>
          <a:p>
            <a:r>
              <a:rPr lang="en-US" dirty="0"/>
              <a:t>Official website: https://www.npmjs.com</a:t>
            </a:r>
          </a:p>
        </p:txBody>
      </p:sp>
    </p:spTree>
    <p:extLst>
      <p:ext uri="{BB962C8B-B14F-4D97-AF65-F5344CB8AC3E}">
        <p14:creationId xmlns:p14="http://schemas.microsoft.com/office/powerpoint/2010/main" val="2614088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2AE46-E1B3-5ED5-6B7C-2721D505378D}"/>
              </a:ext>
            </a:extLst>
          </p:cNvPr>
          <p:cNvSpPr>
            <a:spLocks noGrp="1"/>
          </p:cNvSpPr>
          <p:nvPr>
            <p:ph idx="1"/>
          </p:nvPr>
        </p:nvSpPr>
        <p:spPr>
          <a:xfrm>
            <a:off x="598502" y="221942"/>
            <a:ext cx="10515600" cy="6241002"/>
          </a:xfrm>
        </p:spPr>
        <p:txBody>
          <a:bodyPr>
            <a:normAutofit lnSpcReduction="10000"/>
          </a:bodyPr>
          <a:lstStyle/>
          <a:p>
            <a:pPr algn="l"/>
            <a:r>
              <a:rPr lang="en-US" b="1" i="0" dirty="0">
                <a:solidFill>
                  <a:srgbClr val="292929"/>
                </a:solidFill>
                <a:effectLst/>
                <a:latin typeface="source-serif-pro"/>
              </a:rPr>
              <a:t>1. Core Modules:</a:t>
            </a:r>
            <a:r>
              <a:rPr lang="en-US" b="0" i="0" dirty="0">
                <a:solidFill>
                  <a:srgbClr val="292929"/>
                </a:solidFill>
                <a:effectLst/>
                <a:latin typeface="source-serif-pro"/>
              </a:rPr>
              <a:t> Node.js is a very minimal framework. The essential components contain their basic minimum functionality. When the process starts, these essential modules are built into the Node.js binary distribution and loaded. However, you must first import the core module before you can use it in your application.</a:t>
            </a:r>
          </a:p>
          <a:p>
            <a:pPr algn="l"/>
            <a:r>
              <a:rPr lang="en-US" b="0" i="0" dirty="0">
                <a:solidFill>
                  <a:srgbClr val="292929"/>
                </a:solidFill>
                <a:effectLst/>
                <a:latin typeface="source-serif-pro"/>
              </a:rPr>
              <a:t>HTTP, fs, path, process, OS, query string, and URL are all core modules.</a:t>
            </a:r>
          </a:p>
          <a:p>
            <a:pPr algn="l"/>
            <a:r>
              <a:rPr lang="en-US" b="1" i="0" dirty="0">
                <a:solidFill>
                  <a:srgbClr val="292929"/>
                </a:solidFill>
                <a:effectLst/>
                <a:latin typeface="source-serif-pro"/>
              </a:rPr>
              <a:t>2. Local Modules: </a:t>
            </a:r>
            <a:r>
              <a:rPr lang="en-US" b="0" i="0" dirty="0">
                <a:solidFill>
                  <a:srgbClr val="292929"/>
                </a:solidFill>
                <a:effectLst/>
                <a:latin typeface="source-serif-pro"/>
              </a:rPr>
              <a:t>Local modules are produced locally in a Node.js application. These modules separate the application’s many functionalities into separate files and directories. It may also be packaged and provided through NPM to the </a:t>
            </a:r>
            <a:r>
              <a:rPr lang="en-US" b="1" i="0" dirty="0">
                <a:solidFill>
                  <a:srgbClr val="292929"/>
                </a:solidFill>
                <a:effectLst/>
                <a:latin typeface="source-serif-pro"/>
              </a:rPr>
              <a:t>Node.js </a:t>
            </a:r>
            <a:r>
              <a:rPr lang="en-US" b="0" i="0" dirty="0">
                <a:solidFill>
                  <a:srgbClr val="292929"/>
                </a:solidFill>
                <a:effectLst/>
                <a:latin typeface="source-serif-pro"/>
              </a:rPr>
              <a:t>community for use.</a:t>
            </a:r>
          </a:p>
          <a:p>
            <a:pPr algn="l"/>
            <a:r>
              <a:rPr lang="en-US" b="1" i="0" dirty="0">
                <a:solidFill>
                  <a:srgbClr val="292929"/>
                </a:solidFill>
                <a:effectLst/>
                <a:latin typeface="source-serif-pro"/>
              </a:rPr>
              <a:t>3. Third-party modules: </a:t>
            </a:r>
            <a:r>
              <a:rPr lang="en-US" b="0" i="0" dirty="0">
                <a:solidFill>
                  <a:srgbClr val="292929"/>
                </a:solidFill>
                <a:effectLst/>
                <a:latin typeface="source-serif-pro"/>
              </a:rPr>
              <a:t>are modules that may be obtained via the Node Package Manager website (NPM). These modules may be installed in the project folder, either locally or globally. Some of the most popular third-party modules include </a:t>
            </a:r>
            <a:r>
              <a:rPr lang="en-US" b="1" i="0" dirty="0">
                <a:solidFill>
                  <a:srgbClr val="292929"/>
                </a:solidFill>
                <a:effectLst/>
                <a:latin typeface="source-serif-pro"/>
              </a:rPr>
              <a:t>mongoose</a:t>
            </a:r>
            <a:r>
              <a:rPr lang="en-US" b="0" i="0" dirty="0">
                <a:solidFill>
                  <a:srgbClr val="292929"/>
                </a:solidFill>
                <a:effectLst/>
                <a:latin typeface="source-serif-pro"/>
              </a:rPr>
              <a:t>, </a:t>
            </a:r>
            <a:r>
              <a:rPr lang="en-US" b="1" i="0" dirty="0">
                <a:solidFill>
                  <a:srgbClr val="292929"/>
                </a:solidFill>
                <a:effectLst/>
                <a:latin typeface="source-serif-pro"/>
              </a:rPr>
              <a:t>express</a:t>
            </a:r>
            <a:endParaRPr lang="en-US" b="0" i="0" dirty="0">
              <a:solidFill>
                <a:srgbClr val="292929"/>
              </a:solidFill>
              <a:effectLst/>
              <a:latin typeface="source-serif-pro"/>
            </a:endParaRPr>
          </a:p>
          <a:p>
            <a:endParaRPr lang="en-US" dirty="0"/>
          </a:p>
        </p:txBody>
      </p:sp>
    </p:spTree>
    <p:extLst>
      <p:ext uri="{BB962C8B-B14F-4D97-AF65-F5344CB8AC3E}">
        <p14:creationId xmlns:p14="http://schemas.microsoft.com/office/powerpoint/2010/main" val="955135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4FB17-100C-2C8E-7D52-20ECCA13B45A}"/>
              </a:ext>
            </a:extLst>
          </p:cNvPr>
          <p:cNvSpPr>
            <a:spLocks noGrp="1"/>
          </p:cNvSpPr>
          <p:nvPr>
            <p:ph type="title"/>
          </p:nvPr>
        </p:nvSpPr>
        <p:spPr/>
        <p:txBody>
          <a:bodyPr/>
          <a:lstStyle/>
          <a:p>
            <a:r>
              <a:rPr lang="en-US" dirty="0"/>
              <a:t>Node </a:t>
            </a:r>
            <a:r>
              <a:rPr lang="en-US" dirty="0" err="1"/>
              <a:t>Js</a:t>
            </a:r>
            <a:r>
              <a:rPr lang="en-US" dirty="0"/>
              <a:t> Web server</a:t>
            </a:r>
          </a:p>
        </p:txBody>
      </p:sp>
      <p:sp>
        <p:nvSpPr>
          <p:cNvPr id="3" name="Content Placeholder 2">
            <a:extLst>
              <a:ext uri="{FF2B5EF4-FFF2-40B4-BE49-F238E27FC236}">
                <a16:creationId xmlns:a16="http://schemas.microsoft.com/office/drawing/2014/main" id="{278E492F-D984-5B43-010B-70F0B7D82BF9}"/>
              </a:ext>
            </a:extLst>
          </p:cNvPr>
          <p:cNvSpPr>
            <a:spLocks noGrp="1"/>
          </p:cNvSpPr>
          <p:nvPr>
            <p:ph idx="1"/>
          </p:nvPr>
        </p:nvSpPr>
        <p:spPr/>
        <p:txBody>
          <a:bodyPr>
            <a:normAutofit fontScale="92500" lnSpcReduction="20000"/>
          </a:bodyPr>
          <a:lstStyle/>
          <a:p>
            <a:r>
              <a:rPr lang="en-US" dirty="0"/>
              <a:t>To access web pages of any web application, you need a web server. The web server will handle all the http requests for the web application </a:t>
            </a:r>
            <a:r>
              <a:rPr lang="en-US" dirty="0" err="1"/>
              <a:t>e.g</a:t>
            </a:r>
            <a:r>
              <a:rPr lang="en-US" dirty="0"/>
              <a:t> IIS is a web server for ASP.NET web applications and Apache is a web server for PHP or Java web applications.</a:t>
            </a:r>
          </a:p>
          <a:p>
            <a:endParaRPr lang="en-US" dirty="0"/>
          </a:p>
          <a:p>
            <a:r>
              <a:rPr lang="en-US" dirty="0"/>
              <a:t>Node.js provides capabilities to create your own web server which will handle HTTP requests asynchronously. You can use IIS or Apache to run Node.js web application but it is recommended to use Node.js web server.</a:t>
            </a:r>
          </a:p>
          <a:p>
            <a:endParaRPr lang="en-US" dirty="0"/>
          </a:p>
          <a:p>
            <a:r>
              <a:rPr lang="en-US" dirty="0"/>
              <a:t>Create Node.js Web Server</a:t>
            </a:r>
          </a:p>
          <a:p>
            <a:r>
              <a:rPr lang="en-US" dirty="0"/>
              <a:t>Node.js makes it easy to create a simple web server that processes incoming requests asynchronously.</a:t>
            </a:r>
          </a:p>
        </p:txBody>
      </p:sp>
    </p:spTree>
    <p:extLst>
      <p:ext uri="{BB962C8B-B14F-4D97-AF65-F5344CB8AC3E}">
        <p14:creationId xmlns:p14="http://schemas.microsoft.com/office/powerpoint/2010/main" val="3013460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38BE06-286A-BDB2-3641-5C199CCEF38F}"/>
              </a:ext>
            </a:extLst>
          </p:cNvPr>
          <p:cNvSpPr>
            <a:spLocks noGrp="1"/>
          </p:cNvSpPr>
          <p:nvPr>
            <p:ph idx="1"/>
          </p:nvPr>
        </p:nvSpPr>
        <p:spPr>
          <a:xfrm>
            <a:off x="838200" y="106532"/>
            <a:ext cx="10515600" cy="6454066"/>
          </a:xfrm>
        </p:spPr>
        <p:txBody>
          <a:bodyPr>
            <a:normAutofit fontScale="70000" lnSpcReduction="20000"/>
          </a:bodyPr>
          <a:lstStyle/>
          <a:p>
            <a:pPr marL="0" indent="0">
              <a:buNone/>
            </a:pPr>
            <a:r>
              <a:rPr lang="en-US" dirty="0"/>
              <a:t>var http = require('http'); // Import Node.js core module</a:t>
            </a:r>
          </a:p>
          <a:p>
            <a:pPr marL="0" indent="0">
              <a:buNone/>
            </a:pPr>
            <a:r>
              <a:rPr lang="en-US" dirty="0"/>
              <a:t>var server = </a:t>
            </a:r>
            <a:r>
              <a:rPr lang="en-US" dirty="0" err="1"/>
              <a:t>http.createServer</a:t>
            </a:r>
            <a:r>
              <a:rPr lang="en-US" dirty="0"/>
              <a:t>(function (req, res) {   //create web server</a:t>
            </a:r>
          </a:p>
          <a:p>
            <a:pPr marL="0" indent="0">
              <a:buNone/>
            </a:pPr>
            <a:r>
              <a:rPr lang="en-US" dirty="0"/>
              <a:t>    if (req.url == '/') { //check the URL of the current request</a:t>
            </a:r>
          </a:p>
          <a:p>
            <a:pPr marL="0" indent="0">
              <a:buNone/>
            </a:pPr>
            <a:r>
              <a:rPr lang="en-US" dirty="0"/>
              <a:t>        // set response header</a:t>
            </a:r>
          </a:p>
          <a:p>
            <a:pPr marL="0" indent="0">
              <a:buNone/>
            </a:pPr>
            <a:r>
              <a:rPr lang="en-US" dirty="0"/>
              <a:t>        </a:t>
            </a:r>
            <a:r>
              <a:rPr lang="en-US" dirty="0" err="1"/>
              <a:t>res.writeHead</a:t>
            </a:r>
            <a:r>
              <a:rPr lang="en-US" dirty="0"/>
              <a:t>(200, { 'Content-Type': 'text/html' }); </a:t>
            </a:r>
          </a:p>
          <a:p>
            <a:pPr marL="0" indent="0">
              <a:buNone/>
            </a:pPr>
            <a:r>
              <a:rPr lang="en-US" dirty="0"/>
              <a:t>        // set response content    </a:t>
            </a:r>
          </a:p>
          <a:p>
            <a:pPr marL="0" indent="0">
              <a:buNone/>
            </a:pPr>
            <a:r>
              <a:rPr lang="en-US" dirty="0"/>
              <a:t>        </a:t>
            </a:r>
            <a:r>
              <a:rPr lang="en-US" dirty="0" err="1"/>
              <a:t>res.write</a:t>
            </a:r>
            <a:r>
              <a:rPr lang="en-US" dirty="0"/>
              <a:t>('&lt;html&gt;&lt;body&gt;&lt;p&gt;This is home Page.&lt;/p&gt;&lt;/body&gt;&lt;/html&gt;');</a:t>
            </a:r>
          </a:p>
          <a:p>
            <a:pPr marL="0" indent="0">
              <a:buNone/>
            </a:pPr>
            <a:r>
              <a:rPr lang="en-US" dirty="0"/>
              <a:t>        </a:t>
            </a:r>
            <a:r>
              <a:rPr lang="en-US" dirty="0" err="1"/>
              <a:t>res.end</a:t>
            </a:r>
            <a:r>
              <a:rPr lang="en-US" dirty="0"/>
              <a:t>();</a:t>
            </a:r>
          </a:p>
          <a:p>
            <a:pPr marL="0" indent="0">
              <a:buNone/>
            </a:pPr>
            <a:r>
              <a:rPr lang="en-US" dirty="0"/>
              <a:t>    }</a:t>
            </a:r>
          </a:p>
          <a:p>
            <a:pPr marL="0" indent="0">
              <a:buNone/>
            </a:pPr>
            <a:r>
              <a:rPr lang="en-US" dirty="0"/>
              <a:t>    else if (req.url == "/student") {</a:t>
            </a:r>
          </a:p>
          <a:p>
            <a:pPr marL="0" indent="0">
              <a:buNone/>
            </a:pPr>
            <a:r>
              <a:rPr lang="en-US" dirty="0"/>
              <a:t>        </a:t>
            </a:r>
            <a:r>
              <a:rPr lang="en-US" dirty="0" err="1"/>
              <a:t>res.writeHead</a:t>
            </a:r>
            <a:r>
              <a:rPr lang="en-US" dirty="0"/>
              <a:t>(200, { 'Content-Type': 'text/html' });</a:t>
            </a:r>
          </a:p>
          <a:p>
            <a:pPr marL="0" indent="0">
              <a:buNone/>
            </a:pPr>
            <a:r>
              <a:rPr lang="en-US" dirty="0"/>
              <a:t>        </a:t>
            </a:r>
            <a:r>
              <a:rPr lang="en-US" dirty="0" err="1"/>
              <a:t>res.write</a:t>
            </a:r>
            <a:r>
              <a:rPr lang="en-US" dirty="0"/>
              <a:t>('&lt;html&gt;&lt;body&gt;&lt;p&gt;This is student Page.&lt;/p&gt;&lt;/body&gt;&lt;/html&gt;');</a:t>
            </a:r>
          </a:p>
          <a:p>
            <a:pPr marL="0" indent="0">
              <a:buNone/>
            </a:pPr>
            <a:r>
              <a:rPr lang="en-US" dirty="0"/>
              <a:t>        </a:t>
            </a:r>
            <a:r>
              <a:rPr lang="en-US" dirty="0" err="1"/>
              <a:t>res.end</a:t>
            </a:r>
            <a:r>
              <a:rPr lang="en-US" dirty="0"/>
              <a:t>();</a:t>
            </a:r>
          </a:p>
          <a:p>
            <a:pPr marL="0" indent="0">
              <a:buNone/>
            </a:pPr>
            <a:r>
              <a:rPr lang="en-US" dirty="0"/>
              <a:t>    }</a:t>
            </a:r>
          </a:p>
          <a:p>
            <a:pPr marL="0" indent="0">
              <a:buNone/>
            </a:pPr>
            <a:r>
              <a:rPr lang="en-US" dirty="0"/>
              <a:t>else</a:t>
            </a:r>
          </a:p>
          <a:p>
            <a:pPr marL="0" indent="0">
              <a:buNone/>
            </a:pPr>
            <a:r>
              <a:rPr lang="en-US" dirty="0"/>
              <a:t>        </a:t>
            </a:r>
            <a:r>
              <a:rPr lang="en-US" dirty="0" err="1"/>
              <a:t>res.end</a:t>
            </a:r>
            <a:r>
              <a:rPr lang="en-US" dirty="0"/>
              <a:t>('Invalid Request!');</a:t>
            </a:r>
          </a:p>
          <a:p>
            <a:pPr marL="0" indent="0">
              <a:buNone/>
            </a:pPr>
            <a:r>
              <a:rPr lang="en-US" dirty="0"/>
              <a:t>});</a:t>
            </a:r>
          </a:p>
          <a:p>
            <a:pPr marL="0" indent="0">
              <a:buNone/>
            </a:pPr>
            <a:r>
              <a:rPr lang="en-US" dirty="0" err="1"/>
              <a:t>server.listen</a:t>
            </a:r>
            <a:r>
              <a:rPr lang="en-US" dirty="0"/>
              <a:t>(5000); //6 - listen for any incoming requests</a:t>
            </a:r>
          </a:p>
          <a:p>
            <a:pPr marL="0" indent="0">
              <a:buNone/>
            </a:pPr>
            <a:r>
              <a:rPr lang="en-US" dirty="0"/>
              <a:t>console.log('Node.js web server at port 5000 is running..')</a:t>
            </a:r>
          </a:p>
        </p:txBody>
      </p:sp>
    </p:spTree>
    <p:extLst>
      <p:ext uri="{BB962C8B-B14F-4D97-AF65-F5344CB8AC3E}">
        <p14:creationId xmlns:p14="http://schemas.microsoft.com/office/powerpoint/2010/main" val="2064510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2473</TotalTime>
  <Words>5541</Words>
  <Application>Microsoft Office PowerPoint</Application>
  <PresentationFormat>Widescreen</PresentationFormat>
  <Paragraphs>457</Paragraphs>
  <Slides>51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51</vt:i4>
      </vt:variant>
    </vt:vector>
  </HeadingPairs>
  <TitlesOfParts>
    <vt:vector size="64" baseType="lpstr">
      <vt:lpstr>-apple-system</vt:lpstr>
      <vt:lpstr>Arial</vt:lpstr>
      <vt:lpstr>Calibri</vt:lpstr>
      <vt:lpstr>Calibri Light</vt:lpstr>
      <vt:lpstr>Consolas</vt:lpstr>
      <vt:lpstr>InterVariable</vt:lpstr>
      <vt:lpstr>Open Sans</vt:lpstr>
      <vt:lpstr>Segoe UI</vt:lpstr>
      <vt:lpstr>Sen</vt:lpstr>
      <vt:lpstr>source-serif-pro</vt:lpstr>
      <vt:lpstr>urw-din</vt:lpstr>
      <vt:lpstr>Verdana</vt:lpstr>
      <vt:lpstr>Office Theme</vt:lpstr>
      <vt:lpstr>Nodejs</vt:lpstr>
      <vt:lpstr>PowerPoint Presentation</vt:lpstr>
      <vt:lpstr>PowerPoint Presentation</vt:lpstr>
      <vt:lpstr>Creating Local Module and Loading</vt:lpstr>
      <vt:lpstr>PowerPoint Presentation</vt:lpstr>
      <vt:lpstr>PowerPoint Presentation</vt:lpstr>
      <vt:lpstr>PowerPoint Presentation</vt:lpstr>
      <vt:lpstr>Node Js Web server</vt:lpstr>
      <vt:lpstr>PowerPoint Presentation</vt:lpstr>
      <vt:lpstr>PowerPoint Presentation</vt:lpstr>
      <vt:lpstr>PowerPoint Presentation</vt:lpstr>
      <vt:lpstr>What happen when we type url in browser</vt:lpstr>
      <vt:lpstr>PowerPoint Presentation</vt:lpstr>
      <vt:lpstr>PowerPoint Presentation</vt:lpstr>
      <vt:lpstr>File System In Nodejs</vt:lpstr>
      <vt:lpstr>PowerPoint Presentation</vt:lpstr>
      <vt:lpstr>Events</vt:lpstr>
      <vt:lpstr>PowerPoint Presentation</vt:lpstr>
      <vt:lpstr>Express.js</vt:lpstr>
      <vt:lpstr>PowerPoint Presentation</vt:lpstr>
      <vt:lpstr>PowerPoint Presentation</vt:lpstr>
      <vt:lpstr>PowerPoint Presentation</vt:lpstr>
      <vt:lpstr>PowerPoint Presentation</vt:lpstr>
      <vt:lpstr>PowerPoint Presentation</vt:lpstr>
      <vt:lpstr>HTTP Methods</vt:lpstr>
      <vt:lpstr>PowerPoint Presentation</vt:lpstr>
      <vt:lpstr>Event Loop</vt:lpstr>
      <vt:lpstr>PowerPoint Presentation</vt:lpstr>
      <vt:lpstr>PowerPoint Presentation</vt:lpstr>
      <vt:lpstr>Express Router</vt:lpstr>
      <vt:lpstr>MiddleWare</vt:lpstr>
      <vt:lpstr>PowerPoint Presentation</vt:lpstr>
      <vt:lpstr>PowerPoint Presentation</vt:lpstr>
      <vt:lpstr>PowerPoint Presentation</vt:lpstr>
      <vt:lpstr>PowerPoint Presentation</vt:lpstr>
      <vt:lpstr>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Sameer Mishra</dc:creator>
  <cp:lastModifiedBy>Sameer Mishra</cp:lastModifiedBy>
  <cp:revision>149</cp:revision>
  <dcterms:created xsi:type="dcterms:W3CDTF">2022-12-07T15:32:25Z</dcterms:created>
  <dcterms:modified xsi:type="dcterms:W3CDTF">2022-12-24T01:53:28Z</dcterms:modified>
</cp:coreProperties>
</file>