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Lst>
  <p:sldSz cy="6858000" cx="12192000"/>
  <p:notesSz cx="6858000" cy="9144000"/>
  <p:embeddedFontLst>
    <p:embeddedFont>
      <p:font typeface="Nunito"/>
      <p:regular r:id="rId64"/>
      <p:bold r:id="rId65"/>
      <p:italic r:id="rId66"/>
      <p:boldItalic r:id="rId67"/>
    </p:embeddedFont>
    <p:embeddedFont>
      <p:font typeface="Heebo"/>
      <p:regular r:id="rId68"/>
      <p:bold r:id="rId69"/>
    </p:embeddedFont>
    <p:embeddedFont>
      <p:font typeface="Source Serif Pro"/>
      <p:regular r:id="rId70"/>
      <p:bold r:id="rId71"/>
      <p:italic r:id="rId72"/>
      <p:boldItalic r:id="rId73"/>
    </p:embeddedFont>
    <p:embeddedFont>
      <p:font typeface="Inter"/>
      <p:regular r:id="rId74"/>
      <p:bold r:id="rId75"/>
    </p:embeddedFont>
    <p:embeddedFont>
      <p:font typeface="Source Code Pro"/>
      <p:regular r:id="rId76"/>
      <p:bold r:id="rId77"/>
      <p:italic r:id="rId78"/>
      <p:boldItalic r:id="rId79"/>
    </p:embeddedFont>
    <p:embeddedFont>
      <p:font typeface="Sofia"/>
      <p:regular r:id="rId80"/>
    </p:embeddedFont>
    <p:embeddedFont>
      <p:font typeface="Quattrocento Sans"/>
      <p:regular r:id="rId81"/>
      <p:bold r:id="rId82"/>
      <p:italic r:id="rId83"/>
      <p:boldItalic r:id="rId84"/>
    </p:embeddedFont>
    <p:embeddedFont>
      <p:font typeface="Epilogue"/>
      <p:regular r:id="rId85"/>
      <p:bold r:id="rId86"/>
      <p:italic r:id="rId87"/>
      <p:boldItalic r:id="rId8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89" roundtripDataSignature="AMtx7mj+TAdjv3d4x4jNLPaNEFgolHoQ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QuattrocentoSans-boldItalic.fntdata"/><Relationship Id="rId83" Type="http://schemas.openxmlformats.org/officeDocument/2006/relationships/font" Target="fonts/QuattrocentoSans-italic.fntdata"/><Relationship Id="rId42" Type="http://schemas.openxmlformats.org/officeDocument/2006/relationships/slide" Target="slides/slide38.xml"/><Relationship Id="rId86" Type="http://schemas.openxmlformats.org/officeDocument/2006/relationships/font" Target="fonts/Epilogue-bold.fntdata"/><Relationship Id="rId41" Type="http://schemas.openxmlformats.org/officeDocument/2006/relationships/slide" Target="slides/slide37.xml"/><Relationship Id="rId85" Type="http://schemas.openxmlformats.org/officeDocument/2006/relationships/font" Target="fonts/Epilogue-regular.fntdata"/><Relationship Id="rId44" Type="http://schemas.openxmlformats.org/officeDocument/2006/relationships/slide" Target="slides/slide40.xml"/><Relationship Id="rId88" Type="http://schemas.openxmlformats.org/officeDocument/2006/relationships/font" Target="fonts/Epilogue-boldItalic.fntdata"/><Relationship Id="rId43" Type="http://schemas.openxmlformats.org/officeDocument/2006/relationships/slide" Target="slides/slide39.xml"/><Relationship Id="rId87" Type="http://schemas.openxmlformats.org/officeDocument/2006/relationships/font" Target="fonts/Epilogue-italic.fntdata"/><Relationship Id="rId46" Type="http://schemas.openxmlformats.org/officeDocument/2006/relationships/slide" Target="slides/slide42.xml"/><Relationship Id="rId45" Type="http://schemas.openxmlformats.org/officeDocument/2006/relationships/slide" Target="slides/slide41.xml"/><Relationship Id="rId89" Type="http://customschemas.google.com/relationships/presentationmetadata" Target="metadata"/><Relationship Id="rId80" Type="http://schemas.openxmlformats.org/officeDocument/2006/relationships/font" Target="fonts/Sofia-regular.fntdata"/><Relationship Id="rId82" Type="http://schemas.openxmlformats.org/officeDocument/2006/relationships/font" Target="fonts/QuattrocentoSans-bold.fntdata"/><Relationship Id="rId81" Type="http://schemas.openxmlformats.org/officeDocument/2006/relationships/font" Target="fonts/Quattrocento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SourceSerifPro-boldItalic.fntdata"/><Relationship Id="rId72" Type="http://schemas.openxmlformats.org/officeDocument/2006/relationships/font" Target="fonts/SourceSerifPro-italic.fntdata"/><Relationship Id="rId31" Type="http://schemas.openxmlformats.org/officeDocument/2006/relationships/slide" Target="slides/slide27.xml"/><Relationship Id="rId75" Type="http://schemas.openxmlformats.org/officeDocument/2006/relationships/font" Target="fonts/Inter-bold.fntdata"/><Relationship Id="rId30" Type="http://schemas.openxmlformats.org/officeDocument/2006/relationships/slide" Target="slides/slide26.xml"/><Relationship Id="rId74" Type="http://schemas.openxmlformats.org/officeDocument/2006/relationships/font" Target="fonts/Inter-regular.fntdata"/><Relationship Id="rId33" Type="http://schemas.openxmlformats.org/officeDocument/2006/relationships/slide" Target="slides/slide29.xml"/><Relationship Id="rId77" Type="http://schemas.openxmlformats.org/officeDocument/2006/relationships/font" Target="fonts/SourceCodePro-bold.fntdata"/><Relationship Id="rId32" Type="http://schemas.openxmlformats.org/officeDocument/2006/relationships/slide" Target="slides/slide28.xml"/><Relationship Id="rId76" Type="http://schemas.openxmlformats.org/officeDocument/2006/relationships/font" Target="fonts/SourceCodePro-regular.fntdata"/><Relationship Id="rId35" Type="http://schemas.openxmlformats.org/officeDocument/2006/relationships/slide" Target="slides/slide31.xml"/><Relationship Id="rId79" Type="http://schemas.openxmlformats.org/officeDocument/2006/relationships/font" Target="fonts/SourceCodePro-boldItalic.fntdata"/><Relationship Id="rId34" Type="http://schemas.openxmlformats.org/officeDocument/2006/relationships/slide" Target="slides/slide30.xml"/><Relationship Id="rId78" Type="http://schemas.openxmlformats.org/officeDocument/2006/relationships/font" Target="fonts/SourceCodePro-italic.fntdata"/><Relationship Id="rId71" Type="http://schemas.openxmlformats.org/officeDocument/2006/relationships/font" Target="fonts/SourceSerifPro-bold.fntdata"/><Relationship Id="rId70" Type="http://schemas.openxmlformats.org/officeDocument/2006/relationships/font" Target="fonts/SourceSerifPro-regular.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font" Target="fonts/Nunito-regular.fntdata"/><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font" Target="fonts/Nunito-italic.fntdata"/><Relationship Id="rId21" Type="http://schemas.openxmlformats.org/officeDocument/2006/relationships/slide" Target="slides/slide17.xml"/><Relationship Id="rId65" Type="http://schemas.openxmlformats.org/officeDocument/2006/relationships/font" Target="fonts/Nunito-bold.fntdata"/><Relationship Id="rId24" Type="http://schemas.openxmlformats.org/officeDocument/2006/relationships/slide" Target="slides/slide20.xml"/><Relationship Id="rId68" Type="http://schemas.openxmlformats.org/officeDocument/2006/relationships/font" Target="fonts/Heebo-regular.fntdata"/><Relationship Id="rId23" Type="http://schemas.openxmlformats.org/officeDocument/2006/relationships/slide" Target="slides/slide19.xml"/><Relationship Id="rId67" Type="http://schemas.openxmlformats.org/officeDocument/2006/relationships/font" Target="fonts/Nunito-boldItalic.fnt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Heebo-bold.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8f2f54ef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8f2f54e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8f2f54ef4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8f2f54ef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8f2f54ef4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28f2f54ef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5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5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6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6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6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6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6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6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6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6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6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6"/>
          <p:cNvSpPr/>
          <p:nvPr>
            <p:ph idx="2" type="pic"/>
          </p:nvPr>
        </p:nvSpPr>
        <p:spPr>
          <a:xfrm>
            <a:off x="5183188" y="987425"/>
            <a:ext cx="6172200" cy="4873625"/>
          </a:xfrm>
          <a:prstGeom prst="rect">
            <a:avLst/>
          </a:prstGeom>
          <a:noFill/>
          <a:ln>
            <a:noFill/>
          </a:ln>
        </p:spPr>
      </p:sp>
      <p:sp>
        <p:nvSpPr>
          <p:cNvPr id="64" name="Google Shape;64;p6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reactjs.org/docs/hooks-reference.html#basic-hooks" TargetMode="External"/><Relationship Id="rId4" Type="http://schemas.openxmlformats.org/officeDocument/2006/relationships/hyperlink" Target="https://reactjs.org/docs/hooks-reference.html#additional-hook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reactjs.org/" TargetMode="External"/><Relationship Id="rId4" Type="http://schemas.openxmlformats.org/officeDocument/2006/relationships/hyperlink" Target="https://www.digitalocean.com/community/tutorials/how-to-create-custom-components-in-react" TargetMode="External"/><Relationship Id="rId5" Type="http://schemas.openxmlformats.org/officeDocument/2006/relationships/hyperlink" Target="https://www.digitalocean.com/community/tutorials/how-to-manage-state-on-react-class-component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hyperlink" Target="https://nodejs.org/"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hyperlink" Target="https://nodejs.org/api/http.html#http_http_incomingmessage" TargetMode="External"/><Relationship Id="rId4" Type="http://schemas.openxmlformats.org/officeDocument/2006/relationships/hyperlink" Target="https://nodejs.org/api/http.html#http_class_http_serverresponse"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nodejs.org/en/download/current/" TargetMode="External"/><Relationship Id="rId4" Type="http://schemas.openxmlformats.org/officeDocument/2006/relationships/hyperlink" Target="https://nodejs.org/e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ibaslogic.com/object-oriented-programming-javascrip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840419" y="403271"/>
            <a:ext cx="9144000" cy="537762"/>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Font typeface="Calibri"/>
              <a:buNone/>
            </a:pPr>
            <a:r>
              <a:rPr lang="en-US" sz="2400"/>
              <a:t>React.js</a:t>
            </a:r>
            <a:endParaRPr/>
          </a:p>
        </p:txBody>
      </p:sp>
      <p:sp>
        <p:nvSpPr>
          <p:cNvPr id="85" name="Google Shape;85;p1"/>
          <p:cNvSpPr txBox="1"/>
          <p:nvPr>
            <p:ph idx="1" type="subTitle"/>
          </p:nvPr>
        </p:nvSpPr>
        <p:spPr>
          <a:xfrm>
            <a:off x="147961" y="1012717"/>
            <a:ext cx="11810260" cy="54420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C1E21"/>
              </a:buClr>
              <a:buSzPts val="2400"/>
              <a:buNone/>
            </a:pPr>
            <a:r>
              <a:rPr b="1" i="0" lang="en-US">
                <a:solidFill>
                  <a:srgbClr val="1C1E21"/>
                </a:solidFill>
                <a:latin typeface="Arial"/>
                <a:ea typeface="Arial"/>
                <a:cs typeface="Arial"/>
                <a:sym typeface="Arial"/>
              </a:rPr>
              <a:t>What Is React?</a:t>
            </a:r>
            <a:endParaRPr/>
          </a:p>
          <a:p>
            <a:pPr indent="0" lvl="0" marL="0" rtl="0" algn="l">
              <a:lnSpc>
                <a:spcPct val="90000"/>
              </a:lnSpc>
              <a:spcBef>
                <a:spcPts val="1000"/>
              </a:spcBef>
              <a:spcAft>
                <a:spcPts val="0"/>
              </a:spcAft>
              <a:buClr>
                <a:srgbClr val="1C1E21"/>
              </a:buClr>
              <a:buSzPts val="2400"/>
              <a:buNone/>
            </a:pPr>
            <a:r>
              <a:rPr b="0" i="0" lang="en-US">
                <a:solidFill>
                  <a:srgbClr val="1C1E21"/>
                </a:solidFill>
                <a:latin typeface="Arial"/>
                <a:ea typeface="Arial"/>
                <a:cs typeface="Arial"/>
                <a:sym typeface="Arial"/>
              </a:rPr>
              <a:t>React (sometimes called React.js or ReactJS) is a JavaScript library for building a fast and interactive user interface</a:t>
            </a:r>
            <a:endParaRPr/>
          </a:p>
          <a:p>
            <a:pPr indent="0" lvl="0" marL="0" rtl="0" algn="l">
              <a:lnSpc>
                <a:spcPct val="90000"/>
              </a:lnSpc>
              <a:spcBef>
                <a:spcPts val="1000"/>
              </a:spcBef>
              <a:spcAft>
                <a:spcPts val="0"/>
              </a:spcAft>
              <a:buClr>
                <a:srgbClr val="1C1E21"/>
              </a:buClr>
              <a:buSzPts val="2400"/>
              <a:buNone/>
            </a:pPr>
            <a:r>
              <a:rPr b="0" i="0" lang="en-US">
                <a:solidFill>
                  <a:srgbClr val="1C1E21"/>
                </a:solidFill>
                <a:latin typeface="Arial"/>
                <a:ea typeface="Arial"/>
                <a:cs typeface="Arial"/>
                <a:sym typeface="Arial"/>
              </a:rPr>
              <a:t>React allows developers to create complex UI from an isolated snippet of code</a:t>
            </a:r>
            <a:endParaRPr>
              <a:solidFill>
                <a:srgbClr val="1C1E21"/>
              </a:solidFill>
              <a:latin typeface="Arial"/>
              <a:ea typeface="Arial"/>
              <a:cs typeface="Arial"/>
              <a:sym typeface="Arial"/>
            </a:endParaRPr>
          </a:p>
          <a:p>
            <a:pPr indent="0" lvl="0" marL="0" rtl="0" algn="l">
              <a:lnSpc>
                <a:spcPct val="90000"/>
              </a:lnSpc>
              <a:spcBef>
                <a:spcPts val="1000"/>
              </a:spcBef>
              <a:spcAft>
                <a:spcPts val="0"/>
              </a:spcAft>
              <a:buClr>
                <a:srgbClr val="1C1E21"/>
              </a:buClr>
              <a:buSzPts val="2400"/>
              <a:buNone/>
            </a:pPr>
            <a:r>
              <a:rPr b="1" i="0" lang="en-US">
                <a:solidFill>
                  <a:srgbClr val="1C1E21"/>
                </a:solidFill>
                <a:latin typeface="Arial"/>
                <a:ea typeface="Arial"/>
                <a:cs typeface="Arial"/>
                <a:sym typeface="Arial"/>
              </a:rPr>
              <a:t>React Component</a:t>
            </a:r>
            <a:endParaRPr/>
          </a:p>
          <a:p>
            <a:pPr indent="0" lvl="0" marL="0" rtl="0" algn="l">
              <a:lnSpc>
                <a:spcPct val="90000"/>
              </a:lnSpc>
              <a:spcBef>
                <a:spcPts val="1000"/>
              </a:spcBef>
              <a:spcAft>
                <a:spcPts val="0"/>
              </a:spcAft>
              <a:buClr>
                <a:srgbClr val="1C1E21"/>
              </a:buClr>
              <a:buSzPts val="2400"/>
              <a:buNone/>
            </a:pPr>
            <a:r>
              <a:rPr b="0" i="0" lang="en-US">
                <a:solidFill>
                  <a:srgbClr val="1C1E21"/>
                </a:solidFill>
                <a:latin typeface="Arial"/>
                <a:ea typeface="Arial"/>
                <a:cs typeface="Arial"/>
                <a:sym typeface="Arial"/>
              </a:rPr>
              <a:t>When building an application with React, you build a bunch of independent, isolated and reusable components. Think of component as a simple function that you can call with some input and they render some output.</a:t>
            </a:r>
            <a:endParaRPr/>
          </a:p>
          <a:p>
            <a:pPr indent="0" lvl="0" marL="0" rtl="0" algn="l">
              <a:lnSpc>
                <a:spcPct val="90000"/>
              </a:lnSpc>
              <a:spcBef>
                <a:spcPts val="1000"/>
              </a:spcBef>
              <a:spcAft>
                <a:spcPts val="0"/>
              </a:spcAft>
              <a:buClr>
                <a:srgbClr val="1C1E21"/>
              </a:buClr>
              <a:buSzPts val="2400"/>
              <a:buNone/>
            </a:pPr>
            <a:r>
              <a:rPr b="0" i="0" lang="en-US">
                <a:solidFill>
                  <a:srgbClr val="1C1E21"/>
                </a:solidFill>
                <a:latin typeface="Arial"/>
                <a:ea typeface="Arial"/>
                <a:cs typeface="Arial"/>
                <a:sym typeface="Arial"/>
              </a:rPr>
              <a:t>And as you can reuse functions, so also you can reuse components, merge them and thereby creating a complex user interface.</a:t>
            </a:r>
            <a:endParaRPr/>
          </a:p>
          <a:p>
            <a:pPr indent="0" lvl="0" marL="0" rtl="0" algn="l">
              <a:lnSpc>
                <a:spcPct val="90000"/>
              </a:lnSpc>
              <a:spcBef>
                <a:spcPts val="1000"/>
              </a:spcBef>
              <a:spcAft>
                <a:spcPts val="0"/>
              </a:spcAft>
              <a:buClr>
                <a:srgbClr val="1C1E21"/>
              </a:buClr>
              <a:buSzPts val="2400"/>
              <a:buNone/>
            </a:pPr>
            <a:r>
              <a:rPr b="0" i="0" lang="en-US">
                <a:solidFill>
                  <a:srgbClr val="1C1E21"/>
                </a:solidFill>
                <a:latin typeface="Arial"/>
                <a:ea typeface="Arial"/>
                <a:cs typeface="Arial"/>
                <a:sym typeface="Arial"/>
              </a:rPr>
              <a:t>Example website layout- with header,footer,sidenav,searchbar</a:t>
            </a:r>
            <a:endParaRPr b="0" i="0">
              <a:solidFill>
                <a:srgbClr val="1C1E21"/>
              </a:solidFill>
              <a:latin typeface="Arial"/>
              <a:ea typeface="Arial"/>
              <a:cs typeface="Arial"/>
              <a:sym typeface="Arial"/>
            </a:endParaRPr>
          </a:p>
          <a:p>
            <a:pPr indent="0" lvl="0" marL="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idx="1" type="body"/>
          </p:nvPr>
        </p:nvSpPr>
        <p:spPr>
          <a:xfrm>
            <a:off x="838200" y="150920"/>
            <a:ext cx="10515600" cy="60260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class Car extends React.Component {</a:t>
            </a:r>
            <a:endParaRPr/>
          </a:p>
          <a:p>
            <a:pPr indent="0" lvl="0" marL="0" rtl="0" algn="l">
              <a:lnSpc>
                <a:spcPct val="90000"/>
              </a:lnSpc>
              <a:spcBef>
                <a:spcPts val="1000"/>
              </a:spcBef>
              <a:spcAft>
                <a:spcPts val="0"/>
              </a:spcAft>
              <a:buClr>
                <a:schemeClr val="dk1"/>
              </a:buClr>
              <a:buSzPts val="2800"/>
              <a:buNone/>
            </a:pPr>
            <a:r>
              <a:rPr lang="en-US"/>
              <a:t>  render() {</a:t>
            </a:r>
            <a:endParaRPr/>
          </a:p>
          <a:p>
            <a:pPr indent="0" lvl="0" marL="0" rtl="0" algn="l">
              <a:lnSpc>
                <a:spcPct val="90000"/>
              </a:lnSpc>
              <a:spcBef>
                <a:spcPts val="1000"/>
              </a:spcBef>
              <a:spcAft>
                <a:spcPts val="0"/>
              </a:spcAft>
              <a:buClr>
                <a:schemeClr val="dk1"/>
              </a:buClr>
              <a:buSzPts val="2800"/>
              <a:buNone/>
            </a:pPr>
            <a:r>
              <a:rPr lang="en-US"/>
              <a:t>    return &lt;h2&gt;Hi, I am a Car!&lt;/h2&gt;;</a:t>
            </a:r>
            <a:endParaRPr/>
          </a:p>
          <a:p>
            <a:pPr indent="0" lvl="0" marL="0" rtl="0" algn="l">
              <a:lnSpc>
                <a:spcPct val="90000"/>
              </a:lnSpc>
              <a:spcBef>
                <a:spcPts val="1000"/>
              </a:spcBef>
              <a:spcAft>
                <a:spcPts val="0"/>
              </a:spcAft>
              <a:buClr>
                <a:schemeClr val="dk1"/>
              </a:buClr>
              <a:buSzPts val="2800"/>
              <a:buNone/>
            </a:pPr>
            <a:r>
              <a:rPr lang="en-US"/>
              <a:t>  }</a:t>
            </a:r>
            <a:endParaRPr/>
          </a:p>
          <a:p>
            <a:pPr indent="0" lvl="0" marL="0" rtl="0" algn="l">
              <a:lnSpc>
                <a:spcPct val="90000"/>
              </a:lnSpc>
              <a:spcBef>
                <a:spcPts val="1000"/>
              </a:spcBef>
              <a:spcAft>
                <a:spcPts val="0"/>
              </a:spcAft>
              <a:buClr>
                <a:schemeClr val="dk1"/>
              </a:buClr>
              <a:buSzPts val="2800"/>
              <a:buNone/>
            </a:pPr>
            <a:r>
              <a:rPr lang="en-US"/>
              <a:t>}</a:t>
            </a:r>
            <a:endParaRPr/>
          </a:p>
          <a:p>
            <a:pPr indent="0" lvl="0" marL="0" rtl="0" algn="l">
              <a:lnSpc>
                <a:spcPct val="90000"/>
              </a:lnSpc>
              <a:spcBef>
                <a:spcPts val="1000"/>
              </a:spcBef>
              <a:spcAft>
                <a:spcPts val="0"/>
              </a:spcAft>
              <a:buClr>
                <a:srgbClr val="FF0000"/>
              </a:buClr>
              <a:buSzPts val="2800"/>
              <a:buNone/>
            </a:pPr>
            <a:r>
              <a:rPr lang="en-US">
                <a:solidFill>
                  <a:srgbClr val="FF0000"/>
                </a:solidFill>
              </a:rPr>
              <a:t>Component Constructor</a:t>
            </a:r>
            <a:endParaRPr/>
          </a:p>
          <a:p>
            <a:pPr indent="0" lvl="0" marL="0" rtl="0" algn="l">
              <a:lnSpc>
                <a:spcPct val="90000"/>
              </a:lnSpc>
              <a:spcBef>
                <a:spcPts val="1000"/>
              </a:spcBef>
              <a:spcAft>
                <a:spcPts val="0"/>
              </a:spcAft>
              <a:buClr>
                <a:schemeClr val="dk1"/>
              </a:buClr>
              <a:buSzPts val="2800"/>
              <a:buNone/>
            </a:pPr>
            <a:r>
              <a:rPr lang="en-US"/>
              <a:t>If there is a constructor() function in your component, this function will be called when the component gets initiated.</a:t>
            </a:r>
            <a:endParaRPr/>
          </a:p>
          <a:p>
            <a:pPr indent="0" lvl="0" marL="0" rtl="0" algn="l">
              <a:lnSpc>
                <a:spcPct val="90000"/>
              </a:lnSpc>
              <a:spcBef>
                <a:spcPts val="1000"/>
              </a:spcBef>
              <a:spcAft>
                <a:spcPts val="0"/>
              </a:spcAft>
              <a:buClr>
                <a:schemeClr val="dk1"/>
              </a:buClr>
              <a:buSzPts val="2800"/>
              <a:buNone/>
            </a:pPr>
            <a:r>
              <a:rPr lang="en-US"/>
              <a:t>The constructor function is where you initiate the component's properties.</a:t>
            </a:r>
            <a:endParaRPr/>
          </a:p>
          <a:p>
            <a:pPr indent="0" lvl="0" marL="0" rtl="0" algn="l">
              <a:lnSpc>
                <a:spcPct val="90000"/>
              </a:lnSpc>
              <a:spcBef>
                <a:spcPts val="1000"/>
              </a:spcBef>
              <a:spcAft>
                <a:spcPts val="0"/>
              </a:spcAft>
              <a:buClr>
                <a:schemeClr val="dk1"/>
              </a:buClr>
              <a:buSzPts val="2800"/>
              <a:buNone/>
            </a:pPr>
            <a:r>
              <a:rPr lang="en-US"/>
              <a:t>In React, component properties should be kept in an object called state.</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idx="1" type="body"/>
          </p:nvPr>
        </p:nvSpPr>
        <p:spPr>
          <a:xfrm>
            <a:off x="838200" y="150920"/>
            <a:ext cx="10515600" cy="670708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class Car extends React.Component {</a:t>
            </a:r>
            <a:endParaRPr/>
          </a:p>
          <a:p>
            <a:pPr indent="0" lvl="0" marL="0" rtl="0" algn="l">
              <a:lnSpc>
                <a:spcPct val="90000"/>
              </a:lnSpc>
              <a:spcBef>
                <a:spcPts val="1000"/>
              </a:spcBef>
              <a:spcAft>
                <a:spcPts val="0"/>
              </a:spcAft>
              <a:buClr>
                <a:schemeClr val="dk1"/>
              </a:buClr>
              <a:buSzPts val="2400"/>
              <a:buNone/>
            </a:pPr>
            <a:r>
              <a:rPr lang="en-US" sz="2400"/>
              <a:t>  constructor() {</a:t>
            </a:r>
            <a:endParaRPr/>
          </a:p>
          <a:p>
            <a:pPr indent="0" lvl="0" marL="0" rtl="0" algn="l">
              <a:lnSpc>
                <a:spcPct val="90000"/>
              </a:lnSpc>
              <a:spcBef>
                <a:spcPts val="1000"/>
              </a:spcBef>
              <a:spcAft>
                <a:spcPts val="0"/>
              </a:spcAft>
              <a:buClr>
                <a:schemeClr val="dk1"/>
              </a:buClr>
              <a:buSzPts val="2400"/>
              <a:buNone/>
            </a:pPr>
            <a:r>
              <a:rPr lang="en-US" sz="2400"/>
              <a:t>    super();</a:t>
            </a:r>
            <a:endParaRPr/>
          </a:p>
          <a:p>
            <a:pPr indent="0" lvl="0" marL="0" rtl="0" algn="l">
              <a:lnSpc>
                <a:spcPct val="90000"/>
              </a:lnSpc>
              <a:spcBef>
                <a:spcPts val="1000"/>
              </a:spcBef>
              <a:spcAft>
                <a:spcPts val="0"/>
              </a:spcAft>
              <a:buClr>
                <a:schemeClr val="dk1"/>
              </a:buClr>
              <a:buSzPts val="2400"/>
              <a:buNone/>
            </a:pPr>
            <a:r>
              <a:rPr lang="en-US" sz="2400"/>
              <a:t>    this.state = {color: "red"};</a:t>
            </a:r>
            <a:endParaRPr/>
          </a:p>
          <a:p>
            <a:pPr indent="0" lvl="0" marL="0" rtl="0" algn="l">
              <a:lnSpc>
                <a:spcPct val="90000"/>
              </a:lnSpc>
              <a:spcBef>
                <a:spcPts val="1000"/>
              </a:spcBef>
              <a:spcAft>
                <a:spcPts val="0"/>
              </a:spcAft>
              <a:buClr>
                <a:schemeClr val="dk1"/>
              </a:buClr>
              <a:buSzPts val="2400"/>
              <a:buNone/>
            </a:pPr>
            <a:r>
              <a:rPr lang="en-US" sz="2400"/>
              <a:t>  }</a:t>
            </a:r>
            <a:endParaRPr/>
          </a:p>
          <a:p>
            <a:pPr indent="0" lvl="0" marL="0" rtl="0" algn="l">
              <a:lnSpc>
                <a:spcPct val="90000"/>
              </a:lnSpc>
              <a:spcBef>
                <a:spcPts val="1000"/>
              </a:spcBef>
              <a:spcAft>
                <a:spcPts val="0"/>
              </a:spcAft>
              <a:buClr>
                <a:schemeClr val="dk1"/>
              </a:buClr>
              <a:buSzPts val="2400"/>
              <a:buNone/>
            </a:pPr>
            <a:r>
              <a:rPr lang="en-US" sz="2400"/>
              <a:t>  render() {</a:t>
            </a:r>
            <a:endParaRPr/>
          </a:p>
          <a:p>
            <a:pPr indent="0" lvl="0" marL="0" rtl="0" algn="l">
              <a:lnSpc>
                <a:spcPct val="90000"/>
              </a:lnSpc>
              <a:spcBef>
                <a:spcPts val="1000"/>
              </a:spcBef>
              <a:spcAft>
                <a:spcPts val="0"/>
              </a:spcAft>
              <a:buClr>
                <a:schemeClr val="dk1"/>
              </a:buClr>
              <a:buSzPts val="2400"/>
              <a:buNone/>
            </a:pPr>
            <a:r>
              <a:rPr lang="en-US" sz="2400"/>
              <a:t>    return &lt;h2&gt;I am a Car{this.state.color}! &lt;/h2&gt;;</a:t>
            </a:r>
            <a:endParaRPr/>
          </a:p>
          <a:p>
            <a:pPr indent="0" lvl="0" marL="0" rtl="0" algn="l">
              <a:lnSpc>
                <a:spcPct val="90000"/>
              </a:lnSpc>
              <a:spcBef>
                <a:spcPts val="1000"/>
              </a:spcBef>
              <a:spcAft>
                <a:spcPts val="0"/>
              </a:spcAft>
              <a:buClr>
                <a:schemeClr val="dk1"/>
              </a:buClr>
              <a:buSzPts val="2400"/>
              <a:buNone/>
            </a:pPr>
            <a:r>
              <a:rPr lang="en-US" sz="2400"/>
              <a:t>  }</a:t>
            </a:r>
            <a:endParaRPr/>
          </a:p>
          <a:p>
            <a:pPr indent="0" lvl="0" marL="0" rtl="0" algn="l">
              <a:lnSpc>
                <a:spcPct val="90000"/>
              </a:lnSpc>
              <a:spcBef>
                <a:spcPts val="1000"/>
              </a:spcBef>
              <a:spcAft>
                <a:spcPts val="0"/>
              </a:spcAft>
              <a:buClr>
                <a:schemeClr val="dk1"/>
              </a:buClr>
              <a:buSzPts val="2400"/>
              <a:buNone/>
            </a:pPr>
            <a:r>
              <a:rPr lang="en-US" sz="2400"/>
              <a:t>}</a:t>
            </a:r>
            <a:endParaRPr/>
          </a:p>
          <a:p>
            <a:pPr indent="0" lvl="0" marL="0" rtl="0" algn="l">
              <a:lnSpc>
                <a:spcPct val="90000"/>
              </a:lnSpc>
              <a:spcBef>
                <a:spcPts val="1000"/>
              </a:spcBef>
              <a:spcAft>
                <a:spcPts val="0"/>
              </a:spcAft>
              <a:buClr>
                <a:schemeClr val="dk1"/>
              </a:buClr>
              <a:buSzPts val="2400"/>
              <a:buNone/>
            </a:pPr>
            <a:r>
              <a:rPr lang="en-US" sz="2400"/>
              <a:t>The </a:t>
            </a:r>
            <a:r>
              <a:rPr lang="en-US" sz="2400">
                <a:solidFill>
                  <a:srgbClr val="FF0000"/>
                </a:solidFill>
              </a:rPr>
              <a:t>state</a:t>
            </a:r>
            <a:r>
              <a:rPr lang="en-US" sz="2400"/>
              <a:t> object is where you store property values that belongs to the component. </a:t>
            </a:r>
            <a:endParaRPr/>
          </a:p>
          <a:p>
            <a:pPr indent="0" lvl="0" marL="0" rtl="0" algn="l">
              <a:lnSpc>
                <a:spcPct val="90000"/>
              </a:lnSpc>
              <a:spcBef>
                <a:spcPts val="1000"/>
              </a:spcBef>
              <a:spcAft>
                <a:spcPts val="0"/>
              </a:spcAft>
              <a:buClr>
                <a:schemeClr val="dk1"/>
              </a:buClr>
              <a:buSzPts val="2400"/>
              <a:buNone/>
            </a:pPr>
            <a:r>
              <a:rPr lang="en-US" sz="2400"/>
              <a:t>state object can be access anywhere in the component by using the this.state.propertyname</a:t>
            </a:r>
            <a:endParaRPr sz="2400"/>
          </a:p>
          <a:p>
            <a:pPr indent="0" lvl="0" marL="0" rtl="0" algn="l">
              <a:lnSpc>
                <a:spcPct val="90000"/>
              </a:lnSpc>
              <a:spcBef>
                <a:spcPts val="1000"/>
              </a:spcBef>
              <a:spcAft>
                <a:spcPts val="0"/>
              </a:spcAft>
              <a:buClr>
                <a:schemeClr val="dk1"/>
              </a:buClr>
              <a:buSzPts val="2400"/>
              <a:buNone/>
            </a:pPr>
            <a:r>
              <a:rPr lang="en-US" sz="2400"/>
              <a:t>When the state object changes, the component re-renders. Changing the state Object</a:t>
            </a:r>
            <a:endParaRPr/>
          </a:p>
          <a:p>
            <a:pPr indent="0" lvl="0" marL="0" rtl="0" algn="l">
              <a:lnSpc>
                <a:spcPct val="90000"/>
              </a:lnSpc>
              <a:spcBef>
                <a:spcPts val="1000"/>
              </a:spcBef>
              <a:spcAft>
                <a:spcPts val="0"/>
              </a:spcAft>
              <a:buClr>
                <a:schemeClr val="dk1"/>
              </a:buClr>
              <a:buSzPts val="2400"/>
              <a:buNone/>
            </a:pPr>
            <a:r>
              <a:rPr lang="en-US" sz="2400"/>
              <a:t>To change a value in the state object, use the </a:t>
            </a:r>
            <a:r>
              <a:rPr lang="en-US" sz="2400">
                <a:solidFill>
                  <a:srgbClr val="FF0000"/>
                </a:solidFill>
              </a:rPr>
              <a:t>this.setState()</a:t>
            </a:r>
            <a:r>
              <a:rPr lang="en-US" sz="2400"/>
              <a:t> method.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idx="1" type="body"/>
          </p:nvPr>
        </p:nvSpPr>
        <p:spPr>
          <a:xfrm>
            <a:off x="838200" y="195309"/>
            <a:ext cx="10515600" cy="598165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lang="en-US">
                <a:solidFill>
                  <a:srgbClr val="FF0000"/>
                </a:solidFill>
              </a:rPr>
              <a:t>Props in the Constructor</a:t>
            </a:r>
            <a:endParaRPr/>
          </a:p>
          <a:p>
            <a:pPr indent="0" lvl="0" marL="0" rtl="0" algn="l">
              <a:lnSpc>
                <a:spcPct val="90000"/>
              </a:lnSpc>
              <a:spcBef>
                <a:spcPts val="1000"/>
              </a:spcBef>
              <a:spcAft>
                <a:spcPts val="0"/>
              </a:spcAft>
              <a:buClr>
                <a:schemeClr val="dk1"/>
              </a:buClr>
              <a:buSzPts val="2800"/>
              <a:buNone/>
            </a:pPr>
            <a:r>
              <a:rPr lang="en-US"/>
              <a:t>If your component has a constructor function, the props should always be passed to the constructor and also to the React.Component via the super() method.</a:t>
            </a:r>
            <a:endParaRPr/>
          </a:p>
          <a:p>
            <a:pPr indent="0" lvl="0" marL="0" rtl="0" algn="l">
              <a:lnSpc>
                <a:spcPct val="90000"/>
              </a:lnSpc>
              <a:spcBef>
                <a:spcPts val="1000"/>
              </a:spcBef>
              <a:spcAft>
                <a:spcPts val="0"/>
              </a:spcAft>
              <a:buClr>
                <a:schemeClr val="dk1"/>
              </a:buClr>
              <a:buSzPts val="2800"/>
              <a:buNone/>
            </a:pPr>
            <a:r>
              <a:rPr lang="en-US"/>
              <a:t>class Car extends React.Component {</a:t>
            </a:r>
            <a:endParaRPr/>
          </a:p>
          <a:p>
            <a:pPr indent="0" lvl="0" marL="0" rtl="0" algn="l">
              <a:lnSpc>
                <a:spcPct val="90000"/>
              </a:lnSpc>
              <a:spcBef>
                <a:spcPts val="1000"/>
              </a:spcBef>
              <a:spcAft>
                <a:spcPts val="0"/>
              </a:spcAft>
              <a:buClr>
                <a:schemeClr val="dk1"/>
              </a:buClr>
              <a:buSzPts val="2800"/>
              <a:buNone/>
            </a:pPr>
            <a:r>
              <a:rPr lang="en-US"/>
              <a:t>  constructor(props) {</a:t>
            </a:r>
            <a:endParaRPr/>
          </a:p>
          <a:p>
            <a:pPr indent="0" lvl="0" marL="0" rtl="0" algn="l">
              <a:lnSpc>
                <a:spcPct val="90000"/>
              </a:lnSpc>
              <a:spcBef>
                <a:spcPts val="1000"/>
              </a:spcBef>
              <a:spcAft>
                <a:spcPts val="0"/>
              </a:spcAft>
              <a:buClr>
                <a:schemeClr val="dk1"/>
              </a:buClr>
              <a:buSzPts val="2800"/>
              <a:buNone/>
            </a:pPr>
            <a:r>
              <a:rPr lang="en-US"/>
              <a:t>    super(props);</a:t>
            </a:r>
            <a:endParaRPr/>
          </a:p>
          <a:p>
            <a:pPr indent="0" lvl="0" marL="0" rtl="0" algn="l">
              <a:lnSpc>
                <a:spcPct val="90000"/>
              </a:lnSpc>
              <a:spcBef>
                <a:spcPts val="1000"/>
              </a:spcBef>
              <a:spcAft>
                <a:spcPts val="0"/>
              </a:spcAft>
              <a:buClr>
                <a:schemeClr val="dk1"/>
              </a:buClr>
              <a:buSzPts val="2800"/>
              <a:buNone/>
            </a:pPr>
            <a:r>
              <a:rPr lang="en-US"/>
              <a:t>  }</a:t>
            </a:r>
            <a:endParaRPr/>
          </a:p>
          <a:p>
            <a:pPr indent="0" lvl="0" marL="0" rtl="0" algn="l">
              <a:lnSpc>
                <a:spcPct val="90000"/>
              </a:lnSpc>
              <a:spcBef>
                <a:spcPts val="1000"/>
              </a:spcBef>
              <a:spcAft>
                <a:spcPts val="0"/>
              </a:spcAft>
              <a:buClr>
                <a:schemeClr val="dk1"/>
              </a:buClr>
              <a:buSzPts val="2800"/>
              <a:buNone/>
            </a:pPr>
            <a:r>
              <a:rPr lang="en-US"/>
              <a:t>  render() {</a:t>
            </a:r>
            <a:endParaRPr/>
          </a:p>
          <a:p>
            <a:pPr indent="0" lvl="0" marL="0" rtl="0" algn="l">
              <a:lnSpc>
                <a:spcPct val="90000"/>
              </a:lnSpc>
              <a:spcBef>
                <a:spcPts val="1000"/>
              </a:spcBef>
              <a:spcAft>
                <a:spcPts val="0"/>
              </a:spcAft>
              <a:buClr>
                <a:schemeClr val="dk1"/>
              </a:buClr>
              <a:buSzPts val="2800"/>
              <a:buNone/>
            </a:pPr>
            <a:r>
              <a:rPr lang="en-US"/>
              <a:t>    return &lt;h2&gt;I am a {this.props.model}!&lt;/h2&gt;;</a:t>
            </a:r>
            <a:endParaRPr/>
          </a:p>
          <a:p>
            <a:pPr indent="0" lvl="0" marL="0" rtl="0" algn="l">
              <a:lnSpc>
                <a:spcPct val="90000"/>
              </a:lnSpc>
              <a:spcBef>
                <a:spcPts val="1000"/>
              </a:spcBef>
              <a:spcAft>
                <a:spcPts val="0"/>
              </a:spcAft>
              <a:buClr>
                <a:schemeClr val="dk1"/>
              </a:buClr>
              <a:buSzPts val="2800"/>
              <a:buNone/>
            </a:pPr>
            <a:r>
              <a:rPr lang="en-US"/>
              <a:t>  }</a:t>
            </a:r>
            <a:endParaRPr/>
          </a:p>
          <a:p>
            <a:pPr indent="0" lvl="0" marL="0" rtl="0" algn="l">
              <a:lnSpc>
                <a:spcPct val="90000"/>
              </a:lnSpc>
              <a:spcBef>
                <a:spcPts val="1000"/>
              </a:spcBef>
              <a:spcAft>
                <a:spcPts val="0"/>
              </a:spcAft>
              <a:buClr>
                <a:schemeClr val="dk1"/>
              </a:buClr>
              <a:buSzPts val="2800"/>
              <a:buNone/>
            </a:pPr>
            <a:r>
              <a:rPr lang="en-US"/>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idx="1" type="body"/>
          </p:nvPr>
        </p:nvSpPr>
        <p:spPr>
          <a:xfrm>
            <a:off x="838200" y="213064"/>
            <a:ext cx="10515600" cy="5963899"/>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rgbClr val="FF0000"/>
              </a:buClr>
              <a:buSzPct val="100000"/>
              <a:buNone/>
            </a:pPr>
            <a:r>
              <a:rPr lang="en-US">
                <a:solidFill>
                  <a:srgbClr val="FF0000"/>
                </a:solidFill>
              </a:rPr>
              <a:t>Components in Components</a:t>
            </a:r>
            <a:endParaRPr/>
          </a:p>
          <a:p>
            <a:pPr indent="0" lvl="0" marL="0" rtl="0" algn="l">
              <a:lnSpc>
                <a:spcPct val="90000"/>
              </a:lnSpc>
              <a:spcBef>
                <a:spcPts val="1000"/>
              </a:spcBef>
              <a:spcAft>
                <a:spcPts val="0"/>
              </a:spcAft>
              <a:buClr>
                <a:schemeClr val="dk1"/>
              </a:buClr>
              <a:buSzPct val="100000"/>
              <a:buNone/>
            </a:pPr>
            <a:r>
              <a:rPr lang="en-US"/>
              <a:t>We can refer to components inside other components.</a:t>
            </a:r>
            <a:endParaRPr/>
          </a:p>
          <a:p>
            <a:pPr indent="0" lvl="0" marL="0" rtl="0" algn="l">
              <a:lnSpc>
                <a:spcPct val="90000"/>
              </a:lnSpc>
              <a:spcBef>
                <a:spcPts val="1000"/>
              </a:spcBef>
              <a:spcAft>
                <a:spcPts val="0"/>
              </a:spcAft>
              <a:buClr>
                <a:schemeClr val="dk1"/>
              </a:buClr>
              <a:buSzPct val="100000"/>
              <a:buNone/>
            </a:pPr>
            <a:r>
              <a:rPr lang="en-US"/>
              <a:t>class Car extends React.Component {</a:t>
            </a:r>
            <a:endParaRPr/>
          </a:p>
          <a:p>
            <a:pPr indent="0" lvl="0" marL="0" rtl="0" algn="l">
              <a:lnSpc>
                <a:spcPct val="90000"/>
              </a:lnSpc>
              <a:spcBef>
                <a:spcPts val="1000"/>
              </a:spcBef>
              <a:spcAft>
                <a:spcPts val="0"/>
              </a:spcAft>
              <a:buClr>
                <a:schemeClr val="dk1"/>
              </a:buClr>
              <a:buSzPct val="100000"/>
              <a:buNone/>
            </a:pPr>
            <a:r>
              <a:rPr lang="en-US"/>
              <a:t>  render() {</a:t>
            </a:r>
            <a:endParaRPr/>
          </a:p>
          <a:p>
            <a:pPr indent="0" lvl="0" marL="0" rtl="0" algn="l">
              <a:lnSpc>
                <a:spcPct val="90000"/>
              </a:lnSpc>
              <a:spcBef>
                <a:spcPts val="1000"/>
              </a:spcBef>
              <a:spcAft>
                <a:spcPts val="0"/>
              </a:spcAft>
              <a:buClr>
                <a:schemeClr val="dk1"/>
              </a:buClr>
              <a:buSzPct val="100000"/>
              <a:buNone/>
            </a:pPr>
            <a:r>
              <a:rPr lang="en-US"/>
              <a:t>    return &lt;h2&gt;I am a Car!&lt;/h2&gt;;</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class Garage extends React.Component {</a:t>
            </a:r>
            <a:endParaRPr/>
          </a:p>
          <a:p>
            <a:pPr indent="0" lvl="0" marL="0" rtl="0" algn="l">
              <a:lnSpc>
                <a:spcPct val="90000"/>
              </a:lnSpc>
              <a:spcBef>
                <a:spcPts val="1000"/>
              </a:spcBef>
              <a:spcAft>
                <a:spcPts val="0"/>
              </a:spcAft>
              <a:buClr>
                <a:schemeClr val="dk1"/>
              </a:buClr>
              <a:buSzPct val="100000"/>
              <a:buNone/>
            </a:pPr>
            <a:r>
              <a:rPr lang="en-US"/>
              <a:t>  render() {</a:t>
            </a:r>
            <a:endParaRPr/>
          </a:p>
          <a:p>
            <a:pPr indent="0" lvl="0" marL="0" rtl="0" algn="l">
              <a:lnSpc>
                <a:spcPct val="90000"/>
              </a:lnSpc>
              <a:spcBef>
                <a:spcPts val="1000"/>
              </a:spcBef>
              <a:spcAft>
                <a:spcPts val="0"/>
              </a:spcAft>
              <a:buClr>
                <a:schemeClr val="dk1"/>
              </a:buClr>
              <a:buSzPct val="100000"/>
              <a:buNone/>
            </a:pPr>
            <a:r>
              <a:rPr lang="en-US"/>
              <a:t>    return (</a:t>
            </a:r>
            <a:endParaRPr/>
          </a:p>
          <a:p>
            <a:pPr indent="0" lvl="0" marL="0" rtl="0" algn="l">
              <a:lnSpc>
                <a:spcPct val="90000"/>
              </a:lnSpc>
              <a:spcBef>
                <a:spcPts val="1000"/>
              </a:spcBef>
              <a:spcAft>
                <a:spcPts val="0"/>
              </a:spcAft>
              <a:buClr>
                <a:schemeClr val="dk1"/>
              </a:buClr>
              <a:buSzPct val="100000"/>
              <a:buNone/>
            </a:pPr>
            <a:r>
              <a:rPr lang="en-US"/>
              <a:t>      &lt;div&gt;</a:t>
            </a:r>
            <a:endParaRPr/>
          </a:p>
          <a:p>
            <a:pPr indent="0" lvl="0" marL="0" rtl="0" algn="l">
              <a:lnSpc>
                <a:spcPct val="90000"/>
              </a:lnSpc>
              <a:spcBef>
                <a:spcPts val="1000"/>
              </a:spcBef>
              <a:spcAft>
                <a:spcPts val="0"/>
              </a:spcAft>
              <a:buClr>
                <a:schemeClr val="dk1"/>
              </a:buClr>
              <a:buSzPct val="100000"/>
              <a:buNone/>
            </a:pPr>
            <a:r>
              <a:rPr lang="en-US"/>
              <a:t>      &lt;h1&gt;Who lives in my Garage?&lt;/h1&gt;</a:t>
            </a:r>
            <a:endParaRPr/>
          </a:p>
          <a:p>
            <a:pPr indent="0" lvl="0" marL="0" rtl="0" algn="l">
              <a:lnSpc>
                <a:spcPct val="90000"/>
              </a:lnSpc>
              <a:spcBef>
                <a:spcPts val="1000"/>
              </a:spcBef>
              <a:spcAft>
                <a:spcPts val="0"/>
              </a:spcAft>
              <a:buClr>
                <a:schemeClr val="dk1"/>
              </a:buClr>
              <a:buSzPct val="100000"/>
              <a:buNone/>
            </a:pPr>
            <a:r>
              <a:rPr lang="en-US"/>
              <a:t>      &lt;Car /&gt;</a:t>
            </a:r>
            <a:endParaRPr/>
          </a:p>
          <a:p>
            <a:pPr indent="0" lvl="0" marL="0" rtl="0" algn="l">
              <a:lnSpc>
                <a:spcPct val="90000"/>
              </a:lnSpc>
              <a:spcBef>
                <a:spcPts val="1000"/>
              </a:spcBef>
              <a:spcAft>
                <a:spcPts val="0"/>
              </a:spcAft>
              <a:buClr>
                <a:schemeClr val="dk1"/>
              </a:buClr>
              <a:buSzPct val="100000"/>
              <a:buNone/>
            </a:pPr>
            <a:r>
              <a:rPr lang="en-US"/>
              <a:t>      &lt;/div&gt;</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1"/>
          <p:cNvSpPr txBox="1"/>
          <p:nvPr>
            <p:ph idx="1" type="body"/>
          </p:nvPr>
        </p:nvSpPr>
        <p:spPr>
          <a:xfrm>
            <a:off x="838200" y="239697"/>
            <a:ext cx="10515600" cy="6498454"/>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900"/>
              <a:buNone/>
            </a:pPr>
            <a:r>
              <a:rPr b="0" lang="en-US" sz="900">
                <a:latin typeface="Consolas"/>
                <a:ea typeface="Consolas"/>
                <a:cs typeface="Consolas"/>
                <a:sym typeface="Consolas"/>
              </a:rPr>
              <a:t>React Class components have a built-in state object.The state object is where you store property values that belongs to the component.</a:t>
            </a:r>
            <a:endParaRPr/>
          </a:p>
          <a:p>
            <a:pPr indent="0" lvl="0" marL="0" rtl="0" algn="l">
              <a:lnSpc>
                <a:spcPct val="90000"/>
              </a:lnSpc>
              <a:spcBef>
                <a:spcPts val="1000"/>
              </a:spcBef>
              <a:spcAft>
                <a:spcPts val="0"/>
              </a:spcAft>
              <a:buClr>
                <a:schemeClr val="dk1"/>
              </a:buClr>
              <a:buSzPts val="900"/>
              <a:buNone/>
            </a:pPr>
            <a:r>
              <a:rPr b="0" lang="en-US" sz="900">
                <a:latin typeface="Consolas"/>
                <a:ea typeface="Consolas"/>
                <a:cs typeface="Consolas"/>
                <a:sym typeface="Consolas"/>
              </a:rPr>
              <a:t>When the state object changes, the component re-renders.</a:t>
            </a:r>
            <a:endParaRPr/>
          </a:p>
          <a:p>
            <a:pPr indent="0" lvl="0" marL="0" rtl="0" algn="l">
              <a:lnSpc>
                <a:spcPct val="90000"/>
              </a:lnSpc>
              <a:spcBef>
                <a:spcPts val="1000"/>
              </a:spcBef>
              <a:spcAft>
                <a:spcPts val="0"/>
              </a:spcAft>
              <a:buClr>
                <a:schemeClr val="dk1"/>
              </a:buClr>
              <a:buSzPts val="900"/>
              <a:buNone/>
            </a:pPr>
            <a:r>
              <a:rPr b="0" lang="en-US" sz="900">
                <a:latin typeface="Consolas"/>
                <a:ea typeface="Consolas"/>
                <a:cs typeface="Consolas"/>
                <a:sym typeface="Consolas"/>
              </a:rPr>
              <a:t>import React from 'react';</a:t>
            </a:r>
            <a:endParaRPr b="0" sz="900">
              <a:solidFill>
                <a:srgbClr val="D4D4D4"/>
              </a:solidFill>
              <a:latin typeface="Consolas"/>
              <a:ea typeface="Consolas"/>
              <a:cs typeface="Consolas"/>
              <a:sym typeface="Consolas"/>
            </a:endParaRPr>
          </a:p>
          <a:p>
            <a:pPr indent="0" lvl="0" marL="0" rtl="0" algn="l">
              <a:lnSpc>
                <a:spcPct val="90000"/>
              </a:lnSpc>
              <a:spcBef>
                <a:spcPts val="1000"/>
              </a:spcBef>
              <a:spcAft>
                <a:spcPts val="0"/>
              </a:spcAft>
              <a:buClr>
                <a:schemeClr val="dk1"/>
              </a:buClr>
              <a:buSzPts val="1200"/>
              <a:buNone/>
            </a:pPr>
            <a:r>
              <a:rPr b="0" lang="en-US" sz="1200">
                <a:latin typeface="Consolas"/>
                <a:ea typeface="Consolas"/>
                <a:cs typeface="Consolas"/>
                <a:sym typeface="Consolas"/>
              </a:rPr>
              <a:t>class Employee extends React.Component {</a:t>
            </a:r>
            <a:endParaRPr/>
          </a:p>
          <a:p>
            <a:pPr indent="0" lvl="0" marL="0" rtl="0" algn="l">
              <a:lnSpc>
                <a:spcPct val="90000"/>
              </a:lnSpc>
              <a:spcBef>
                <a:spcPts val="1000"/>
              </a:spcBef>
              <a:spcAft>
                <a:spcPts val="0"/>
              </a:spcAft>
              <a:buClr>
                <a:schemeClr val="dk1"/>
              </a:buClr>
              <a:buSzPts val="1200"/>
              <a:buNone/>
            </a:pPr>
            <a:r>
              <a:rPr b="0" lang="en-US" sz="1200">
                <a:latin typeface="Consolas"/>
                <a:ea typeface="Consolas"/>
                <a:cs typeface="Consolas"/>
                <a:sym typeface="Consolas"/>
              </a:rPr>
              <a:t>  constructor(props) {</a:t>
            </a:r>
            <a:endParaRPr/>
          </a:p>
          <a:p>
            <a:pPr indent="0" lvl="0" marL="0" rtl="0" algn="l">
              <a:lnSpc>
                <a:spcPct val="90000"/>
              </a:lnSpc>
              <a:spcBef>
                <a:spcPts val="1000"/>
              </a:spcBef>
              <a:spcAft>
                <a:spcPts val="0"/>
              </a:spcAft>
              <a:buClr>
                <a:schemeClr val="dk1"/>
              </a:buClr>
              <a:buSzPts val="1200"/>
              <a:buNone/>
            </a:pPr>
            <a:r>
              <a:rPr b="0" lang="en-US" sz="1200">
                <a:latin typeface="Consolas"/>
                <a:ea typeface="Consolas"/>
                <a:cs typeface="Consolas"/>
                <a:sym typeface="Consolas"/>
              </a:rPr>
              <a:t>    super(props);</a:t>
            </a:r>
            <a:endParaRPr/>
          </a:p>
          <a:p>
            <a:pPr indent="0" lvl="0" marL="0" rtl="0" algn="l">
              <a:lnSpc>
                <a:spcPct val="90000"/>
              </a:lnSpc>
              <a:spcBef>
                <a:spcPts val="1000"/>
              </a:spcBef>
              <a:spcAft>
                <a:spcPts val="0"/>
              </a:spcAft>
              <a:buClr>
                <a:schemeClr val="dk1"/>
              </a:buClr>
              <a:buSzPts val="1200"/>
              <a:buNone/>
            </a:pPr>
            <a:r>
              <a:rPr b="0" lang="en-US" sz="1200">
                <a:latin typeface="Consolas"/>
                <a:ea typeface="Consolas"/>
                <a:cs typeface="Consolas"/>
                <a:sym typeface="Consolas"/>
              </a:rPr>
              <a:t>    this.state = {</a:t>
            </a:r>
            <a:endParaRPr/>
          </a:p>
          <a:p>
            <a:pPr indent="0" lvl="0" marL="0" rtl="0" algn="l">
              <a:lnSpc>
                <a:spcPct val="90000"/>
              </a:lnSpc>
              <a:spcBef>
                <a:spcPts val="1000"/>
              </a:spcBef>
              <a:spcAft>
                <a:spcPts val="0"/>
              </a:spcAft>
              <a:buClr>
                <a:schemeClr val="dk1"/>
              </a:buClr>
              <a:buSzPts val="1200"/>
              <a:buNone/>
            </a:pPr>
            <a:r>
              <a:rPr b="0" lang="en-US" sz="1200">
                <a:latin typeface="Consolas"/>
                <a:ea typeface="Consolas"/>
                <a:cs typeface="Consolas"/>
                <a:sym typeface="Consolas"/>
              </a:rPr>
              <a:t>      name: "sameer",</a:t>
            </a:r>
            <a:endParaRPr/>
          </a:p>
          <a:p>
            <a:pPr indent="0" lvl="0" marL="0" rtl="0" algn="l">
              <a:lnSpc>
                <a:spcPct val="90000"/>
              </a:lnSpc>
              <a:spcBef>
                <a:spcPts val="1000"/>
              </a:spcBef>
              <a:spcAft>
                <a:spcPts val="0"/>
              </a:spcAft>
              <a:buClr>
                <a:schemeClr val="dk1"/>
              </a:buClr>
              <a:buSzPts val="1200"/>
              <a:buNone/>
            </a:pPr>
            <a:r>
              <a:rPr b="0" lang="en-US" sz="1200">
                <a:latin typeface="Consolas"/>
                <a:ea typeface="Consolas"/>
                <a:cs typeface="Consolas"/>
                <a:sym typeface="Consolas"/>
              </a:rPr>
              <a:t>      age: 20,</a:t>
            </a:r>
            <a:endParaRPr/>
          </a:p>
          <a:p>
            <a:pPr indent="0" lvl="0" marL="0" rtl="0" algn="l">
              <a:lnSpc>
                <a:spcPct val="90000"/>
              </a:lnSpc>
              <a:spcBef>
                <a:spcPts val="1000"/>
              </a:spcBef>
              <a:spcAft>
                <a:spcPts val="0"/>
              </a:spcAft>
              <a:buClr>
                <a:schemeClr val="dk1"/>
              </a:buClr>
              <a:buSzPts val="1200"/>
              <a:buNone/>
            </a:pPr>
            <a:r>
              <a:rPr b="0" lang="en-US" sz="1200">
                <a:latin typeface="Consolas"/>
                <a:ea typeface="Consolas"/>
                <a:cs typeface="Consolas"/>
                <a:sym typeface="Consolas"/>
              </a:rPr>
              <a:t>    };</a:t>
            </a:r>
            <a:endParaRPr/>
          </a:p>
          <a:p>
            <a:pPr indent="0" lvl="0" marL="0" rtl="0" algn="l">
              <a:lnSpc>
                <a:spcPct val="90000"/>
              </a:lnSpc>
              <a:spcBef>
                <a:spcPts val="1000"/>
              </a:spcBef>
              <a:spcAft>
                <a:spcPts val="0"/>
              </a:spcAft>
              <a:buClr>
                <a:schemeClr val="dk1"/>
              </a:buClr>
              <a:buSzPts val="1200"/>
              <a:buNone/>
            </a:pPr>
            <a:r>
              <a:rPr b="0" lang="en-US" sz="1200">
                <a:latin typeface="Consolas"/>
                <a:ea typeface="Consolas"/>
                <a:cs typeface="Consolas"/>
                <a:sym typeface="Consolas"/>
              </a:rPr>
              <a:t>  }</a:t>
            </a:r>
            <a:endParaRPr/>
          </a:p>
          <a:p>
            <a:pPr indent="0" lvl="0" marL="0" rtl="0" algn="l">
              <a:lnSpc>
                <a:spcPct val="90000"/>
              </a:lnSpc>
              <a:spcBef>
                <a:spcPts val="1000"/>
              </a:spcBef>
              <a:spcAft>
                <a:spcPts val="0"/>
              </a:spcAft>
              <a:buClr>
                <a:schemeClr val="dk1"/>
              </a:buClr>
              <a:buSzPts val="1200"/>
              <a:buNone/>
            </a:pPr>
            <a:r>
              <a:rPr b="0" lang="en-US" sz="1200">
                <a:latin typeface="Consolas"/>
                <a:ea typeface="Consolas"/>
                <a:cs typeface="Consolas"/>
                <a:sym typeface="Consolas"/>
              </a:rPr>
              <a:t>  render() {</a:t>
            </a:r>
            <a:endParaRPr/>
          </a:p>
          <a:p>
            <a:pPr indent="0" lvl="0" marL="0" rtl="0" algn="l">
              <a:lnSpc>
                <a:spcPct val="90000"/>
              </a:lnSpc>
              <a:spcBef>
                <a:spcPts val="1000"/>
              </a:spcBef>
              <a:spcAft>
                <a:spcPts val="0"/>
              </a:spcAft>
              <a:buClr>
                <a:schemeClr val="dk1"/>
              </a:buClr>
              <a:buSzPts val="1200"/>
              <a:buNone/>
            </a:pPr>
            <a:r>
              <a:rPr b="0" lang="en-US" sz="1200">
                <a:latin typeface="Consolas"/>
                <a:ea typeface="Consolas"/>
                <a:cs typeface="Consolas"/>
                <a:sym typeface="Consolas"/>
              </a:rPr>
              <a:t>    return (</a:t>
            </a:r>
            <a:endParaRPr/>
          </a:p>
          <a:p>
            <a:pPr indent="0" lvl="0" marL="0" rtl="0" algn="l">
              <a:lnSpc>
                <a:spcPct val="90000"/>
              </a:lnSpc>
              <a:spcBef>
                <a:spcPts val="1000"/>
              </a:spcBef>
              <a:spcAft>
                <a:spcPts val="0"/>
              </a:spcAft>
              <a:buClr>
                <a:schemeClr val="dk1"/>
              </a:buClr>
              <a:buSzPts val="1200"/>
              <a:buNone/>
            </a:pPr>
            <a:r>
              <a:rPr b="0" lang="en-US" sz="1200">
                <a:latin typeface="Consolas"/>
                <a:ea typeface="Consolas"/>
                <a:cs typeface="Consolas"/>
                <a:sym typeface="Consolas"/>
              </a:rPr>
              <a:t>      &lt;div&gt;</a:t>
            </a:r>
            <a:endParaRPr/>
          </a:p>
          <a:p>
            <a:pPr indent="0" lvl="0" marL="0" rtl="0" algn="l">
              <a:lnSpc>
                <a:spcPct val="90000"/>
              </a:lnSpc>
              <a:spcBef>
                <a:spcPts val="1000"/>
              </a:spcBef>
              <a:spcAft>
                <a:spcPts val="0"/>
              </a:spcAft>
              <a:buClr>
                <a:schemeClr val="dk1"/>
              </a:buClr>
              <a:buSzPts val="1200"/>
              <a:buNone/>
            </a:pPr>
            <a:r>
              <a:rPr b="0" lang="en-US" sz="1200">
                <a:latin typeface="Consolas"/>
                <a:ea typeface="Consolas"/>
                <a:cs typeface="Consolas"/>
                <a:sym typeface="Consolas"/>
              </a:rPr>
              <a:t>        &lt;h1&gt;My {this.state.name}&lt;/h1&gt;</a:t>
            </a:r>
            <a:endParaRPr/>
          </a:p>
          <a:p>
            <a:pPr indent="0" lvl="0" marL="0" rtl="0" algn="l">
              <a:lnSpc>
                <a:spcPct val="90000"/>
              </a:lnSpc>
              <a:spcBef>
                <a:spcPts val="1000"/>
              </a:spcBef>
              <a:spcAft>
                <a:spcPts val="0"/>
              </a:spcAft>
              <a:buClr>
                <a:schemeClr val="dk1"/>
              </a:buClr>
              <a:buSzPts val="1200"/>
              <a:buNone/>
            </a:pPr>
            <a:r>
              <a:rPr b="0" lang="en-US" sz="1200">
                <a:latin typeface="Consolas"/>
                <a:ea typeface="Consolas"/>
                <a:cs typeface="Consolas"/>
                <a:sym typeface="Consolas"/>
              </a:rPr>
              <a:t>        &lt;p&gt;</a:t>
            </a:r>
            <a:endParaRPr/>
          </a:p>
          <a:p>
            <a:pPr indent="0" lvl="0" marL="0" rtl="0" algn="l">
              <a:lnSpc>
                <a:spcPct val="90000"/>
              </a:lnSpc>
              <a:spcBef>
                <a:spcPts val="1000"/>
              </a:spcBef>
              <a:spcAft>
                <a:spcPts val="0"/>
              </a:spcAft>
              <a:buClr>
                <a:schemeClr val="dk1"/>
              </a:buClr>
              <a:buSzPts val="1200"/>
              <a:buNone/>
            </a:pPr>
            <a:r>
              <a:rPr b="0" lang="en-US" sz="1200">
                <a:latin typeface="Consolas"/>
                <a:ea typeface="Consolas"/>
                <a:cs typeface="Consolas"/>
                <a:sym typeface="Consolas"/>
              </a:rPr>
              <a:t>          It is a {this.state.age}</a:t>
            </a:r>
            <a:endParaRPr/>
          </a:p>
          <a:p>
            <a:pPr indent="0" lvl="0" marL="0" rtl="0" algn="l">
              <a:lnSpc>
                <a:spcPct val="90000"/>
              </a:lnSpc>
              <a:spcBef>
                <a:spcPts val="1000"/>
              </a:spcBef>
              <a:spcAft>
                <a:spcPts val="0"/>
              </a:spcAft>
              <a:buClr>
                <a:schemeClr val="dk1"/>
              </a:buClr>
              <a:buSzPts val="1200"/>
              <a:buNone/>
            </a:pPr>
            <a:r>
              <a:rPr b="0" lang="en-US" sz="1200">
                <a:latin typeface="Consolas"/>
                <a:ea typeface="Consolas"/>
                <a:cs typeface="Consolas"/>
                <a:sym typeface="Consolas"/>
              </a:rPr>
              <a:t>        &lt;/p&gt;</a:t>
            </a:r>
            <a:endParaRPr/>
          </a:p>
          <a:p>
            <a:pPr indent="0" lvl="0" marL="0" rtl="0" algn="l">
              <a:lnSpc>
                <a:spcPct val="90000"/>
              </a:lnSpc>
              <a:spcBef>
                <a:spcPts val="1000"/>
              </a:spcBef>
              <a:spcAft>
                <a:spcPts val="0"/>
              </a:spcAft>
              <a:buClr>
                <a:schemeClr val="dk1"/>
              </a:buClr>
              <a:buSzPts val="1200"/>
              <a:buNone/>
            </a:pPr>
            <a:r>
              <a:rPr b="0" lang="en-US" sz="1200">
                <a:latin typeface="Consolas"/>
                <a:ea typeface="Consolas"/>
                <a:cs typeface="Consolas"/>
                <a:sym typeface="Consolas"/>
              </a:rPr>
              <a:t>      &lt;/div&gt;</a:t>
            </a:r>
            <a:endParaRPr/>
          </a:p>
          <a:p>
            <a:pPr indent="0" lvl="0" marL="0" rtl="0" algn="l">
              <a:lnSpc>
                <a:spcPct val="90000"/>
              </a:lnSpc>
              <a:spcBef>
                <a:spcPts val="1000"/>
              </a:spcBef>
              <a:spcAft>
                <a:spcPts val="0"/>
              </a:spcAft>
              <a:buClr>
                <a:schemeClr val="dk1"/>
              </a:buClr>
              <a:buSzPts val="1200"/>
              <a:buNone/>
            </a:pPr>
            <a:r>
              <a:rPr b="0" lang="en-US" sz="1200">
                <a:latin typeface="Consolas"/>
                <a:ea typeface="Consolas"/>
                <a:cs typeface="Consolas"/>
                <a:sym typeface="Consolas"/>
              </a:rPr>
              <a:t>    );</a:t>
            </a:r>
            <a:endParaRPr/>
          </a:p>
          <a:p>
            <a:pPr indent="0" lvl="0" marL="0" rtl="0" algn="l">
              <a:lnSpc>
                <a:spcPct val="90000"/>
              </a:lnSpc>
              <a:spcBef>
                <a:spcPts val="1000"/>
              </a:spcBef>
              <a:spcAft>
                <a:spcPts val="0"/>
              </a:spcAft>
              <a:buClr>
                <a:schemeClr val="dk1"/>
              </a:buClr>
              <a:buSzPts val="1200"/>
              <a:buNone/>
            </a:pPr>
            <a:r>
              <a:rPr b="0" lang="en-US" sz="1200">
                <a:latin typeface="Consolas"/>
                <a:ea typeface="Consolas"/>
                <a:cs typeface="Consolas"/>
                <a:sym typeface="Consolas"/>
              </a:rPr>
              <a:t>  }</a:t>
            </a:r>
            <a:endParaRPr/>
          </a:p>
          <a:p>
            <a:pPr indent="0" lvl="0" marL="0" rtl="0" algn="l">
              <a:lnSpc>
                <a:spcPct val="90000"/>
              </a:lnSpc>
              <a:spcBef>
                <a:spcPts val="1000"/>
              </a:spcBef>
              <a:spcAft>
                <a:spcPts val="0"/>
              </a:spcAft>
              <a:buClr>
                <a:schemeClr val="dk1"/>
              </a:buClr>
              <a:buSzPts val="1200"/>
              <a:buNone/>
            </a:pPr>
            <a:r>
              <a:rPr b="0" lang="en-US" sz="1200">
                <a:latin typeface="Consolas"/>
                <a:ea typeface="Consolas"/>
                <a:cs typeface="Consolas"/>
                <a:sym typeface="Consolas"/>
              </a:rPr>
              <a:t>}</a:t>
            </a:r>
            <a:endParaRPr/>
          </a:p>
          <a:p>
            <a:pPr indent="0" lvl="0" marL="0" rtl="0" algn="l">
              <a:lnSpc>
                <a:spcPct val="90000"/>
              </a:lnSpc>
              <a:spcBef>
                <a:spcPts val="1000"/>
              </a:spcBef>
              <a:spcAft>
                <a:spcPts val="0"/>
              </a:spcAft>
              <a:buClr>
                <a:schemeClr val="dk1"/>
              </a:buClr>
              <a:buSzPts val="1200"/>
              <a:buNone/>
            </a:pPr>
            <a:r>
              <a:rPr b="0" lang="en-US" sz="1200">
                <a:latin typeface="Consolas"/>
                <a:ea typeface="Consolas"/>
                <a:cs typeface="Consolas"/>
                <a:sym typeface="Consolas"/>
              </a:rPr>
              <a:t> export default Employee</a:t>
            </a:r>
            <a:endParaRPr b="0" sz="900">
              <a:solidFill>
                <a:srgbClr val="D4D4D4"/>
              </a:solidFill>
              <a:latin typeface="Consolas"/>
              <a:ea typeface="Consolas"/>
              <a:cs typeface="Consolas"/>
              <a:sym typeface="Consolas"/>
            </a:endParaRPr>
          </a:p>
          <a:p>
            <a:pPr indent="0" lvl="0" marL="0" rtl="0" algn="l">
              <a:lnSpc>
                <a:spcPct val="90000"/>
              </a:lnSpc>
              <a:spcBef>
                <a:spcPts val="1000"/>
              </a:spcBef>
              <a:spcAft>
                <a:spcPts val="0"/>
              </a:spcAft>
              <a:buClr>
                <a:srgbClr val="D4D4D4"/>
              </a:buClr>
              <a:buSzPts val="900"/>
              <a:buNone/>
            </a:pPr>
            <a:r>
              <a:rPr b="0" lang="en-US" sz="900">
                <a:solidFill>
                  <a:srgbClr val="D4D4D4"/>
                </a:solidFill>
                <a:latin typeface="Consolas"/>
                <a:ea typeface="Consolas"/>
                <a:cs typeface="Consolas"/>
                <a:sym typeface="Consolas"/>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2"/>
          <p:cNvSpPr txBox="1"/>
          <p:nvPr>
            <p:ph idx="1" type="body"/>
          </p:nvPr>
        </p:nvSpPr>
        <p:spPr>
          <a:xfrm>
            <a:off x="838200" y="266330"/>
            <a:ext cx="10515600" cy="591063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To change a value in the state object, use the </a:t>
            </a:r>
            <a:r>
              <a:rPr lang="en-US">
                <a:solidFill>
                  <a:srgbClr val="FF0000"/>
                </a:solidFill>
              </a:rPr>
              <a:t>this.setState() </a:t>
            </a:r>
            <a:r>
              <a:rPr lang="en-US"/>
              <a:t>method.</a:t>
            </a:r>
            <a:endParaRPr/>
          </a:p>
          <a:p>
            <a:pPr indent="0" lvl="0" marL="0" rtl="0" algn="l">
              <a:lnSpc>
                <a:spcPct val="90000"/>
              </a:lnSpc>
              <a:spcBef>
                <a:spcPts val="1000"/>
              </a:spcBef>
              <a:spcAft>
                <a:spcPts val="0"/>
              </a:spcAft>
              <a:buClr>
                <a:schemeClr val="dk1"/>
              </a:buClr>
              <a:buSzPts val="2800"/>
              <a:buNone/>
            </a:pPr>
            <a:r>
              <a:rPr lang="en-US"/>
              <a:t>When a value in the state object changes, the component will re-render, meaning that the output will change according to the new value(s).</a:t>
            </a:r>
            <a:endParaRPr/>
          </a:p>
          <a:p>
            <a:pPr indent="0" lvl="0" marL="0" rtl="0" algn="l">
              <a:lnSpc>
                <a:spcPct val="90000"/>
              </a:lnSpc>
              <a:spcBef>
                <a:spcPts val="1000"/>
              </a:spcBef>
              <a:spcAft>
                <a:spcPts val="0"/>
              </a:spcAft>
              <a:buClr>
                <a:schemeClr val="dk1"/>
              </a:buClr>
              <a:buSzPts val="2800"/>
              <a:buNone/>
            </a:pPr>
            <a:r>
              <a:rPr lang="en-US"/>
              <a:t>JSX?</a:t>
            </a:r>
            <a:endParaRPr/>
          </a:p>
          <a:p>
            <a:pPr indent="0" lvl="0" marL="0" rtl="0" algn="l">
              <a:lnSpc>
                <a:spcPct val="90000"/>
              </a:lnSpc>
              <a:spcBef>
                <a:spcPts val="1000"/>
              </a:spcBef>
              <a:spcAft>
                <a:spcPts val="0"/>
              </a:spcAft>
              <a:buClr>
                <a:schemeClr val="dk1"/>
              </a:buClr>
              <a:buSzPts val="2800"/>
              <a:buNone/>
            </a:pPr>
            <a:r>
              <a:rPr lang="en-US"/>
              <a:t>JSX is an extension to javascript. It is a template script where you will have the power of using HTML and Javascript together.</a:t>
            </a:r>
            <a:endParaRPr/>
          </a:p>
          <a:p>
            <a:pPr indent="0" lvl="0" marL="0" rtl="0" algn="l">
              <a:lnSpc>
                <a:spcPct val="90000"/>
              </a:lnSpc>
              <a:spcBef>
                <a:spcPts val="1000"/>
              </a:spcBef>
              <a:spcAft>
                <a:spcPts val="0"/>
              </a:spcAft>
              <a:buClr>
                <a:schemeClr val="dk1"/>
              </a:buClr>
              <a:buSzPts val="2800"/>
              <a:buNone/>
            </a:pPr>
            <a:r>
              <a:rPr lang="en-US"/>
              <a:t>Here is a simple example of a JSX code.</a:t>
            </a:r>
            <a:endParaRPr/>
          </a:p>
          <a:p>
            <a:pPr indent="0" lvl="0" marL="0" rtl="0" algn="l">
              <a:lnSpc>
                <a:spcPct val="90000"/>
              </a:lnSpc>
              <a:spcBef>
                <a:spcPts val="1000"/>
              </a:spcBef>
              <a:spcAft>
                <a:spcPts val="0"/>
              </a:spcAft>
              <a:buClr>
                <a:schemeClr val="dk1"/>
              </a:buClr>
              <a:buSzPts val="2800"/>
              <a:buNone/>
            </a:pPr>
            <a:r>
              <a:rPr lang="en-US"/>
              <a:t>const header = "&lt;h1&gt;Hello I am header&lt;/h1&gt;";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ES6 FEATURES</a:t>
            </a:r>
            <a:endParaRPr/>
          </a:p>
        </p:txBody>
      </p:sp>
      <p:sp>
        <p:nvSpPr>
          <p:cNvPr id="166" name="Google Shape;166;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rgbClr val="292929"/>
              </a:buClr>
              <a:buSzPct val="100000"/>
              <a:buNone/>
            </a:pPr>
            <a:r>
              <a:rPr b="1" i="0" lang="en-US" sz="1800">
                <a:solidFill>
                  <a:srgbClr val="292929"/>
                </a:solidFill>
                <a:latin typeface="Arial"/>
                <a:ea typeface="Arial"/>
                <a:cs typeface="Arial"/>
                <a:sym typeface="Arial"/>
              </a:rPr>
              <a:t>Template Literals</a:t>
            </a:r>
            <a:endParaRPr/>
          </a:p>
          <a:p>
            <a:pPr indent="0" lvl="0" marL="0" rtl="0" algn="l">
              <a:lnSpc>
                <a:spcPct val="90000"/>
              </a:lnSpc>
              <a:spcBef>
                <a:spcPts val="1000"/>
              </a:spcBef>
              <a:spcAft>
                <a:spcPts val="0"/>
              </a:spcAft>
              <a:buClr>
                <a:schemeClr val="dk1"/>
              </a:buClr>
              <a:buSzPct val="100000"/>
              <a:buNone/>
            </a:pPr>
            <a:r>
              <a:rPr lang="en-US" sz="1800"/>
              <a:t>/*IN ES5*/</a:t>
            </a:r>
            <a:endParaRPr/>
          </a:p>
          <a:p>
            <a:pPr indent="0" lvl="0" marL="0" rtl="0" algn="l">
              <a:lnSpc>
                <a:spcPct val="90000"/>
              </a:lnSpc>
              <a:spcBef>
                <a:spcPts val="1000"/>
              </a:spcBef>
              <a:spcAft>
                <a:spcPts val="0"/>
              </a:spcAft>
              <a:buClr>
                <a:schemeClr val="dk1"/>
              </a:buClr>
              <a:buSzPct val="100000"/>
              <a:buNone/>
            </a:pPr>
            <a:r>
              <a:rPr lang="en-US" sz="1800"/>
              <a:t>var name = 'Hello World'; </a:t>
            </a:r>
            <a:endParaRPr/>
          </a:p>
          <a:p>
            <a:pPr indent="0" lvl="0" marL="0" rtl="0" algn="l">
              <a:lnSpc>
                <a:spcPct val="90000"/>
              </a:lnSpc>
              <a:spcBef>
                <a:spcPts val="1000"/>
              </a:spcBef>
              <a:spcAft>
                <a:spcPts val="0"/>
              </a:spcAft>
              <a:buClr>
                <a:schemeClr val="dk1"/>
              </a:buClr>
              <a:buSzPct val="100000"/>
              <a:buNone/>
            </a:pPr>
            <a:r>
              <a:rPr lang="en-US" sz="1800"/>
              <a:t>var message = 'Hey' + name + ',';</a:t>
            </a:r>
            <a:endParaRPr/>
          </a:p>
          <a:p>
            <a:pPr indent="0" lvl="0" marL="0" rtl="0" algn="l">
              <a:lnSpc>
                <a:spcPct val="90000"/>
              </a:lnSpc>
              <a:spcBef>
                <a:spcPts val="1000"/>
              </a:spcBef>
              <a:spcAft>
                <a:spcPts val="0"/>
              </a:spcAft>
              <a:buClr>
                <a:schemeClr val="dk1"/>
              </a:buClr>
              <a:buSzPct val="100000"/>
              <a:buNone/>
            </a:pPr>
            <a:r>
              <a:rPr lang="en-US" sz="1800"/>
              <a:t>/*IN ES6*/</a:t>
            </a:r>
            <a:endParaRPr/>
          </a:p>
          <a:p>
            <a:pPr indent="0" lvl="0" marL="0" rtl="0" algn="l">
              <a:lnSpc>
                <a:spcPct val="90000"/>
              </a:lnSpc>
              <a:spcBef>
                <a:spcPts val="1000"/>
              </a:spcBef>
              <a:spcAft>
                <a:spcPts val="0"/>
              </a:spcAft>
              <a:buClr>
                <a:schemeClr val="dk1"/>
              </a:buClr>
              <a:buSzPct val="100000"/>
              <a:buNone/>
            </a:pPr>
            <a:r>
              <a:rPr lang="en-US" sz="1800"/>
              <a:t>let name = 'Hello World'; </a:t>
            </a:r>
            <a:endParaRPr/>
          </a:p>
          <a:p>
            <a:pPr indent="0" lvl="0" marL="0" rtl="0" algn="l">
              <a:lnSpc>
                <a:spcPct val="90000"/>
              </a:lnSpc>
              <a:spcBef>
                <a:spcPts val="1000"/>
              </a:spcBef>
              <a:spcAft>
                <a:spcPts val="0"/>
              </a:spcAft>
              <a:buClr>
                <a:schemeClr val="dk1"/>
              </a:buClr>
              <a:buSzPct val="100000"/>
              <a:buNone/>
            </a:pPr>
            <a:r>
              <a:rPr lang="en-US" sz="1800"/>
              <a:t>let message = `Hey ${name},`</a:t>
            </a:r>
            <a:endParaRPr/>
          </a:p>
          <a:p>
            <a:pPr indent="0" lvl="0" marL="0" rtl="0" algn="l">
              <a:lnSpc>
                <a:spcPct val="90000"/>
              </a:lnSpc>
              <a:spcBef>
                <a:spcPts val="1000"/>
              </a:spcBef>
              <a:spcAft>
                <a:spcPts val="0"/>
              </a:spcAft>
              <a:buClr>
                <a:schemeClr val="dk1"/>
              </a:buClr>
              <a:buSzPct val="100000"/>
              <a:buNone/>
            </a:pPr>
            <a:r>
              <a:rPr lang="en-US" sz="1800"/>
              <a:t>We are using backtick character here. To add a placeholder in a template literal, we use the ${expression} syntax. You can replace “expression” with any JavaScript expressions. ;</a:t>
            </a:r>
            <a:endParaRPr/>
          </a:p>
          <a:p>
            <a:pPr indent="0" lvl="0" marL="0" rtl="0" algn="l">
              <a:lnSpc>
                <a:spcPct val="90000"/>
              </a:lnSpc>
              <a:spcBef>
                <a:spcPts val="1000"/>
              </a:spcBef>
              <a:spcAft>
                <a:spcPts val="0"/>
              </a:spcAft>
              <a:buClr>
                <a:schemeClr val="dk1"/>
              </a:buClr>
              <a:buSzPct val="100000"/>
              <a:buNone/>
            </a:pPr>
            <a:r>
              <a:rPr b="1" lang="en-US" sz="1800"/>
              <a:t>Arrow Function</a:t>
            </a:r>
            <a:endParaRPr/>
          </a:p>
          <a:p>
            <a:pPr indent="0" lvl="0" marL="0" rtl="0" algn="l">
              <a:lnSpc>
                <a:spcPct val="90000"/>
              </a:lnSpc>
              <a:spcBef>
                <a:spcPts val="1000"/>
              </a:spcBef>
              <a:spcAft>
                <a:spcPts val="0"/>
              </a:spcAft>
              <a:buClr>
                <a:schemeClr val="dk1"/>
              </a:buClr>
              <a:buSzPct val="100000"/>
              <a:buNone/>
            </a:pPr>
            <a:r>
              <a:rPr lang="en-US" sz="1800"/>
              <a:t>Here’s a function expression in ES5:</a:t>
            </a:r>
            <a:endParaRPr/>
          </a:p>
          <a:p>
            <a:pPr indent="0" lvl="0" marL="0" rtl="0" algn="l">
              <a:lnSpc>
                <a:spcPct val="90000"/>
              </a:lnSpc>
              <a:spcBef>
                <a:spcPts val="1000"/>
              </a:spcBef>
              <a:spcAft>
                <a:spcPts val="0"/>
              </a:spcAft>
              <a:buClr>
                <a:schemeClr val="dk1"/>
              </a:buClr>
              <a:buSzPct val="100000"/>
              <a:buNone/>
            </a:pPr>
            <a:r>
              <a:t/>
            </a:r>
            <a:endParaRPr sz="1800"/>
          </a:p>
          <a:p>
            <a:pPr indent="0" lvl="0" marL="0" rtl="0" algn="l">
              <a:lnSpc>
                <a:spcPct val="90000"/>
              </a:lnSpc>
              <a:spcBef>
                <a:spcPts val="1000"/>
              </a:spcBef>
              <a:spcAft>
                <a:spcPts val="0"/>
              </a:spcAft>
              <a:buClr>
                <a:schemeClr val="dk1"/>
              </a:buClr>
              <a:buSzPct val="100000"/>
              <a:buNone/>
            </a:pPr>
            <a:r>
              <a:rPr lang="en-US" sz="1800"/>
              <a:t>const add = function(num) { </a:t>
            </a:r>
            <a:endParaRPr/>
          </a:p>
          <a:p>
            <a:pPr indent="0" lvl="0" marL="0" rtl="0" algn="l">
              <a:lnSpc>
                <a:spcPct val="90000"/>
              </a:lnSpc>
              <a:spcBef>
                <a:spcPts val="1000"/>
              </a:spcBef>
              <a:spcAft>
                <a:spcPts val="0"/>
              </a:spcAft>
              <a:buClr>
                <a:schemeClr val="dk1"/>
              </a:buClr>
              <a:buSzPct val="100000"/>
              <a:buNone/>
            </a:pPr>
            <a:r>
              <a:rPr lang="en-US" sz="1800"/>
              <a:t>   return num + num; </a:t>
            </a:r>
            <a:endParaRPr/>
          </a:p>
          <a:p>
            <a:pPr indent="0" lvl="0" marL="0" rtl="0" algn="l">
              <a:lnSpc>
                <a:spcPct val="90000"/>
              </a:lnSpc>
              <a:spcBef>
                <a:spcPts val="1000"/>
              </a:spcBef>
              <a:spcAft>
                <a:spcPts val="0"/>
              </a:spcAft>
              <a:buClr>
                <a:schemeClr val="dk1"/>
              </a:buClr>
              <a:buSzPct val="100000"/>
              <a:buNone/>
            </a:pPr>
            <a:r>
              <a:rPr lang="en-US" sz="1800"/>
              <a:t>}</a:t>
            </a:r>
            <a:endParaRPr/>
          </a:p>
          <a:p>
            <a:pPr indent="0" lvl="0" marL="0" rtl="0" algn="l">
              <a:lnSpc>
                <a:spcPct val="90000"/>
              </a:lnSpc>
              <a:spcBef>
                <a:spcPts val="1000"/>
              </a:spcBef>
              <a:spcAft>
                <a:spcPts val="0"/>
              </a:spcAft>
              <a:buClr>
                <a:schemeClr val="dk1"/>
              </a:buClr>
              <a:buSzPct val="100000"/>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idx="1" type="body"/>
          </p:nvPr>
        </p:nvSpPr>
        <p:spPr>
          <a:xfrm>
            <a:off x="838200" y="239697"/>
            <a:ext cx="10515600" cy="6312023"/>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lang="en-US"/>
              <a:t>With arrow functions, we get rid of the function keyword and put a fat arrow (=&gt;) between the parameters and the body of the function:</a:t>
            </a:r>
            <a:endParaRPr/>
          </a:p>
          <a:p>
            <a:pPr indent="0" lvl="0" marL="0" rtl="0" algn="l">
              <a:lnSpc>
                <a:spcPct val="90000"/>
              </a:lnSpc>
              <a:spcBef>
                <a:spcPts val="1000"/>
              </a:spcBef>
              <a:spcAft>
                <a:spcPts val="0"/>
              </a:spcAft>
              <a:buClr>
                <a:srgbClr val="292929"/>
              </a:buClr>
              <a:buSzPct val="100000"/>
              <a:buNone/>
            </a:pPr>
            <a:r>
              <a:rPr b="0" i="0" lang="en-US">
                <a:solidFill>
                  <a:srgbClr val="292929"/>
                </a:solidFill>
                <a:latin typeface="Source Code Pro"/>
                <a:ea typeface="Source Code Pro"/>
                <a:cs typeface="Source Code Pro"/>
                <a:sym typeface="Source Code Pro"/>
              </a:rPr>
              <a:t>const add = function(num) { </a:t>
            </a:r>
            <a:br>
              <a:rPr lang="en-US"/>
            </a:br>
            <a:r>
              <a:rPr b="0" i="0" lang="en-US">
                <a:solidFill>
                  <a:srgbClr val="292929"/>
                </a:solidFill>
                <a:latin typeface="Source Code Pro"/>
                <a:ea typeface="Source Code Pro"/>
                <a:cs typeface="Source Code Pro"/>
                <a:sym typeface="Source Code Pro"/>
              </a:rPr>
              <a:t>return num + num; </a:t>
            </a:r>
            <a:br>
              <a:rPr lang="en-US"/>
            </a:br>
            <a:r>
              <a:rPr b="0" i="0" lang="en-US">
                <a:solidFill>
                  <a:srgbClr val="292929"/>
                </a:solidFill>
                <a:latin typeface="Source Code Pro"/>
                <a:ea typeface="Source Code Pro"/>
                <a:cs typeface="Source Code Pro"/>
                <a:sym typeface="Source Code Pro"/>
              </a:rPr>
              <a:t>}</a:t>
            </a:r>
            <a:endParaRPr/>
          </a:p>
          <a:p>
            <a:pPr indent="0" lvl="0" marL="0" rtl="0" algn="l">
              <a:lnSpc>
                <a:spcPct val="90000"/>
              </a:lnSpc>
              <a:spcBef>
                <a:spcPts val="1000"/>
              </a:spcBef>
              <a:spcAft>
                <a:spcPts val="0"/>
              </a:spcAft>
              <a:buClr>
                <a:schemeClr val="dk1"/>
              </a:buClr>
              <a:buSzPct val="100000"/>
              <a:buNone/>
            </a:pPr>
            <a:r>
              <a:rPr lang="en-US"/>
              <a:t>const add = (num) =&gt; { </a:t>
            </a:r>
            <a:endParaRPr/>
          </a:p>
          <a:p>
            <a:pPr indent="0" lvl="0" marL="0" rtl="0" algn="l">
              <a:lnSpc>
                <a:spcPct val="90000"/>
              </a:lnSpc>
              <a:spcBef>
                <a:spcPts val="1000"/>
              </a:spcBef>
              <a:spcAft>
                <a:spcPts val="0"/>
              </a:spcAft>
              <a:buClr>
                <a:schemeClr val="dk1"/>
              </a:buClr>
              <a:buSzPct val="100000"/>
              <a:buNone/>
            </a:pPr>
            <a:r>
              <a:rPr lang="en-US"/>
              <a:t>   return num + num; </a:t>
            </a:r>
            <a:endParaRPr/>
          </a:p>
          <a:p>
            <a:pPr indent="0" lvl="0" marL="0" rtl="0" algn="l">
              <a:lnSpc>
                <a:spcPct val="90000"/>
              </a:lnSpc>
              <a:spcBef>
                <a:spcPts val="1000"/>
              </a:spcBef>
              <a:spcAft>
                <a:spcPts val="0"/>
              </a:spcAft>
              <a:buClr>
                <a:schemeClr val="dk1"/>
              </a:buClr>
              <a:buSzPct val="100000"/>
              <a:buNone/>
            </a:pPr>
            <a:r>
              <a:rPr lang="en-US"/>
              <a:t>}</a:t>
            </a:r>
            <a:endParaRPr/>
          </a:p>
          <a:p>
            <a:pPr indent="0" lvl="0" marL="0" rtl="0" algn="l">
              <a:lnSpc>
                <a:spcPct val="90000"/>
              </a:lnSpc>
              <a:spcBef>
                <a:spcPts val="1000"/>
              </a:spcBef>
              <a:spcAft>
                <a:spcPts val="0"/>
              </a:spcAft>
              <a:buClr>
                <a:schemeClr val="dk1"/>
              </a:buClr>
              <a:buSzPct val="100000"/>
              <a:buNone/>
            </a:pPr>
            <a:r>
              <a:rPr b="1" lang="en-US"/>
              <a:t>Destructuring</a:t>
            </a:r>
            <a:endParaRPr b="1"/>
          </a:p>
          <a:p>
            <a:pPr indent="0" lvl="0" marL="0" rtl="0" algn="l">
              <a:lnSpc>
                <a:spcPct val="90000"/>
              </a:lnSpc>
              <a:spcBef>
                <a:spcPts val="1000"/>
              </a:spcBef>
              <a:spcAft>
                <a:spcPts val="0"/>
              </a:spcAft>
              <a:buClr>
                <a:schemeClr val="dk1"/>
              </a:buClr>
              <a:buSzPct val="100000"/>
              <a:buNone/>
            </a:pPr>
            <a:r>
              <a:rPr lang="en-US"/>
              <a:t>Destructuring is an expression that allows us to extract properties from an object, or items from an array. Let’s say we have an address object like this:</a:t>
            </a:r>
            <a:endParaRPr/>
          </a:p>
          <a:p>
            <a:pPr indent="0" lvl="0" marL="0" rtl="0" algn="l">
              <a:lnSpc>
                <a:spcPct val="90000"/>
              </a:lnSpc>
              <a:spcBef>
                <a:spcPts val="1000"/>
              </a:spcBef>
              <a:spcAft>
                <a:spcPts val="0"/>
              </a:spcAft>
              <a:buClr>
                <a:schemeClr val="dk1"/>
              </a:buClr>
              <a:buSzPct val="100000"/>
              <a:buNone/>
            </a:pPr>
            <a:r>
              <a:rPr lang="en-US"/>
              <a:t>const address = { </a:t>
            </a:r>
            <a:endParaRPr/>
          </a:p>
          <a:p>
            <a:pPr indent="0" lvl="0" marL="0" rtl="0" algn="l">
              <a:lnSpc>
                <a:spcPct val="90000"/>
              </a:lnSpc>
              <a:spcBef>
                <a:spcPts val="1000"/>
              </a:spcBef>
              <a:spcAft>
                <a:spcPts val="0"/>
              </a:spcAft>
              <a:buClr>
                <a:schemeClr val="dk1"/>
              </a:buClr>
              <a:buSzPct val="100000"/>
              <a:buNone/>
            </a:pPr>
            <a:r>
              <a:rPr lang="en-US"/>
              <a:t>   street: 'Pallimon',</a:t>
            </a:r>
            <a:endParaRPr/>
          </a:p>
          <a:p>
            <a:pPr indent="0" lvl="0" marL="0" rtl="0" algn="l">
              <a:lnSpc>
                <a:spcPct val="90000"/>
              </a:lnSpc>
              <a:spcBef>
                <a:spcPts val="1000"/>
              </a:spcBef>
              <a:spcAft>
                <a:spcPts val="0"/>
              </a:spcAft>
              <a:buClr>
                <a:schemeClr val="dk1"/>
              </a:buClr>
              <a:buSzPct val="100000"/>
              <a:buNone/>
            </a:pPr>
            <a:r>
              <a:rPr lang="en-US"/>
              <a:t>   city: 'Kollam',</a:t>
            </a:r>
            <a:endParaRPr/>
          </a:p>
          <a:p>
            <a:pPr indent="0" lvl="0" marL="0" rtl="0" algn="l">
              <a:lnSpc>
                <a:spcPct val="90000"/>
              </a:lnSpc>
              <a:spcBef>
                <a:spcPts val="1000"/>
              </a:spcBef>
              <a:spcAft>
                <a:spcPts val="0"/>
              </a:spcAft>
              <a:buClr>
                <a:schemeClr val="dk1"/>
              </a:buClr>
              <a:buSzPct val="100000"/>
              <a:buNone/>
            </a:pPr>
            <a:r>
              <a:rPr lang="en-US"/>
              <a:t>   state: 'Kerala'</a:t>
            </a:r>
            <a:endParaRPr/>
          </a:p>
          <a:p>
            <a:pPr indent="0" lvl="0" marL="0" rtl="0" algn="l">
              <a:lnSpc>
                <a:spcPct val="90000"/>
              </a:lnSpc>
              <a:spcBef>
                <a:spcPts val="1000"/>
              </a:spcBef>
              <a:spcAft>
                <a:spcPts val="0"/>
              </a:spcAft>
              <a:buClr>
                <a:schemeClr val="dk1"/>
              </a:buClr>
              <a:buSzPct val="100000"/>
              <a:buNone/>
            </a:pPr>
            <a:r>
              <a:rPr lang="en-US"/>
              <a:t>}; //ES5</a:t>
            </a:r>
            <a:endParaRPr/>
          </a:p>
          <a:p>
            <a:pPr indent="0" lvl="0" marL="0" rtl="0" algn="l">
              <a:lnSpc>
                <a:spcPct val="90000"/>
              </a:lnSpc>
              <a:spcBef>
                <a:spcPts val="1000"/>
              </a:spcBef>
              <a:spcAft>
                <a:spcPts val="0"/>
              </a:spcAft>
              <a:buClr>
                <a:schemeClr val="dk1"/>
              </a:buClr>
              <a:buSzPct val="100000"/>
              <a:buNone/>
            </a:pPr>
            <a:r>
              <a:rPr lang="en-US"/>
              <a:t>var street = address.street;</a:t>
            </a:r>
            <a:endParaRPr/>
          </a:p>
          <a:p>
            <a:pPr indent="0" lvl="0" marL="0" rtl="0" algn="l">
              <a:lnSpc>
                <a:spcPct val="90000"/>
              </a:lnSpc>
              <a:spcBef>
                <a:spcPts val="1000"/>
              </a:spcBef>
              <a:spcAft>
                <a:spcPts val="0"/>
              </a:spcAft>
              <a:buClr>
                <a:schemeClr val="dk1"/>
              </a:buClr>
              <a:buSzPct val="100000"/>
              <a:buNone/>
            </a:pPr>
            <a:r>
              <a:rPr lang="en-US"/>
              <a:t>var city = address.city; </a:t>
            </a:r>
            <a:endParaRPr/>
          </a:p>
          <a:p>
            <a:pPr indent="0" lvl="0" marL="0" rtl="0" algn="l">
              <a:lnSpc>
                <a:spcPct val="90000"/>
              </a:lnSpc>
              <a:spcBef>
                <a:spcPts val="1000"/>
              </a:spcBef>
              <a:spcAft>
                <a:spcPts val="0"/>
              </a:spcAft>
              <a:buClr>
                <a:schemeClr val="dk1"/>
              </a:buClr>
              <a:buSzPct val="100000"/>
              <a:buNone/>
            </a:pPr>
            <a:r>
              <a:rPr lang="en-US"/>
              <a:t>var state = address.state;</a:t>
            </a:r>
            <a:endParaRPr/>
          </a:p>
          <a:p>
            <a:pPr indent="0" lvl="0" marL="0" rtl="0" algn="l">
              <a:lnSpc>
                <a:spcPct val="90000"/>
              </a:lnSpc>
              <a:spcBef>
                <a:spcPts val="1000"/>
              </a:spcBef>
              <a:spcAft>
                <a:spcPts val="0"/>
              </a:spcAft>
              <a:buClr>
                <a:schemeClr val="dk1"/>
              </a:buClr>
              <a:buSzPct val="100000"/>
              <a:buNone/>
            </a:pPr>
            <a:r>
              <a:rPr lang="en-US"/>
              <a:t>//ES6</a:t>
            </a:r>
            <a:endParaRPr/>
          </a:p>
          <a:p>
            <a:pPr indent="0" lvl="0" marL="0" rtl="0" algn="l">
              <a:lnSpc>
                <a:spcPct val="90000"/>
              </a:lnSpc>
              <a:spcBef>
                <a:spcPts val="1000"/>
              </a:spcBef>
              <a:spcAft>
                <a:spcPts val="0"/>
              </a:spcAft>
              <a:buClr>
                <a:schemeClr val="dk1"/>
              </a:buClr>
              <a:buSzPct val="100000"/>
              <a:buNone/>
            </a:pPr>
            <a:r>
              <a:rPr lang="en-US"/>
              <a:t>const { street, city, state } = address;</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5"/>
          <p:cNvSpPr txBox="1"/>
          <p:nvPr>
            <p:ph idx="1" type="body"/>
          </p:nvPr>
        </p:nvSpPr>
        <p:spPr>
          <a:xfrm>
            <a:off x="838200" y="195308"/>
            <a:ext cx="10515600" cy="651620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We can also destructure arrays but we use square brackets ([]) instead of curly braces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//ES5</a:t>
            </a:r>
            <a:endParaRPr/>
          </a:p>
          <a:p>
            <a:pPr indent="0" lvl="0" marL="0" rtl="0" algn="l">
              <a:lnSpc>
                <a:spcPct val="90000"/>
              </a:lnSpc>
              <a:spcBef>
                <a:spcPts val="1000"/>
              </a:spcBef>
              <a:spcAft>
                <a:spcPts val="0"/>
              </a:spcAft>
              <a:buClr>
                <a:schemeClr val="dk1"/>
              </a:buClr>
              <a:buSzPts val="2800"/>
              <a:buNone/>
            </a:pPr>
            <a:r>
              <a:rPr lang="en-US"/>
              <a:t>var values = ['Hello', 'World'];</a:t>
            </a:r>
            <a:endParaRPr/>
          </a:p>
          <a:p>
            <a:pPr indent="0" lvl="0" marL="0" rtl="0" algn="l">
              <a:lnSpc>
                <a:spcPct val="90000"/>
              </a:lnSpc>
              <a:spcBef>
                <a:spcPts val="1000"/>
              </a:spcBef>
              <a:spcAft>
                <a:spcPts val="0"/>
              </a:spcAft>
              <a:buClr>
                <a:schemeClr val="dk1"/>
              </a:buClr>
              <a:buSzPts val="2800"/>
              <a:buNone/>
            </a:pPr>
            <a:r>
              <a:rPr lang="en-US"/>
              <a:t>var first = values[0];</a:t>
            </a:r>
            <a:endParaRPr/>
          </a:p>
          <a:p>
            <a:pPr indent="0" lvl="0" marL="0" rtl="0" algn="l">
              <a:lnSpc>
                <a:spcPct val="90000"/>
              </a:lnSpc>
              <a:spcBef>
                <a:spcPts val="1000"/>
              </a:spcBef>
              <a:spcAft>
                <a:spcPts val="0"/>
              </a:spcAft>
              <a:buClr>
                <a:schemeClr val="dk1"/>
              </a:buClr>
              <a:buSzPts val="2800"/>
              <a:buNone/>
            </a:pPr>
            <a:r>
              <a:rPr lang="en-US"/>
              <a:t>var last = values[1];</a:t>
            </a:r>
            <a:endParaRPr/>
          </a:p>
          <a:p>
            <a:pPr indent="0" lvl="0" marL="0" rtl="0" algn="l">
              <a:lnSpc>
                <a:spcPct val="90000"/>
              </a:lnSpc>
              <a:spcBef>
                <a:spcPts val="1000"/>
              </a:spcBef>
              <a:spcAft>
                <a:spcPts val="0"/>
              </a:spcAft>
              <a:buClr>
                <a:schemeClr val="dk1"/>
              </a:buClr>
              <a:buSzPts val="2800"/>
              <a:buNone/>
            </a:pPr>
            <a:r>
              <a:rPr lang="en-US"/>
              <a:t>//ES6</a:t>
            </a:r>
            <a:endParaRPr/>
          </a:p>
          <a:p>
            <a:pPr indent="0" lvl="0" marL="0" rtl="0" algn="l">
              <a:lnSpc>
                <a:spcPct val="90000"/>
              </a:lnSpc>
              <a:spcBef>
                <a:spcPts val="1000"/>
              </a:spcBef>
              <a:spcAft>
                <a:spcPts val="0"/>
              </a:spcAft>
              <a:buClr>
                <a:schemeClr val="dk1"/>
              </a:buClr>
              <a:buSzPts val="2800"/>
              <a:buNone/>
            </a:pPr>
            <a:r>
              <a:rPr lang="en-US"/>
              <a:t>const values = ['Hello', 'World'];</a:t>
            </a:r>
            <a:endParaRPr/>
          </a:p>
          <a:p>
            <a:pPr indent="0" lvl="0" marL="0" rtl="0" algn="l">
              <a:lnSpc>
                <a:spcPct val="90000"/>
              </a:lnSpc>
              <a:spcBef>
                <a:spcPts val="1000"/>
              </a:spcBef>
              <a:spcAft>
                <a:spcPts val="0"/>
              </a:spcAft>
              <a:buClr>
                <a:schemeClr val="dk1"/>
              </a:buClr>
              <a:buSzPts val="2800"/>
              <a:buNone/>
            </a:pPr>
            <a:r>
              <a:rPr lang="en-US"/>
              <a:t>const [first, last] = values;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6"/>
          <p:cNvSpPr txBox="1"/>
          <p:nvPr>
            <p:ph idx="1" type="body"/>
          </p:nvPr>
        </p:nvSpPr>
        <p:spPr>
          <a:xfrm>
            <a:off x="838200" y="168676"/>
            <a:ext cx="10515600" cy="6008287"/>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rgbClr val="FF0000"/>
              </a:buClr>
              <a:buSzPct val="100000"/>
              <a:buNone/>
            </a:pPr>
            <a:r>
              <a:rPr lang="en-US">
                <a:solidFill>
                  <a:srgbClr val="FF0000"/>
                </a:solidFill>
              </a:rPr>
              <a:t>Rest parameter and Spread operator</a:t>
            </a:r>
            <a:endParaRPr/>
          </a:p>
          <a:p>
            <a:pPr indent="0" lvl="0" marL="0" rtl="0" algn="l">
              <a:lnSpc>
                <a:spcPct val="90000"/>
              </a:lnSpc>
              <a:spcBef>
                <a:spcPts val="1000"/>
              </a:spcBef>
              <a:spcAft>
                <a:spcPts val="0"/>
              </a:spcAft>
              <a:buClr>
                <a:schemeClr val="dk1"/>
              </a:buClr>
              <a:buSzPct val="100000"/>
              <a:buNone/>
            </a:pPr>
            <a:r>
              <a:rPr lang="en-US"/>
              <a:t>spread operator spread the elements of array into individual values.</a:t>
            </a:r>
            <a:endParaRPr/>
          </a:p>
          <a:p>
            <a:pPr indent="0" lvl="0" marL="0" rtl="0" algn="l">
              <a:lnSpc>
                <a:spcPct val="90000"/>
              </a:lnSpc>
              <a:spcBef>
                <a:spcPts val="1000"/>
              </a:spcBef>
              <a:spcAft>
                <a:spcPts val="0"/>
              </a:spcAft>
              <a:buClr>
                <a:schemeClr val="dk1"/>
              </a:buClr>
              <a:buSzPct val="100000"/>
              <a:buNone/>
            </a:pPr>
            <a:r>
              <a:rPr lang="en-US"/>
              <a:t>function getSum(x, y, z){</a:t>
            </a:r>
            <a:endParaRPr/>
          </a:p>
          <a:p>
            <a:pPr indent="0" lvl="0" marL="0" rtl="0" algn="l">
              <a:lnSpc>
                <a:spcPct val="90000"/>
              </a:lnSpc>
              <a:spcBef>
                <a:spcPts val="1000"/>
              </a:spcBef>
              <a:spcAft>
                <a:spcPts val="0"/>
              </a:spcAft>
              <a:buClr>
                <a:schemeClr val="dk1"/>
              </a:buClr>
              <a:buSzPct val="100000"/>
              <a:buNone/>
            </a:pPr>
            <a:r>
              <a:rPr lang="en-US"/>
              <a:t>    console.log(x+y+z);</a:t>
            </a:r>
            <a:endParaRPr/>
          </a:p>
          <a:p>
            <a:pPr indent="0" lvl="0" marL="0" rtl="0" algn="l">
              <a:lnSpc>
                <a:spcPct val="90000"/>
              </a:lnSpc>
              <a:spcBef>
                <a:spcPts val="1000"/>
              </a:spcBef>
              <a:spcAft>
                <a:spcPts val="0"/>
              </a:spcAft>
              <a:buClr>
                <a:schemeClr val="dk1"/>
              </a:buClr>
              <a:buSzPct val="100000"/>
              <a:buNone/>
            </a:pPr>
            <a:r>
              <a:rPr lang="en-US"/>
              <a:t>}</a:t>
            </a:r>
            <a:endParaRPr/>
          </a:p>
          <a:p>
            <a:pPr indent="0" lvl="0" marL="0" rtl="0" algn="l">
              <a:lnSpc>
                <a:spcPct val="90000"/>
              </a:lnSpc>
              <a:spcBef>
                <a:spcPts val="1000"/>
              </a:spcBef>
              <a:spcAft>
                <a:spcPts val="0"/>
              </a:spcAft>
              <a:buClr>
                <a:schemeClr val="dk1"/>
              </a:buClr>
              <a:buSzPct val="100000"/>
              <a:buNone/>
            </a:pPr>
            <a:r>
              <a:rPr lang="en-US"/>
              <a:t>let sumArray = [10,20,30];</a:t>
            </a:r>
            <a:endParaRPr/>
          </a:p>
          <a:p>
            <a:pPr indent="0" lvl="0" marL="0" rtl="0" algn="l">
              <a:lnSpc>
                <a:spcPct val="90000"/>
              </a:lnSpc>
              <a:spcBef>
                <a:spcPts val="1000"/>
              </a:spcBef>
              <a:spcAft>
                <a:spcPts val="0"/>
              </a:spcAft>
              <a:buClr>
                <a:schemeClr val="dk1"/>
              </a:buClr>
              <a:buSzPct val="100000"/>
              <a:buNone/>
            </a:pPr>
            <a:r>
              <a:rPr lang="en-US"/>
              <a:t>getSum(...sumArray);</a:t>
            </a:r>
            <a:endParaRPr/>
          </a:p>
          <a:p>
            <a:pPr indent="0" lvl="0" marL="0" rtl="0" algn="l">
              <a:lnSpc>
                <a:spcPct val="90000"/>
              </a:lnSpc>
              <a:spcBef>
                <a:spcPts val="1000"/>
              </a:spcBef>
              <a:spcAft>
                <a:spcPts val="0"/>
              </a:spcAft>
              <a:buClr>
                <a:schemeClr val="dk1"/>
              </a:buClr>
              <a:buSzPct val="100000"/>
              <a:buNone/>
            </a:pPr>
            <a:r>
              <a:rPr lang="en-US"/>
              <a:t> var a = [1, 2];</a:t>
            </a:r>
            <a:endParaRPr/>
          </a:p>
          <a:p>
            <a:pPr indent="0" lvl="0" marL="0" rtl="0" algn="l">
              <a:lnSpc>
                <a:spcPct val="90000"/>
              </a:lnSpc>
              <a:spcBef>
                <a:spcPts val="1000"/>
              </a:spcBef>
              <a:spcAft>
                <a:spcPts val="0"/>
              </a:spcAft>
              <a:buClr>
                <a:schemeClr val="dk1"/>
              </a:buClr>
              <a:buSzPct val="100000"/>
              <a:buNone/>
            </a:pPr>
            <a:r>
              <a:rPr lang="en-US"/>
              <a:t>var b = [3, 4];</a:t>
            </a:r>
            <a:endParaRPr/>
          </a:p>
          <a:p>
            <a:pPr indent="0" lvl="0" marL="0" rtl="0" algn="l">
              <a:lnSpc>
                <a:spcPct val="90000"/>
              </a:lnSpc>
              <a:spcBef>
                <a:spcPts val="1000"/>
              </a:spcBef>
              <a:spcAft>
                <a:spcPts val="0"/>
              </a:spcAft>
              <a:buClr>
                <a:schemeClr val="dk1"/>
              </a:buClr>
              <a:buSzPct val="100000"/>
              <a:buNone/>
            </a:pPr>
            <a:r>
              <a:rPr lang="en-US"/>
              <a:t>var c = [...a,...b]</a:t>
            </a:r>
            <a:endParaRPr/>
          </a:p>
          <a:p>
            <a:pPr indent="0" lvl="0" marL="0" rtl="0" algn="l">
              <a:lnSpc>
                <a:spcPct val="90000"/>
              </a:lnSpc>
              <a:spcBef>
                <a:spcPts val="1000"/>
              </a:spcBef>
              <a:spcAft>
                <a:spcPts val="0"/>
              </a:spcAft>
              <a:buClr>
                <a:schemeClr val="dk1"/>
              </a:buClr>
              <a:buSzPct val="100000"/>
              <a:buNone/>
            </a:pPr>
            <a:r>
              <a:rPr lang="en-US"/>
              <a:t>console.log(c);</a:t>
            </a:r>
            <a:endParaRPr/>
          </a:p>
          <a:p>
            <a:pPr indent="0" lvl="0" marL="0" rtl="0" algn="l">
              <a:lnSpc>
                <a:spcPct val="90000"/>
              </a:lnSpc>
              <a:spcBef>
                <a:spcPts val="1000"/>
              </a:spcBef>
              <a:spcAft>
                <a:spcPts val="0"/>
              </a:spcAft>
              <a:buClr>
                <a:srgbClr val="FF0000"/>
              </a:buClr>
              <a:buSzPct val="100000"/>
              <a:buNone/>
            </a:pPr>
            <a:r>
              <a:rPr lang="en-US">
                <a:solidFill>
                  <a:srgbClr val="FF0000"/>
                </a:solidFill>
              </a:rPr>
              <a:t>Rest operator(…)</a:t>
            </a:r>
            <a:endParaRPr/>
          </a:p>
          <a:p>
            <a:pPr indent="0" lvl="0" marL="0" rtl="0" algn="l">
              <a:lnSpc>
                <a:spcPct val="90000"/>
              </a:lnSpc>
              <a:spcBef>
                <a:spcPts val="1000"/>
              </a:spcBef>
              <a:spcAft>
                <a:spcPts val="0"/>
              </a:spcAft>
              <a:buClr>
                <a:schemeClr val="dk1"/>
              </a:buClr>
              <a:buSzPct val="100000"/>
              <a:buNone/>
            </a:pPr>
            <a:r>
              <a:rPr lang="en-US"/>
              <a:t> As the name suggests, Rest operator will take care of the rest of the parameters. Here is a snippet:</a:t>
            </a:r>
            <a:endParaRPr/>
          </a:p>
          <a:p>
            <a:pPr indent="0" lvl="0" marL="0" rtl="0" algn="l">
              <a:lnSpc>
                <a:spcPct val="90000"/>
              </a:lnSpc>
              <a:spcBef>
                <a:spcPts val="1000"/>
              </a:spcBef>
              <a:spcAft>
                <a:spcPts val="0"/>
              </a:spcAft>
              <a:buClr>
                <a:schemeClr val="dk1"/>
              </a:buClr>
              <a:buSzPct val="100000"/>
              <a:buNone/>
            </a:pPr>
            <a:r>
              <a:rPr lang="en-US"/>
              <a:t>function numbers(x, y, ...z){</a:t>
            </a:r>
            <a:endParaRPr/>
          </a:p>
          <a:p>
            <a:pPr indent="0" lvl="0" marL="0" rtl="0" algn="l">
              <a:lnSpc>
                <a:spcPct val="90000"/>
              </a:lnSpc>
              <a:spcBef>
                <a:spcPts val="1000"/>
              </a:spcBef>
              <a:spcAft>
                <a:spcPts val="0"/>
              </a:spcAft>
              <a:buClr>
                <a:schemeClr val="dk1"/>
              </a:buClr>
              <a:buSzPct val="100000"/>
              <a:buNone/>
            </a:pPr>
            <a:r>
              <a:rPr lang="en-US"/>
              <a:t>    console.log(x, y, z);</a:t>
            </a:r>
            <a:endParaRPr/>
          </a:p>
          <a:p>
            <a:pPr indent="0" lvl="0" marL="0" rtl="0" algn="l">
              <a:lnSpc>
                <a:spcPct val="90000"/>
              </a:lnSpc>
              <a:spcBef>
                <a:spcPts val="1000"/>
              </a:spcBef>
              <a:spcAft>
                <a:spcPts val="0"/>
              </a:spcAft>
              <a:buClr>
                <a:schemeClr val="dk1"/>
              </a:buClr>
              <a:buSzPct val="100000"/>
              <a:buNone/>
            </a:pPr>
            <a:r>
              <a:rPr lang="en-US"/>
              <a:t>}</a:t>
            </a:r>
            <a:endParaRPr/>
          </a:p>
          <a:p>
            <a:pPr indent="0" lvl="0" marL="0" rtl="0" algn="l">
              <a:lnSpc>
                <a:spcPct val="90000"/>
              </a:lnSpc>
              <a:spcBef>
                <a:spcPts val="1000"/>
              </a:spcBef>
              <a:spcAft>
                <a:spcPts val="0"/>
              </a:spcAft>
              <a:buClr>
                <a:schemeClr val="dk1"/>
              </a:buClr>
              <a:buSzPct val="100000"/>
              <a:buNone/>
            </a:pPr>
            <a:r>
              <a:rPr lang="en-US"/>
              <a:t>numbers(1, 2, 3, 4, 5, 6);</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ctrTitle"/>
          </p:nvPr>
        </p:nvSpPr>
        <p:spPr>
          <a:xfrm>
            <a:off x="195942" y="171318"/>
            <a:ext cx="11832772" cy="869723"/>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React</a:t>
            </a:r>
            <a:endParaRPr/>
          </a:p>
        </p:txBody>
      </p:sp>
      <p:sp>
        <p:nvSpPr>
          <p:cNvPr id="91" name="Google Shape;91;p2"/>
          <p:cNvSpPr txBox="1"/>
          <p:nvPr>
            <p:ph idx="1" type="subTitle"/>
          </p:nvPr>
        </p:nvSpPr>
        <p:spPr>
          <a:xfrm>
            <a:off x="195942" y="1505083"/>
            <a:ext cx="11832772" cy="5181599"/>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000000"/>
              </a:buClr>
              <a:buSzPts val="2400"/>
              <a:buNone/>
            </a:pPr>
            <a:r>
              <a:rPr b="0" i="0" lang="en-US">
                <a:solidFill>
                  <a:srgbClr val="000000"/>
                </a:solidFill>
                <a:latin typeface="Verdana"/>
                <a:ea typeface="Verdana"/>
                <a:cs typeface="Verdana"/>
                <a:sym typeface="Verdana"/>
              </a:rPr>
              <a:t>React is a JavaScript library for building user interfaces.</a:t>
            </a:r>
            <a:endParaRPr/>
          </a:p>
          <a:p>
            <a:pPr indent="0" lvl="0" marL="0" rtl="0" algn="l">
              <a:lnSpc>
                <a:spcPct val="90000"/>
              </a:lnSpc>
              <a:spcBef>
                <a:spcPts val="1000"/>
              </a:spcBef>
              <a:spcAft>
                <a:spcPts val="0"/>
              </a:spcAft>
              <a:buClr>
                <a:srgbClr val="000000"/>
              </a:buClr>
              <a:buSzPts val="2400"/>
              <a:buNone/>
            </a:pPr>
            <a:r>
              <a:rPr b="0" i="0" lang="en-US">
                <a:solidFill>
                  <a:srgbClr val="000000"/>
                </a:solidFill>
                <a:latin typeface="Verdana"/>
                <a:ea typeface="Verdana"/>
                <a:cs typeface="Verdana"/>
                <a:sym typeface="Verdana"/>
              </a:rPr>
              <a:t>React is used to build single-page applications.</a:t>
            </a:r>
            <a:endParaRPr/>
          </a:p>
          <a:p>
            <a:pPr indent="0" lvl="0" marL="0" rtl="0" algn="l">
              <a:lnSpc>
                <a:spcPct val="90000"/>
              </a:lnSpc>
              <a:spcBef>
                <a:spcPts val="1000"/>
              </a:spcBef>
              <a:spcAft>
                <a:spcPts val="0"/>
              </a:spcAft>
              <a:buClr>
                <a:srgbClr val="000000"/>
              </a:buClr>
              <a:buSzPts val="2400"/>
              <a:buNone/>
            </a:pPr>
            <a:r>
              <a:rPr b="0" i="0" lang="en-US">
                <a:solidFill>
                  <a:srgbClr val="000000"/>
                </a:solidFill>
                <a:latin typeface="Verdana"/>
                <a:ea typeface="Verdana"/>
                <a:cs typeface="Verdana"/>
                <a:sym typeface="Verdana"/>
              </a:rPr>
              <a:t>React allows us to create reusable UI components.</a:t>
            </a:r>
            <a:endParaRPr/>
          </a:p>
          <a:p>
            <a:pPr indent="0" lvl="0" marL="0" rtl="0" algn="l">
              <a:lnSpc>
                <a:spcPct val="90000"/>
              </a:lnSpc>
              <a:spcBef>
                <a:spcPts val="1000"/>
              </a:spcBef>
              <a:spcAft>
                <a:spcPts val="0"/>
              </a:spcAft>
              <a:buClr>
                <a:srgbClr val="FF0000"/>
              </a:buClr>
              <a:buSzPts val="2400"/>
              <a:buNone/>
            </a:pPr>
            <a:r>
              <a:rPr lang="en-US">
                <a:solidFill>
                  <a:srgbClr val="FF0000"/>
                </a:solidFill>
              </a:rPr>
              <a:t>The Render Function</a:t>
            </a:r>
            <a:endParaRPr/>
          </a:p>
          <a:p>
            <a:pPr indent="0" lvl="0" marL="0" rtl="0" algn="l">
              <a:lnSpc>
                <a:spcPct val="90000"/>
              </a:lnSpc>
              <a:spcBef>
                <a:spcPts val="1000"/>
              </a:spcBef>
              <a:spcAft>
                <a:spcPts val="0"/>
              </a:spcAft>
              <a:buClr>
                <a:schemeClr val="dk1"/>
              </a:buClr>
              <a:buSzPts val="2400"/>
              <a:buNone/>
            </a:pPr>
            <a:r>
              <a:rPr lang="en-US"/>
              <a:t>The ReactDOM.render() function takes two arguments, HTML code and an HTML element.</a:t>
            </a:r>
            <a:endParaRPr/>
          </a:p>
          <a:p>
            <a:pPr indent="0" lvl="0" marL="0" rtl="0" algn="l">
              <a:lnSpc>
                <a:spcPct val="90000"/>
              </a:lnSpc>
              <a:spcBef>
                <a:spcPts val="1000"/>
              </a:spcBef>
              <a:spcAft>
                <a:spcPts val="0"/>
              </a:spcAft>
              <a:buClr>
                <a:schemeClr val="dk1"/>
              </a:buClr>
              <a:buSzPts val="2400"/>
              <a:buNone/>
            </a:pPr>
            <a:r>
              <a:rPr lang="en-US"/>
              <a:t>The purpose of the function is to display the specified HTML code inside the specified HTML element.</a:t>
            </a:r>
            <a:endParaRPr/>
          </a:p>
          <a:p>
            <a:pPr indent="0" lvl="0" marL="0" rtl="0" algn="l">
              <a:lnSpc>
                <a:spcPct val="90000"/>
              </a:lnSpc>
              <a:spcBef>
                <a:spcPts val="1000"/>
              </a:spcBef>
              <a:spcAft>
                <a:spcPts val="0"/>
              </a:spcAft>
              <a:buClr>
                <a:schemeClr val="dk1"/>
              </a:buClr>
              <a:buSzPts val="2400"/>
              <a:buNone/>
            </a:pPr>
            <a:r>
              <a:rPr lang="en-US"/>
              <a:t>ReactDOM.render(&lt;p&gt;Hello&lt;/p&gt;, document.getElementById('root’));</a:t>
            </a:r>
            <a:endParaRPr/>
          </a:p>
          <a:p>
            <a:pPr indent="0" lvl="0" marL="0" rtl="0" algn="l">
              <a:lnSpc>
                <a:spcPct val="90000"/>
              </a:lnSpc>
              <a:spcBef>
                <a:spcPts val="1000"/>
              </a:spcBef>
              <a:spcAft>
                <a:spcPts val="0"/>
              </a:spcAft>
              <a:buClr>
                <a:schemeClr val="dk1"/>
              </a:buClr>
              <a:buSzPts val="2400"/>
              <a:buNone/>
            </a:pPr>
            <a:r>
              <a:rPr lang="en-US"/>
              <a:t>What is JSX?</a:t>
            </a:r>
            <a:endParaRPr/>
          </a:p>
          <a:p>
            <a:pPr indent="0" lvl="0" marL="0" rtl="0" algn="l">
              <a:lnSpc>
                <a:spcPct val="90000"/>
              </a:lnSpc>
              <a:spcBef>
                <a:spcPts val="1000"/>
              </a:spcBef>
              <a:spcAft>
                <a:spcPts val="0"/>
              </a:spcAft>
              <a:buClr>
                <a:schemeClr val="dk1"/>
              </a:buClr>
              <a:buSzPts val="2400"/>
              <a:buNone/>
            </a:pPr>
            <a:r>
              <a:rPr lang="en-US"/>
              <a:t>JSX stands for JavaScript XML.</a:t>
            </a:r>
            <a:endParaRPr/>
          </a:p>
          <a:p>
            <a:pPr indent="0" lvl="0" marL="0" rtl="0" algn="l">
              <a:lnSpc>
                <a:spcPct val="90000"/>
              </a:lnSpc>
              <a:spcBef>
                <a:spcPts val="1000"/>
              </a:spcBef>
              <a:spcAft>
                <a:spcPts val="0"/>
              </a:spcAft>
              <a:buClr>
                <a:schemeClr val="dk1"/>
              </a:buClr>
              <a:buSzPts val="2400"/>
              <a:buNone/>
            </a:pPr>
            <a:r>
              <a:rPr lang="en-US"/>
              <a:t>JSX allows us to write HTML in React.\</a:t>
            </a:r>
            <a:endParaRPr/>
          </a:p>
          <a:p>
            <a:pPr indent="0" lvl="0" marL="0" rtl="0" algn="l">
              <a:lnSpc>
                <a:spcPct val="90000"/>
              </a:lnSpc>
              <a:spcBef>
                <a:spcPts val="1000"/>
              </a:spcBef>
              <a:spcAft>
                <a:spcPts val="0"/>
              </a:spcAft>
              <a:buClr>
                <a:schemeClr val="dk1"/>
              </a:buClr>
              <a:buSzPts val="2400"/>
              <a:buNone/>
            </a:pPr>
            <a:r>
              <a:rPr lang="en-US"/>
              <a:t>JSX makes it easier to write and add HTML in React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Modules</a:t>
            </a:r>
            <a:endParaRPr/>
          </a:p>
        </p:txBody>
      </p:sp>
      <p:sp>
        <p:nvSpPr>
          <p:cNvPr id="187" name="Google Shape;18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2800"/>
              <a:buNone/>
            </a:pPr>
            <a:r>
              <a:rPr b="0" i="0" lang="en-US">
                <a:solidFill>
                  <a:srgbClr val="000000"/>
                </a:solidFill>
                <a:latin typeface="Nunito"/>
                <a:ea typeface="Nunito"/>
                <a:cs typeface="Nunito"/>
                <a:sym typeface="Nunito"/>
              </a:rPr>
              <a:t>A module organizes a related set of JavaScript code. A module can contain variables and functions.</a:t>
            </a:r>
            <a:endParaRPr/>
          </a:p>
          <a:p>
            <a:pPr indent="0" lvl="0" marL="0" rtl="0" algn="l">
              <a:lnSpc>
                <a:spcPct val="90000"/>
              </a:lnSpc>
              <a:spcBef>
                <a:spcPts val="1000"/>
              </a:spcBef>
              <a:spcAft>
                <a:spcPts val="0"/>
              </a:spcAft>
              <a:buClr>
                <a:srgbClr val="000000"/>
              </a:buClr>
              <a:buSzPts val="2800"/>
              <a:buNone/>
            </a:pPr>
            <a:r>
              <a:rPr b="0" i="0" lang="en-US">
                <a:solidFill>
                  <a:srgbClr val="000000"/>
                </a:solidFill>
                <a:latin typeface="Nunito"/>
                <a:ea typeface="Nunito"/>
                <a:cs typeface="Nunito"/>
                <a:sym typeface="Nunito"/>
              </a:rPr>
              <a:t>Variables and functions within a module should be exported so that they can be accessed from within other files. </a:t>
            </a:r>
            <a:endParaRPr/>
          </a:p>
          <a:p>
            <a:pPr indent="0" lvl="0" marL="0" rtl="0" algn="l">
              <a:lnSpc>
                <a:spcPct val="90000"/>
              </a:lnSpc>
              <a:spcBef>
                <a:spcPts val="1000"/>
              </a:spcBef>
              <a:spcAft>
                <a:spcPts val="0"/>
              </a:spcAft>
              <a:buClr>
                <a:srgbClr val="000000"/>
              </a:buClr>
              <a:buSzPts val="2800"/>
              <a:buNone/>
            </a:pPr>
            <a:r>
              <a:rPr b="0" i="0" lang="en-US">
                <a:solidFill>
                  <a:srgbClr val="000000"/>
                </a:solidFill>
                <a:latin typeface="Heebo"/>
                <a:ea typeface="Heebo"/>
                <a:cs typeface="Heebo"/>
                <a:sym typeface="Heebo"/>
              </a:rPr>
              <a:t>Exporting a Module</a:t>
            </a:r>
            <a:endParaRPr/>
          </a:p>
          <a:p>
            <a:pPr indent="0" lvl="0" marL="0" rtl="0" algn="just">
              <a:lnSpc>
                <a:spcPct val="90000"/>
              </a:lnSpc>
              <a:spcBef>
                <a:spcPts val="1000"/>
              </a:spcBef>
              <a:spcAft>
                <a:spcPts val="0"/>
              </a:spcAft>
              <a:buClr>
                <a:srgbClr val="000000"/>
              </a:buClr>
              <a:buSzPts val="2800"/>
              <a:buNone/>
            </a:pPr>
            <a:r>
              <a:rPr b="0" i="0" lang="en-US">
                <a:solidFill>
                  <a:srgbClr val="000000"/>
                </a:solidFill>
                <a:latin typeface="Nunito"/>
                <a:ea typeface="Nunito"/>
                <a:cs typeface="Nunito"/>
                <a:sym typeface="Nunito"/>
              </a:rPr>
              <a:t>The export keyword can be used to export components in a module. Exports in a module can be classified as follows −</a:t>
            </a:r>
            <a:endParaRPr/>
          </a:p>
          <a:p>
            <a:pPr indent="0" lvl="0" marL="0" rtl="0" algn="l">
              <a:lnSpc>
                <a:spcPct val="90000"/>
              </a:lnSpc>
              <a:spcBef>
                <a:spcPts val="1000"/>
              </a:spcBef>
              <a:spcAft>
                <a:spcPts val="0"/>
              </a:spcAft>
              <a:buClr>
                <a:srgbClr val="000000"/>
              </a:buClr>
              <a:buSzPts val="2800"/>
              <a:buNone/>
            </a:pPr>
            <a:r>
              <a:rPr b="0" i="0" lang="en-US">
                <a:solidFill>
                  <a:srgbClr val="000000"/>
                </a:solidFill>
                <a:latin typeface="Nunito"/>
                <a:ea typeface="Nunito"/>
                <a:cs typeface="Nunito"/>
                <a:sym typeface="Nunito"/>
              </a:rPr>
              <a:t>Named Exports</a:t>
            </a:r>
            <a:endParaRPr/>
          </a:p>
          <a:p>
            <a:pPr indent="0" lvl="0" marL="0" rtl="0" algn="l">
              <a:lnSpc>
                <a:spcPct val="90000"/>
              </a:lnSpc>
              <a:spcBef>
                <a:spcPts val="1000"/>
              </a:spcBef>
              <a:spcAft>
                <a:spcPts val="0"/>
              </a:spcAft>
              <a:buClr>
                <a:srgbClr val="000000"/>
              </a:buClr>
              <a:buSzPts val="2800"/>
              <a:buNone/>
            </a:pPr>
            <a:r>
              <a:rPr b="0" i="0" lang="en-US">
                <a:solidFill>
                  <a:srgbClr val="000000"/>
                </a:solidFill>
                <a:latin typeface="Nunito"/>
                <a:ea typeface="Nunito"/>
                <a:cs typeface="Nunito"/>
                <a:sym typeface="Nunito"/>
              </a:rPr>
              <a:t>Default Exports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8"/>
          <p:cNvSpPr txBox="1"/>
          <p:nvPr>
            <p:ph idx="1" type="body"/>
          </p:nvPr>
        </p:nvSpPr>
        <p:spPr>
          <a:xfrm>
            <a:off x="838200" y="97654"/>
            <a:ext cx="10515600" cy="607930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400"/>
              <a:buNone/>
            </a:pPr>
            <a:r>
              <a:rPr b="0" i="0" lang="en-US" sz="2400">
                <a:solidFill>
                  <a:srgbClr val="FF0000"/>
                </a:solidFill>
                <a:latin typeface="Heebo"/>
                <a:ea typeface="Heebo"/>
                <a:cs typeface="Heebo"/>
                <a:sym typeface="Heebo"/>
              </a:rPr>
              <a:t>Named Exports</a:t>
            </a:r>
            <a:endParaRPr/>
          </a:p>
          <a:p>
            <a:pPr indent="0" lvl="0" marL="0" rtl="0" algn="just">
              <a:lnSpc>
                <a:spcPct val="90000"/>
              </a:lnSpc>
              <a:spcBef>
                <a:spcPts val="1000"/>
              </a:spcBef>
              <a:spcAft>
                <a:spcPts val="0"/>
              </a:spcAft>
              <a:buClr>
                <a:srgbClr val="000000"/>
              </a:buClr>
              <a:buSzPts val="2400"/>
              <a:buNone/>
            </a:pPr>
            <a:r>
              <a:rPr b="0" i="0" lang="en-US" sz="2400">
                <a:solidFill>
                  <a:srgbClr val="000000"/>
                </a:solidFill>
                <a:latin typeface="Nunito"/>
                <a:ea typeface="Nunito"/>
                <a:cs typeface="Nunito"/>
                <a:sym typeface="Nunito"/>
              </a:rPr>
              <a:t>Named exports are distinguished by their names. There can be several named exports in a module</a:t>
            </a:r>
            <a:endParaRPr/>
          </a:p>
          <a:p>
            <a:pPr indent="0" lvl="0" marL="0" rtl="0" algn="l">
              <a:lnSpc>
                <a:spcPct val="90000"/>
              </a:lnSpc>
              <a:spcBef>
                <a:spcPts val="1000"/>
              </a:spcBef>
              <a:spcAft>
                <a:spcPts val="0"/>
              </a:spcAft>
              <a:buClr>
                <a:schemeClr val="dk1"/>
              </a:buClr>
              <a:buSzPts val="2400"/>
              <a:buNone/>
            </a:pPr>
            <a:r>
              <a:rPr lang="en-US" sz="2400"/>
              <a:t>let company = “carrerx"</a:t>
            </a:r>
            <a:endParaRPr/>
          </a:p>
          <a:p>
            <a:pPr indent="0" lvl="0" marL="0" rtl="0" algn="l">
              <a:lnSpc>
                <a:spcPct val="90000"/>
              </a:lnSpc>
              <a:spcBef>
                <a:spcPts val="1000"/>
              </a:spcBef>
              <a:spcAft>
                <a:spcPts val="0"/>
              </a:spcAft>
              <a:buClr>
                <a:schemeClr val="dk1"/>
              </a:buClr>
              <a:buSzPts val="2400"/>
              <a:buNone/>
            </a:pPr>
            <a:r>
              <a:rPr lang="en-US" sz="2400"/>
              <a:t>let getCompany = function(){</a:t>
            </a:r>
            <a:endParaRPr/>
          </a:p>
          <a:p>
            <a:pPr indent="0" lvl="0" marL="0" rtl="0" algn="l">
              <a:lnSpc>
                <a:spcPct val="90000"/>
              </a:lnSpc>
              <a:spcBef>
                <a:spcPts val="1000"/>
              </a:spcBef>
              <a:spcAft>
                <a:spcPts val="0"/>
              </a:spcAft>
              <a:buClr>
                <a:schemeClr val="dk1"/>
              </a:buClr>
              <a:buSzPts val="2400"/>
              <a:buNone/>
            </a:pPr>
            <a:r>
              <a:rPr lang="en-US" sz="2400"/>
              <a:t>   return company.toUpperCase()</a:t>
            </a:r>
            <a:endParaRPr/>
          </a:p>
          <a:p>
            <a:pPr indent="0" lvl="0" marL="0" rtl="0" algn="l">
              <a:lnSpc>
                <a:spcPct val="90000"/>
              </a:lnSpc>
              <a:spcBef>
                <a:spcPts val="1000"/>
              </a:spcBef>
              <a:spcAft>
                <a:spcPts val="0"/>
              </a:spcAft>
              <a:buClr>
                <a:schemeClr val="dk1"/>
              </a:buClr>
              <a:buSzPts val="2400"/>
              <a:buNone/>
            </a:pPr>
            <a:r>
              <a:rPr lang="en-US" sz="2400"/>
              <a:t>}</a:t>
            </a:r>
            <a:endParaRPr/>
          </a:p>
          <a:p>
            <a:pPr indent="0" lvl="0" marL="0" rtl="0" algn="l">
              <a:lnSpc>
                <a:spcPct val="90000"/>
              </a:lnSpc>
              <a:spcBef>
                <a:spcPts val="1000"/>
              </a:spcBef>
              <a:spcAft>
                <a:spcPts val="0"/>
              </a:spcAft>
              <a:buClr>
                <a:schemeClr val="dk1"/>
              </a:buClr>
              <a:buSzPts val="2400"/>
              <a:buNone/>
            </a:pPr>
            <a:r>
              <a:rPr lang="en-US" sz="2400"/>
              <a:t>{import {company,getCompany} from './company1.js'</a:t>
            </a:r>
            <a:endParaRPr/>
          </a:p>
          <a:p>
            <a:pPr indent="0" lvl="0" marL="0" rtl="0" algn="l">
              <a:lnSpc>
                <a:spcPct val="90000"/>
              </a:lnSpc>
              <a:spcBef>
                <a:spcPts val="1000"/>
              </a:spcBef>
              <a:spcAft>
                <a:spcPts val="0"/>
              </a:spcAft>
              <a:buClr>
                <a:schemeClr val="dk1"/>
              </a:buClr>
              <a:buSzPts val="2400"/>
              <a:buNone/>
            </a:pPr>
            <a:r>
              <a:rPr lang="en-US" sz="2400"/>
              <a:t>console.log(company)</a:t>
            </a:r>
            <a:endParaRPr/>
          </a:p>
          <a:p>
            <a:pPr indent="0" lvl="0" marL="0" rtl="0" algn="l">
              <a:lnSpc>
                <a:spcPct val="90000"/>
              </a:lnSpc>
              <a:spcBef>
                <a:spcPts val="1000"/>
              </a:spcBef>
              <a:spcAft>
                <a:spcPts val="0"/>
              </a:spcAft>
              <a:buClr>
                <a:schemeClr val="dk1"/>
              </a:buClr>
              <a:buSzPts val="2400"/>
              <a:buNone/>
            </a:pPr>
            <a:r>
              <a:rPr lang="en-US" sz="2400"/>
              <a:t>console.log(getCompany())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9"/>
          <p:cNvSpPr txBox="1"/>
          <p:nvPr>
            <p:ph idx="1" type="body"/>
          </p:nvPr>
        </p:nvSpPr>
        <p:spPr>
          <a:xfrm>
            <a:off x="838200" y="230819"/>
            <a:ext cx="10515600" cy="5946144"/>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00B050"/>
              </a:buClr>
              <a:buSzPts val="2000"/>
              <a:buNone/>
            </a:pPr>
            <a:r>
              <a:rPr lang="en-US" sz="2000">
                <a:solidFill>
                  <a:srgbClr val="00B050"/>
                </a:solidFill>
              </a:rPr>
              <a:t>Approach 2</a:t>
            </a:r>
            <a:endParaRPr/>
          </a:p>
          <a:p>
            <a:pPr indent="0" lvl="0" marL="0" rtl="0" algn="l">
              <a:lnSpc>
                <a:spcPct val="90000"/>
              </a:lnSpc>
              <a:spcBef>
                <a:spcPts val="1000"/>
              </a:spcBef>
              <a:spcAft>
                <a:spcPts val="0"/>
              </a:spcAft>
              <a:buClr>
                <a:schemeClr val="dk1"/>
              </a:buClr>
              <a:buSzPts val="2000"/>
              <a:buNone/>
            </a:pPr>
            <a:r>
              <a:rPr lang="en-US" sz="2000"/>
              <a:t>import {company as x, getCompany as y} from './company1.js'</a:t>
            </a:r>
            <a:endParaRPr/>
          </a:p>
          <a:p>
            <a:pPr indent="0" lvl="0" marL="0" rtl="0" algn="l">
              <a:lnSpc>
                <a:spcPct val="90000"/>
              </a:lnSpc>
              <a:spcBef>
                <a:spcPts val="1000"/>
              </a:spcBef>
              <a:spcAft>
                <a:spcPts val="0"/>
              </a:spcAft>
              <a:buClr>
                <a:schemeClr val="dk1"/>
              </a:buClr>
              <a:buSzPts val="2000"/>
              <a:buNone/>
            </a:pPr>
            <a:r>
              <a:rPr lang="en-US" sz="2000"/>
              <a:t>console.log(x)</a:t>
            </a:r>
            <a:endParaRPr/>
          </a:p>
          <a:p>
            <a:pPr indent="0" lvl="0" marL="0" rtl="0" algn="l">
              <a:lnSpc>
                <a:spcPct val="90000"/>
              </a:lnSpc>
              <a:spcBef>
                <a:spcPts val="1000"/>
              </a:spcBef>
              <a:spcAft>
                <a:spcPts val="0"/>
              </a:spcAft>
              <a:buClr>
                <a:schemeClr val="dk1"/>
              </a:buClr>
              <a:buSzPts val="2000"/>
              <a:buNone/>
            </a:pPr>
            <a:r>
              <a:rPr lang="en-US" sz="2000"/>
              <a:t>console.log(y())</a:t>
            </a:r>
            <a:endParaRPr/>
          </a:p>
          <a:p>
            <a:pPr indent="0" lvl="0" marL="0" rtl="0" algn="l">
              <a:lnSpc>
                <a:spcPct val="90000"/>
              </a:lnSpc>
              <a:spcBef>
                <a:spcPts val="1000"/>
              </a:spcBef>
              <a:spcAft>
                <a:spcPts val="0"/>
              </a:spcAft>
              <a:buClr>
                <a:srgbClr val="00B050"/>
              </a:buClr>
              <a:buSzPts val="2000"/>
              <a:buNone/>
            </a:pPr>
            <a:r>
              <a:rPr lang="en-US" sz="2000">
                <a:solidFill>
                  <a:srgbClr val="00B050"/>
                </a:solidFill>
              </a:rPr>
              <a:t>Approach 3</a:t>
            </a:r>
            <a:endParaRPr/>
          </a:p>
          <a:p>
            <a:pPr indent="0" lvl="0" marL="0" rtl="0" algn="l">
              <a:lnSpc>
                <a:spcPct val="90000"/>
              </a:lnSpc>
              <a:spcBef>
                <a:spcPts val="1000"/>
              </a:spcBef>
              <a:spcAft>
                <a:spcPts val="0"/>
              </a:spcAft>
              <a:buClr>
                <a:schemeClr val="dk1"/>
              </a:buClr>
              <a:buSzPts val="2000"/>
              <a:buNone/>
            </a:pPr>
            <a:r>
              <a:rPr lang="en-US" sz="2000"/>
              <a:t>import * as myCompany from './company1.js'</a:t>
            </a:r>
            <a:endParaRPr/>
          </a:p>
          <a:p>
            <a:pPr indent="0" lvl="0" marL="0" rtl="0" algn="l">
              <a:lnSpc>
                <a:spcPct val="90000"/>
              </a:lnSpc>
              <a:spcBef>
                <a:spcPts val="1000"/>
              </a:spcBef>
              <a:spcAft>
                <a:spcPts val="0"/>
              </a:spcAft>
              <a:buClr>
                <a:schemeClr val="dk1"/>
              </a:buClr>
              <a:buSzPts val="2000"/>
              <a:buNone/>
            </a:pPr>
            <a:r>
              <a:rPr lang="en-US" sz="2000"/>
              <a:t>console.log(myCompany.getCompany())</a:t>
            </a:r>
            <a:endParaRPr/>
          </a:p>
          <a:p>
            <a:pPr indent="0" lvl="0" marL="0" rtl="0" algn="l">
              <a:lnSpc>
                <a:spcPct val="90000"/>
              </a:lnSpc>
              <a:spcBef>
                <a:spcPts val="1000"/>
              </a:spcBef>
              <a:spcAft>
                <a:spcPts val="0"/>
              </a:spcAft>
              <a:buClr>
                <a:schemeClr val="dk1"/>
              </a:buClr>
              <a:buSzPts val="2000"/>
              <a:buNone/>
            </a:pPr>
            <a:r>
              <a:rPr lang="en-US" sz="2000"/>
              <a:t>console.log(myCompany.company)</a:t>
            </a:r>
            <a:endParaRPr/>
          </a:p>
          <a:p>
            <a:pPr indent="0" lvl="0" marL="0" rtl="0" algn="l">
              <a:lnSpc>
                <a:spcPct val="90000"/>
              </a:lnSpc>
              <a:spcBef>
                <a:spcPts val="1000"/>
              </a:spcBef>
              <a:spcAft>
                <a:spcPts val="0"/>
              </a:spcAft>
              <a:buClr>
                <a:srgbClr val="FF0000"/>
              </a:buClr>
              <a:buSzPts val="2000"/>
              <a:buNone/>
            </a:pPr>
            <a:r>
              <a:rPr b="0" i="0" lang="en-US" sz="2000">
                <a:solidFill>
                  <a:srgbClr val="FF0000"/>
                </a:solidFill>
                <a:latin typeface="Heebo"/>
                <a:ea typeface="Heebo"/>
                <a:cs typeface="Heebo"/>
                <a:sym typeface="Heebo"/>
              </a:rPr>
              <a:t>Importing Default Exports</a:t>
            </a:r>
            <a:endParaRPr/>
          </a:p>
          <a:p>
            <a:pPr indent="0" lvl="0" marL="0" rtl="0" algn="just">
              <a:lnSpc>
                <a:spcPct val="90000"/>
              </a:lnSpc>
              <a:spcBef>
                <a:spcPts val="1000"/>
              </a:spcBef>
              <a:spcAft>
                <a:spcPts val="0"/>
              </a:spcAft>
              <a:buClr>
                <a:srgbClr val="000000"/>
              </a:buClr>
              <a:buSzPts val="2000"/>
              <a:buNone/>
            </a:pPr>
            <a:r>
              <a:rPr b="0" i="0" lang="en-US" sz="2000">
                <a:solidFill>
                  <a:srgbClr val="000000"/>
                </a:solidFill>
                <a:latin typeface="Nunito"/>
                <a:ea typeface="Nunito"/>
                <a:cs typeface="Nunito"/>
                <a:sym typeface="Nunito"/>
              </a:rPr>
              <a:t>Unlike named exports, a default export can be imported with any name.</a:t>
            </a:r>
            <a:endParaRPr/>
          </a:p>
          <a:p>
            <a:pPr indent="0" lvl="0" marL="0" rtl="0" algn="just">
              <a:lnSpc>
                <a:spcPct val="90000"/>
              </a:lnSpc>
              <a:spcBef>
                <a:spcPts val="1000"/>
              </a:spcBef>
              <a:spcAft>
                <a:spcPts val="0"/>
              </a:spcAft>
              <a:buClr>
                <a:srgbClr val="000000"/>
              </a:buClr>
              <a:buSzPts val="2000"/>
              <a:buNone/>
            </a:pPr>
            <a:r>
              <a:rPr b="0" i="0" lang="en-US" sz="2000">
                <a:solidFill>
                  <a:srgbClr val="000000"/>
                </a:solidFill>
                <a:latin typeface="Nunito"/>
                <a:ea typeface="Nunito"/>
                <a:cs typeface="Nunito"/>
                <a:sym typeface="Nunito"/>
              </a:rPr>
              <a:t>Syntax</a:t>
            </a:r>
            <a:endParaRPr/>
          </a:p>
          <a:p>
            <a:pPr indent="0" lvl="0" marL="0" rtl="0" algn="just">
              <a:lnSpc>
                <a:spcPct val="90000"/>
              </a:lnSpc>
              <a:spcBef>
                <a:spcPts val="1000"/>
              </a:spcBef>
              <a:spcAft>
                <a:spcPts val="0"/>
              </a:spcAft>
              <a:buClr>
                <a:srgbClr val="000000"/>
              </a:buClr>
              <a:buSzPts val="2000"/>
              <a:buNone/>
            </a:pPr>
            <a:r>
              <a:rPr b="0" i="0" lang="en-US" sz="2000">
                <a:solidFill>
                  <a:srgbClr val="000000"/>
                </a:solidFill>
                <a:latin typeface="Nunito"/>
                <a:ea typeface="Nunito"/>
                <a:cs typeface="Nunito"/>
                <a:sym typeface="Nunito"/>
              </a:rPr>
              <a:t>import any_variable_name from module_name</a:t>
            </a:r>
            <a:endParaRPr b="0" i="0" sz="2000">
              <a:solidFill>
                <a:srgbClr val="000000"/>
              </a:solidFill>
              <a:latin typeface="Nunito"/>
              <a:ea typeface="Nunito"/>
              <a:cs typeface="Nunito"/>
              <a:sym typeface="Nunito"/>
            </a:endParaRPr>
          </a:p>
          <a:p>
            <a:pPr indent="0" lvl="0" marL="0" rtl="0" algn="just">
              <a:lnSpc>
                <a:spcPct val="90000"/>
              </a:lnSpc>
              <a:spcBef>
                <a:spcPts val="1000"/>
              </a:spcBef>
              <a:spcAft>
                <a:spcPts val="0"/>
              </a:spcAft>
              <a:buClr>
                <a:srgbClr val="00B050"/>
              </a:buClr>
              <a:buSzPts val="2000"/>
              <a:buNone/>
            </a:pPr>
            <a:r>
              <a:rPr b="0" i="0" lang="en-US" sz="2000">
                <a:solidFill>
                  <a:srgbClr val="00B050"/>
                </a:solidFill>
                <a:latin typeface="Nunito"/>
                <a:ea typeface="Nunito"/>
                <a:cs typeface="Nunito"/>
                <a:sym typeface="Nunito"/>
              </a:rPr>
              <a:t>Named export	     			              Default export</a:t>
            </a:r>
            <a:endParaRPr/>
          </a:p>
          <a:p>
            <a:pPr indent="0" lvl="0" marL="0" rtl="0" algn="just">
              <a:lnSpc>
                <a:spcPct val="90000"/>
              </a:lnSpc>
              <a:spcBef>
                <a:spcPts val="1000"/>
              </a:spcBef>
              <a:spcAft>
                <a:spcPts val="0"/>
              </a:spcAft>
              <a:buClr>
                <a:srgbClr val="000000"/>
              </a:buClr>
              <a:buSzPts val="2000"/>
              <a:buNone/>
            </a:pPr>
            <a:r>
              <a:rPr b="0" i="0" lang="en-US" sz="2000">
                <a:solidFill>
                  <a:srgbClr val="000000"/>
                </a:solidFill>
                <a:latin typeface="Nunito"/>
                <a:ea typeface="Nunito"/>
                <a:cs typeface="Nunito"/>
                <a:sym typeface="Nunito"/>
              </a:rPr>
              <a:t>export class User {...}				export default class User {...}</a:t>
            </a:r>
            <a:endParaRPr/>
          </a:p>
          <a:p>
            <a:pPr indent="0" lvl="0" marL="0" rtl="0" algn="just">
              <a:lnSpc>
                <a:spcPct val="90000"/>
              </a:lnSpc>
              <a:spcBef>
                <a:spcPts val="1000"/>
              </a:spcBef>
              <a:spcAft>
                <a:spcPts val="0"/>
              </a:spcAft>
              <a:buClr>
                <a:srgbClr val="000000"/>
              </a:buClr>
              <a:buSzPts val="2000"/>
              <a:buNone/>
            </a:pPr>
            <a:r>
              <a:rPr b="0" i="0" lang="en-US" sz="2000">
                <a:solidFill>
                  <a:srgbClr val="000000"/>
                </a:solidFill>
                <a:latin typeface="Nunito"/>
                <a:ea typeface="Nunito"/>
                <a:cs typeface="Nunito"/>
                <a:sym typeface="Nunito"/>
              </a:rPr>
              <a:t>import {User} from ...				import User from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ph idx="1" type="body"/>
          </p:nvPr>
        </p:nvSpPr>
        <p:spPr>
          <a:xfrm>
            <a:off x="838200" y="230819"/>
            <a:ext cx="10515600" cy="594614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0" lang="en-US" sz="2400">
                <a:latin typeface="Consolas"/>
                <a:ea typeface="Consolas"/>
                <a:cs typeface="Consolas"/>
                <a:sym typeface="Consolas"/>
              </a:rPr>
              <a:t>Named exports are explicit. They exactly name what they import, so we have that information from them; that’s a good thing.</a:t>
            </a:r>
            <a:endParaRPr/>
          </a:p>
          <a:p>
            <a:pPr indent="0" lvl="0" marL="0" rtl="0" algn="l">
              <a:lnSpc>
                <a:spcPct val="90000"/>
              </a:lnSpc>
              <a:spcBef>
                <a:spcPts val="1000"/>
              </a:spcBef>
              <a:spcAft>
                <a:spcPts val="0"/>
              </a:spcAft>
              <a:buClr>
                <a:schemeClr val="dk1"/>
              </a:buClr>
              <a:buSzPts val="2400"/>
              <a:buNone/>
            </a:pPr>
            <a:r>
              <a:rPr b="0" lang="en-US" sz="2400">
                <a:latin typeface="Consolas"/>
                <a:ea typeface="Consolas"/>
                <a:cs typeface="Consolas"/>
                <a:sym typeface="Consolas"/>
              </a:rPr>
              <a:t>Named exports force us to use exactly the right name to import:</a:t>
            </a:r>
            <a:endParaRPr/>
          </a:p>
          <a:p>
            <a:pPr indent="0" lvl="0" marL="0" rtl="0" algn="l">
              <a:lnSpc>
                <a:spcPct val="90000"/>
              </a:lnSpc>
              <a:spcBef>
                <a:spcPts val="1000"/>
              </a:spcBef>
              <a:spcAft>
                <a:spcPts val="0"/>
              </a:spcAft>
              <a:buClr>
                <a:schemeClr val="dk1"/>
              </a:buClr>
              <a:buSzPts val="2400"/>
              <a:buNone/>
            </a:pPr>
            <a:r>
              <a:rPr b="0" lang="en-US" sz="2400">
                <a:latin typeface="Consolas"/>
                <a:ea typeface="Consolas"/>
                <a:cs typeface="Consolas"/>
                <a:sym typeface="Consolas"/>
              </a:rPr>
              <a:t>import {User} from './user.js';</a:t>
            </a:r>
            <a:endParaRPr/>
          </a:p>
          <a:p>
            <a:pPr indent="0" lvl="0" marL="0" rtl="0" algn="l">
              <a:lnSpc>
                <a:spcPct val="90000"/>
              </a:lnSpc>
              <a:spcBef>
                <a:spcPts val="1000"/>
              </a:spcBef>
              <a:spcAft>
                <a:spcPts val="0"/>
              </a:spcAft>
              <a:buClr>
                <a:schemeClr val="dk1"/>
              </a:buClr>
              <a:buSzPts val="2400"/>
              <a:buNone/>
            </a:pPr>
            <a:r>
              <a:rPr b="0" lang="en-US" sz="2400">
                <a:latin typeface="Consolas"/>
                <a:ea typeface="Consolas"/>
                <a:cs typeface="Consolas"/>
                <a:sym typeface="Consolas"/>
              </a:rPr>
              <a:t>// import {MyUser} won't work, the name must be {User}</a:t>
            </a:r>
            <a:endParaRPr/>
          </a:p>
          <a:p>
            <a:pPr indent="0" lvl="0" marL="0" rtl="0" algn="l">
              <a:lnSpc>
                <a:spcPct val="90000"/>
              </a:lnSpc>
              <a:spcBef>
                <a:spcPts val="1000"/>
              </a:spcBef>
              <a:spcAft>
                <a:spcPts val="0"/>
              </a:spcAft>
              <a:buClr>
                <a:schemeClr val="dk1"/>
              </a:buClr>
              <a:buSzPts val="2400"/>
              <a:buNone/>
            </a:pPr>
            <a:r>
              <a:rPr b="0" lang="en-US" sz="2400">
                <a:latin typeface="Consolas"/>
                <a:ea typeface="Consolas"/>
                <a:cs typeface="Consolas"/>
                <a:sym typeface="Consolas"/>
              </a:rPr>
              <a:t>…While for a default export, we always choose the name when importing:</a:t>
            </a:r>
            <a:endParaRPr/>
          </a:p>
          <a:p>
            <a:pPr indent="0" lvl="0" marL="0" rtl="0" algn="l">
              <a:lnSpc>
                <a:spcPct val="90000"/>
              </a:lnSpc>
              <a:spcBef>
                <a:spcPts val="1000"/>
              </a:spcBef>
              <a:spcAft>
                <a:spcPts val="0"/>
              </a:spcAft>
              <a:buClr>
                <a:schemeClr val="dk1"/>
              </a:buClr>
              <a:buSzPts val="2400"/>
              <a:buNone/>
            </a:pPr>
            <a:r>
              <a:rPr b="0" lang="en-US" sz="2400">
                <a:latin typeface="Consolas"/>
                <a:ea typeface="Consolas"/>
                <a:cs typeface="Consolas"/>
                <a:sym typeface="Consolas"/>
              </a:rPr>
              <a:t>import User from './user.js'; // works</a:t>
            </a:r>
            <a:endParaRPr/>
          </a:p>
          <a:p>
            <a:pPr indent="0" lvl="0" marL="0" rtl="0" algn="l">
              <a:lnSpc>
                <a:spcPct val="90000"/>
              </a:lnSpc>
              <a:spcBef>
                <a:spcPts val="1000"/>
              </a:spcBef>
              <a:spcAft>
                <a:spcPts val="0"/>
              </a:spcAft>
              <a:buClr>
                <a:schemeClr val="dk1"/>
              </a:buClr>
              <a:buSzPts val="2400"/>
              <a:buNone/>
            </a:pPr>
            <a:r>
              <a:rPr b="0" lang="en-US" sz="2400">
                <a:latin typeface="Consolas"/>
                <a:ea typeface="Consolas"/>
                <a:cs typeface="Consolas"/>
                <a:sym typeface="Consolas"/>
              </a:rPr>
              <a:t>import MyUser from './user.js'; // works too</a:t>
            </a:r>
            <a:endParaRPr/>
          </a:p>
          <a:p>
            <a:pPr indent="0" lvl="0" marL="0" rtl="0" algn="l">
              <a:lnSpc>
                <a:spcPct val="90000"/>
              </a:lnSpc>
              <a:spcBef>
                <a:spcPts val="1000"/>
              </a:spcBef>
              <a:spcAft>
                <a:spcPts val="0"/>
              </a:spcAft>
              <a:buClr>
                <a:schemeClr val="dk1"/>
              </a:buClr>
              <a:buSzPts val="2400"/>
              <a:buNone/>
            </a:pPr>
            <a:r>
              <a:rPr b="0" lang="en-US" sz="2400">
                <a:latin typeface="Consolas"/>
                <a:ea typeface="Consolas"/>
                <a:cs typeface="Consolas"/>
                <a:sym typeface="Consolas"/>
              </a:rPr>
              <a:t>// could be import Anything... and it'll still work</a:t>
            </a:r>
            <a:endParaRPr/>
          </a:p>
          <a:p>
            <a:pPr indent="0" lvl="0" marL="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1"/>
          <p:cNvSpPr txBox="1"/>
          <p:nvPr>
            <p:ph idx="1" type="body"/>
          </p:nvPr>
        </p:nvSpPr>
        <p:spPr>
          <a:xfrm>
            <a:off x="838200" y="177553"/>
            <a:ext cx="10515600" cy="5999410"/>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90000"/>
              </a:lnSpc>
              <a:spcBef>
                <a:spcPts val="0"/>
              </a:spcBef>
              <a:spcAft>
                <a:spcPts val="0"/>
              </a:spcAft>
              <a:buClr>
                <a:schemeClr val="dk1"/>
              </a:buClr>
              <a:buSzPct val="100000"/>
              <a:buNone/>
            </a:pPr>
            <a:r>
              <a:rPr lang="en-US"/>
              <a:t>Render List of item in react</a:t>
            </a:r>
            <a:endParaRPr/>
          </a:p>
          <a:p>
            <a:pPr indent="0" lvl="0" marL="0" rtl="0" algn="l">
              <a:lnSpc>
                <a:spcPct val="90000"/>
              </a:lnSpc>
              <a:spcBef>
                <a:spcPts val="1000"/>
              </a:spcBef>
              <a:spcAft>
                <a:spcPts val="0"/>
              </a:spcAft>
              <a:buClr>
                <a:schemeClr val="dk1"/>
              </a:buClr>
              <a:buSzPct val="100000"/>
              <a:buNone/>
            </a:pPr>
            <a:r>
              <a:rPr b="1" lang="en-US" sz="2900"/>
              <a:t>function App() {</a:t>
            </a:r>
            <a:endParaRPr/>
          </a:p>
          <a:p>
            <a:pPr indent="0" lvl="0" marL="0" rtl="0" algn="l">
              <a:lnSpc>
                <a:spcPct val="90000"/>
              </a:lnSpc>
              <a:spcBef>
                <a:spcPts val="1000"/>
              </a:spcBef>
              <a:spcAft>
                <a:spcPts val="0"/>
              </a:spcAft>
              <a:buClr>
                <a:schemeClr val="dk1"/>
              </a:buClr>
              <a:buSzPct val="100000"/>
              <a:buNone/>
            </a:pPr>
            <a:r>
              <a:rPr b="1" lang="en-US" sz="2900"/>
              <a:t>  return (</a:t>
            </a:r>
            <a:endParaRPr/>
          </a:p>
          <a:p>
            <a:pPr indent="0" lvl="0" marL="0" rtl="0" algn="l">
              <a:lnSpc>
                <a:spcPct val="90000"/>
              </a:lnSpc>
              <a:spcBef>
                <a:spcPts val="1000"/>
              </a:spcBef>
              <a:spcAft>
                <a:spcPts val="0"/>
              </a:spcAft>
              <a:buClr>
                <a:schemeClr val="dk1"/>
              </a:buClr>
              <a:buSzPct val="100000"/>
              <a:buNone/>
            </a:pPr>
            <a:r>
              <a:rPr b="1" lang="en-US" sz="2900"/>
              <a:t>    &lt;div&gt;</a:t>
            </a:r>
            <a:endParaRPr/>
          </a:p>
          <a:p>
            <a:pPr indent="0" lvl="0" marL="0" rtl="0" algn="l">
              <a:lnSpc>
                <a:spcPct val="90000"/>
              </a:lnSpc>
              <a:spcBef>
                <a:spcPts val="1000"/>
              </a:spcBef>
              <a:spcAft>
                <a:spcPts val="0"/>
              </a:spcAft>
              <a:buClr>
                <a:schemeClr val="dk1"/>
              </a:buClr>
              <a:buSzPct val="100000"/>
              <a:buNone/>
            </a:pPr>
            <a:r>
              <a:rPr b="1" lang="en-US" sz="2900"/>
              <a:t>      {employees.map((employee) =&gt; {</a:t>
            </a:r>
            <a:endParaRPr/>
          </a:p>
          <a:p>
            <a:pPr indent="0" lvl="0" marL="0" rtl="0" algn="l">
              <a:lnSpc>
                <a:spcPct val="90000"/>
              </a:lnSpc>
              <a:spcBef>
                <a:spcPts val="1000"/>
              </a:spcBef>
              <a:spcAft>
                <a:spcPts val="0"/>
              </a:spcAft>
              <a:buClr>
                <a:schemeClr val="dk1"/>
              </a:buClr>
              <a:buSzPct val="100000"/>
              <a:buNone/>
            </a:pPr>
            <a:r>
              <a:rPr b="1" lang="en-US" sz="2900"/>
              <a:t>        const list = (</a:t>
            </a:r>
            <a:endParaRPr/>
          </a:p>
          <a:p>
            <a:pPr indent="0" lvl="0" marL="0" rtl="0" algn="l">
              <a:lnSpc>
                <a:spcPct val="90000"/>
              </a:lnSpc>
              <a:spcBef>
                <a:spcPts val="1000"/>
              </a:spcBef>
              <a:spcAft>
                <a:spcPts val="0"/>
              </a:spcAft>
              <a:buClr>
                <a:schemeClr val="dk1"/>
              </a:buClr>
              <a:buSzPct val="100000"/>
              <a:buNone/>
            </a:pPr>
            <a:r>
              <a:rPr b="1" lang="en-US" sz="2900"/>
              <a:t>          &lt;&gt;</a:t>
            </a:r>
            <a:endParaRPr/>
          </a:p>
          <a:p>
            <a:pPr indent="0" lvl="0" marL="0" rtl="0" algn="l">
              <a:lnSpc>
                <a:spcPct val="90000"/>
              </a:lnSpc>
              <a:spcBef>
                <a:spcPts val="1000"/>
              </a:spcBef>
              <a:spcAft>
                <a:spcPts val="0"/>
              </a:spcAft>
              <a:buClr>
                <a:schemeClr val="dk1"/>
              </a:buClr>
              <a:buSzPct val="100000"/>
              <a:buNone/>
            </a:pPr>
            <a:r>
              <a:rPr b="1" lang="en-US" sz="2900"/>
              <a:t>            &lt;ul&gt;</a:t>
            </a:r>
            <a:endParaRPr/>
          </a:p>
          <a:p>
            <a:pPr indent="0" lvl="0" marL="0" rtl="0" algn="l">
              <a:lnSpc>
                <a:spcPct val="90000"/>
              </a:lnSpc>
              <a:spcBef>
                <a:spcPts val="1000"/>
              </a:spcBef>
              <a:spcAft>
                <a:spcPts val="0"/>
              </a:spcAft>
              <a:buClr>
                <a:schemeClr val="dk1"/>
              </a:buClr>
              <a:buSzPct val="100000"/>
              <a:buNone/>
            </a:pPr>
            <a:r>
              <a:rPr b="1" lang="en-US" sz="2900"/>
              <a:t>              &lt;li&gt;Id: {employee.id}&lt;/li&gt;</a:t>
            </a:r>
            <a:endParaRPr/>
          </a:p>
          <a:p>
            <a:pPr indent="0" lvl="0" marL="0" rtl="0" algn="l">
              <a:lnSpc>
                <a:spcPct val="90000"/>
              </a:lnSpc>
              <a:spcBef>
                <a:spcPts val="1000"/>
              </a:spcBef>
              <a:spcAft>
                <a:spcPts val="0"/>
              </a:spcAft>
              <a:buClr>
                <a:schemeClr val="dk1"/>
              </a:buClr>
              <a:buSzPct val="100000"/>
              <a:buNone/>
            </a:pPr>
            <a:r>
              <a:rPr b="1" lang="en-US" sz="2900"/>
              <a:t>              &lt;li&gt;Name: {employee.name}&lt;/li&gt;</a:t>
            </a:r>
            <a:endParaRPr/>
          </a:p>
          <a:p>
            <a:pPr indent="0" lvl="0" marL="0" rtl="0" algn="l">
              <a:lnSpc>
                <a:spcPct val="90000"/>
              </a:lnSpc>
              <a:spcBef>
                <a:spcPts val="1000"/>
              </a:spcBef>
              <a:spcAft>
                <a:spcPts val="0"/>
              </a:spcAft>
              <a:buClr>
                <a:schemeClr val="dk1"/>
              </a:buClr>
              <a:buSzPct val="100000"/>
              <a:buNone/>
            </a:pPr>
            <a:r>
              <a:rPr b="1" lang="en-US" sz="2900"/>
              <a:t>              &lt;li&gt;Age: {employee.age}&lt;/li&gt;</a:t>
            </a:r>
            <a:endParaRPr/>
          </a:p>
          <a:p>
            <a:pPr indent="0" lvl="0" marL="0" rtl="0" algn="l">
              <a:lnSpc>
                <a:spcPct val="90000"/>
              </a:lnSpc>
              <a:spcBef>
                <a:spcPts val="1000"/>
              </a:spcBef>
              <a:spcAft>
                <a:spcPts val="0"/>
              </a:spcAft>
              <a:buClr>
                <a:schemeClr val="dk1"/>
              </a:buClr>
              <a:buSzPct val="100000"/>
              <a:buNone/>
            </a:pPr>
            <a:r>
              <a:rPr b="1" lang="en-US" sz="2900"/>
              <a:t>              &lt;li&gt;City: {employee.city}&lt;/li&gt;</a:t>
            </a:r>
            <a:endParaRPr/>
          </a:p>
          <a:p>
            <a:pPr indent="0" lvl="0" marL="0" rtl="0" algn="l">
              <a:lnSpc>
                <a:spcPct val="90000"/>
              </a:lnSpc>
              <a:spcBef>
                <a:spcPts val="1000"/>
              </a:spcBef>
              <a:spcAft>
                <a:spcPts val="0"/>
              </a:spcAft>
              <a:buClr>
                <a:schemeClr val="dk1"/>
              </a:buClr>
              <a:buSzPct val="100000"/>
              <a:buNone/>
            </a:pPr>
            <a:r>
              <a:rPr b="1" lang="en-US" sz="2900"/>
              <a:t>            &lt;/ul&gt;</a:t>
            </a:r>
            <a:endParaRPr/>
          </a:p>
          <a:p>
            <a:pPr indent="0" lvl="0" marL="0" rtl="0" algn="l">
              <a:lnSpc>
                <a:spcPct val="90000"/>
              </a:lnSpc>
              <a:spcBef>
                <a:spcPts val="1000"/>
              </a:spcBef>
              <a:spcAft>
                <a:spcPts val="0"/>
              </a:spcAft>
              <a:buClr>
                <a:schemeClr val="dk1"/>
              </a:buClr>
              <a:buSzPct val="100000"/>
              <a:buNone/>
            </a:pPr>
            <a:r>
              <a:rPr b="1" lang="en-US" sz="2900"/>
              <a:t>            &lt;hr /&gt;</a:t>
            </a:r>
            <a:endParaRPr/>
          </a:p>
          <a:p>
            <a:pPr indent="0" lvl="0" marL="0" rtl="0" algn="l">
              <a:lnSpc>
                <a:spcPct val="90000"/>
              </a:lnSpc>
              <a:spcBef>
                <a:spcPts val="1000"/>
              </a:spcBef>
              <a:spcAft>
                <a:spcPts val="0"/>
              </a:spcAft>
              <a:buClr>
                <a:schemeClr val="dk1"/>
              </a:buClr>
              <a:buSzPct val="100000"/>
              <a:buNone/>
            </a:pPr>
            <a:r>
              <a:rPr b="1" lang="en-US" sz="2900"/>
              <a:t>          &lt;/&gt;</a:t>
            </a:r>
            <a:endParaRPr/>
          </a:p>
          <a:p>
            <a:pPr indent="0" lvl="0" marL="0" rtl="0" algn="l">
              <a:lnSpc>
                <a:spcPct val="90000"/>
              </a:lnSpc>
              <a:spcBef>
                <a:spcPts val="1000"/>
              </a:spcBef>
              <a:spcAft>
                <a:spcPts val="0"/>
              </a:spcAft>
              <a:buClr>
                <a:schemeClr val="dk1"/>
              </a:buClr>
              <a:buSzPct val="100000"/>
              <a:buNone/>
            </a:pPr>
            <a:r>
              <a:rPr b="1" lang="en-US" sz="2900"/>
              <a:t>        );</a:t>
            </a:r>
            <a:endParaRPr/>
          </a:p>
          <a:p>
            <a:pPr indent="0" lvl="0" marL="0" rtl="0" algn="l">
              <a:lnSpc>
                <a:spcPct val="90000"/>
              </a:lnSpc>
              <a:spcBef>
                <a:spcPts val="1000"/>
              </a:spcBef>
              <a:spcAft>
                <a:spcPts val="0"/>
              </a:spcAft>
              <a:buClr>
                <a:schemeClr val="dk1"/>
              </a:buClr>
              <a:buSzPct val="100000"/>
              <a:buNone/>
            </a:pPr>
            <a:r>
              <a:rPr b="1" lang="en-US" sz="2900"/>
              <a:t>        return list;</a:t>
            </a:r>
            <a:endParaRPr/>
          </a:p>
          <a:p>
            <a:pPr indent="0" lvl="0" marL="0" rtl="0" algn="l">
              <a:lnSpc>
                <a:spcPct val="90000"/>
              </a:lnSpc>
              <a:spcBef>
                <a:spcPts val="1000"/>
              </a:spcBef>
              <a:spcAft>
                <a:spcPts val="0"/>
              </a:spcAft>
              <a:buClr>
                <a:schemeClr val="dk1"/>
              </a:buClr>
              <a:buSzPct val="100000"/>
              <a:buNone/>
            </a:pPr>
            <a:r>
              <a:rPr b="1" lang="en-US" sz="2900"/>
              <a:t>      })}</a:t>
            </a:r>
            <a:endParaRPr/>
          </a:p>
          <a:p>
            <a:pPr indent="0" lvl="0" marL="0" rtl="0" algn="l">
              <a:lnSpc>
                <a:spcPct val="90000"/>
              </a:lnSpc>
              <a:spcBef>
                <a:spcPts val="1000"/>
              </a:spcBef>
              <a:spcAft>
                <a:spcPts val="0"/>
              </a:spcAft>
              <a:buClr>
                <a:schemeClr val="dk1"/>
              </a:buClr>
              <a:buSzPct val="100000"/>
              <a:buNone/>
            </a:pPr>
            <a:r>
              <a:rPr b="1" lang="en-US" sz="2900"/>
              <a:t>    &lt;/div&gt;</a:t>
            </a:r>
            <a:endParaRPr/>
          </a:p>
          <a:p>
            <a:pPr indent="0" lvl="0" marL="0" rtl="0" algn="l">
              <a:lnSpc>
                <a:spcPct val="90000"/>
              </a:lnSpc>
              <a:spcBef>
                <a:spcPts val="1000"/>
              </a:spcBef>
              <a:spcAft>
                <a:spcPts val="0"/>
              </a:spcAft>
              <a:buClr>
                <a:schemeClr val="dk1"/>
              </a:buClr>
              <a:buSzPct val="100000"/>
              <a:buNone/>
            </a:pPr>
            <a:r>
              <a:rPr b="1" lang="en-US" sz="2900"/>
              <a:t>  );</a:t>
            </a:r>
            <a:endParaRPr/>
          </a:p>
          <a:p>
            <a:pPr indent="0" lvl="0" marL="0" rtl="0" algn="l">
              <a:lnSpc>
                <a:spcPct val="90000"/>
              </a:lnSpc>
              <a:spcBef>
                <a:spcPts val="1000"/>
              </a:spcBef>
              <a:spcAft>
                <a:spcPts val="0"/>
              </a:spcAft>
              <a:buClr>
                <a:schemeClr val="dk1"/>
              </a:buClr>
              <a:buSzPct val="100000"/>
              <a:buNone/>
            </a:pPr>
            <a:r>
              <a:rPr b="1" lang="en-US" sz="2900"/>
              <a:t>}</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2"/>
          <p:cNvSpPr txBox="1"/>
          <p:nvPr>
            <p:ph type="title"/>
          </p:nvPr>
        </p:nvSpPr>
        <p:spPr>
          <a:xfrm>
            <a:off x="870751" y="258594"/>
            <a:ext cx="10515600" cy="46049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Event Handler In React</a:t>
            </a:r>
            <a:endParaRPr/>
          </a:p>
        </p:txBody>
      </p:sp>
      <p:sp>
        <p:nvSpPr>
          <p:cNvPr id="213" name="Google Shape;213;p22"/>
          <p:cNvSpPr txBox="1"/>
          <p:nvPr>
            <p:ph idx="1" type="body"/>
          </p:nvPr>
        </p:nvSpPr>
        <p:spPr>
          <a:xfrm>
            <a:off x="838200" y="1118585"/>
            <a:ext cx="10515600" cy="567283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000"/>
              <a:buChar char="•"/>
            </a:pPr>
            <a:r>
              <a:rPr lang="en-US" sz="2000">
                <a:solidFill>
                  <a:srgbClr val="FF0000"/>
                </a:solidFill>
              </a:rPr>
              <a:t>1. Directly pass reference </a:t>
            </a:r>
            <a:endParaRPr/>
          </a:p>
          <a:p>
            <a:pPr indent="-228600" lvl="0" marL="228600" rtl="0" algn="l">
              <a:lnSpc>
                <a:spcPct val="90000"/>
              </a:lnSpc>
              <a:spcBef>
                <a:spcPts val="1000"/>
              </a:spcBef>
              <a:spcAft>
                <a:spcPts val="0"/>
              </a:spcAft>
              <a:buClr>
                <a:schemeClr val="dk1"/>
              </a:buClr>
              <a:buSzPts val="2000"/>
              <a:buChar char="•"/>
            </a:pPr>
            <a:r>
              <a:rPr lang="en-US" sz="2000"/>
              <a:t>onClick={this.handleChange}</a:t>
            </a:r>
            <a:endParaRPr/>
          </a:p>
          <a:p>
            <a:pPr indent="-228600" lvl="0" marL="228600" rtl="0" algn="l">
              <a:lnSpc>
                <a:spcPct val="90000"/>
              </a:lnSpc>
              <a:spcBef>
                <a:spcPts val="1000"/>
              </a:spcBef>
              <a:spcAft>
                <a:spcPts val="0"/>
              </a:spcAft>
              <a:buClr>
                <a:schemeClr val="dk1"/>
              </a:buClr>
              <a:buSzPts val="2000"/>
              <a:buChar char="•"/>
            </a:pPr>
            <a:r>
              <a:rPr lang="en-US" sz="2000"/>
              <a:t>handleChnage(e){//this function will automatically recieeve event as first paramenter</a:t>
            </a:r>
            <a:endParaRPr sz="2000"/>
          </a:p>
          <a:p>
            <a:pPr indent="-228600" lvl="0" marL="228600" rtl="0" algn="l">
              <a:lnSpc>
                <a:spcPct val="90000"/>
              </a:lnSpc>
              <a:spcBef>
                <a:spcPts val="1000"/>
              </a:spcBef>
              <a:spcAft>
                <a:spcPts val="0"/>
              </a:spcAft>
              <a:buClr>
                <a:schemeClr val="dk1"/>
              </a:buClr>
              <a:buSzPts val="2000"/>
              <a:buChar char="•"/>
            </a:pPr>
            <a:r>
              <a:rPr lang="en-US" sz="2000"/>
              <a:t>}</a:t>
            </a:r>
            <a:endParaRPr/>
          </a:p>
          <a:p>
            <a:pPr indent="-228600" lvl="0" marL="228600" rtl="0" algn="l">
              <a:lnSpc>
                <a:spcPct val="90000"/>
              </a:lnSpc>
              <a:spcBef>
                <a:spcPts val="1000"/>
              </a:spcBef>
              <a:spcAft>
                <a:spcPts val="0"/>
              </a:spcAft>
              <a:buClr>
                <a:schemeClr val="dk1"/>
              </a:buClr>
              <a:buSzPts val="2000"/>
              <a:buChar char="•"/>
            </a:pPr>
            <a:r>
              <a:rPr lang="en-US" sz="2000"/>
              <a:t>To use this inside function we need to bind this inside constructor</a:t>
            </a:r>
            <a:endParaRPr/>
          </a:p>
          <a:p>
            <a:pPr indent="-228600" lvl="0" marL="228600" rtl="0" algn="l">
              <a:lnSpc>
                <a:spcPct val="90000"/>
              </a:lnSpc>
              <a:spcBef>
                <a:spcPts val="1000"/>
              </a:spcBef>
              <a:spcAft>
                <a:spcPts val="0"/>
              </a:spcAft>
              <a:buClr>
                <a:schemeClr val="dk1"/>
              </a:buClr>
              <a:buSzPts val="2000"/>
              <a:buChar char="•"/>
            </a:pPr>
            <a:r>
              <a:rPr lang="en-US" sz="2000"/>
              <a:t>This.handleChange = this.handleChange.bind(this)</a:t>
            </a:r>
            <a:endParaRPr/>
          </a:p>
          <a:p>
            <a:pPr indent="-228600" lvl="0" marL="228600" rtl="0" algn="l">
              <a:lnSpc>
                <a:spcPct val="90000"/>
              </a:lnSpc>
              <a:spcBef>
                <a:spcPts val="1000"/>
              </a:spcBef>
              <a:spcAft>
                <a:spcPts val="0"/>
              </a:spcAft>
              <a:buClr>
                <a:schemeClr val="dk1"/>
              </a:buClr>
              <a:buSzPts val="2000"/>
              <a:buChar char="•"/>
            </a:pPr>
            <a:r>
              <a:rPr lang="en-US" sz="2000"/>
              <a:t>2.Write as arrow function</a:t>
            </a:r>
            <a:endParaRPr/>
          </a:p>
          <a:p>
            <a:pPr indent="-228600" lvl="0" marL="228600" rtl="0" algn="l">
              <a:lnSpc>
                <a:spcPct val="90000"/>
              </a:lnSpc>
              <a:spcBef>
                <a:spcPts val="1000"/>
              </a:spcBef>
              <a:spcAft>
                <a:spcPts val="0"/>
              </a:spcAft>
              <a:buClr>
                <a:schemeClr val="dk1"/>
              </a:buClr>
              <a:buSzPts val="2000"/>
              <a:buChar char="•"/>
            </a:pPr>
            <a:r>
              <a:rPr lang="en-US" sz="2000"/>
              <a:t>Const handleChnage = (e)=&gt;{</a:t>
            </a:r>
            <a:endParaRPr/>
          </a:p>
          <a:p>
            <a:pPr indent="-228600" lvl="0" marL="228600" rtl="0" algn="l">
              <a:lnSpc>
                <a:spcPct val="90000"/>
              </a:lnSpc>
              <a:spcBef>
                <a:spcPts val="1000"/>
              </a:spcBef>
              <a:spcAft>
                <a:spcPts val="0"/>
              </a:spcAft>
              <a:buClr>
                <a:schemeClr val="dk1"/>
              </a:buClr>
              <a:buSzPts val="2000"/>
              <a:buChar char="•"/>
            </a:pPr>
            <a:r>
              <a:rPr lang="en-US" sz="2000"/>
              <a:t>}</a:t>
            </a:r>
            <a:endParaRPr/>
          </a:p>
          <a:p>
            <a:pPr indent="-228600" lvl="0" marL="228600" rtl="0" algn="l">
              <a:lnSpc>
                <a:spcPct val="90000"/>
              </a:lnSpc>
              <a:spcBef>
                <a:spcPts val="1000"/>
              </a:spcBef>
              <a:spcAft>
                <a:spcPts val="0"/>
              </a:spcAft>
              <a:buClr>
                <a:schemeClr val="dk1"/>
              </a:buClr>
              <a:buSzPts val="2400"/>
              <a:buChar char="•"/>
            </a:pPr>
            <a:r>
              <a:rPr lang="en-US" sz="2400"/>
              <a:t>3.call like a Anonymus function</a:t>
            </a:r>
            <a:endParaRPr/>
          </a:p>
          <a:p>
            <a:pPr indent="-228600" lvl="0" marL="228600" rtl="0" algn="l">
              <a:lnSpc>
                <a:spcPct val="90000"/>
              </a:lnSpc>
              <a:spcBef>
                <a:spcPts val="1000"/>
              </a:spcBef>
              <a:spcAft>
                <a:spcPts val="0"/>
              </a:spcAft>
              <a:buClr>
                <a:srgbClr val="00B0F0"/>
              </a:buClr>
              <a:buSzPts val="2400"/>
              <a:buChar char="•"/>
            </a:pPr>
            <a:r>
              <a:rPr lang="en-US" sz="2400">
                <a:solidFill>
                  <a:srgbClr val="00B0F0"/>
                </a:solidFill>
              </a:rPr>
              <a:t>onClick={()=&gt;this.handleChnage(e)} //this is appropriate solution no need to bind and all</a:t>
            </a:r>
            <a:endParaRPr/>
          </a:p>
          <a:p>
            <a:pPr indent="-228600" lvl="0" marL="228600" rtl="0" algn="l">
              <a:lnSpc>
                <a:spcPct val="90000"/>
              </a:lnSpc>
              <a:spcBef>
                <a:spcPts val="1000"/>
              </a:spcBef>
              <a:spcAft>
                <a:spcPts val="0"/>
              </a:spcAft>
              <a:buClr>
                <a:schemeClr val="dk1"/>
              </a:buClr>
              <a:buSzPts val="2400"/>
              <a:buChar char="•"/>
            </a:pPr>
            <a:r>
              <a:rPr lang="en-US" sz="2400"/>
              <a:t>4. bind while calling– onClick={this.handleChange.bind(this}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3"/>
          <p:cNvSpPr txBox="1"/>
          <p:nvPr>
            <p:ph idx="1" type="body"/>
          </p:nvPr>
        </p:nvSpPr>
        <p:spPr>
          <a:xfrm>
            <a:off x="838200" y="266330"/>
            <a:ext cx="10515600" cy="631202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b="0" i="0" lang="en-US">
                <a:solidFill>
                  <a:srgbClr val="000000"/>
                </a:solidFill>
                <a:latin typeface="Nunito"/>
                <a:ea typeface="Nunito"/>
                <a:cs typeface="Nunito"/>
                <a:sym typeface="Nunito"/>
              </a:rPr>
              <a:t>In React, Life cycle of a component represents the different stages of the component during its existence. React provides callback function to attach functionality in each and every stages of the React life cycle.</a:t>
            </a:r>
            <a:endParaRPr/>
          </a:p>
          <a:p>
            <a:pPr indent="-228600" lvl="0" marL="228600" rtl="0" algn="l">
              <a:lnSpc>
                <a:spcPct val="90000"/>
              </a:lnSpc>
              <a:spcBef>
                <a:spcPts val="1000"/>
              </a:spcBef>
              <a:spcAft>
                <a:spcPts val="0"/>
              </a:spcAft>
              <a:buClr>
                <a:schemeClr val="dk1"/>
              </a:buClr>
              <a:buSzPts val="2800"/>
              <a:buChar char="•"/>
            </a:pPr>
            <a:r>
              <a:rPr b="0" i="0" lang="en-US">
                <a:latin typeface="Heebo"/>
                <a:ea typeface="Heebo"/>
                <a:cs typeface="Heebo"/>
                <a:sym typeface="Heebo"/>
              </a:rPr>
              <a:t>Life cycle API</a:t>
            </a:r>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latin typeface="Nunito"/>
                <a:ea typeface="Nunito"/>
                <a:cs typeface="Nunito"/>
                <a:sym typeface="Nunito"/>
              </a:rPr>
              <a:t>Each React component has three distinct stages.</a:t>
            </a:r>
            <a:endParaRPr/>
          </a:p>
          <a:p>
            <a:pPr indent="-228600" lvl="0" marL="228600" rtl="0" algn="just">
              <a:lnSpc>
                <a:spcPct val="90000"/>
              </a:lnSpc>
              <a:spcBef>
                <a:spcPts val="1000"/>
              </a:spcBef>
              <a:spcAft>
                <a:spcPts val="0"/>
              </a:spcAft>
              <a:buClr>
                <a:srgbClr val="000000"/>
              </a:buClr>
              <a:buSzPts val="2800"/>
              <a:buFont typeface="Arial"/>
              <a:buChar char="•"/>
            </a:pPr>
            <a:r>
              <a:rPr b="1" i="0" lang="en-US">
                <a:solidFill>
                  <a:srgbClr val="000000"/>
                </a:solidFill>
                <a:latin typeface="Nunito"/>
                <a:ea typeface="Nunito"/>
                <a:cs typeface="Nunito"/>
                <a:sym typeface="Nunito"/>
              </a:rPr>
              <a:t>Mounting</a:t>
            </a:r>
            <a:r>
              <a:rPr b="0" i="0" lang="en-US">
                <a:solidFill>
                  <a:srgbClr val="000000"/>
                </a:solidFill>
                <a:latin typeface="Nunito"/>
                <a:ea typeface="Nunito"/>
                <a:cs typeface="Nunito"/>
                <a:sym typeface="Nunito"/>
              </a:rPr>
              <a:t> − Mounting represents the rendering of the React component in the given DOM node.</a:t>
            </a:r>
            <a:endParaRPr/>
          </a:p>
          <a:p>
            <a:pPr indent="-228600" lvl="0" marL="228600" rtl="0" algn="just">
              <a:lnSpc>
                <a:spcPct val="90000"/>
              </a:lnSpc>
              <a:spcBef>
                <a:spcPts val="1000"/>
              </a:spcBef>
              <a:spcAft>
                <a:spcPts val="0"/>
              </a:spcAft>
              <a:buClr>
                <a:srgbClr val="000000"/>
              </a:buClr>
              <a:buSzPts val="2800"/>
              <a:buFont typeface="Arial"/>
              <a:buChar char="•"/>
            </a:pPr>
            <a:r>
              <a:rPr b="1" i="0" lang="en-US">
                <a:solidFill>
                  <a:srgbClr val="000000"/>
                </a:solidFill>
                <a:latin typeface="Nunito"/>
                <a:ea typeface="Nunito"/>
                <a:cs typeface="Nunito"/>
                <a:sym typeface="Nunito"/>
              </a:rPr>
              <a:t>Updating</a:t>
            </a:r>
            <a:r>
              <a:rPr b="0" i="0" lang="en-US">
                <a:solidFill>
                  <a:srgbClr val="000000"/>
                </a:solidFill>
                <a:latin typeface="Nunito"/>
                <a:ea typeface="Nunito"/>
                <a:cs typeface="Nunito"/>
                <a:sym typeface="Nunito"/>
              </a:rPr>
              <a:t> − Updating represents the re-rendering of the React component in the given DOM node during state changes / updates.</a:t>
            </a:r>
            <a:endParaRPr/>
          </a:p>
          <a:p>
            <a:pPr indent="-228600" lvl="0" marL="228600" rtl="0" algn="just">
              <a:lnSpc>
                <a:spcPct val="90000"/>
              </a:lnSpc>
              <a:spcBef>
                <a:spcPts val="1000"/>
              </a:spcBef>
              <a:spcAft>
                <a:spcPts val="0"/>
              </a:spcAft>
              <a:buClr>
                <a:srgbClr val="000000"/>
              </a:buClr>
              <a:buSzPts val="2800"/>
              <a:buFont typeface="Arial"/>
              <a:buChar char="•"/>
            </a:pPr>
            <a:r>
              <a:rPr b="1" i="0" lang="en-US">
                <a:solidFill>
                  <a:srgbClr val="000000"/>
                </a:solidFill>
                <a:latin typeface="Nunito"/>
                <a:ea typeface="Nunito"/>
                <a:cs typeface="Nunito"/>
                <a:sym typeface="Nunito"/>
              </a:rPr>
              <a:t>Unmounting</a:t>
            </a:r>
            <a:r>
              <a:rPr b="0" i="0" lang="en-US">
                <a:solidFill>
                  <a:srgbClr val="000000"/>
                </a:solidFill>
                <a:latin typeface="Nunito"/>
                <a:ea typeface="Nunito"/>
                <a:cs typeface="Nunito"/>
                <a:sym typeface="Nunito"/>
              </a:rPr>
              <a:t> − Unmounting represents the removal of the React component.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idx="1" type="body"/>
          </p:nvPr>
        </p:nvSpPr>
        <p:spPr>
          <a:xfrm>
            <a:off x="838200" y="248575"/>
            <a:ext cx="10515600" cy="622324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00"/>
              </a:buClr>
              <a:buSzPts val="2800"/>
              <a:buChar char="•"/>
            </a:pPr>
            <a:r>
              <a:rPr b="1" i="1" lang="en-US">
                <a:solidFill>
                  <a:srgbClr val="000000"/>
                </a:solidFill>
                <a:latin typeface="Nunito"/>
                <a:ea typeface="Nunito"/>
                <a:cs typeface="Nunito"/>
                <a:sym typeface="Nunito"/>
              </a:rPr>
              <a:t>constructor()</a:t>
            </a:r>
            <a:r>
              <a:rPr b="0" i="0" lang="en-US">
                <a:solidFill>
                  <a:srgbClr val="000000"/>
                </a:solidFill>
                <a:latin typeface="Nunito"/>
                <a:ea typeface="Nunito"/>
                <a:cs typeface="Nunito"/>
                <a:sym typeface="Nunito"/>
              </a:rPr>
              <a:t> − Invoked during the initial construction phase of the React component. Used to set initial state and properties of the component.</a:t>
            </a:r>
            <a:endParaRPr/>
          </a:p>
          <a:p>
            <a:pPr indent="-228600" lvl="0" marL="228600" rtl="0" algn="just">
              <a:lnSpc>
                <a:spcPct val="90000"/>
              </a:lnSpc>
              <a:spcBef>
                <a:spcPts val="1000"/>
              </a:spcBef>
              <a:spcAft>
                <a:spcPts val="0"/>
              </a:spcAft>
              <a:buClr>
                <a:srgbClr val="000000"/>
              </a:buClr>
              <a:buSzPts val="2800"/>
              <a:buChar char="•"/>
            </a:pPr>
            <a:r>
              <a:rPr b="1" i="1" lang="en-US">
                <a:solidFill>
                  <a:srgbClr val="000000"/>
                </a:solidFill>
                <a:latin typeface="Nunito"/>
                <a:ea typeface="Nunito"/>
                <a:cs typeface="Nunito"/>
                <a:sym typeface="Nunito"/>
              </a:rPr>
              <a:t>render()</a:t>
            </a:r>
            <a:r>
              <a:rPr b="0" i="0" lang="en-US">
                <a:solidFill>
                  <a:srgbClr val="000000"/>
                </a:solidFill>
                <a:latin typeface="Nunito"/>
                <a:ea typeface="Nunito"/>
                <a:cs typeface="Nunito"/>
                <a:sym typeface="Nunito"/>
              </a:rPr>
              <a:t> − Invoked after the construction of the component is completed. It renders the component in the virtual DOM instance. This is specified as mounting of the component in the DOM tree.</a:t>
            </a:r>
            <a:endParaRPr/>
          </a:p>
          <a:p>
            <a:pPr indent="-228600" lvl="0" marL="228600" rtl="0" algn="just">
              <a:lnSpc>
                <a:spcPct val="90000"/>
              </a:lnSpc>
              <a:spcBef>
                <a:spcPts val="1000"/>
              </a:spcBef>
              <a:spcAft>
                <a:spcPts val="0"/>
              </a:spcAft>
              <a:buClr>
                <a:srgbClr val="000000"/>
              </a:buClr>
              <a:buSzPts val="2800"/>
              <a:buChar char="•"/>
            </a:pPr>
            <a:r>
              <a:rPr b="1" i="1" lang="en-US">
                <a:solidFill>
                  <a:srgbClr val="000000"/>
                </a:solidFill>
                <a:latin typeface="Nunito"/>
                <a:ea typeface="Nunito"/>
                <a:cs typeface="Nunito"/>
                <a:sym typeface="Nunito"/>
              </a:rPr>
              <a:t>componentDidMount()</a:t>
            </a:r>
            <a:r>
              <a:rPr b="0" i="0" lang="en-US">
                <a:solidFill>
                  <a:srgbClr val="000000"/>
                </a:solidFill>
                <a:latin typeface="Nunito"/>
                <a:ea typeface="Nunito"/>
                <a:cs typeface="Nunito"/>
                <a:sym typeface="Nunito"/>
              </a:rPr>
              <a:t> − Invoked after the initial mounting of the component in the DOM tree. It is the good place to call API endpoints and to do network requests. In our clock component, setInterval function can be set here to update the state (current date and time) for every second.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idx="1" type="body"/>
          </p:nvPr>
        </p:nvSpPr>
        <p:spPr>
          <a:xfrm>
            <a:off x="838200" y="204186"/>
            <a:ext cx="10515600" cy="621436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b="1" i="1" lang="en-US">
                <a:solidFill>
                  <a:srgbClr val="000000"/>
                </a:solidFill>
                <a:latin typeface="Nunito"/>
                <a:ea typeface="Nunito"/>
                <a:cs typeface="Nunito"/>
                <a:sym typeface="Nunito"/>
              </a:rPr>
              <a:t>componentDidUpdate()</a:t>
            </a:r>
            <a:r>
              <a:rPr b="0" i="0" lang="en-US">
                <a:solidFill>
                  <a:srgbClr val="000000"/>
                </a:solidFill>
                <a:latin typeface="Nunito"/>
                <a:ea typeface="Nunito"/>
                <a:cs typeface="Nunito"/>
                <a:sym typeface="Nunito"/>
              </a:rPr>
              <a:t> − </a:t>
            </a:r>
            <a:r>
              <a:rPr b="0" i="1" lang="en-US">
                <a:solidFill>
                  <a:srgbClr val="000000"/>
                </a:solidFill>
                <a:latin typeface="Nunito"/>
                <a:ea typeface="Nunito"/>
                <a:cs typeface="Nunito"/>
                <a:sym typeface="Nunito"/>
              </a:rPr>
              <a:t>Similar to ComponentDidMount()</a:t>
            </a:r>
            <a:r>
              <a:rPr b="0" i="0" lang="en-US">
                <a:solidFill>
                  <a:srgbClr val="000000"/>
                </a:solidFill>
                <a:latin typeface="Nunito"/>
                <a:ea typeface="Nunito"/>
                <a:cs typeface="Nunito"/>
                <a:sym typeface="Nunito"/>
              </a:rPr>
              <a:t> but invoked during the update phase. Network request can be done during this phase but only when there is difference in component’s current and previous properties.</a:t>
            </a:r>
            <a:endParaRPr/>
          </a:p>
          <a:p>
            <a:pPr indent="-228600" lvl="0" marL="228600" rtl="0" algn="l">
              <a:lnSpc>
                <a:spcPct val="90000"/>
              </a:lnSpc>
              <a:spcBef>
                <a:spcPts val="1000"/>
              </a:spcBef>
              <a:spcAft>
                <a:spcPts val="0"/>
              </a:spcAft>
              <a:buClr>
                <a:schemeClr val="dk1"/>
              </a:buClr>
              <a:buSzPts val="2800"/>
              <a:buChar char="•"/>
            </a:pPr>
            <a:r>
              <a:rPr lang="en-US"/>
              <a:t>componentDidUpdate(prevProps, prevState, snapshot)</a:t>
            </a:r>
            <a:endParaRPr/>
          </a:p>
          <a:p>
            <a:pPr indent="-228600" lvl="0" marL="228600" rtl="0" algn="l">
              <a:lnSpc>
                <a:spcPct val="90000"/>
              </a:lnSpc>
              <a:spcBef>
                <a:spcPts val="1000"/>
              </a:spcBef>
              <a:spcAft>
                <a:spcPts val="0"/>
              </a:spcAft>
              <a:buClr>
                <a:schemeClr val="dk1"/>
              </a:buClr>
              <a:buSzPts val="2800"/>
              <a:buChar char="•"/>
            </a:pPr>
            <a:r>
              <a:rPr lang="en-US"/>
              <a:t>prevProps − Previous properties of the component.</a:t>
            </a:r>
            <a:endParaRPr/>
          </a:p>
          <a:p>
            <a:pPr indent="-228600" lvl="0" marL="228600" rtl="0" algn="l">
              <a:lnSpc>
                <a:spcPct val="90000"/>
              </a:lnSpc>
              <a:spcBef>
                <a:spcPts val="1000"/>
              </a:spcBef>
              <a:spcAft>
                <a:spcPts val="0"/>
              </a:spcAft>
              <a:buClr>
                <a:schemeClr val="dk1"/>
              </a:buClr>
              <a:buSzPts val="2800"/>
              <a:buChar char="•"/>
            </a:pPr>
            <a:r>
              <a:rPr lang="en-US"/>
              <a:t>prevState − Previous state of the component.</a:t>
            </a:r>
            <a:endParaRPr/>
          </a:p>
          <a:p>
            <a:pPr indent="-228600" lvl="0" marL="228600" rtl="0" algn="l">
              <a:lnSpc>
                <a:spcPct val="90000"/>
              </a:lnSpc>
              <a:spcBef>
                <a:spcPts val="1000"/>
              </a:spcBef>
              <a:spcAft>
                <a:spcPts val="0"/>
              </a:spcAft>
              <a:buClr>
                <a:schemeClr val="dk1"/>
              </a:buClr>
              <a:buSzPts val="2800"/>
              <a:buChar char="•"/>
            </a:pPr>
            <a:r>
              <a:rPr lang="en-US"/>
              <a:t>snapshot − Current rendered content.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6"/>
          <p:cNvSpPr txBox="1"/>
          <p:nvPr>
            <p:ph idx="1" type="body"/>
          </p:nvPr>
        </p:nvSpPr>
        <p:spPr>
          <a:xfrm>
            <a:off x="838200" y="204186"/>
            <a:ext cx="10515600" cy="597277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b="1" i="1" lang="en-US">
                <a:solidFill>
                  <a:srgbClr val="000000"/>
                </a:solidFill>
                <a:latin typeface="Nunito"/>
                <a:ea typeface="Nunito"/>
                <a:cs typeface="Nunito"/>
                <a:sym typeface="Nunito"/>
              </a:rPr>
              <a:t>componentWillUnmount()</a:t>
            </a:r>
            <a:r>
              <a:rPr b="0" i="0" lang="en-US">
                <a:solidFill>
                  <a:srgbClr val="000000"/>
                </a:solidFill>
                <a:latin typeface="Nunito"/>
                <a:ea typeface="Nunito"/>
                <a:cs typeface="Nunito"/>
                <a:sym typeface="Nunito"/>
              </a:rPr>
              <a:t> − Invoked after the component is unmounted from the DOM. This is the good place to clean up the object. In our clock example, we can stop updating the date and time in this phase.</a:t>
            </a:r>
            <a:endParaRPr/>
          </a:p>
          <a:p>
            <a:pPr indent="-228600" lvl="0" marL="228600" rtl="0" algn="l">
              <a:lnSpc>
                <a:spcPct val="90000"/>
              </a:lnSpc>
              <a:spcBef>
                <a:spcPts val="1000"/>
              </a:spcBef>
              <a:spcAft>
                <a:spcPts val="0"/>
              </a:spcAft>
              <a:buClr>
                <a:srgbClr val="000000"/>
              </a:buClr>
              <a:buSzPts val="2800"/>
              <a:buChar char="•"/>
            </a:pPr>
            <a:r>
              <a:rPr b="1" i="1" lang="en-US">
                <a:solidFill>
                  <a:srgbClr val="000000"/>
                </a:solidFill>
                <a:latin typeface="Nunito"/>
                <a:ea typeface="Nunito"/>
                <a:cs typeface="Nunito"/>
                <a:sym typeface="Nunito"/>
              </a:rPr>
              <a:t>shouldComponentUpdate()</a:t>
            </a:r>
            <a:r>
              <a:rPr b="0" i="0" lang="en-US">
                <a:solidFill>
                  <a:srgbClr val="000000"/>
                </a:solidFill>
                <a:latin typeface="Nunito"/>
                <a:ea typeface="Nunito"/>
                <a:cs typeface="Nunito"/>
                <a:sym typeface="Nunito"/>
              </a:rPr>
              <a:t> − Invoked during the update phase. Used to specify whether the component should update or not. If it returns false, then the update will not happen.</a:t>
            </a:r>
            <a:endParaRPr>
              <a:solidFill>
                <a:srgbClr val="000000"/>
              </a:solidFill>
              <a:latin typeface="Nunito"/>
              <a:ea typeface="Nunito"/>
              <a:cs typeface="Nunito"/>
              <a:sym typeface="Nunito"/>
            </a:endParaRPr>
          </a:p>
          <a:p>
            <a:pPr indent="-228600" lvl="0" marL="228600" rtl="0" algn="l">
              <a:lnSpc>
                <a:spcPct val="90000"/>
              </a:lnSpc>
              <a:spcBef>
                <a:spcPts val="1000"/>
              </a:spcBef>
              <a:spcAft>
                <a:spcPts val="0"/>
              </a:spcAft>
              <a:buClr>
                <a:srgbClr val="000000"/>
              </a:buClr>
              <a:buSzPts val="2800"/>
              <a:buChar char="•"/>
            </a:pPr>
            <a:r>
              <a:rPr b="1" i="1" lang="en-US">
                <a:solidFill>
                  <a:srgbClr val="000000"/>
                </a:solidFill>
                <a:latin typeface="Nunito"/>
                <a:ea typeface="Nunito"/>
                <a:cs typeface="Nunito"/>
                <a:sym typeface="Nunito"/>
              </a:rPr>
              <a:t>getDerivedStateFromProps</a:t>
            </a:r>
            <a:r>
              <a:rPr b="0" i="0" lang="en-US">
                <a:solidFill>
                  <a:srgbClr val="000000"/>
                </a:solidFill>
                <a:latin typeface="Nunito"/>
                <a:ea typeface="Nunito"/>
                <a:cs typeface="Nunito"/>
                <a:sym typeface="Nunito"/>
              </a:rPr>
              <a:t> − Invoked during both initial and update phase and just before the </a:t>
            </a:r>
            <a:r>
              <a:rPr b="0" i="1" lang="en-US">
                <a:solidFill>
                  <a:srgbClr val="000000"/>
                </a:solidFill>
                <a:latin typeface="Nunito"/>
                <a:ea typeface="Nunito"/>
                <a:cs typeface="Nunito"/>
                <a:sym typeface="Nunito"/>
              </a:rPr>
              <a:t>render()</a:t>
            </a:r>
            <a:r>
              <a:rPr b="0" i="0" lang="en-US">
                <a:solidFill>
                  <a:srgbClr val="000000"/>
                </a:solidFill>
                <a:latin typeface="Nunito"/>
                <a:ea typeface="Nunito"/>
                <a:cs typeface="Nunito"/>
                <a:sym typeface="Nunito"/>
              </a:rPr>
              <a:t> method. It returns the new state object. It is rarely used where the changes in properties results in state change. It is mostly used in animation context where the various state of the component is needed to do smooth animation.</a:t>
            </a:r>
            <a:endParaRPr/>
          </a:p>
          <a:p>
            <a:pPr indent="-228600" lvl="0" marL="228600" rtl="0" algn="l">
              <a:lnSpc>
                <a:spcPct val="90000"/>
              </a:lnSpc>
              <a:spcBef>
                <a:spcPts val="1000"/>
              </a:spcBef>
              <a:spcAft>
                <a:spcPts val="0"/>
              </a:spcAft>
              <a:buClr>
                <a:schemeClr val="dk1"/>
              </a:buClr>
              <a:buSzPts val="2800"/>
              <a:buChar char="•"/>
            </a:pPr>
            <a:r>
              <a:rPr b="0" lang="en-US">
                <a:latin typeface="Consolas"/>
                <a:ea typeface="Consolas"/>
                <a:cs typeface="Consolas"/>
                <a:sym typeface="Consolas"/>
              </a:rPr>
              <a:t>static getDerivedStateFromProps(props, state)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28f2f54ef4_0_0"/>
          <p:cNvSpPr txBox="1"/>
          <p:nvPr>
            <p:ph type="ctrTitle"/>
          </p:nvPr>
        </p:nvSpPr>
        <p:spPr>
          <a:xfrm>
            <a:off x="1524000" y="1122366"/>
            <a:ext cx="9144000" cy="5814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97" name="Google Shape;97;g228f2f54ef4_0_0"/>
          <p:cNvSpPr txBox="1"/>
          <p:nvPr>
            <p:ph idx="1" type="subTitle"/>
          </p:nvPr>
        </p:nvSpPr>
        <p:spPr>
          <a:xfrm>
            <a:off x="1524000" y="2056775"/>
            <a:ext cx="9144000" cy="459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The JSX we write inside the react is often transpiled into a React.createElement() method with the help of babel compiler.</a:t>
            </a:r>
            <a:endParaRPr/>
          </a:p>
          <a:p>
            <a:pPr indent="0" lvl="0" marL="0" rtl="0" algn="l">
              <a:spcBef>
                <a:spcPts val="1000"/>
              </a:spcBef>
              <a:spcAft>
                <a:spcPts val="0"/>
              </a:spcAft>
              <a:buClr>
                <a:schemeClr val="dk1"/>
              </a:buClr>
              <a:buSzPts val="1100"/>
              <a:buFont typeface="Arial"/>
              <a:buNone/>
            </a:pPr>
            <a:r>
              <a:rPr lang="en-US"/>
              <a:t>React.createElement() method takes the three arguments type , props ,children.</a:t>
            </a:r>
            <a:endParaRPr/>
          </a:p>
          <a:p>
            <a:pPr indent="0" lvl="0" marL="0" rtl="0" algn="l">
              <a:spcBef>
                <a:spcPts val="1000"/>
              </a:spcBef>
              <a:spcAft>
                <a:spcPts val="0"/>
              </a:spcAft>
              <a:buClr>
                <a:schemeClr val="dk1"/>
              </a:buClr>
              <a:buSzPts val="1100"/>
              <a:buFont typeface="Arial"/>
              <a:buNone/>
            </a:pPr>
            <a:r>
              <a:rPr lang="en-US"/>
              <a:t>type: Type of the html element or component (example : h1,h2,p,button, etc).</a:t>
            </a:r>
            <a:endParaRPr/>
          </a:p>
          <a:p>
            <a:pPr indent="0" lvl="0" marL="0" rtl="0" algn="l">
              <a:spcBef>
                <a:spcPts val="1000"/>
              </a:spcBef>
              <a:spcAft>
                <a:spcPts val="0"/>
              </a:spcAft>
              <a:buClr>
                <a:schemeClr val="dk1"/>
              </a:buClr>
              <a:buSzPts val="1100"/>
              <a:buFont typeface="Arial"/>
              <a:buNone/>
            </a:pPr>
            <a:r>
              <a:rPr lang="en-US"/>
              <a:t>props: The properties object (example: {style: { color: “red” }} or className or event handlers etc).</a:t>
            </a:r>
            <a:endParaRPr/>
          </a:p>
          <a:p>
            <a:pPr indent="0" lvl="0" marL="0" rtl="0" algn="l">
              <a:spcBef>
                <a:spcPts val="1000"/>
              </a:spcBef>
              <a:spcAft>
                <a:spcPts val="0"/>
              </a:spcAft>
              <a:buClr>
                <a:schemeClr val="dk1"/>
              </a:buClr>
              <a:buSzPts val="1100"/>
              <a:buFont typeface="Arial"/>
              <a:buNone/>
            </a:pPr>
            <a:r>
              <a:rPr lang="en-US"/>
              <a:t>children: anything you need to pass between the dom elements</a:t>
            </a:r>
            <a:endParaRPr/>
          </a:p>
          <a:p>
            <a:pPr indent="0" lvl="0" marL="0" rtl="0" algn="l">
              <a:spcBef>
                <a:spcPts val="10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React Display data in table</a:t>
            </a:r>
            <a:endParaRPr/>
          </a:p>
        </p:txBody>
      </p:sp>
      <p:sp>
        <p:nvSpPr>
          <p:cNvPr id="239" name="Google Shape;239;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b="0" lang="en-US">
                <a:latin typeface="Consolas"/>
                <a:ea typeface="Consolas"/>
                <a:cs typeface="Consolas"/>
                <a:sym typeface="Consolas"/>
              </a:rPr>
              <a:t>&lt;th&gt;Name&lt;/th&gt;</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&lt;th&gt;Email&lt;/th&gt;</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&lt;th&gt;Role&lt;/th&gt;</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&lt;/tr&gt;</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&lt;/thead&gt;</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&lt;tbody&gt;</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{users &amp;&amp; users.map(user =&gt;</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&lt;tr key={user.id}&gt;</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&lt;td&gt;{user.firstName} {user.lastName}&lt;/td&gt;</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&lt;td&gt;{user.email}&lt;/td&gt;</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&lt;td&gt;{user.role}&lt;/td&gt;</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&lt;/tr&gt;</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&lt;/tbody&gt;</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&lt;/table&gt;</a:t>
            </a:r>
            <a:endParaRPr/>
          </a:p>
          <a:p>
            <a:pPr indent="-13081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838200" y="365125"/>
            <a:ext cx="10515600" cy="55815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React Hooks</a:t>
            </a:r>
            <a:endParaRPr/>
          </a:p>
        </p:txBody>
      </p:sp>
      <p:sp>
        <p:nvSpPr>
          <p:cNvPr id="245" name="Google Shape;245;p28"/>
          <p:cNvSpPr txBox="1"/>
          <p:nvPr>
            <p:ph idx="1" type="body"/>
          </p:nvPr>
        </p:nvSpPr>
        <p:spPr>
          <a:xfrm>
            <a:off x="838200" y="923278"/>
            <a:ext cx="10515600" cy="5253685"/>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b="0" lang="en-US" sz="2000">
                <a:latin typeface="Consolas"/>
                <a:ea typeface="Consolas"/>
                <a:cs typeface="Consolas"/>
                <a:sym typeface="Consolas"/>
              </a:rPr>
              <a:t>Hooks are a new addition in React 16.8. They let you use state and other React features without writing a class.</a:t>
            </a:r>
            <a:endParaRPr b="0" i="0" sz="1600">
              <a:solidFill>
                <a:srgbClr val="00B0F0"/>
              </a:solidFill>
              <a:latin typeface="Quattrocento Sans"/>
              <a:ea typeface="Quattrocento Sans"/>
              <a:cs typeface="Quattrocento Sans"/>
              <a:sym typeface="Quattrocento Sans"/>
            </a:endParaRPr>
          </a:p>
          <a:p>
            <a:pPr indent="0" lvl="0" marL="0" rtl="0" algn="l">
              <a:lnSpc>
                <a:spcPct val="90000"/>
              </a:lnSpc>
              <a:spcBef>
                <a:spcPts val="1000"/>
              </a:spcBef>
              <a:spcAft>
                <a:spcPts val="0"/>
              </a:spcAft>
              <a:buClr>
                <a:srgbClr val="00B0F0"/>
              </a:buClr>
              <a:buSzPct val="100000"/>
              <a:buNone/>
            </a:pPr>
            <a:r>
              <a:rPr b="0" i="0" lang="en-US" sz="1600">
                <a:solidFill>
                  <a:srgbClr val="00B0F0"/>
                </a:solidFill>
                <a:latin typeface="Verdana"/>
                <a:ea typeface="Verdana"/>
                <a:cs typeface="Verdana"/>
                <a:sym typeface="Verdana"/>
              </a:rPr>
              <a:t>There are 3 rules for hooks:</a:t>
            </a:r>
            <a:endParaRPr/>
          </a:p>
          <a:p>
            <a:pPr indent="0" lvl="0" marL="0" rtl="0" algn="l">
              <a:lnSpc>
                <a:spcPct val="90000"/>
              </a:lnSpc>
              <a:spcBef>
                <a:spcPts val="1000"/>
              </a:spcBef>
              <a:spcAft>
                <a:spcPts val="0"/>
              </a:spcAft>
              <a:buClr>
                <a:srgbClr val="000000"/>
              </a:buClr>
              <a:buSzPct val="100000"/>
              <a:buNone/>
            </a:pPr>
            <a:r>
              <a:rPr b="0" i="0" lang="en-US" sz="1600">
                <a:solidFill>
                  <a:srgbClr val="000000"/>
                </a:solidFill>
                <a:latin typeface="Verdana"/>
                <a:ea typeface="Verdana"/>
                <a:cs typeface="Verdana"/>
                <a:sym typeface="Verdana"/>
              </a:rPr>
              <a:t>Hooks can only be called inside React function components.</a:t>
            </a:r>
            <a:endParaRPr/>
          </a:p>
          <a:p>
            <a:pPr indent="0" lvl="0" marL="0" rtl="0" algn="l">
              <a:lnSpc>
                <a:spcPct val="90000"/>
              </a:lnSpc>
              <a:spcBef>
                <a:spcPts val="1000"/>
              </a:spcBef>
              <a:spcAft>
                <a:spcPts val="0"/>
              </a:spcAft>
              <a:buClr>
                <a:srgbClr val="000000"/>
              </a:buClr>
              <a:buSzPct val="100000"/>
              <a:buNone/>
            </a:pPr>
            <a:r>
              <a:rPr b="0" i="0" lang="en-US" sz="1600">
                <a:solidFill>
                  <a:srgbClr val="000000"/>
                </a:solidFill>
                <a:latin typeface="Verdana"/>
                <a:ea typeface="Verdana"/>
                <a:cs typeface="Verdana"/>
                <a:sym typeface="Verdana"/>
              </a:rPr>
              <a:t>Hooks can only be called at the top level of a component.</a:t>
            </a:r>
            <a:endParaRPr/>
          </a:p>
          <a:p>
            <a:pPr indent="0" lvl="0" marL="0" rtl="0" algn="l">
              <a:lnSpc>
                <a:spcPct val="90000"/>
              </a:lnSpc>
              <a:spcBef>
                <a:spcPts val="1000"/>
              </a:spcBef>
              <a:spcAft>
                <a:spcPts val="0"/>
              </a:spcAft>
              <a:buClr>
                <a:srgbClr val="000000"/>
              </a:buClr>
              <a:buSzPct val="100000"/>
              <a:buNone/>
            </a:pPr>
            <a:r>
              <a:rPr b="0" i="0" lang="en-US" sz="1600">
                <a:solidFill>
                  <a:srgbClr val="000000"/>
                </a:solidFill>
                <a:latin typeface="Verdana"/>
                <a:ea typeface="Verdana"/>
                <a:cs typeface="Verdana"/>
                <a:sym typeface="Verdana"/>
              </a:rPr>
              <a:t>Hooks cannot be conditional</a:t>
            </a:r>
            <a:endParaRPr/>
          </a:p>
          <a:p>
            <a:pPr indent="0" lvl="0" marL="0" rtl="0" algn="l">
              <a:lnSpc>
                <a:spcPct val="90000"/>
              </a:lnSpc>
              <a:spcBef>
                <a:spcPts val="1000"/>
              </a:spcBef>
              <a:spcAft>
                <a:spcPts val="0"/>
              </a:spcAft>
              <a:buClr>
                <a:srgbClr val="292929"/>
              </a:buClr>
              <a:buSzPct val="100000"/>
              <a:buNone/>
            </a:pPr>
            <a:r>
              <a:rPr b="1" i="0" lang="en-US" sz="1800">
                <a:solidFill>
                  <a:srgbClr val="292929"/>
                </a:solidFill>
                <a:latin typeface="Arial"/>
                <a:ea typeface="Arial"/>
                <a:cs typeface="Arial"/>
                <a:sym typeface="Arial"/>
              </a:rPr>
              <a:t>What is Hook?</a:t>
            </a:r>
            <a:endParaRPr/>
          </a:p>
          <a:p>
            <a:pPr indent="0" lvl="0" marL="0" rtl="0" algn="l">
              <a:lnSpc>
                <a:spcPct val="90000"/>
              </a:lnSpc>
              <a:spcBef>
                <a:spcPts val="1000"/>
              </a:spcBef>
              <a:spcAft>
                <a:spcPts val="0"/>
              </a:spcAft>
              <a:buClr>
                <a:srgbClr val="292929"/>
              </a:buClr>
              <a:buSzPct val="100000"/>
              <a:buNone/>
            </a:pPr>
            <a:r>
              <a:rPr b="0" i="0" lang="en-US" sz="1800">
                <a:solidFill>
                  <a:srgbClr val="292929"/>
                </a:solidFill>
                <a:latin typeface="Source Serif Pro"/>
                <a:ea typeface="Source Serif Pro"/>
                <a:cs typeface="Source Serif Pro"/>
                <a:sym typeface="Source Serif Pro"/>
              </a:rPr>
              <a:t>Hooks are functions that let you “hook into” React state and lifecycle features from function components. Hooks don’t work inside classes — they let you use React without classes.</a:t>
            </a:r>
            <a:endParaRPr/>
          </a:p>
          <a:p>
            <a:pPr indent="0" lvl="0" marL="0" rtl="0" algn="l">
              <a:lnSpc>
                <a:spcPct val="90000"/>
              </a:lnSpc>
              <a:spcBef>
                <a:spcPts val="1000"/>
              </a:spcBef>
              <a:spcAft>
                <a:spcPts val="0"/>
              </a:spcAft>
              <a:buClr>
                <a:srgbClr val="FF0000"/>
              </a:buClr>
              <a:buSzPct val="100000"/>
              <a:buNone/>
            </a:pPr>
            <a:r>
              <a:rPr b="0" i="0" lang="en-US" sz="2300">
                <a:solidFill>
                  <a:srgbClr val="FF0000"/>
                </a:solidFill>
                <a:latin typeface="Source Serif Pro"/>
                <a:ea typeface="Source Serif Pro"/>
                <a:cs typeface="Source Serif Pro"/>
                <a:sym typeface="Source Serif Pro"/>
              </a:rPr>
              <a:t>React provides a few built-in Hooks</a:t>
            </a:r>
            <a:endParaRPr/>
          </a:p>
          <a:p>
            <a:pPr indent="0" lvl="0" marL="0" rtl="0" algn="l">
              <a:lnSpc>
                <a:spcPct val="90000"/>
              </a:lnSpc>
              <a:spcBef>
                <a:spcPts val="1000"/>
              </a:spcBef>
              <a:spcAft>
                <a:spcPts val="0"/>
              </a:spcAft>
              <a:buClr>
                <a:srgbClr val="0070C0"/>
              </a:buClr>
              <a:buSzPct val="100000"/>
              <a:buNone/>
            </a:pPr>
            <a:r>
              <a:rPr b="0" i="0" lang="en-US" sz="2300">
                <a:solidFill>
                  <a:srgbClr val="0070C0"/>
                </a:solidFill>
                <a:latin typeface="Source Serif Pro"/>
                <a:ea typeface="Source Serif Pro"/>
                <a:cs typeface="Source Serif Pro"/>
                <a:sym typeface="Source Serif Pro"/>
              </a:rPr>
              <a:t>useState</a:t>
            </a:r>
            <a:endParaRPr b="0" i="0" sz="2300">
              <a:solidFill>
                <a:srgbClr val="0070C0"/>
              </a:solidFill>
              <a:latin typeface="Source Serif Pro"/>
              <a:ea typeface="Source Serif Pro"/>
              <a:cs typeface="Source Serif Pro"/>
              <a:sym typeface="Source Serif Pro"/>
            </a:endParaRPr>
          </a:p>
          <a:p>
            <a:pPr indent="0" lvl="0" marL="0" rtl="0" algn="l">
              <a:lnSpc>
                <a:spcPct val="90000"/>
              </a:lnSpc>
              <a:spcBef>
                <a:spcPts val="1000"/>
              </a:spcBef>
              <a:spcAft>
                <a:spcPts val="0"/>
              </a:spcAft>
              <a:buClr>
                <a:srgbClr val="0070C0"/>
              </a:buClr>
              <a:buSzPct val="100000"/>
              <a:buNone/>
            </a:pPr>
            <a:r>
              <a:rPr b="0" i="0" lang="en-US" sz="2300">
                <a:solidFill>
                  <a:srgbClr val="0070C0"/>
                </a:solidFill>
                <a:latin typeface="Source Serif Pro"/>
                <a:ea typeface="Source Serif Pro"/>
                <a:cs typeface="Source Serif Pro"/>
                <a:sym typeface="Source Serif Pro"/>
              </a:rPr>
              <a:t>useReducer</a:t>
            </a:r>
            <a:endParaRPr b="0" i="0" sz="2300">
              <a:solidFill>
                <a:srgbClr val="0070C0"/>
              </a:solidFill>
              <a:latin typeface="Source Serif Pro"/>
              <a:ea typeface="Source Serif Pro"/>
              <a:cs typeface="Source Serif Pro"/>
              <a:sym typeface="Source Serif Pro"/>
            </a:endParaRPr>
          </a:p>
          <a:p>
            <a:pPr indent="0" lvl="0" marL="0" rtl="0" algn="l">
              <a:lnSpc>
                <a:spcPct val="90000"/>
              </a:lnSpc>
              <a:spcBef>
                <a:spcPts val="1000"/>
              </a:spcBef>
              <a:spcAft>
                <a:spcPts val="0"/>
              </a:spcAft>
              <a:buClr>
                <a:srgbClr val="0070C0"/>
              </a:buClr>
              <a:buSzPct val="100000"/>
              <a:buNone/>
            </a:pPr>
            <a:r>
              <a:rPr b="0" i="0" lang="en-US" sz="2300">
                <a:solidFill>
                  <a:srgbClr val="0070C0"/>
                </a:solidFill>
                <a:latin typeface="Source Serif Pro"/>
                <a:ea typeface="Source Serif Pro"/>
                <a:cs typeface="Source Serif Pro"/>
                <a:sym typeface="Source Serif Pro"/>
              </a:rPr>
              <a:t>useEffect</a:t>
            </a:r>
            <a:endParaRPr b="0" i="0" sz="2300">
              <a:solidFill>
                <a:srgbClr val="0070C0"/>
              </a:solidFill>
              <a:latin typeface="Source Serif Pro"/>
              <a:ea typeface="Source Serif Pro"/>
              <a:cs typeface="Source Serif Pro"/>
              <a:sym typeface="Source Serif Pro"/>
            </a:endParaRPr>
          </a:p>
          <a:p>
            <a:pPr indent="0" lvl="0" marL="0" rtl="0" algn="l">
              <a:lnSpc>
                <a:spcPct val="90000"/>
              </a:lnSpc>
              <a:spcBef>
                <a:spcPts val="1000"/>
              </a:spcBef>
              <a:spcAft>
                <a:spcPts val="0"/>
              </a:spcAft>
              <a:buClr>
                <a:srgbClr val="0070C0"/>
              </a:buClr>
              <a:buSzPct val="100000"/>
              <a:buNone/>
            </a:pPr>
            <a:r>
              <a:rPr b="0" i="0" lang="en-US" sz="2300">
                <a:solidFill>
                  <a:srgbClr val="0070C0"/>
                </a:solidFill>
                <a:latin typeface="Source Serif Pro"/>
                <a:ea typeface="Source Serif Pro"/>
                <a:cs typeface="Source Serif Pro"/>
                <a:sym typeface="Source Serif Pro"/>
              </a:rPr>
              <a:t>useContext</a:t>
            </a:r>
            <a:endParaRPr b="0" i="0" sz="2300">
              <a:solidFill>
                <a:srgbClr val="0070C0"/>
              </a:solidFill>
              <a:latin typeface="Source Serif Pro"/>
              <a:ea typeface="Source Serif Pro"/>
              <a:cs typeface="Source Serif Pro"/>
              <a:sym typeface="Source Serif Pro"/>
            </a:endParaRPr>
          </a:p>
          <a:p>
            <a:pPr indent="0" lvl="0" marL="0" rtl="0" algn="l">
              <a:lnSpc>
                <a:spcPct val="90000"/>
              </a:lnSpc>
              <a:spcBef>
                <a:spcPts val="1000"/>
              </a:spcBef>
              <a:spcAft>
                <a:spcPts val="0"/>
              </a:spcAft>
              <a:buClr>
                <a:srgbClr val="0070C0"/>
              </a:buClr>
              <a:buSzPct val="100000"/>
              <a:buNone/>
            </a:pPr>
            <a:r>
              <a:rPr b="0" i="0" lang="en-US" sz="2300">
                <a:solidFill>
                  <a:srgbClr val="0070C0"/>
                </a:solidFill>
                <a:latin typeface="Source Serif Pro"/>
                <a:ea typeface="Source Serif Pro"/>
                <a:cs typeface="Source Serif Pro"/>
                <a:sym typeface="Source Serif Pro"/>
              </a:rPr>
              <a:t>useCallback</a:t>
            </a:r>
            <a:endParaRPr b="0" i="0" sz="2300">
              <a:solidFill>
                <a:srgbClr val="0070C0"/>
              </a:solidFill>
              <a:latin typeface="Source Serif Pro"/>
              <a:ea typeface="Source Serif Pro"/>
              <a:cs typeface="Source Serif Pro"/>
              <a:sym typeface="Source Serif Pro"/>
            </a:endParaRPr>
          </a:p>
          <a:p>
            <a:pPr indent="0" lvl="0" marL="0" rtl="0" algn="l">
              <a:lnSpc>
                <a:spcPct val="90000"/>
              </a:lnSpc>
              <a:spcBef>
                <a:spcPts val="1000"/>
              </a:spcBef>
              <a:spcAft>
                <a:spcPts val="0"/>
              </a:spcAft>
              <a:buClr>
                <a:srgbClr val="0070C0"/>
              </a:buClr>
              <a:buSzPct val="100000"/>
              <a:buNone/>
            </a:pPr>
            <a:r>
              <a:rPr b="0" i="0" lang="en-US" sz="2300">
                <a:solidFill>
                  <a:srgbClr val="0070C0"/>
                </a:solidFill>
                <a:latin typeface="Source Serif Pro"/>
                <a:ea typeface="Source Serif Pro"/>
                <a:cs typeface="Source Serif Pro"/>
                <a:sym typeface="Source Serif Pro"/>
              </a:rPr>
              <a:t>useMemo</a:t>
            </a:r>
            <a:endParaRPr b="0" i="0" sz="2300">
              <a:solidFill>
                <a:srgbClr val="0070C0"/>
              </a:solidFill>
              <a:latin typeface="Source Serif Pro"/>
              <a:ea typeface="Source Serif Pro"/>
              <a:cs typeface="Source Serif Pro"/>
              <a:sym typeface="Source Serif Pro"/>
            </a:endParaRPr>
          </a:p>
          <a:p>
            <a:pPr indent="0" lvl="0" marL="0" rtl="0" algn="l">
              <a:lnSpc>
                <a:spcPct val="90000"/>
              </a:lnSpc>
              <a:spcBef>
                <a:spcPts val="1000"/>
              </a:spcBef>
              <a:spcAft>
                <a:spcPts val="0"/>
              </a:spcAft>
              <a:buClr>
                <a:srgbClr val="0070C0"/>
              </a:buClr>
              <a:buSzPct val="100000"/>
              <a:buNone/>
            </a:pPr>
            <a:r>
              <a:rPr b="0" i="0" lang="en-US" sz="2300">
                <a:solidFill>
                  <a:srgbClr val="0070C0"/>
                </a:solidFill>
                <a:latin typeface="Source Serif Pro"/>
                <a:ea typeface="Source Serif Pro"/>
                <a:cs typeface="Source Serif Pro"/>
                <a:sym typeface="Source Serif Pro"/>
              </a:rPr>
              <a:t>useRef</a:t>
            </a:r>
            <a:endParaRPr b="0" i="0" sz="2300">
              <a:solidFill>
                <a:srgbClr val="0070C0"/>
              </a:solidFill>
              <a:latin typeface="Source Serif Pro"/>
              <a:ea typeface="Source Serif Pro"/>
              <a:cs typeface="Source Serif Pro"/>
              <a:sym typeface="Source Serif Pro"/>
            </a:endParaRPr>
          </a:p>
          <a:p>
            <a:pPr indent="0" lvl="0" marL="0" rtl="0" algn="l">
              <a:lnSpc>
                <a:spcPct val="90000"/>
              </a:lnSpc>
              <a:spcBef>
                <a:spcPts val="1000"/>
              </a:spcBef>
              <a:spcAft>
                <a:spcPts val="0"/>
              </a:spcAft>
              <a:buClr>
                <a:schemeClr val="dk1"/>
              </a:buClr>
              <a:buSzPct val="100000"/>
              <a:buNone/>
            </a:pPr>
            <a:r>
              <a:t/>
            </a:r>
            <a:endParaRPr b="0" sz="2000">
              <a:latin typeface="Consolas"/>
              <a:ea typeface="Consolas"/>
              <a:cs typeface="Consolas"/>
              <a:sym typeface="Consolas"/>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838200" y="365125"/>
            <a:ext cx="10515600" cy="44274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B0F0"/>
              </a:buClr>
              <a:buSzPct val="100000"/>
              <a:buFont typeface="Calibri"/>
              <a:buNone/>
            </a:pPr>
            <a:r>
              <a:rPr b="1" lang="en-US">
                <a:solidFill>
                  <a:srgbClr val="00B0F0"/>
                </a:solidFill>
              </a:rPr>
              <a:t>useState</a:t>
            </a:r>
            <a:endParaRPr b="1">
              <a:solidFill>
                <a:srgbClr val="00B0F0"/>
              </a:solidFill>
            </a:endParaRPr>
          </a:p>
        </p:txBody>
      </p:sp>
      <p:sp>
        <p:nvSpPr>
          <p:cNvPr id="251" name="Google Shape;251;p29"/>
          <p:cNvSpPr txBox="1"/>
          <p:nvPr>
            <p:ph idx="1" type="body"/>
          </p:nvPr>
        </p:nvSpPr>
        <p:spPr>
          <a:xfrm>
            <a:off x="838200" y="807868"/>
            <a:ext cx="10515600" cy="536909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0" lang="en-US" sz="2000">
                <a:latin typeface="Consolas"/>
                <a:ea typeface="Consolas"/>
                <a:cs typeface="Consolas"/>
                <a:sym typeface="Consolas"/>
              </a:rPr>
              <a:t>useState hook is a function which is used to store state value in a functional component.</a:t>
            </a:r>
            <a:endParaRPr/>
          </a:p>
          <a:p>
            <a:pPr indent="0" lvl="0" marL="0" rtl="0" algn="l">
              <a:lnSpc>
                <a:spcPct val="90000"/>
              </a:lnSpc>
              <a:spcBef>
                <a:spcPts val="1000"/>
              </a:spcBef>
              <a:spcAft>
                <a:spcPts val="0"/>
              </a:spcAft>
              <a:buClr>
                <a:schemeClr val="dk1"/>
              </a:buClr>
              <a:buSzPts val="2000"/>
              <a:buNone/>
            </a:pPr>
            <a:r>
              <a:rPr b="0" lang="en-US" sz="2000">
                <a:latin typeface="Consolas"/>
                <a:ea typeface="Consolas"/>
                <a:cs typeface="Consolas"/>
                <a:sym typeface="Consolas"/>
              </a:rPr>
              <a:t>It accepts an argument as the initial value of the state. </a:t>
            </a:r>
            <a:endParaRPr/>
          </a:p>
          <a:p>
            <a:pPr indent="0" lvl="0" marL="0" rtl="0" algn="l">
              <a:lnSpc>
                <a:spcPct val="90000"/>
              </a:lnSpc>
              <a:spcBef>
                <a:spcPts val="1000"/>
              </a:spcBef>
              <a:spcAft>
                <a:spcPts val="0"/>
              </a:spcAft>
              <a:buClr>
                <a:schemeClr val="dk1"/>
              </a:buClr>
              <a:buSzPts val="2000"/>
              <a:buNone/>
            </a:pPr>
            <a:r>
              <a:rPr b="0" lang="en-US" sz="2000">
                <a:latin typeface="Consolas"/>
                <a:ea typeface="Consolas"/>
                <a:cs typeface="Consolas"/>
                <a:sym typeface="Consolas"/>
              </a:rPr>
              <a:t>It returns an array with 2 elements. First element is the current value of state. Second element is a function to update the state.</a:t>
            </a:r>
            <a:endParaRPr/>
          </a:p>
          <a:p>
            <a:pPr indent="0" lvl="0" marL="0" rtl="0" algn="l">
              <a:lnSpc>
                <a:spcPct val="90000"/>
              </a:lnSpc>
              <a:spcBef>
                <a:spcPts val="1000"/>
              </a:spcBef>
              <a:spcAft>
                <a:spcPts val="0"/>
              </a:spcAft>
              <a:buClr>
                <a:schemeClr val="dk1"/>
              </a:buClr>
              <a:buSzPts val="2000"/>
              <a:buNone/>
            </a:pPr>
            <a:r>
              <a:rPr b="0" lang="en-US" sz="2000">
                <a:latin typeface="Consolas"/>
                <a:ea typeface="Consolas"/>
                <a:cs typeface="Consolas"/>
                <a:sym typeface="Consolas"/>
              </a:rPr>
              <a:t>We import useState first from React by</a:t>
            </a:r>
            <a:endParaRPr/>
          </a:p>
          <a:p>
            <a:pPr indent="0" lvl="0" marL="0" rtl="0" algn="l">
              <a:lnSpc>
                <a:spcPct val="90000"/>
              </a:lnSpc>
              <a:spcBef>
                <a:spcPts val="1000"/>
              </a:spcBef>
              <a:spcAft>
                <a:spcPts val="0"/>
              </a:spcAft>
              <a:buClr>
                <a:schemeClr val="dk1"/>
              </a:buClr>
              <a:buSzPts val="2000"/>
              <a:buNone/>
            </a:pPr>
            <a:r>
              <a:rPr b="0" lang="en-US" sz="2000">
                <a:latin typeface="Consolas"/>
                <a:ea typeface="Consolas"/>
                <a:cs typeface="Consolas"/>
                <a:sym typeface="Consolas"/>
              </a:rPr>
              <a:t>import React, { useState } from "react";</a:t>
            </a:r>
            <a:endParaRPr/>
          </a:p>
          <a:p>
            <a:pPr indent="0" lvl="0" marL="0" rtl="0" algn="l">
              <a:lnSpc>
                <a:spcPct val="90000"/>
              </a:lnSpc>
              <a:spcBef>
                <a:spcPts val="1000"/>
              </a:spcBef>
              <a:spcAft>
                <a:spcPts val="0"/>
              </a:spcAft>
              <a:buClr>
                <a:schemeClr val="dk1"/>
              </a:buClr>
              <a:buSzPts val="2000"/>
              <a:buNone/>
            </a:pPr>
            <a:r>
              <a:rPr b="0" lang="en-US" sz="2000">
                <a:latin typeface="Consolas"/>
                <a:ea typeface="Consolas"/>
                <a:cs typeface="Consolas"/>
                <a:sym typeface="Consolas"/>
              </a:rPr>
              <a:t>Later we use useState like:</a:t>
            </a:r>
            <a:endParaRPr/>
          </a:p>
          <a:p>
            <a:pPr indent="0" lvl="0" marL="0" rtl="0" algn="l">
              <a:lnSpc>
                <a:spcPct val="90000"/>
              </a:lnSpc>
              <a:spcBef>
                <a:spcPts val="1000"/>
              </a:spcBef>
              <a:spcAft>
                <a:spcPts val="0"/>
              </a:spcAft>
              <a:buClr>
                <a:schemeClr val="dk1"/>
              </a:buClr>
              <a:buSzPts val="2000"/>
              <a:buNone/>
            </a:pPr>
            <a:r>
              <a:rPr b="0" lang="en-US" sz="2000">
                <a:latin typeface="Consolas"/>
                <a:ea typeface="Consolas"/>
                <a:cs typeface="Consolas"/>
                <a:sym typeface="Consolas"/>
              </a:rPr>
              <a:t>const [currentStateValue, functionToUpdateState] = useState(initialStateValue);</a:t>
            </a:r>
            <a:endParaRPr/>
          </a:p>
          <a:p>
            <a:pPr indent="0" lvl="0" marL="0" rtl="0" algn="l">
              <a:lnSpc>
                <a:spcPct val="90000"/>
              </a:lnSpc>
              <a:spcBef>
                <a:spcPts val="1000"/>
              </a:spcBef>
              <a:spcAft>
                <a:spcPts val="0"/>
              </a:spcAft>
              <a:buClr>
                <a:schemeClr val="dk1"/>
              </a:buClr>
              <a:buSzPts val="2000"/>
              <a:buNone/>
            </a:pPr>
            <a:r>
              <a:rPr lang="en-US" sz="2000">
                <a:latin typeface="Consolas"/>
                <a:ea typeface="Consolas"/>
                <a:cs typeface="Consolas"/>
                <a:sym typeface="Consolas"/>
              </a:rPr>
              <a:t>Ex—const [age,setAge] = useState(0)</a:t>
            </a:r>
            <a:endParaRPr b="0" sz="2000">
              <a:latin typeface="Consolas"/>
              <a:ea typeface="Consolas"/>
              <a:cs typeface="Consolas"/>
              <a:sym typeface="Consolas"/>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idx="1" type="body"/>
          </p:nvPr>
        </p:nvSpPr>
        <p:spPr>
          <a:xfrm>
            <a:off x="838200" y="159798"/>
            <a:ext cx="10515600" cy="654284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rgbClr val="232629"/>
              </a:buClr>
              <a:buSzPct val="100000"/>
              <a:buNone/>
            </a:pPr>
            <a:r>
              <a:rPr b="1" i="0" lang="en-US">
                <a:solidFill>
                  <a:srgbClr val="232629"/>
                </a:solidFill>
                <a:latin typeface="Arial"/>
                <a:ea typeface="Arial"/>
                <a:cs typeface="Arial"/>
                <a:sym typeface="Arial"/>
              </a:rPr>
              <a:t>useState()</a:t>
            </a:r>
            <a:r>
              <a:rPr b="0" i="0" lang="en-US">
                <a:solidFill>
                  <a:srgbClr val="232629"/>
                </a:solidFill>
                <a:latin typeface="Arial"/>
                <a:ea typeface="Arial"/>
                <a:cs typeface="Arial"/>
                <a:sym typeface="Arial"/>
              </a:rPr>
              <a:t> hooks update for </a:t>
            </a:r>
            <a:r>
              <a:rPr b="1" i="1" lang="en-US">
                <a:solidFill>
                  <a:srgbClr val="232629"/>
                </a:solidFill>
                <a:latin typeface="Arial"/>
                <a:ea typeface="Arial"/>
                <a:cs typeface="Arial"/>
                <a:sym typeface="Arial"/>
              </a:rPr>
              <a:t>object</a:t>
            </a:r>
            <a:endParaRPr/>
          </a:p>
          <a:p>
            <a:pPr indent="0" lvl="0" marL="0" rtl="0" algn="l">
              <a:lnSpc>
                <a:spcPct val="90000"/>
              </a:lnSpc>
              <a:spcBef>
                <a:spcPts val="1000"/>
              </a:spcBef>
              <a:spcAft>
                <a:spcPts val="0"/>
              </a:spcAft>
              <a:buClr>
                <a:schemeClr val="dk1"/>
              </a:buClr>
              <a:buSzPct val="100000"/>
              <a:buNone/>
            </a:pPr>
            <a:r>
              <a:rPr lang="en-US"/>
              <a:t>const [state, setState] = useState({ fName: "", lName: "" });</a:t>
            </a:r>
            <a:endParaRPr/>
          </a:p>
          <a:p>
            <a:pPr indent="0" lvl="0" marL="0" rtl="0" algn="l">
              <a:lnSpc>
                <a:spcPct val="90000"/>
              </a:lnSpc>
              <a:spcBef>
                <a:spcPts val="1000"/>
              </a:spcBef>
              <a:spcAft>
                <a:spcPts val="0"/>
              </a:spcAft>
              <a:buClr>
                <a:schemeClr val="dk1"/>
              </a:buClr>
              <a:buSzPct val="100000"/>
              <a:buNone/>
            </a:pPr>
            <a:r>
              <a:rPr lang="en-US"/>
              <a:t>        const handleChange = e =&gt; {</a:t>
            </a:r>
            <a:endParaRPr/>
          </a:p>
          <a:p>
            <a:pPr indent="0" lvl="0" marL="0" rtl="0" algn="l">
              <a:lnSpc>
                <a:spcPct val="90000"/>
              </a:lnSpc>
              <a:spcBef>
                <a:spcPts val="1000"/>
              </a:spcBef>
              <a:spcAft>
                <a:spcPts val="0"/>
              </a:spcAft>
              <a:buClr>
                <a:schemeClr val="dk1"/>
              </a:buClr>
              <a:buSzPct val="100000"/>
              <a:buNone/>
            </a:pPr>
            <a:r>
              <a:rPr lang="en-US"/>
              <a:t>            const { name, value } = e.target;</a:t>
            </a:r>
            <a:endParaRPr/>
          </a:p>
          <a:p>
            <a:pPr indent="0" lvl="0" marL="0" rtl="0" algn="l">
              <a:lnSpc>
                <a:spcPct val="90000"/>
              </a:lnSpc>
              <a:spcBef>
                <a:spcPts val="1000"/>
              </a:spcBef>
              <a:spcAft>
                <a:spcPts val="0"/>
              </a:spcAft>
              <a:buClr>
                <a:schemeClr val="dk1"/>
              </a:buClr>
              <a:buSzPct val="100000"/>
              <a:buNone/>
            </a:pPr>
            <a:r>
              <a:rPr lang="en-US"/>
              <a:t>            setState(prevState =&gt; ({</a:t>
            </a:r>
            <a:endParaRPr/>
          </a:p>
          <a:p>
            <a:pPr indent="0" lvl="0" marL="0" rtl="0" algn="l">
              <a:lnSpc>
                <a:spcPct val="90000"/>
              </a:lnSpc>
              <a:spcBef>
                <a:spcPts val="1000"/>
              </a:spcBef>
              <a:spcAft>
                <a:spcPts val="0"/>
              </a:spcAft>
              <a:buClr>
                <a:schemeClr val="dk1"/>
              </a:buClr>
              <a:buSzPct val="100000"/>
              <a:buNone/>
            </a:pPr>
            <a:r>
              <a:rPr lang="en-US"/>
              <a:t>                ...prevState,</a:t>
            </a:r>
            <a:endParaRPr/>
          </a:p>
          <a:p>
            <a:pPr indent="0" lvl="0" marL="0" rtl="0" algn="l">
              <a:lnSpc>
                <a:spcPct val="90000"/>
              </a:lnSpc>
              <a:spcBef>
                <a:spcPts val="1000"/>
              </a:spcBef>
              <a:spcAft>
                <a:spcPts val="0"/>
              </a:spcAft>
              <a:buClr>
                <a:schemeClr val="dk1"/>
              </a:buClr>
              <a:buSzPct val="100000"/>
              <a:buNone/>
            </a:pPr>
            <a:r>
              <a:rPr lang="en-US"/>
              <a:t>                [name]: value</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        &lt;input</a:t>
            </a:r>
            <a:endParaRPr/>
          </a:p>
          <a:p>
            <a:pPr indent="0" lvl="0" marL="0" rtl="0" algn="l">
              <a:lnSpc>
                <a:spcPct val="90000"/>
              </a:lnSpc>
              <a:spcBef>
                <a:spcPts val="1000"/>
              </a:spcBef>
              <a:spcAft>
                <a:spcPts val="0"/>
              </a:spcAft>
              <a:buClr>
                <a:schemeClr val="dk1"/>
              </a:buClr>
              <a:buSzPct val="100000"/>
              <a:buNone/>
            </a:pPr>
            <a:r>
              <a:rPr lang="en-US"/>
              <a:t>            value={state.fName}</a:t>
            </a:r>
            <a:endParaRPr/>
          </a:p>
          <a:p>
            <a:pPr indent="0" lvl="0" marL="0" rtl="0" algn="l">
              <a:lnSpc>
                <a:spcPct val="90000"/>
              </a:lnSpc>
              <a:spcBef>
                <a:spcPts val="1000"/>
              </a:spcBef>
              <a:spcAft>
                <a:spcPts val="0"/>
              </a:spcAft>
              <a:buClr>
                <a:schemeClr val="dk1"/>
              </a:buClr>
              <a:buSzPct val="100000"/>
              <a:buNone/>
            </a:pPr>
            <a:r>
              <a:rPr lang="en-US"/>
              <a:t>            type="text"</a:t>
            </a:r>
            <a:endParaRPr/>
          </a:p>
          <a:p>
            <a:pPr indent="0" lvl="0" marL="0" rtl="0" algn="l">
              <a:lnSpc>
                <a:spcPct val="90000"/>
              </a:lnSpc>
              <a:spcBef>
                <a:spcPts val="1000"/>
              </a:spcBef>
              <a:spcAft>
                <a:spcPts val="0"/>
              </a:spcAft>
              <a:buClr>
                <a:schemeClr val="dk1"/>
              </a:buClr>
              <a:buSzPct val="100000"/>
              <a:buNone/>
            </a:pPr>
            <a:r>
              <a:rPr lang="en-US"/>
              <a:t>            onChange={handleChange}</a:t>
            </a:r>
            <a:endParaRPr/>
          </a:p>
          <a:p>
            <a:pPr indent="0" lvl="0" marL="0" rtl="0" algn="l">
              <a:lnSpc>
                <a:spcPct val="90000"/>
              </a:lnSpc>
              <a:spcBef>
                <a:spcPts val="1000"/>
              </a:spcBef>
              <a:spcAft>
                <a:spcPts val="0"/>
              </a:spcAft>
              <a:buClr>
                <a:schemeClr val="dk1"/>
              </a:buClr>
              <a:buSzPct val="100000"/>
              <a:buNone/>
            </a:pPr>
            <a:r>
              <a:rPr lang="en-US"/>
              <a:t>            name="fName"</a:t>
            </a:r>
            <a:endParaRPr/>
          </a:p>
          <a:p>
            <a:pPr indent="0" lvl="0" marL="0" rtl="0" algn="l">
              <a:lnSpc>
                <a:spcPct val="90000"/>
              </a:lnSpc>
              <a:spcBef>
                <a:spcPts val="1000"/>
              </a:spcBef>
              <a:spcAft>
                <a:spcPts val="0"/>
              </a:spcAft>
              <a:buClr>
                <a:schemeClr val="dk1"/>
              </a:buClr>
              <a:buSzPct val="100000"/>
              <a:buNone/>
            </a:pPr>
            <a:r>
              <a:rPr lang="en-US"/>
              <a:t>        /&gt;</a:t>
            </a:r>
            <a:endParaRPr/>
          </a:p>
          <a:p>
            <a:pPr indent="0" lvl="0" marL="0" rtl="0" algn="l">
              <a:lnSpc>
                <a:spcPct val="90000"/>
              </a:lnSpc>
              <a:spcBef>
                <a:spcPts val="1000"/>
              </a:spcBef>
              <a:spcAft>
                <a:spcPts val="0"/>
              </a:spcAft>
              <a:buClr>
                <a:schemeClr val="dk1"/>
              </a:buClr>
              <a:buSzPct val="100000"/>
              <a:buNone/>
            </a:pPr>
            <a:r>
              <a:rPr lang="en-US"/>
              <a:t>        &lt;input</a:t>
            </a:r>
            <a:endParaRPr/>
          </a:p>
          <a:p>
            <a:pPr indent="0" lvl="0" marL="0" rtl="0" algn="l">
              <a:lnSpc>
                <a:spcPct val="90000"/>
              </a:lnSpc>
              <a:spcBef>
                <a:spcPts val="1000"/>
              </a:spcBef>
              <a:spcAft>
                <a:spcPts val="0"/>
              </a:spcAft>
              <a:buClr>
                <a:schemeClr val="dk1"/>
              </a:buClr>
              <a:buSzPct val="100000"/>
              <a:buNone/>
            </a:pPr>
            <a:r>
              <a:rPr lang="en-US"/>
              <a:t>            value={state.lName}</a:t>
            </a:r>
            <a:endParaRPr/>
          </a:p>
          <a:p>
            <a:pPr indent="0" lvl="0" marL="0" rtl="0" algn="l">
              <a:lnSpc>
                <a:spcPct val="90000"/>
              </a:lnSpc>
              <a:spcBef>
                <a:spcPts val="1000"/>
              </a:spcBef>
              <a:spcAft>
                <a:spcPts val="0"/>
              </a:spcAft>
              <a:buClr>
                <a:schemeClr val="dk1"/>
              </a:buClr>
              <a:buSzPct val="100000"/>
              <a:buNone/>
            </a:pPr>
            <a:r>
              <a:rPr lang="en-US"/>
              <a:t>            type="text"</a:t>
            </a:r>
            <a:endParaRPr/>
          </a:p>
          <a:p>
            <a:pPr indent="0" lvl="0" marL="0" rtl="0" algn="l">
              <a:lnSpc>
                <a:spcPct val="90000"/>
              </a:lnSpc>
              <a:spcBef>
                <a:spcPts val="1000"/>
              </a:spcBef>
              <a:spcAft>
                <a:spcPts val="0"/>
              </a:spcAft>
              <a:buClr>
                <a:schemeClr val="dk1"/>
              </a:buClr>
              <a:buSzPct val="100000"/>
              <a:buNone/>
            </a:pPr>
            <a:r>
              <a:rPr lang="en-US"/>
              <a:t>            onChange={handleChange}</a:t>
            </a:r>
            <a:endParaRPr/>
          </a:p>
          <a:p>
            <a:pPr indent="0" lvl="0" marL="0" rtl="0" algn="l">
              <a:lnSpc>
                <a:spcPct val="90000"/>
              </a:lnSpc>
              <a:spcBef>
                <a:spcPts val="1000"/>
              </a:spcBef>
              <a:spcAft>
                <a:spcPts val="0"/>
              </a:spcAft>
              <a:buClr>
                <a:schemeClr val="dk1"/>
              </a:buClr>
              <a:buSzPct val="100000"/>
              <a:buNone/>
            </a:pPr>
            <a:r>
              <a:rPr lang="en-US"/>
              <a:t>            name="lName"</a:t>
            </a:r>
            <a:endParaRPr/>
          </a:p>
          <a:p>
            <a:pPr indent="0" lvl="0" marL="0" rtl="0" algn="l">
              <a:lnSpc>
                <a:spcPct val="90000"/>
              </a:lnSpc>
              <a:spcBef>
                <a:spcPts val="1000"/>
              </a:spcBef>
              <a:spcAft>
                <a:spcPts val="0"/>
              </a:spcAft>
              <a:buClr>
                <a:schemeClr val="dk1"/>
              </a:buClr>
              <a:buSzPct val="100000"/>
              <a:buNone/>
            </a:pPr>
            <a:r>
              <a:rPr lang="en-US"/>
              <a:t>        /&gt;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type="title"/>
          </p:nvPr>
        </p:nvSpPr>
        <p:spPr>
          <a:xfrm>
            <a:off x="838200" y="365125"/>
            <a:ext cx="10515600" cy="5492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Calibri"/>
              <a:buNone/>
            </a:pPr>
            <a:r>
              <a:rPr lang="en-US">
                <a:solidFill>
                  <a:srgbClr val="FF0000"/>
                </a:solidFill>
              </a:rPr>
              <a:t>Example of useState</a:t>
            </a:r>
            <a:endParaRPr>
              <a:solidFill>
                <a:srgbClr val="FF0000"/>
              </a:solidFill>
            </a:endParaRPr>
          </a:p>
        </p:txBody>
      </p:sp>
      <p:sp>
        <p:nvSpPr>
          <p:cNvPr id="262" name="Google Shape;262;p31"/>
          <p:cNvSpPr txBox="1"/>
          <p:nvPr>
            <p:ph idx="1" type="body"/>
          </p:nvPr>
        </p:nvSpPr>
        <p:spPr>
          <a:xfrm>
            <a:off x="838200" y="914400"/>
            <a:ext cx="10515600" cy="5734975"/>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b="0" lang="en-US">
                <a:latin typeface="Consolas"/>
                <a:ea typeface="Consolas"/>
                <a:cs typeface="Consolas"/>
                <a:sym typeface="Consolas"/>
              </a:rPr>
              <a:t>import React, { useState } from "react";</a:t>
            </a:r>
            <a:endParaRPr/>
          </a:p>
          <a:p>
            <a:pPr indent="0" lvl="0" marL="0" rtl="0" algn="l">
              <a:lnSpc>
                <a:spcPct val="90000"/>
              </a:lnSpc>
              <a:spcBef>
                <a:spcPts val="1000"/>
              </a:spcBef>
              <a:spcAft>
                <a:spcPts val="0"/>
              </a:spcAft>
              <a:buClr>
                <a:schemeClr val="dk1"/>
              </a:buClr>
              <a:buSzPct val="100000"/>
              <a:buNone/>
            </a:pPr>
            <a:br>
              <a:rPr b="0" lang="en-US">
                <a:latin typeface="Consolas"/>
                <a:ea typeface="Consolas"/>
                <a:cs typeface="Consolas"/>
                <a:sym typeface="Consolas"/>
              </a:rPr>
            </a:br>
            <a:r>
              <a:rPr b="0" lang="en-US">
                <a:latin typeface="Consolas"/>
                <a:ea typeface="Consolas"/>
                <a:cs typeface="Consolas"/>
                <a:sym typeface="Consolas"/>
              </a:rPr>
              <a:t>function Counter() {</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const [count, setCount] = useState(0);</a:t>
            </a:r>
            <a:endParaRPr/>
          </a:p>
          <a:p>
            <a:pPr indent="0" lvl="0" marL="0" rtl="0" algn="l">
              <a:lnSpc>
                <a:spcPct val="90000"/>
              </a:lnSpc>
              <a:spcBef>
                <a:spcPts val="1000"/>
              </a:spcBef>
              <a:spcAft>
                <a:spcPts val="0"/>
              </a:spcAft>
              <a:buClr>
                <a:schemeClr val="dk1"/>
              </a:buClr>
              <a:buSzPct val="100000"/>
              <a:buNone/>
            </a:pPr>
            <a:br>
              <a:rPr b="0" lang="en-US">
                <a:latin typeface="Consolas"/>
                <a:ea typeface="Consolas"/>
                <a:cs typeface="Consolas"/>
                <a:sym typeface="Consolas"/>
              </a:rPr>
            </a:br>
            <a:r>
              <a:rPr b="0" lang="en-US">
                <a:latin typeface="Consolas"/>
                <a:ea typeface="Consolas"/>
                <a:cs typeface="Consolas"/>
                <a:sym typeface="Consolas"/>
              </a:rPr>
              <a:t>  return (</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&lt;div&gt;</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&lt;button</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onClick={() =&gt; {</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setCount(count + 1);</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&gt;</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Count: {count}</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&lt;/button&gt;</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&lt;/div&gt;</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2"/>
          <p:cNvSpPr txBox="1"/>
          <p:nvPr>
            <p:ph idx="1" type="body"/>
          </p:nvPr>
        </p:nvSpPr>
        <p:spPr>
          <a:xfrm>
            <a:off x="838200" y="904874"/>
            <a:ext cx="10515600" cy="5953125"/>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lang="en-US"/>
              <a:t>The useEffect Hook allows you to perform side effects in your components.</a:t>
            </a:r>
            <a:endParaRPr/>
          </a:p>
          <a:p>
            <a:pPr indent="0" lvl="0" marL="0" rtl="0" algn="l">
              <a:lnSpc>
                <a:spcPct val="90000"/>
              </a:lnSpc>
              <a:spcBef>
                <a:spcPts val="1000"/>
              </a:spcBef>
              <a:spcAft>
                <a:spcPts val="0"/>
              </a:spcAft>
              <a:buClr>
                <a:schemeClr val="dk1"/>
              </a:buClr>
              <a:buSzPct val="100000"/>
              <a:buNone/>
            </a:pPr>
            <a:r>
              <a:rPr lang="en-US"/>
              <a:t>examples of side effects are: fetching data, directly updating the DOM, and timers.</a:t>
            </a:r>
            <a:endParaRPr/>
          </a:p>
          <a:p>
            <a:pPr indent="0" lvl="0" marL="0" rtl="0" algn="l">
              <a:lnSpc>
                <a:spcPct val="90000"/>
              </a:lnSpc>
              <a:spcBef>
                <a:spcPts val="1000"/>
              </a:spcBef>
              <a:spcAft>
                <a:spcPts val="0"/>
              </a:spcAft>
              <a:buClr>
                <a:schemeClr val="dk1"/>
              </a:buClr>
              <a:buSzPct val="100000"/>
              <a:buNone/>
            </a:pPr>
            <a:r>
              <a:rPr lang="en-US"/>
              <a:t>useEffect accepts two arguments. The second argument is optional.</a:t>
            </a:r>
            <a:endParaRPr/>
          </a:p>
          <a:p>
            <a:pPr indent="0" lvl="0" marL="0" rtl="0" algn="l">
              <a:lnSpc>
                <a:spcPct val="90000"/>
              </a:lnSpc>
              <a:spcBef>
                <a:spcPts val="1000"/>
              </a:spcBef>
              <a:spcAft>
                <a:spcPts val="0"/>
              </a:spcAft>
              <a:buClr>
                <a:schemeClr val="dk1"/>
              </a:buClr>
              <a:buSzPct val="100000"/>
              <a:buNone/>
            </a:pPr>
            <a:r>
              <a:rPr lang="en-US"/>
              <a:t>useEffect(&lt;function&gt;, &lt;dependency&gt;)</a:t>
            </a:r>
            <a:endParaRPr/>
          </a:p>
          <a:p>
            <a:pPr indent="0" lvl="0" marL="0" rtl="0" algn="l">
              <a:lnSpc>
                <a:spcPct val="90000"/>
              </a:lnSpc>
              <a:spcBef>
                <a:spcPts val="1000"/>
              </a:spcBef>
              <a:spcAft>
                <a:spcPts val="0"/>
              </a:spcAft>
              <a:buClr>
                <a:srgbClr val="000000"/>
              </a:buClr>
              <a:buSzPct val="100000"/>
              <a:buNone/>
            </a:pPr>
            <a:r>
              <a:rPr b="0" i="0" lang="en-US">
                <a:solidFill>
                  <a:srgbClr val="000000"/>
                </a:solidFill>
                <a:latin typeface="Quattrocento Sans"/>
                <a:ea typeface="Quattrocento Sans"/>
                <a:cs typeface="Quattrocento Sans"/>
                <a:sym typeface="Quattrocento Sans"/>
              </a:rPr>
              <a:t>1. No dependency passed:</a:t>
            </a:r>
            <a:endParaRPr/>
          </a:p>
          <a:p>
            <a:pPr indent="0" lvl="0" marL="0" rtl="0" algn="l">
              <a:lnSpc>
                <a:spcPct val="90000"/>
              </a:lnSpc>
              <a:spcBef>
                <a:spcPts val="1000"/>
              </a:spcBef>
              <a:spcAft>
                <a:spcPts val="0"/>
              </a:spcAft>
              <a:buClr>
                <a:schemeClr val="dk1"/>
              </a:buClr>
              <a:buSzPct val="100000"/>
              <a:buNone/>
            </a:pPr>
            <a:r>
              <a:rPr lang="en-US"/>
              <a:t>useEffect(() =&gt; {</a:t>
            </a:r>
            <a:endParaRPr/>
          </a:p>
          <a:p>
            <a:pPr indent="0" lvl="0" marL="0" rtl="0" algn="l">
              <a:lnSpc>
                <a:spcPct val="90000"/>
              </a:lnSpc>
              <a:spcBef>
                <a:spcPts val="1000"/>
              </a:spcBef>
              <a:spcAft>
                <a:spcPts val="0"/>
              </a:spcAft>
              <a:buClr>
                <a:schemeClr val="dk1"/>
              </a:buClr>
              <a:buSzPct val="100000"/>
              <a:buNone/>
            </a:pPr>
            <a:r>
              <a:rPr lang="en-US"/>
              <a:t>  //Runs on every render</a:t>
            </a:r>
            <a:endParaRPr/>
          </a:p>
          <a:p>
            <a:pPr indent="0" lvl="0" marL="0" rtl="0" algn="l">
              <a:lnSpc>
                <a:spcPct val="90000"/>
              </a:lnSpc>
              <a:spcBef>
                <a:spcPts val="1000"/>
              </a:spcBef>
              <a:spcAft>
                <a:spcPts val="0"/>
              </a:spcAft>
              <a:buClr>
                <a:schemeClr val="dk1"/>
              </a:buClr>
              <a:buSzPct val="100000"/>
              <a:buNone/>
            </a:pPr>
            <a:r>
              <a:rPr lang="en-US"/>
              <a:t>});</a:t>
            </a:r>
            <a:endParaRPr/>
          </a:p>
          <a:p>
            <a:pPr indent="0" lvl="0" marL="0" rtl="0" algn="l">
              <a:lnSpc>
                <a:spcPct val="90000"/>
              </a:lnSpc>
              <a:spcBef>
                <a:spcPts val="1000"/>
              </a:spcBef>
              <a:spcAft>
                <a:spcPts val="0"/>
              </a:spcAft>
              <a:buClr>
                <a:srgbClr val="000000"/>
              </a:buClr>
              <a:buSzPct val="100000"/>
              <a:buNone/>
            </a:pPr>
            <a:r>
              <a:rPr b="0" i="0" lang="en-US">
                <a:solidFill>
                  <a:srgbClr val="000000"/>
                </a:solidFill>
                <a:latin typeface="Quattrocento Sans"/>
                <a:ea typeface="Quattrocento Sans"/>
                <a:cs typeface="Quattrocento Sans"/>
                <a:sym typeface="Quattrocento Sans"/>
              </a:rPr>
              <a:t>2. An empty array:</a:t>
            </a:r>
            <a:endParaRPr/>
          </a:p>
          <a:p>
            <a:pPr indent="0" lvl="0" marL="0" rtl="0" algn="l">
              <a:lnSpc>
                <a:spcPct val="90000"/>
              </a:lnSpc>
              <a:spcBef>
                <a:spcPts val="1000"/>
              </a:spcBef>
              <a:spcAft>
                <a:spcPts val="0"/>
              </a:spcAft>
              <a:buClr>
                <a:schemeClr val="dk1"/>
              </a:buClr>
              <a:buSzPct val="100000"/>
              <a:buNone/>
            </a:pPr>
            <a:r>
              <a:rPr lang="en-US"/>
              <a:t> useEffect(() =&gt; {</a:t>
            </a:r>
            <a:endParaRPr/>
          </a:p>
          <a:p>
            <a:pPr indent="0" lvl="0" marL="0" rtl="0" algn="l">
              <a:lnSpc>
                <a:spcPct val="90000"/>
              </a:lnSpc>
              <a:spcBef>
                <a:spcPts val="1000"/>
              </a:spcBef>
              <a:spcAft>
                <a:spcPts val="0"/>
              </a:spcAft>
              <a:buClr>
                <a:schemeClr val="dk1"/>
              </a:buClr>
              <a:buSzPct val="100000"/>
              <a:buNone/>
            </a:pPr>
            <a:r>
              <a:rPr lang="en-US"/>
              <a:t>  //Runs only on the first render</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rgbClr val="000000"/>
              </a:buClr>
              <a:buSzPct val="100000"/>
              <a:buNone/>
            </a:pPr>
            <a:r>
              <a:rPr b="0" i="0" lang="en-US">
                <a:solidFill>
                  <a:srgbClr val="000000"/>
                </a:solidFill>
                <a:latin typeface="Quattrocento Sans"/>
                <a:ea typeface="Quattrocento Sans"/>
                <a:cs typeface="Quattrocento Sans"/>
                <a:sym typeface="Quattrocento Sans"/>
              </a:rPr>
              <a:t>3. Props or state values:</a:t>
            </a:r>
            <a:endParaRPr/>
          </a:p>
          <a:p>
            <a:pPr indent="0" lvl="0" marL="0" rtl="0" algn="l">
              <a:lnSpc>
                <a:spcPct val="90000"/>
              </a:lnSpc>
              <a:spcBef>
                <a:spcPts val="1000"/>
              </a:spcBef>
              <a:spcAft>
                <a:spcPts val="0"/>
              </a:spcAft>
              <a:buClr>
                <a:schemeClr val="dk1"/>
              </a:buClr>
              <a:buSzPct val="100000"/>
              <a:buNone/>
            </a:pPr>
            <a:r>
              <a:rPr lang="en-US"/>
              <a:t>useEffect(() =&gt; {</a:t>
            </a:r>
            <a:endParaRPr/>
          </a:p>
          <a:p>
            <a:pPr indent="0" lvl="0" marL="0" rtl="0" algn="l">
              <a:lnSpc>
                <a:spcPct val="90000"/>
              </a:lnSpc>
              <a:spcBef>
                <a:spcPts val="1000"/>
              </a:spcBef>
              <a:spcAft>
                <a:spcPts val="0"/>
              </a:spcAft>
              <a:buClr>
                <a:schemeClr val="dk1"/>
              </a:buClr>
              <a:buSzPct val="100000"/>
              <a:buNone/>
            </a:pPr>
            <a:r>
              <a:rPr lang="en-US"/>
              <a:t>  //Runs on the first render</a:t>
            </a:r>
            <a:endParaRPr/>
          </a:p>
          <a:p>
            <a:pPr indent="0" lvl="0" marL="0" rtl="0" algn="l">
              <a:lnSpc>
                <a:spcPct val="90000"/>
              </a:lnSpc>
              <a:spcBef>
                <a:spcPts val="1000"/>
              </a:spcBef>
              <a:spcAft>
                <a:spcPts val="0"/>
              </a:spcAft>
              <a:buClr>
                <a:schemeClr val="dk1"/>
              </a:buClr>
              <a:buSzPct val="100000"/>
              <a:buNone/>
            </a:pPr>
            <a:r>
              <a:rPr lang="en-US"/>
              <a:t>  //And any time any dependency value changes</a:t>
            </a:r>
            <a:endParaRPr/>
          </a:p>
          <a:p>
            <a:pPr indent="0" lvl="0" marL="0" rtl="0" algn="l">
              <a:lnSpc>
                <a:spcPct val="90000"/>
              </a:lnSpc>
              <a:spcBef>
                <a:spcPts val="1000"/>
              </a:spcBef>
              <a:spcAft>
                <a:spcPts val="0"/>
              </a:spcAft>
              <a:buClr>
                <a:schemeClr val="dk1"/>
              </a:buClr>
              <a:buSzPct val="100000"/>
              <a:buNone/>
            </a:pPr>
            <a:r>
              <a:rPr lang="en-US"/>
              <a:t>}, [prop, state]);</a:t>
            </a:r>
            <a:endParaRPr b="0" i="0">
              <a:solidFill>
                <a:srgbClr val="000000"/>
              </a:solidFill>
              <a:latin typeface="Quattrocento Sans"/>
              <a:ea typeface="Quattrocento Sans"/>
              <a:cs typeface="Quattrocento Sans"/>
              <a:sym typeface="Quattrocento Sans"/>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sp>
        <p:nvSpPr>
          <p:cNvPr id="268" name="Google Shape;268;p32"/>
          <p:cNvSpPr txBox="1"/>
          <p:nvPr>
            <p:ph type="title"/>
          </p:nvPr>
        </p:nvSpPr>
        <p:spPr>
          <a:xfrm>
            <a:off x="838200" y="365125"/>
            <a:ext cx="10515600" cy="539750"/>
          </a:xfrm>
          <a:prstGeom prst="rect">
            <a:avLst/>
          </a:prstGeom>
          <a:solidFill>
            <a:srgbClr val="FFFFFF"/>
          </a:solidFill>
          <a:ln>
            <a:noFill/>
          </a:ln>
        </p:spPr>
        <p:txBody>
          <a:bodyPr anchorCtr="0" anchor="ctr" bIns="63475" lIns="0" spcFirstLastPara="1" rIns="0" wrap="square" tIns="63475">
            <a:spAutoFit/>
          </a:bodyPr>
          <a:lstStyle/>
          <a:p>
            <a:pPr indent="0" lvl="0" marL="0" marR="0" rtl="0" algn="l">
              <a:lnSpc>
                <a:spcPct val="100000"/>
              </a:lnSpc>
              <a:spcBef>
                <a:spcPts val="0"/>
              </a:spcBef>
              <a:spcAft>
                <a:spcPts val="0"/>
              </a:spcAft>
              <a:buClr>
                <a:srgbClr val="000000"/>
              </a:buClr>
              <a:buSzPts val="3100"/>
              <a:buFont typeface="Quattrocento Sans"/>
              <a:buNone/>
            </a:pPr>
            <a:r>
              <a:rPr b="0" i="0" lang="en-US" sz="3100" u="none" cap="none" strike="noStrike">
                <a:solidFill>
                  <a:srgbClr val="000000"/>
                </a:solidFill>
                <a:latin typeface="Quattrocento Sans"/>
                <a:ea typeface="Quattrocento Sans"/>
                <a:cs typeface="Quattrocento Sans"/>
                <a:sym typeface="Quattrocento Sans"/>
              </a:rPr>
              <a:t>React </a:t>
            </a:r>
            <a:r>
              <a:rPr b="0" i="0" lang="en-US" sz="3300" u="none" cap="none" strike="noStrike">
                <a:solidFill>
                  <a:srgbClr val="DC143C"/>
                </a:solidFill>
                <a:latin typeface="Consolas"/>
                <a:ea typeface="Consolas"/>
                <a:cs typeface="Consolas"/>
                <a:sym typeface="Consolas"/>
              </a:rPr>
              <a:t>useEffect</a:t>
            </a:r>
            <a:r>
              <a:rPr b="0" i="0" lang="en-US" sz="3100" u="none" cap="none" strike="noStrike">
                <a:solidFill>
                  <a:srgbClr val="000000"/>
                </a:solidFill>
                <a:latin typeface="Quattrocento Sans"/>
                <a:ea typeface="Quattrocento Sans"/>
                <a:cs typeface="Quattrocento Sans"/>
                <a:sym typeface="Quattrocento Sans"/>
              </a:rPr>
              <a:t> Hooks</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3"/>
          <p:cNvSpPr txBox="1"/>
          <p:nvPr>
            <p:ph idx="1" type="body"/>
          </p:nvPr>
        </p:nvSpPr>
        <p:spPr>
          <a:xfrm>
            <a:off x="838200" y="239697"/>
            <a:ext cx="10515600" cy="646294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0" lang="en-US" sz="2000">
                <a:latin typeface="Consolas"/>
                <a:ea typeface="Consolas"/>
                <a:cs typeface="Consolas"/>
                <a:sym typeface="Consolas"/>
              </a:rPr>
              <a:t>Cleanup</a:t>
            </a:r>
            <a:endParaRPr/>
          </a:p>
          <a:p>
            <a:pPr indent="0" lvl="0" marL="0" rtl="0" algn="l">
              <a:lnSpc>
                <a:spcPct val="90000"/>
              </a:lnSpc>
              <a:spcBef>
                <a:spcPts val="1000"/>
              </a:spcBef>
              <a:spcAft>
                <a:spcPts val="0"/>
              </a:spcAft>
              <a:buClr>
                <a:schemeClr val="dk1"/>
              </a:buClr>
              <a:buSzPts val="2000"/>
              <a:buNone/>
            </a:pPr>
            <a:r>
              <a:rPr b="0" lang="en-US" sz="2000">
                <a:latin typeface="Consolas"/>
                <a:ea typeface="Consolas"/>
                <a:cs typeface="Consolas"/>
                <a:sym typeface="Consolas"/>
              </a:rPr>
              <a:t>Some effects require cleanup to reduce memory leaks.</a:t>
            </a:r>
            <a:endParaRPr/>
          </a:p>
          <a:p>
            <a:pPr indent="0" lvl="0" marL="0" rtl="0" algn="l">
              <a:lnSpc>
                <a:spcPct val="90000"/>
              </a:lnSpc>
              <a:spcBef>
                <a:spcPts val="1000"/>
              </a:spcBef>
              <a:spcAft>
                <a:spcPts val="0"/>
              </a:spcAft>
              <a:buClr>
                <a:schemeClr val="dk1"/>
              </a:buClr>
              <a:buSzPts val="2000"/>
              <a:buNone/>
            </a:pPr>
            <a:r>
              <a:rPr b="0" lang="en-US" sz="2000">
                <a:latin typeface="Consolas"/>
                <a:ea typeface="Consolas"/>
                <a:cs typeface="Consolas"/>
                <a:sym typeface="Consolas"/>
              </a:rPr>
              <a:t>Timeouts, subscriptions, event listeners, and other effects that are no longer needed should be disposed.</a:t>
            </a:r>
            <a:endParaRPr/>
          </a:p>
          <a:p>
            <a:pPr indent="0" lvl="0" marL="0" rtl="0" algn="l">
              <a:lnSpc>
                <a:spcPct val="90000"/>
              </a:lnSpc>
              <a:spcBef>
                <a:spcPts val="1000"/>
              </a:spcBef>
              <a:spcAft>
                <a:spcPts val="0"/>
              </a:spcAft>
              <a:buClr>
                <a:schemeClr val="dk1"/>
              </a:buClr>
              <a:buSzPts val="2000"/>
              <a:buNone/>
            </a:pPr>
            <a:r>
              <a:rPr b="0" lang="en-US" sz="2000">
                <a:latin typeface="Consolas"/>
                <a:ea typeface="Consolas"/>
                <a:cs typeface="Consolas"/>
                <a:sym typeface="Consolas"/>
              </a:rPr>
              <a:t>We do this by including a return function at the end of the useEffect Hook</a:t>
            </a:r>
            <a:endParaRPr/>
          </a:p>
          <a:p>
            <a:pPr indent="0" lvl="0" marL="0" rtl="0" algn="l">
              <a:lnSpc>
                <a:spcPct val="90000"/>
              </a:lnSpc>
              <a:spcBef>
                <a:spcPts val="1000"/>
              </a:spcBef>
              <a:spcAft>
                <a:spcPts val="0"/>
              </a:spcAft>
              <a:buClr>
                <a:srgbClr val="202124"/>
              </a:buClr>
              <a:buSzPts val="1600"/>
              <a:buNone/>
            </a:pPr>
            <a:r>
              <a:rPr b="0" i="0" lang="en-US" sz="1600">
                <a:solidFill>
                  <a:srgbClr val="202124"/>
                </a:solidFill>
                <a:latin typeface="arial"/>
                <a:ea typeface="arial"/>
                <a:cs typeface="arial"/>
                <a:sym typeface="arial"/>
              </a:rPr>
              <a:t>useEffect Hook as </a:t>
            </a:r>
            <a:r>
              <a:rPr b="1" i="0" lang="en-US" sz="1600">
                <a:solidFill>
                  <a:srgbClr val="202124"/>
                </a:solidFill>
                <a:latin typeface="arial"/>
                <a:ea typeface="arial"/>
                <a:cs typeface="arial"/>
                <a:sym typeface="arial"/>
              </a:rPr>
              <a:t>componentDidMount , componentDidUpdate , and componentWillUnmount</a:t>
            </a:r>
            <a:r>
              <a:rPr b="0" i="0" lang="en-US" sz="1600">
                <a:solidFill>
                  <a:srgbClr val="202124"/>
                </a:solidFill>
                <a:latin typeface="arial"/>
                <a:ea typeface="arial"/>
                <a:cs typeface="arial"/>
                <a:sym typeface="arial"/>
              </a:rPr>
              <a:t> combined</a:t>
            </a:r>
            <a:endParaRPr b="0" sz="2400">
              <a:latin typeface="Consolas"/>
              <a:ea typeface="Consolas"/>
              <a:cs typeface="Consolas"/>
              <a:sym typeface="Consolas"/>
            </a:endParaRPr>
          </a:p>
          <a:p>
            <a:pPr indent="0" lvl="0" marL="0" rtl="0" algn="l">
              <a:lnSpc>
                <a:spcPct val="90000"/>
              </a:lnSpc>
              <a:spcBef>
                <a:spcPts val="1000"/>
              </a:spcBef>
              <a:spcAft>
                <a:spcPts val="0"/>
              </a:spcAft>
              <a:buClr>
                <a:schemeClr val="dk1"/>
              </a:buClr>
              <a:buSzPts val="2400"/>
              <a:buNone/>
            </a:pPr>
            <a:r>
              <a:rPr b="1" lang="en-US" sz="2400"/>
              <a:t>UseContext Hook</a:t>
            </a:r>
            <a:endParaRPr/>
          </a:p>
          <a:p>
            <a:pPr indent="0" lvl="0" marL="0" rtl="0" algn="l">
              <a:lnSpc>
                <a:spcPct val="90000"/>
              </a:lnSpc>
              <a:spcBef>
                <a:spcPts val="1000"/>
              </a:spcBef>
              <a:spcAft>
                <a:spcPts val="0"/>
              </a:spcAft>
              <a:buClr>
                <a:schemeClr val="dk1"/>
              </a:buClr>
              <a:buSzPts val="2400"/>
              <a:buNone/>
            </a:pPr>
            <a:r>
              <a:rPr b="0" i="0" lang="en-US" sz="2400">
                <a:latin typeface="Source Serif Pro"/>
                <a:ea typeface="Source Serif Pro"/>
                <a:cs typeface="Source Serif Pro"/>
                <a:sym typeface="Source Serif Pro"/>
              </a:rPr>
              <a:t>overcome the problem of passing props down the tree of components. The state of the application can be stored globally, and shared across multiple components</a:t>
            </a:r>
            <a:endParaRPr b="1" sz="3600"/>
          </a:p>
          <a:p>
            <a:pPr indent="0" lvl="0" marL="0" rtl="0" algn="l">
              <a:lnSpc>
                <a:spcPct val="90000"/>
              </a:lnSpc>
              <a:spcBef>
                <a:spcPts val="1000"/>
              </a:spcBef>
              <a:spcAft>
                <a:spcPts val="0"/>
              </a:spcAft>
              <a:buClr>
                <a:schemeClr val="dk1"/>
              </a:buClr>
              <a:buSzPts val="1400"/>
              <a:buNone/>
            </a:pPr>
            <a:r>
              <a:rPr b="0" i="0" lang="en-US" sz="1400">
                <a:latin typeface="Source Code Pro"/>
                <a:ea typeface="Source Code Pro"/>
                <a:cs typeface="Source Code Pro"/>
                <a:sym typeface="Source Code Pro"/>
              </a:rPr>
              <a:t>import React, { useContext } from "react";</a:t>
            </a:r>
            <a:endParaRPr/>
          </a:p>
          <a:p>
            <a:pPr indent="0" lvl="0" marL="0" rtl="0" algn="l">
              <a:lnSpc>
                <a:spcPct val="90000"/>
              </a:lnSpc>
              <a:spcBef>
                <a:spcPts val="1000"/>
              </a:spcBef>
              <a:spcAft>
                <a:spcPts val="0"/>
              </a:spcAft>
              <a:buClr>
                <a:schemeClr val="dk1"/>
              </a:buClr>
              <a:buSzPts val="1400"/>
              <a:buNone/>
            </a:pPr>
            <a:r>
              <a:rPr b="0" lang="en-US" sz="1400">
                <a:latin typeface="Arial"/>
                <a:ea typeface="Arial"/>
                <a:cs typeface="Arial"/>
                <a:sym typeface="Arial"/>
              </a:rPr>
              <a:t>const </a:t>
            </a:r>
            <a:r>
              <a:rPr lang="en-US" sz="1400">
                <a:latin typeface="Arial"/>
                <a:ea typeface="Arial"/>
                <a:cs typeface="Arial"/>
                <a:sym typeface="Arial"/>
              </a:rPr>
              <a:t>userInfo</a:t>
            </a:r>
            <a:r>
              <a:rPr b="0" lang="en-US" sz="1400">
                <a:latin typeface="Arial"/>
                <a:ea typeface="Arial"/>
                <a:cs typeface="Arial"/>
                <a:sym typeface="Arial"/>
              </a:rPr>
              <a:t>Context = React.createContext(userInfo);</a:t>
            </a:r>
            <a:endParaRPr/>
          </a:p>
          <a:p>
            <a:pPr indent="0" lvl="0" marL="0" rtl="0" algn="l">
              <a:lnSpc>
                <a:spcPct val="90000"/>
              </a:lnSpc>
              <a:spcBef>
                <a:spcPts val="1000"/>
              </a:spcBef>
              <a:spcAft>
                <a:spcPts val="0"/>
              </a:spcAft>
              <a:buClr>
                <a:schemeClr val="dk1"/>
              </a:buClr>
              <a:buSzPts val="1200"/>
              <a:buNone/>
            </a:pPr>
            <a:r>
              <a:rPr b="0" lang="en-US" sz="1200">
                <a:latin typeface="Consolas"/>
                <a:ea typeface="Consolas"/>
                <a:cs typeface="Consolas"/>
                <a:sym typeface="Consolas"/>
              </a:rPr>
              <a:t>&lt;userInfoContext.Provider value={userInfo}&gt;</a:t>
            </a:r>
            <a:endParaRPr/>
          </a:p>
          <a:p>
            <a:pPr indent="0" lvl="0" marL="0" rtl="0" algn="l">
              <a:lnSpc>
                <a:spcPct val="90000"/>
              </a:lnSpc>
              <a:spcBef>
                <a:spcPts val="1000"/>
              </a:spcBef>
              <a:spcAft>
                <a:spcPts val="0"/>
              </a:spcAft>
              <a:buClr>
                <a:schemeClr val="dk1"/>
              </a:buClr>
              <a:buSzPts val="1200"/>
              <a:buNone/>
            </a:pPr>
            <a:r>
              <a:rPr b="0" lang="en-US" sz="1200">
                <a:latin typeface="Consolas"/>
                <a:ea typeface="Consolas"/>
                <a:cs typeface="Consolas"/>
                <a:sym typeface="Consolas"/>
              </a:rPr>
              <a:t>    &lt;/userInfoContext.Provider&gt;</a:t>
            </a:r>
            <a:endParaRPr/>
          </a:p>
          <a:p>
            <a:pPr indent="0" lvl="0" marL="0" rtl="0" algn="l">
              <a:lnSpc>
                <a:spcPct val="90000"/>
              </a:lnSpc>
              <a:spcBef>
                <a:spcPts val="1000"/>
              </a:spcBef>
              <a:spcAft>
                <a:spcPts val="0"/>
              </a:spcAft>
              <a:buClr>
                <a:schemeClr val="dk1"/>
              </a:buClr>
              <a:buSzPts val="1200"/>
              <a:buNone/>
            </a:pPr>
            <a:r>
              <a:t/>
            </a:r>
            <a:endParaRPr sz="1200">
              <a:latin typeface="Consolas"/>
              <a:ea typeface="Consolas"/>
              <a:cs typeface="Consolas"/>
              <a:sym typeface="Consolas"/>
            </a:endParaRPr>
          </a:p>
          <a:p>
            <a:pPr indent="0" lvl="0" marL="0" rtl="0" algn="l">
              <a:lnSpc>
                <a:spcPct val="90000"/>
              </a:lnSpc>
              <a:spcBef>
                <a:spcPts val="1000"/>
              </a:spcBef>
              <a:spcAft>
                <a:spcPts val="0"/>
              </a:spcAft>
              <a:buClr>
                <a:schemeClr val="dk1"/>
              </a:buClr>
              <a:buSzPts val="1200"/>
              <a:buNone/>
            </a:pPr>
            <a:r>
              <a:rPr lang="en-US" sz="1200">
                <a:latin typeface="Consolas"/>
                <a:ea typeface="Consolas"/>
                <a:cs typeface="Consolas"/>
                <a:sym typeface="Consolas"/>
              </a:rPr>
              <a:t>While using just load the context</a:t>
            </a:r>
            <a:endParaRPr/>
          </a:p>
          <a:p>
            <a:pPr indent="0" lvl="0" marL="0" rtl="0" algn="l">
              <a:lnSpc>
                <a:spcPct val="90000"/>
              </a:lnSpc>
              <a:spcBef>
                <a:spcPts val="1000"/>
              </a:spcBef>
              <a:spcAft>
                <a:spcPts val="0"/>
              </a:spcAft>
              <a:buClr>
                <a:schemeClr val="dk1"/>
              </a:buClr>
              <a:buSzPts val="900"/>
              <a:buNone/>
            </a:pPr>
            <a:r>
              <a:rPr b="0" lang="en-US" sz="900">
                <a:latin typeface="Consolas"/>
                <a:ea typeface="Consolas"/>
                <a:cs typeface="Consolas"/>
                <a:sym typeface="Consolas"/>
              </a:rPr>
              <a:t>const userInfo = useContext(userInfoContext);</a:t>
            </a:r>
            <a:endParaRPr/>
          </a:p>
          <a:p>
            <a:pPr indent="0" lvl="0" marL="0" rtl="0" algn="l">
              <a:lnSpc>
                <a:spcPct val="90000"/>
              </a:lnSpc>
              <a:spcBef>
                <a:spcPts val="1000"/>
              </a:spcBef>
              <a:spcAft>
                <a:spcPts val="0"/>
              </a:spcAft>
              <a:buClr>
                <a:schemeClr val="dk1"/>
              </a:buClr>
              <a:buSzPts val="1200"/>
              <a:buNone/>
            </a:pPr>
            <a:r>
              <a:t/>
            </a:r>
            <a:endParaRPr b="0" sz="1200">
              <a:solidFill>
                <a:srgbClr val="D4D4D4"/>
              </a:solidFill>
              <a:latin typeface="Consolas"/>
              <a:ea typeface="Consolas"/>
              <a:cs typeface="Consolas"/>
              <a:sym typeface="Consolas"/>
            </a:endParaRPr>
          </a:p>
          <a:p>
            <a:pPr indent="0" lvl="0" marL="0" rtl="0" algn="l">
              <a:lnSpc>
                <a:spcPct val="90000"/>
              </a:lnSpc>
              <a:spcBef>
                <a:spcPts val="1000"/>
              </a:spcBef>
              <a:spcAft>
                <a:spcPts val="0"/>
              </a:spcAft>
              <a:buClr>
                <a:schemeClr val="dk1"/>
              </a:buClr>
              <a:buSzPts val="1400"/>
              <a:buNone/>
            </a:pPr>
            <a:r>
              <a:t/>
            </a:r>
            <a:endParaRPr b="0" sz="1400">
              <a:latin typeface="Arial"/>
              <a:ea typeface="Arial"/>
              <a:cs typeface="Arial"/>
              <a:sym typeface="Arial"/>
            </a:endParaRPr>
          </a:p>
          <a:p>
            <a:pPr indent="0" lvl="0" marL="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4"/>
          <p:cNvSpPr txBox="1"/>
          <p:nvPr>
            <p:ph idx="1" type="body"/>
          </p:nvPr>
        </p:nvSpPr>
        <p:spPr>
          <a:xfrm>
            <a:off x="838200" y="195309"/>
            <a:ext cx="10515600" cy="598165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73239"/>
              </a:buClr>
              <a:buSzPts val="2800"/>
              <a:buChar char="•"/>
            </a:pPr>
            <a:r>
              <a:rPr b="0" i="0" lang="en-US">
                <a:solidFill>
                  <a:srgbClr val="273239"/>
                </a:solidFill>
                <a:latin typeface="Arial"/>
                <a:ea typeface="Arial"/>
                <a:cs typeface="Arial"/>
                <a:sym typeface="Arial"/>
              </a:rPr>
              <a:t>Context provides a way to pass data or state through the component tree without having to pass props down manually through each nested component. It is designed to share data that can be considered as global data for a tree of React components</a:t>
            </a:r>
            <a:endParaRPr/>
          </a:p>
          <a:p>
            <a:pPr indent="-228600" lvl="0" marL="228600" rtl="0" algn="l">
              <a:lnSpc>
                <a:spcPct val="90000"/>
              </a:lnSpc>
              <a:spcBef>
                <a:spcPts val="1000"/>
              </a:spcBef>
              <a:spcAft>
                <a:spcPts val="0"/>
              </a:spcAft>
              <a:buClr>
                <a:srgbClr val="273239"/>
              </a:buClr>
              <a:buSzPts val="2800"/>
              <a:buChar char="•"/>
            </a:pPr>
            <a:r>
              <a:rPr lang="en-US">
                <a:solidFill>
                  <a:srgbClr val="273239"/>
                </a:solidFill>
                <a:latin typeface="Arial"/>
                <a:ea typeface="Arial"/>
                <a:cs typeface="Arial"/>
                <a:sym typeface="Arial"/>
              </a:rPr>
              <a:t>Const UserContext = React.createContext()</a:t>
            </a:r>
            <a:endParaRPr/>
          </a:p>
          <a:p>
            <a:pPr indent="-228600" lvl="0" marL="228600" rtl="0" algn="l">
              <a:lnSpc>
                <a:spcPct val="90000"/>
              </a:lnSpc>
              <a:spcBef>
                <a:spcPts val="1000"/>
              </a:spcBef>
              <a:spcAft>
                <a:spcPts val="0"/>
              </a:spcAft>
              <a:buClr>
                <a:srgbClr val="273239"/>
              </a:buClr>
              <a:buSzPts val="2800"/>
              <a:buChar char="•"/>
            </a:pPr>
            <a:r>
              <a:rPr lang="en-US">
                <a:solidFill>
                  <a:srgbClr val="273239"/>
                </a:solidFill>
                <a:latin typeface="Arial"/>
                <a:ea typeface="Arial"/>
                <a:cs typeface="Arial"/>
                <a:sym typeface="Arial"/>
              </a:rPr>
              <a:t>Const user = {</a:t>
            </a:r>
            <a:endParaRPr/>
          </a:p>
          <a:p>
            <a:pPr indent="-228600" lvl="0" marL="228600" rtl="0" algn="l">
              <a:lnSpc>
                <a:spcPct val="90000"/>
              </a:lnSpc>
              <a:spcBef>
                <a:spcPts val="1000"/>
              </a:spcBef>
              <a:spcAft>
                <a:spcPts val="0"/>
              </a:spcAft>
              <a:buClr>
                <a:srgbClr val="273239"/>
              </a:buClr>
              <a:buSzPts val="2800"/>
              <a:buChar char="•"/>
            </a:pPr>
            <a:r>
              <a:rPr lang="en-US">
                <a:solidFill>
                  <a:srgbClr val="273239"/>
                </a:solidFill>
                <a:latin typeface="Arial"/>
                <a:ea typeface="Arial"/>
                <a:cs typeface="Arial"/>
                <a:sym typeface="Arial"/>
              </a:rPr>
              <a:t>Name:”sameer</a:t>
            </a:r>
            <a:endParaRPr>
              <a:solidFill>
                <a:srgbClr val="273239"/>
              </a:solidFill>
              <a:latin typeface="Arial"/>
              <a:ea typeface="Arial"/>
              <a:cs typeface="Arial"/>
              <a:sym typeface="Arial"/>
            </a:endParaRPr>
          </a:p>
          <a:p>
            <a:pPr indent="-228600" lvl="0" marL="228600" rtl="0" algn="l">
              <a:lnSpc>
                <a:spcPct val="90000"/>
              </a:lnSpc>
              <a:spcBef>
                <a:spcPts val="1000"/>
              </a:spcBef>
              <a:spcAft>
                <a:spcPts val="0"/>
              </a:spcAft>
              <a:buClr>
                <a:srgbClr val="273239"/>
              </a:buClr>
              <a:buSzPts val="2800"/>
              <a:buChar char="•"/>
            </a:pPr>
            <a:r>
              <a:rPr lang="en-US">
                <a:solidFill>
                  <a:srgbClr val="273239"/>
                </a:solidFill>
                <a:latin typeface="Arial"/>
                <a:ea typeface="Arial"/>
                <a:cs typeface="Arial"/>
                <a:sym typeface="Arial"/>
              </a:rPr>
              <a:t>}</a:t>
            </a:r>
            <a:endParaRPr/>
          </a:p>
          <a:p>
            <a:pPr indent="-50800" lvl="0" marL="228600" rtl="0" algn="l">
              <a:lnSpc>
                <a:spcPct val="90000"/>
              </a:lnSpc>
              <a:spcBef>
                <a:spcPts val="1000"/>
              </a:spcBef>
              <a:spcAft>
                <a:spcPts val="0"/>
              </a:spcAft>
              <a:buClr>
                <a:schemeClr val="dk1"/>
              </a:buClr>
              <a:buSzPts val="2800"/>
              <a:buNone/>
            </a:pPr>
            <a:r>
              <a:t/>
            </a:r>
            <a:endParaRPr>
              <a:solidFill>
                <a:srgbClr val="273239"/>
              </a:solidFill>
              <a:latin typeface="Arial"/>
              <a:ea typeface="Arial"/>
              <a:cs typeface="Arial"/>
              <a:sym typeface="Arial"/>
            </a:endParaRPr>
          </a:p>
          <a:p>
            <a:pPr indent="-228600" lvl="0" marL="228600" rtl="0" algn="l">
              <a:lnSpc>
                <a:spcPct val="90000"/>
              </a:lnSpc>
              <a:spcBef>
                <a:spcPts val="1000"/>
              </a:spcBef>
              <a:spcAft>
                <a:spcPts val="0"/>
              </a:spcAft>
              <a:buClr>
                <a:srgbClr val="273239"/>
              </a:buClr>
              <a:buSzPts val="2800"/>
              <a:buChar char="•"/>
            </a:pPr>
            <a:r>
              <a:rPr lang="en-US">
                <a:solidFill>
                  <a:srgbClr val="273239"/>
                </a:solidFill>
                <a:latin typeface="Arial"/>
                <a:ea typeface="Arial"/>
                <a:cs typeface="Arial"/>
                <a:sym typeface="Arial"/>
              </a:rPr>
              <a:t>&lt;UserContext.Provider value={user}&gt;</a:t>
            </a:r>
            <a:endParaRPr/>
          </a:p>
          <a:p>
            <a:pPr indent="-228600" lvl="0" marL="228600" rtl="0" algn="l">
              <a:lnSpc>
                <a:spcPct val="90000"/>
              </a:lnSpc>
              <a:spcBef>
                <a:spcPts val="1000"/>
              </a:spcBef>
              <a:spcAft>
                <a:spcPts val="0"/>
              </a:spcAft>
              <a:buClr>
                <a:srgbClr val="273239"/>
              </a:buClr>
              <a:buSzPts val="2800"/>
              <a:buChar char="•"/>
            </a:pPr>
            <a:r>
              <a:rPr lang="en-US">
                <a:solidFill>
                  <a:srgbClr val="273239"/>
                </a:solidFill>
                <a:latin typeface="Arial"/>
                <a:ea typeface="Arial"/>
                <a:cs typeface="Arial"/>
                <a:sym typeface="Arial"/>
              </a:rPr>
              <a:t>&lt;Home/&gt;</a:t>
            </a:r>
            <a:endParaRPr/>
          </a:p>
          <a:p>
            <a:pPr indent="-228600" lvl="0" marL="228600" rtl="0" algn="l">
              <a:lnSpc>
                <a:spcPct val="90000"/>
              </a:lnSpc>
              <a:spcBef>
                <a:spcPts val="1000"/>
              </a:spcBef>
              <a:spcAft>
                <a:spcPts val="0"/>
              </a:spcAft>
              <a:buClr>
                <a:srgbClr val="273239"/>
              </a:buClr>
              <a:buSzPts val="2800"/>
              <a:buChar char="•"/>
            </a:pPr>
            <a:r>
              <a:rPr lang="en-US">
                <a:solidFill>
                  <a:srgbClr val="273239"/>
                </a:solidFill>
                <a:latin typeface="Arial"/>
                <a:ea typeface="Arial"/>
                <a:cs typeface="Arial"/>
                <a:sym typeface="Arial"/>
              </a:rPr>
              <a:t>&lt;/UserContext.Provider&gt;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txBox="1"/>
          <p:nvPr>
            <p:ph type="title"/>
          </p:nvPr>
        </p:nvSpPr>
        <p:spPr>
          <a:xfrm>
            <a:off x="838200" y="365125"/>
            <a:ext cx="10515600" cy="45162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UseReducer</a:t>
            </a:r>
            <a:endParaRPr/>
          </a:p>
        </p:txBody>
      </p:sp>
      <p:sp>
        <p:nvSpPr>
          <p:cNvPr id="284" name="Google Shape;284;p35"/>
          <p:cNvSpPr txBox="1"/>
          <p:nvPr>
            <p:ph idx="1" type="body"/>
          </p:nvPr>
        </p:nvSpPr>
        <p:spPr>
          <a:xfrm>
            <a:off x="838200" y="896645"/>
            <a:ext cx="10515600" cy="528031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useReducer Hook is similar to the useState Hook. It allows for custom state logic. useReducer helps you manage complex state logic in React applications.</a:t>
            </a:r>
            <a:endParaRPr/>
          </a:p>
          <a:p>
            <a:pPr indent="-228600" lvl="0" marL="228600" rtl="0" algn="l">
              <a:lnSpc>
                <a:spcPct val="90000"/>
              </a:lnSpc>
              <a:spcBef>
                <a:spcPts val="1000"/>
              </a:spcBef>
              <a:spcAft>
                <a:spcPts val="0"/>
              </a:spcAft>
              <a:buClr>
                <a:schemeClr val="dk1"/>
              </a:buClr>
              <a:buSzPts val="2800"/>
              <a:buChar char="•"/>
            </a:pPr>
            <a:r>
              <a:rPr lang="en-US"/>
              <a:t>useReducer can be a good alternative to Redux In certain cases</a:t>
            </a:r>
            <a:endParaRPr/>
          </a:p>
          <a:p>
            <a:pPr indent="-228600" lvl="0" marL="228600" rtl="0" algn="l">
              <a:lnSpc>
                <a:spcPct val="90000"/>
              </a:lnSpc>
              <a:spcBef>
                <a:spcPts val="1000"/>
              </a:spcBef>
              <a:spcAft>
                <a:spcPts val="0"/>
              </a:spcAft>
              <a:buClr>
                <a:srgbClr val="FAFAFA"/>
              </a:buClr>
              <a:buSzPts val="2800"/>
              <a:buChar char="•"/>
            </a:pPr>
            <a:r>
              <a:rPr lang="en-US" u="sng">
                <a:solidFill>
                  <a:srgbClr val="FAFAFA"/>
                </a:solidFill>
                <a:latin typeface="Inter"/>
                <a:ea typeface="Inter"/>
                <a:cs typeface="Inter"/>
                <a:sym typeface="Inter"/>
                <a:hlinkClick r:id="rId3">
                  <a:extLst>
                    <a:ext uri="{A12FA001-AC4F-418D-AE19-62706E023703}">
                      <ahyp:hlinkClr val="tx"/>
                    </a:ext>
                  </a:extLst>
                </a:hlinkClick>
              </a:rPr>
              <a:t>useSate</a:t>
            </a:r>
            <a:r>
              <a:rPr lang="en-US"/>
              <a:t>basic Hook for managing simple state transformation</a:t>
            </a:r>
            <a:r>
              <a:rPr b="0" i="0" lang="en-US">
                <a:solidFill>
                  <a:srgbClr val="FAFAFA"/>
                </a:solidFill>
                <a:latin typeface="Inter"/>
                <a:ea typeface="Inter"/>
                <a:cs typeface="Inter"/>
                <a:sym typeface="Inter"/>
              </a:rPr>
              <a:t>, and </a:t>
            </a:r>
            <a:r>
              <a:rPr b="0" i="0" lang="en-US" u="sng">
                <a:solidFill>
                  <a:srgbClr val="FAFAFA"/>
                </a:solidFill>
                <a:latin typeface="Inter"/>
                <a:ea typeface="Inter"/>
                <a:cs typeface="Inter"/>
                <a:sym typeface="Inter"/>
                <a:hlinkClick r:id="rId4">
                  <a:extLst>
                    <a:ext uri="{A12FA001-AC4F-418D-AE19-62706E023703}">
                      <ahyp:hlinkClr val="tx"/>
                    </a:ext>
                  </a:extLst>
                </a:hlinkClick>
              </a:rPr>
              <a:t>useReducer</a:t>
            </a:r>
            <a:r>
              <a:rPr b="0" i="0" lang="en-US">
                <a:solidFill>
                  <a:srgbClr val="FAFAFA"/>
                </a:solidFill>
                <a:latin typeface="Inter"/>
                <a:ea typeface="Inter"/>
                <a:cs typeface="Inter"/>
                <a:sym typeface="Inter"/>
              </a:rPr>
              <a:t> </a:t>
            </a:r>
            <a:r>
              <a:rPr lang="en-US"/>
              <a:t>is an additional Hook for managing more complex state logic.</a:t>
            </a:r>
            <a:endParaRPr/>
          </a:p>
          <a:p>
            <a:pPr indent="-228600" lvl="0" marL="228600" rtl="0" algn="l">
              <a:lnSpc>
                <a:spcPct val="90000"/>
              </a:lnSpc>
              <a:spcBef>
                <a:spcPts val="1000"/>
              </a:spcBef>
              <a:spcAft>
                <a:spcPts val="0"/>
              </a:spcAft>
              <a:buClr>
                <a:srgbClr val="00B0F0"/>
              </a:buClr>
              <a:buSzPts val="2800"/>
              <a:buChar char="•"/>
            </a:pPr>
            <a:r>
              <a:rPr lang="en-US">
                <a:solidFill>
                  <a:srgbClr val="00B0F0"/>
                </a:solidFill>
              </a:rPr>
              <a:t>const [state, dispatch] = useReducer(reducer, initialArg)</a:t>
            </a:r>
            <a:r>
              <a:rPr lang="en-US"/>
              <a:t>;</a:t>
            </a:r>
            <a:endParaRPr/>
          </a:p>
          <a:p>
            <a:pPr indent="-228600" lvl="0" marL="228600" rtl="0" algn="l">
              <a:lnSpc>
                <a:spcPct val="90000"/>
              </a:lnSpc>
              <a:spcBef>
                <a:spcPts val="1000"/>
              </a:spcBef>
              <a:spcAft>
                <a:spcPts val="0"/>
              </a:spcAft>
              <a:buClr>
                <a:schemeClr val="dk1"/>
              </a:buClr>
              <a:buSzPts val="2800"/>
              <a:buChar char="•"/>
            </a:pPr>
            <a:r>
              <a:rPr lang="en-US"/>
              <a:t>UseReducer returns an array with the first element being the state and the second element being a dispatch function that will invoke the useReducer.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txBox="1"/>
          <p:nvPr>
            <p:ph idx="1" type="body"/>
          </p:nvPr>
        </p:nvSpPr>
        <p:spPr>
          <a:xfrm>
            <a:off x="838200" y="97654"/>
            <a:ext cx="10515600" cy="607930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800"/>
              <a:t>const reducer = (state, action) =&gt; {</a:t>
            </a:r>
            <a:endParaRPr/>
          </a:p>
          <a:p>
            <a:pPr indent="0" lvl="0" marL="0" rtl="0" algn="l">
              <a:lnSpc>
                <a:spcPct val="90000"/>
              </a:lnSpc>
              <a:spcBef>
                <a:spcPts val="1000"/>
              </a:spcBef>
              <a:spcAft>
                <a:spcPts val="0"/>
              </a:spcAft>
              <a:buClr>
                <a:schemeClr val="dk1"/>
              </a:buClr>
              <a:buSzPts val="1800"/>
              <a:buNone/>
            </a:pPr>
            <a:r>
              <a:rPr lang="en-US" sz="1800"/>
              <a:t>  if (action === "increment") {</a:t>
            </a:r>
            <a:endParaRPr/>
          </a:p>
          <a:p>
            <a:pPr indent="0" lvl="0" marL="0" rtl="0" algn="l">
              <a:lnSpc>
                <a:spcPct val="90000"/>
              </a:lnSpc>
              <a:spcBef>
                <a:spcPts val="1000"/>
              </a:spcBef>
              <a:spcAft>
                <a:spcPts val="0"/>
              </a:spcAft>
              <a:buClr>
                <a:schemeClr val="dk1"/>
              </a:buClr>
              <a:buSzPts val="1800"/>
              <a:buNone/>
            </a:pPr>
            <a:r>
              <a:rPr lang="en-US" sz="1800"/>
              <a:t>    return state + 1;</a:t>
            </a:r>
            <a:endParaRPr/>
          </a:p>
          <a:p>
            <a:pPr indent="0" lvl="0" marL="0" rtl="0" algn="l">
              <a:lnSpc>
                <a:spcPct val="90000"/>
              </a:lnSpc>
              <a:spcBef>
                <a:spcPts val="1000"/>
              </a:spcBef>
              <a:spcAft>
                <a:spcPts val="0"/>
              </a:spcAft>
              <a:buClr>
                <a:schemeClr val="dk1"/>
              </a:buClr>
              <a:buSzPts val="1800"/>
              <a:buNone/>
            </a:pPr>
            <a:r>
              <a:rPr lang="en-US" sz="1800"/>
              <a:t>  } else if (action === "decrement") {</a:t>
            </a:r>
            <a:endParaRPr/>
          </a:p>
          <a:p>
            <a:pPr indent="0" lvl="0" marL="0" rtl="0" algn="l">
              <a:lnSpc>
                <a:spcPct val="90000"/>
              </a:lnSpc>
              <a:spcBef>
                <a:spcPts val="1000"/>
              </a:spcBef>
              <a:spcAft>
                <a:spcPts val="0"/>
              </a:spcAft>
              <a:buClr>
                <a:schemeClr val="dk1"/>
              </a:buClr>
              <a:buSzPts val="1800"/>
              <a:buNone/>
            </a:pPr>
            <a:r>
              <a:rPr lang="en-US" sz="1800"/>
              <a:t>    return state - 1;</a:t>
            </a:r>
            <a:endParaRPr/>
          </a:p>
          <a:p>
            <a:pPr indent="0" lvl="0" marL="0" rtl="0" algn="l">
              <a:lnSpc>
                <a:spcPct val="90000"/>
              </a:lnSpc>
              <a:spcBef>
                <a:spcPts val="1000"/>
              </a:spcBef>
              <a:spcAft>
                <a:spcPts val="0"/>
              </a:spcAft>
              <a:buClr>
                <a:schemeClr val="dk1"/>
              </a:buClr>
              <a:buSzPts val="1800"/>
              <a:buNone/>
            </a:pPr>
            <a:r>
              <a:rPr lang="en-US" sz="1800"/>
              <a:t>  } else if (action === "reset") {</a:t>
            </a:r>
            <a:endParaRPr/>
          </a:p>
          <a:p>
            <a:pPr indent="0" lvl="0" marL="0" rtl="0" algn="l">
              <a:lnSpc>
                <a:spcPct val="90000"/>
              </a:lnSpc>
              <a:spcBef>
                <a:spcPts val="1000"/>
              </a:spcBef>
              <a:spcAft>
                <a:spcPts val="0"/>
              </a:spcAft>
              <a:buClr>
                <a:schemeClr val="dk1"/>
              </a:buClr>
              <a:buSzPts val="1800"/>
              <a:buNone/>
            </a:pPr>
            <a:r>
              <a:rPr lang="en-US" sz="1800"/>
              <a:t>    return 0;</a:t>
            </a:r>
            <a:endParaRPr/>
          </a:p>
          <a:p>
            <a:pPr indent="0" lvl="0" marL="0" rtl="0" algn="l">
              <a:lnSpc>
                <a:spcPct val="90000"/>
              </a:lnSpc>
              <a:spcBef>
                <a:spcPts val="1000"/>
              </a:spcBef>
              <a:spcAft>
                <a:spcPts val="0"/>
              </a:spcAft>
              <a:buClr>
                <a:schemeClr val="dk1"/>
              </a:buClr>
              <a:buSzPts val="1800"/>
              <a:buNone/>
            </a:pPr>
            <a:r>
              <a:rPr lang="en-US" sz="1800"/>
              <a:t>  } else {</a:t>
            </a:r>
            <a:endParaRPr/>
          </a:p>
          <a:p>
            <a:pPr indent="0" lvl="0" marL="0" rtl="0" algn="l">
              <a:lnSpc>
                <a:spcPct val="90000"/>
              </a:lnSpc>
              <a:spcBef>
                <a:spcPts val="1000"/>
              </a:spcBef>
              <a:spcAft>
                <a:spcPts val="0"/>
              </a:spcAft>
              <a:buClr>
                <a:schemeClr val="dk1"/>
              </a:buClr>
              <a:buSzPts val="1800"/>
              <a:buNone/>
            </a:pPr>
            <a:r>
              <a:rPr lang="en-US" sz="1800"/>
              <a:t>    throw new Error();</a:t>
            </a:r>
            <a:endParaRPr/>
          </a:p>
          <a:p>
            <a:pPr indent="0" lvl="0" marL="0" rtl="0" algn="l">
              <a:lnSpc>
                <a:spcPct val="90000"/>
              </a:lnSpc>
              <a:spcBef>
                <a:spcPts val="1000"/>
              </a:spcBef>
              <a:spcAft>
                <a:spcPts val="0"/>
              </a:spcAft>
              <a:buClr>
                <a:schemeClr val="dk1"/>
              </a:buClr>
              <a:buSzPts val="1800"/>
              <a:buNone/>
            </a:pPr>
            <a:r>
              <a:rPr lang="en-US" sz="1800"/>
              <a:t>  }</a:t>
            </a:r>
            <a:endParaRPr/>
          </a:p>
          <a:p>
            <a:pPr indent="0" lvl="0" marL="0" rtl="0" algn="l">
              <a:lnSpc>
                <a:spcPct val="90000"/>
              </a:lnSpc>
              <a:spcBef>
                <a:spcPts val="1000"/>
              </a:spcBef>
              <a:spcAft>
                <a:spcPts val="0"/>
              </a:spcAft>
              <a:buClr>
                <a:schemeClr val="dk1"/>
              </a:buClr>
              <a:buSzPts val="1800"/>
              <a:buNone/>
            </a:pPr>
            <a:r>
              <a:rPr lang="en-US" sz="1800"/>
              <a:t>};</a:t>
            </a:r>
            <a:endParaRPr/>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28f2f54ef4_0_6"/>
          <p:cNvSpPr txBox="1"/>
          <p:nvPr>
            <p:ph type="ctrTitle"/>
          </p:nvPr>
        </p:nvSpPr>
        <p:spPr>
          <a:xfrm>
            <a:off x="1524000" y="402679"/>
            <a:ext cx="9144000" cy="650400"/>
          </a:xfrm>
          <a:prstGeom prst="rect">
            <a:avLst/>
          </a:prstGeom>
        </p:spPr>
        <p:txBody>
          <a:bodyPr anchorCtr="0" anchor="b" bIns="45700" lIns="91425" spcFirstLastPara="1" rIns="91425" wrap="square" tIns="45700">
            <a:normAutofit fontScale="90000"/>
          </a:bodyPr>
          <a:lstStyle/>
          <a:p>
            <a:pPr indent="0" lvl="0" marL="0" rtl="0" algn="ctr">
              <a:spcBef>
                <a:spcPts val="0"/>
              </a:spcBef>
              <a:spcAft>
                <a:spcPts val="0"/>
              </a:spcAft>
              <a:buNone/>
            </a:pPr>
            <a:r>
              <a:t/>
            </a:r>
            <a:endParaRPr/>
          </a:p>
        </p:txBody>
      </p:sp>
      <p:sp>
        <p:nvSpPr>
          <p:cNvPr id="103" name="Google Shape;103;g228f2f54ef4_0_6"/>
          <p:cNvSpPr txBox="1"/>
          <p:nvPr>
            <p:ph idx="1" type="subTitle"/>
          </p:nvPr>
        </p:nvSpPr>
        <p:spPr>
          <a:xfrm>
            <a:off x="1524000" y="2093945"/>
            <a:ext cx="9144000" cy="4479000"/>
          </a:xfrm>
          <a:prstGeom prst="rect">
            <a:avLst/>
          </a:prstGeom>
        </p:spPr>
        <p:txBody>
          <a:bodyPr anchorCtr="0" anchor="t" bIns="45700" lIns="91425" spcFirstLastPara="1" rIns="91425" wrap="square" tIns="45700">
            <a:noAutofit/>
          </a:bodyPr>
          <a:lstStyle/>
          <a:p>
            <a:pPr indent="0" lvl="0" marL="0" rtl="0" algn="l">
              <a:lnSpc>
                <a:spcPct val="135714"/>
              </a:lnSpc>
              <a:spcBef>
                <a:spcPts val="0"/>
              </a:spcBef>
              <a:spcAft>
                <a:spcPts val="0"/>
              </a:spcAft>
              <a:buClr>
                <a:schemeClr val="dk1"/>
              </a:buClr>
              <a:buSzPts val="1100"/>
              <a:buFont typeface="Arial"/>
              <a:buNone/>
            </a:pPr>
            <a:r>
              <a:rPr lang="en-US" sz="2550">
                <a:solidFill>
                  <a:srgbClr val="569CD6"/>
                </a:solidFill>
                <a:highlight>
                  <a:srgbClr val="1E1E1E"/>
                </a:highlight>
                <a:latin typeface="Consolas"/>
                <a:ea typeface="Consolas"/>
                <a:cs typeface="Consolas"/>
                <a:sym typeface="Consolas"/>
              </a:rPr>
              <a:t>let</a:t>
            </a:r>
            <a:r>
              <a:rPr lang="en-US" sz="2550">
                <a:solidFill>
                  <a:srgbClr val="D4D4D4"/>
                </a:solidFill>
                <a:highlight>
                  <a:srgbClr val="1E1E1E"/>
                </a:highlight>
                <a:latin typeface="Consolas"/>
                <a:ea typeface="Consolas"/>
                <a:cs typeface="Consolas"/>
                <a:sym typeface="Consolas"/>
              </a:rPr>
              <a:t> </a:t>
            </a:r>
            <a:r>
              <a:rPr lang="en-US" sz="2550">
                <a:solidFill>
                  <a:srgbClr val="9CDCFE"/>
                </a:solidFill>
                <a:highlight>
                  <a:srgbClr val="1E1E1E"/>
                </a:highlight>
                <a:latin typeface="Consolas"/>
                <a:ea typeface="Consolas"/>
                <a:cs typeface="Consolas"/>
                <a:sym typeface="Consolas"/>
              </a:rPr>
              <a:t>welcome</a:t>
            </a:r>
            <a:r>
              <a:rPr lang="en-US" sz="2550">
                <a:solidFill>
                  <a:srgbClr val="D4D4D4"/>
                </a:solidFill>
                <a:highlight>
                  <a:srgbClr val="1E1E1E"/>
                </a:highlight>
                <a:latin typeface="Consolas"/>
                <a:ea typeface="Consolas"/>
                <a:cs typeface="Consolas"/>
                <a:sym typeface="Consolas"/>
              </a:rPr>
              <a:t> = </a:t>
            </a:r>
            <a:r>
              <a:rPr lang="en-US" sz="2550">
                <a:solidFill>
                  <a:srgbClr val="9CDCFE"/>
                </a:solidFill>
                <a:highlight>
                  <a:srgbClr val="1E1E1E"/>
                </a:highlight>
                <a:latin typeface="Consolas"/>
                <a:ea typeface="Consolas"/>
                <a:cs typeface="Consolas"/>
                <a:sym typeface="Consolas"/>
              </a:rPr>
              <a:t>React</a:t>
            </a:r>
            <a:r>
              <a:rPr lang="en-US" sz="2550">
                <a:solidFill>
                  <a:srgbClr val="D4D4D4"/>
                </a:solidFill>
                <a:highlight>
                  <a:srgbClr val="1E1E1E"/>
                </a:highlight>
                <a:latin typeface="Consolas"/>
                <a:ea typeface="Consolas"/>
                <a:cs typeface="Consolas"/>
                <a:sym typeface="Consolas"/>
              </a:rPr>
              <a:t>.</a:t>
            </a:r>
            <a:r>
              <a:rPr lang="en-US" sz="2550">
                <a:solidFill>
                  <a:srgbClr val="DCDCAA"/>
                </a:solidFill>
                <a:highlight>
                  <a:srgbClr val="1E1E1E"/>
                </a:highlight>
                <a:latin typeface="Consolas"/>
                <a:ea typeface="Consolas"/>
                <a:cs typeface="Consolas"/>
                <a:sym typeface="Consolas"/>
              </a:rPr>
              <a:t>createElement</a:t>
            </a:r>
            <a:r>
              <a:rPr lang="en-US" sz="2550">
                <a:solidFill>
                  <a:srgbClr val="D4D4D4"/>
                </a:solidFill>
                <a:highlight>
                  <a:srgbClr val="1E1E1E"/>
                </a:highlight>
                <a:latin typeface="Consolas"/>
                <a:ea typeface="Consolas"/>
                <a:cs typeface="Consolas"/>
                <a:sym typeface="Consolas"/>
              </a:rPr>
              <a:t>(</a:t>
            </a:r>
            <a:endParaRPr sz="25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2550">
                <a:solidFill>
                  <a:srgbClr val="D4D4D4"/>
                </a:solidFill>
                <a:highlight>
                  <a:srgbClr val="1E1E1E"/>
                </a:highlight>
                <a:latin typeface="Consolas"/>
                <a:ea typeface="Consolas"/>
                <a:cs typeface="Consolas"/>
                <a:sym typeface="Consolas"/>
              </a:rPr>
              <a:t>  </a:t>
            </a:r>
            <a:r>
              <a:rPr lang="en-US" sz="2550">
                <a:solidFill>
                  <a:srgbClr val="CE9178"/>
                </a:solidFill>
                <a:highlight>
                  <a:srgbClr val="1E1E1E"/>
                </a:highlight>
                <a:latin typeface="Consolas"/>
                <a:ea typeface="Consolas"/>
                <a:cs typeface="Consolas"/>
                <a:sym typeface="Consolas"/>
              </a:rPr>
              <a:t>"h1"</a:t>
            </a:r>
            <a:r>
              <a:rPr lang="en-US" sz="2550">
                <a:solidFill>
                  <a:srgbClr val="D4D4D4"/>
                </a:solidFill>
                <a:highlight>
                  <a:srgbClr val="1E1E1E"/>
                </a:highlight>
                <a:latin typeface="Consolas"/>
                <a:ea typeface="Consolas"/>
                <a:cs typeface="Consolas"/>
                <a:sym typeface="Consolas"/>
              </a:rPr>
              <a:t>,</a:t>
            </a:r>
            <a:endParaRPr sz="25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2550">
                <a:solidFill>
                  <a:srgbClr val="D4D4D4"/>
                </a:solidFill>
                <a:highlight>
                  <a:srgbClr val="1E1E1E"/>
                </a:highlight>
                <a:latin typeface="Consolas"/>
                <a:ea typeface="Consolas"/>
                <a:cs typeface="Consolas"/>
                <a:sym typeface="Consolas"/>
              </a:rPr>
              <a:t>  { </a:t>
            </a:r>
            <a:r>
              <a:rPr lang="en-US" sz="2550">
                <a:solidFill>
                  <a:srgbClr val="9CDCFE"/>
                </a:solidFill>
                <a:highlight>
                  <a:srgbClr val="1E1E1E"/>
                </a:highlight>
                <a:latin typeface="Consolas"/>
                <a:ea typeface="Consolas"/>
                <a:cs typeface="Consolas"/>
                <a:sym typeface="Consolas"/>
              </a:rPr>
              <a:t>style:</a:t>
            </a:r>
            <a:r>
              <a:rPr lang="en-US" sz="2550">
                <a:solidFill>
                  <a:srgbClr val="D4D4D4"/>
                </a:solidFill>
                <a:highlight>
                  <a:srgbClr val="1E1E1E"/>
                </a:highlight>
                <a:latin typeface="Consolas"/>
                <a:ea typeface="Consolas"/>
                <a:cs typeface="Consolas"/>
                <a:sym typeface="Consolas"/>
              </a:rPr>
              <a:t> { </a:t>
            </a:r>
            <a:r>
              <a:rPr lang="en-US" sz="2550">
                <a:solidFill>
                  <a:srgbClr val="9CDCFE"/>
                </a:solidFill>
                <a:highlight>
                  <a:srgbClr val="1E1E1E"/>
                </a:highlight>
                <a:latin typeface="Consolas"/>
                <a:ea typeface="Consolas"/>
                <a:cs typeface="Consolas"/>
                <a:sym typeface="Consolas"/>
              </a:rPr>
              <a:t>color:</a:t>
            </a:r>
            <a:r>
              <a:rPr lang="en-US" sz="2550">
                <a:solidFill>
                  <a:srgbClr val="D4D4D4"/>
                </a:solidFill>
                <a:highlight>
                  <a:srgbClr val="1E1E1E"/>
                </a:highlight>
                <a:latin typeface="Consolas"/>
                <a:ea typeface="Consolas"/>
                <a:cs typeface="Consolas"/>
                <a:sym typeface="Consolas"/>
              </a:rPr>
              <a:t> </a:t>
            </a:r>
            <a:r>
              <a:rPr lang="en-US" sz="2550">
                <a:solidFill>
                  <a:srgbClr val="CE9178"/>
                </a:solidFill>
                <a:highlight>
                  <a:srgbClr val="1E1E1E"/>
                </a:highlight>
                <a:latin typeface="Consolas"/>
                <a:ea typeface="Consolas"/>
                <a:cs typeface="Consolas"/>
                <a:sym typeface="Consolas"/>
              </a:rPr>
              <a:t>"red"</a:t>
            </a:r>
            <a:r>
              <a:rPr lang="en-US" sz="2550">
                <a:solidFill>
                  <a:srgbClr val="D4D4D4"/>
                </a:solidFill>
                <a:highlight>
                  <a:srgbClr val="1E1E1E"/>
                </a:highlight>
                <a:latin typeface="Consolas"/>
                <a:ea typeface="Consolas"/>
                <a:cs typeface="Consolas"/>
                <a:sym typeface="Consolas"/>
              </a:rPr>
              <a:t> } },</a:t>
            </a:r>
            <a:endParaRPr sz="25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2550">
                <a:solidFill>
                  <a:srgbClr val="D4D4D4"/>
                </a:solidFill>
                <a:highlight>
                  <a:srgbClr val="1E1E1E"/>
                </a:highlight>
                <a:latin typeface="Consolas"/>
                <a:ea typeface="Consolas"/>
                <a:cs typeface="Consolas"/>
                <a:sym typeface="Consolas"/>
              </a:rPr>
              <a:t>  </a:t>
            </a:r>
            <a:r>
              <a:rPr lang="en-US" sz="2550">
                <a:solidFill>
                  <a:srgbClr val="CE9178"/>
                </a:solidFill>
                <a:highlight>
                  <a:srgbClr val="1E1E1E"/>
                </a:highlight>
                <a:latin typeface="Consolas"/>
                <a:ea typeface="Consolas"/>
                <a:cs typeface="Consolas"/>
                <a:sym typeface="Consolas"/>
              </a:rPr>
              <a:t>`Welcome to react world`</a:t>
            </a:r>
            <a:endParaRPr sz="2550">
              <a:solidFill>
                <a:srgbClr val="CE9178"/>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2550">
                <a:solidFill>
                  <a:srgbClr val="D4D4D4"/>
                </a:solidFill>
                <a:highlight>
                  <a:srgbClr val="1E1E1E"/>
                </a:highlight>
                <a:latin typeface="Consolas"/>
                <a:ea typeface="Consolas"/>
                <a:cs typeface="Consolas"/>
                <a:sym typeface="Consolas"/>
              </a:rPr>
              <a:t>);</a:t>
            </a:r>
            <a:endParaRPr sz="25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US" sz="2550">
                <a:solidFill>
                  <a:srgbClr val="9CDCFE"/>
                </a:solidFill>
                <a:highlight>
                  <a:srgbClr val="1E1E1E"/>
                </a:highlight>
                <a:latin typeface="Consolas"/>
                <a:ea typeface="Consolas"/>
                <a:cs typeface="Consolas"/>
                <a:sym typeface="Consolas"/>
              </a:rPr>
              <a:t>ReactDOM</a:t>
            </a:r>
            <a:r>
              <a:rPr lang="en-US" sz="2550">
                <a:solidFill>
                  <a:srgbClr val="D4D4D4"/>
                </a:solidFill>
                <a:highlight>
                  <a:srgbClr val="1E1E1E"/>
                </a:highlight>
                <a:latin typeface="Consolas"/>
                <a:ea typeface="Consolas"/>
                <a:cs typeface="Consolas"/>
                <a:sym typeface="Consolas"/>
              </a:rPr>
              <a:t>.</a:t>
            </a:r>
            <a:r>
              <a:rPr lang="en-US" sz="2550">
                <a:solidFill>
                  <a:srgbClr val="DCDCAA"/>
                </a:solidFill>
                <a:highlight>
                  <a:srgbClr val="1E1E1E"/>
                </a:highlight>
                <a:latin typeface="Consolas"/>
                <a:ea typeface="Consolas"/>
                <a:cs typeface="Consolas"/>
                <a:sym typeface="Consolas"/>
              </a:rPr>
              <a:t>render</a:t>
            </a:r>
            <a:r>
              <a:rPr lang="en-US" sz="2550">
                <a:solidFill>
                  <a:srgbClr val="D4D4D4"/>
                </a:solidFill>
                <a:highlight>
                  <a:srgbClr val="1E1E1E"/>
                </a:highlight>
                <a:latin typeface="Consolas"/>
                <a:ea typeface="Consolas"/>
                <a:cs typeface="Consolas"/>
                <a:sym typeface="Consolas"/>
              </a:rPr>
              <a:t>(</a:t>
            </a:r>
            <a:r>
              <a:rPr lang="en-US" sz="2550">
                <a:solidFill>
                  <a:srgbClr val="9CDCFE"/>
                </a:solidFill>
                <a:highlight>
                  <a:srgbClr val="1E1E1E"/>
                </a:highlight>
                <a:latin typeface="Consolas"/>
                <a:ea typeface="Consolas"/>
                <a:cs typeface="Consolas"/>
                <a:sym typeface="Consolas"/>
              </a:rPr>
              <a:t>welcome</a:t>
            </a:r>
            <a:r>
              <a:rPr lang="en-US" sz="2550">
                <a:solidFill>
                  <a:srgbClr val="D4D4D4"/>
                </a:solidFill>
                <a:highlight>
                  <a:srgbClr val="1E1E1E"/>
                </a:highlight>
                <a:latin typeface="Consolas"/>
                <a:ea typeface="Consolas"/>
                <a:cs typeface="Consolas"/>
                <a:sym typeface="Consolas"/>
              </a:rPr>
              <a:t>, </a:t>
            </a:r>
            <a:r>
              <a:rPr lang="en-US" sz="2550">
                <a:solidFill>
                  <a:srgbClr val="9CDCFE"/>
                </a:solidFill>
                <a:highlight>
                  <a:srgbClr val="1E1E1E"/>
                </a:highlight>
                <a:latin typeface="Consolas"/>
                <a:ea typeface="Consolas"/>
                <a:cs typeface="Consolas"/>
                <a:sym typeface="Consolas"/>
              </a:rPr>
              <a:t>document</a:t>
            </a:r>
            <a:r>
              <a:rPr lang="en-US" sz="2550">
                <a:solidFill>
                  <a:srgbClr val="D4D4D4"/>
                </a:solidFill>
                <a:highlight>
                  <a:srgbClr val="1E1E1E"/>
                </a:highlight>
                <a:latin typeface="Consolas"/>
                <a:ea typeface="Consolas"/>
                <a:cs typeface="Consolas"/>
                <a:sym typeface="Consolas"/>
              </a:rPr>
              <a:t>.</a:t>
            </a:r>
            <a:r>
              <a:rPr lang="en-US" sz="2550">
                <a:solidFill>
                  <a:srgbClr val="DCDCAA"/>
                </a:solidFill>
                <a:highlight>
                  <a:srgbClr val="1E1E1E"/>
                </a:highlight>
                <a:latin typeface="Consolas"/>
                <a:ea typeface="Consolas"/>
                <a:cs typeface="Consolas"/>
                <a:sym typeface="Consolas"/>
              </a:rPr>
              <a:t>querySelector</a:t>
            </a:r>
            <a:r>
              <a:rPr lang="en-US" sz="2550">
                <a:solidFill>
                  <a:srgbClr val="D4D4D4"/>
                </a:solidFill>
                <a:highlight>
                  <a:srgbClr val="1E1E1E"/>
                </a:highlight>
                <a:latin typeface="Consolas"/>
                <a:ea typeface="Consolas"/>
                <a:cs typeface="Consolas"/>
                <a:sym typeface="Consolas"/>
              </a:rPr>
              <a:t>(</a:t>
            </a:r>
            <a:r>
              <a:rPr lang="en-US" sz="2550">
                <a:solidFill>
                  <a:srgbClr val="CE9178"/>
                </a:solidFill>
                <a:highlight>
                  <a:srgbClr val="1E1E1E"/>
                </a:highlight>
                <a:latin typeface="Consolas"/>
                <a:ea typeface="Consolas"/>
                <a:cs typeface="Consolas"/>
                <a:sym typeface="Consolas"/>
              </a:rPr>
              <a:t>"#root"</a:t>
            </a:r>
            <a:r>
              <a:rPr lang="en-US" sz="2550">
                <a:solidFill>
                  <a:srgbClr val="D4D4D4"/>
                </a:solidFill>
                <a:highlight>
                  <a:srgbClr val="1E1E1E"/>
                </a:highlight>
                <a:latin typeface="Consolas"/>
                <a:ea typeface="Consolas"/>
                <a:cs typeface="Consolas"/>
                <a:sym typeface="Consolas"/>
              </a:rPr>
              <a:t>));</a:t>
            </a:r>
            <a:endParaRPr sz="25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US" sz="1250">
                <a:solidFill>
                  <a:srgbClr val="D4D4D4"/>
                </a:solidFill>
                <a:highlight>
                  <a:srgbClr val="1E1E1E"/>
                </a:highlight>
                <a:latin typeface="Consolas"/>
                <a:ea typeface="Consolas"/>
                <a:cs typeface="Consolas"/>
                <a:sym typeface="Consolas"/>
              </a:rPr>
              <a:t>ReactDom.render method accepts two arguments.</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US" sz="1250">
                <a:solidFill>
                  <a:srgbClr val="D4D4D4"/>
                </a:solidFill>
                <a:highlight>
                  <a:srgbClr val="1E1E1E"/>
                </a:highlight>
                <a:latin typeface="Consolas"/>
                <a:ea typeface="Consolas"/>
                <a:cs typeface="Consolas"/>
                <a:sym typeface="Consolas"/>
              </a:rPr>
              <a:t>The first argument is which component or element needs to render in the dom.</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US" sz="1250">
                <a:solidFill>
                  <a:srgbClr val="D4D4D4"/>
                </a:solidFill>
                <a:highlight>
                  <a:srgbClr val="1E1E1E"/>
                </a:highlight>
                <a:latin typeface="Consolas"/>
                <a:ea typeface="Consolas"/>
                <a:cs typeface="Consolas"/>
                <a:sym typeface="Consolas"/>
              </a:rPr>
              <a:t>The second argument is where to render in the dom.</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25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2550">
              <a:solidFill>
                <a:srgbClr val="D4D4D4"/>
              </a:solidFill>
              <a:highlight>
                <a:srgbClr val="1E1E1E"/>
              </a:highlight>
              <a:latin typeface="Consolas"/>
              <a:ea typeface="Consolas"/>
              <a:cs typeface="Consolas"/>
              <a:sym typeface="Consolas"/>
            </a:endParaRPr>
          </a:p>
          <a:p>
            <a:pPr indent="0" lvl="0" marL="0" rtl="0" algn="ctr">
              <a:spcBef>
                <a:spcPts val="1000"/>
              </a:spcBef>
              <a:spcAft>
                <a:spcPts val="0"/>
              </a:spcAft>
              <a:buNone/>
            </a:pPr>
            <a:r>
              <a:t/>
            </a:r>
            <a:endParaRPr sz="39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idx="1" type="body"/>
          </p:nvPr>
        </p:nvSpPr>
        <p:spPr>
          <a:xfrm>
            <a:off x="838200" y="0"/>
            <a:ext cx="10515600" cy="617696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lang="en-US"/>
              <a:t>We already know Hooks are reusable functions.</a:t>
            </a:r>
            <a:endParaRPr/>
          </a:p>
          <a:p>
            <a:pPr indent="0" lvl="0" marL="0" rtl="0" algn="l">
              <a:lnSpc>
                <a:spcPct val="90000"/>
              </a:lnSpc>
              <a:spcBef>
                <a:spcPts val="1000"/>
              </a:spcBef>
              <a:spcAft>
                <a:spcPts val="0"/>
              </a:spcAft>
              <a:buClr>
                <a:schemeClr val="dk1"/>
              </a:buClr>
              <a:buSzPct val="100000"/>
              <a:buNone/>
            </a:pPr>
            <a:r>
              <a:rPr lang="en-US"/>
              <a:t>When you have component logic that needs to be used by multiple components, we can extract that logic to a custom Hook.</a:t>
            </a:r>
            <a:endParaRPr/>
          </a:p>
          <a:p>
            <a:pPr indent="0" lvl="0" marL="0" rtl="0" algn="l">
              <a:lnSpc>
                <a:spcPct val="90000"/>
              </a:lnSpc>
              <a:spcBef>
                <a:spcPts val="1000"/>
              </a:spcBef>
              <a:spcAft>
                <a:spcPts val="0"/>
              </a:spcAft>
              <a:buClr>
                <a:schemeClr val="dk1"/>
              </a:buClr>
              <a:buSzPct val="100000"/>
              <a:buNone/>
            </a:pPr>
            <a:r>
              <a:rPr lang="en-US"/>
              <a:t>Custom Hooks start with "use".</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import { useState, useEffect } from "react";</a:t>
            </a:r>
            <a:endParaRPr/>
          </a:p>
          <a:p>
            <a:pPr indent="0" lvl="0" marL="0" rtl="0" algn="l">
              <a:lnSpc>
                <a:spcPct val="90000"/>
              </a:lnSpc>
              <a:spcBef>
                <a:spcPts val="1000"/>
              </a:spcBef>
              <a:spcAft>
                <a:spcPts val="0"/>
              </a:spcAft>
              <a:buClr>
                <a:schemeClr val="dk1"/>
              </a:buClr>
              <a:buSzPct val="100000"/>
              <a:buNone/>
            </a:pPr>
            <a:r>
              <a:rPr lang="en-US"/>
              <a:t>const useFetch = (url) =&gt; {</a:t>
            </a:r>
            <a:endParaRPr/>
          </a:p>
          <a:p>
            <a:pPr indent="0" lvl="0" marL="0" rtl="0" algn="l">
              <a:lnSpc>
                <a:spcPct val="90000"/>
              </a:lnSpc>
              <a:spcBef>
                <a:spcPts val="1000"/>
              </a:spcBef>
              <a:spcAft>
                <a:spcPts val="0"/>
              </a:spcAft>
              <a:buClr>
                <a:schemeClr val="dk1"/>
              </a:buClr>
              <a:buSzPct val="100000"/>
              <a:buNone/>
            </a:pPr>
            <a:r>
              <a:rPr lang="en-US"/>
              <a:t>  const [data, setData] = useState(null);</a:t>
            </a:r>
            <a:endParaRPr/>
          </a:p>
          <a:p>
            <a:pPr indent="0" lvl="0" marL="0" rtl="0" algn="l">
              <a:lnSpc>
                <a:spcPct val="90000"/>
              </a:lnSpc>
              <a:spcBef>
                <a:spcPts val="1000"/>
              </a:spcBef>
              <a:spcAft>
                <a:spcPts val="0"/>
              </a:spcAft>
              <a:buClr>
                <a:schemeClr val="dk1"/>
              </a:buClr>
              <a:buSzPct val="100000"/>
              <a:buNone/>
            </a:pPr>
            <a:r>
              <a:rPr lang="en-US"/>
              <a:t>  useEffect(() =&gt; {</a:t>
            </a:r>
            <a:endParaRPr/>
          </a:p>
          <a:p>
            <a:pPr indent="0" lvl="0" marL="0" rtl="0" algn="l">
              <a:lnSpc>
                <a:spcPct val="90000"/>
              </a:lnSpc>
              <a:spcBef>
                <a:spcPts val="1000"/>
              </a:spcBef>
              <a:spcAft>
                <a:spcPts val="0"/>
              </a:spcAft>
              <a:buClr>
                <a:schemeClr val="dk1"/>
              </a:buClr>
              <a:buSzPct val="100000"/>
              <a:buNone/>
            </a:pPr>
            <a:r>
              <a:rPr lang="en-US"/>
              <a:t>    fetch(url)</a:t>
            </a:r>
            <a:endParaRPr/>
          </a:p>
          <a:p>
            <a:pPr indent="0" lvl="0" marL="0" rtl="0" algn="l">
              <a:lnSpc>
                <a:spcPct val="90000"/>
              </a:lnSpc>
              <a:spcBef>
                <a:spcPts val="1000"/>
              </a:spcBef>
              <a:spcAft>
                <a:spcPts val="0"/>
              </a:spcAft>
              <a:buClr>
                <a:schemeClr val="dk1"/>
              </a:buClr>
              <a:buSzPct val="100000"/>
              <a:buNone/>
            </a:pPr>
            <a:r>
              <a:rPr lang="en-US"/>
              <a:t>      .then((res) =&gt; res.json())</a:t>
            </a:r>
            <a:endParaRPr/>
          </a:p>
          <a:p>
            <a:pPr indent="0" lvl="0" marL="0" rtl="0" algn="l">
              <a:lnSpc>
                <a:spcPct val="90000"/>
              </a:lnSpc>
              <a:spcBef>
                <a:spcPts val="1000"/>
              </a:spcBef>
              <a:spcAft>
                <a:spcPts val="0"/>
              </a:spcAft>
              <a:buClr>
                <a:schemeClr val="dk1"/>
              </a:buClr>
              <a:buSzPct val="100000"/>
              <a:buNone/>
            </a:pPr>
            <a:r>
              <a:rPr lang="en-US"/>
              <a:t>      .then((data) =&gt; setData(data));</a:t>
            </a:r>
            <a:endParaRPr/>
          </a:p>
          <a:p>
            <a:pPr indent="0" lvl="0" marL="0" rtl="0" algn="l">
              <a:lnSpc>
                <a:spcPct val="90000"/>
              </a:lnSpc>
              <a:spcBef>
                <a:spcPts val="1000"/>
              </a:spcBef>
              <a:spcAft>
                <a:spcPts val="0"/>
              </a:spcAft>
              <a:buClr>
                <a:schemeClr val="dk1"/>
              </a:buClr>
              <a:buSzPct val="100000"/>
              <a:buNone/>
            </a:pPr>
            <a:r>
              <a:rPr lang="en-US"/>
              <a:t>  }, [url]);</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  return [data];</a:t>
            </a:r>
            <a:endParaRPr/>
          </a:p>
          <a:p>
            <a:pPr indent="0" lvl="0" marL="0" rtl="0" algn="l">
              <a:lnSpc>
                <a:spcPct val="90000"/>
              </a:lnSpc>
              <a:spcBef>
                <a:spcPts val="1000"/>
              </a:spcBef>
              <a:spcAft>
                <a:spcPts val="0"/>
              </a:spcAft>
              <a:buClr>
                <a:schemeClr val="dk1"/>
              </a:buClr>
              <a:buSzPct val="100000"/>
              <a:buNone/>
            </a:pPr>
            <a:r>
              <a:rPr lang="en-US"/>
              <a: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export default useFetch;</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8"/>
          <p:cNvSpPr txBox="1"/>
          <p:nvPr>
            <p:ph type="title"/>
          </p:nvPr>
        </p:nvSpPr>
        <p:spPr>
          <a:xfrm>
            <a:off x="838200" y="365125"/>
            <a:ext cx="10515600" cy="66468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React Router</a:t>
            </a:r>
            <a:endParaRPr/>
          </a:p>
        </p:txBody>
      </p:sp>
      <p:sp>
        <p:nvSpPr>
          <p:cNvPr id="300" name="Google Shape;300;p38"/>
          <p:cNvSpPr txBox="1"/>
          <p:nvPr>
            <p:ph idx="1" type="body"/>
          </p:nvPr>
        </p:nvSpPr>
        <p:spPr>
          <a:xfrm>
            <a:off x="838200" y="941034"/>
            <a:ext cx="10515600" cy="567093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4D5B7C"/>
              </a:buClr>
              <a:buSzPts val="2800"/>
              <a:buNone/>
            </a:pPr>
            <a:r>
              <a:rPr b="0" i="0" lang="en-US">
                <a:solidFill>
                  <a:srgbClr val="4D5B7C"/>
                </a:solidFill>
                <a:latin typeface="Inter"/>
                <a:ea typeface="Inter"/>
                <a:cs typeface="Inter"/>
                <a:sym typeface="Inter"/>
              </a:rPr>
              <a:t>In </a:t>
            </a:r>
            <a:r>
              <a:rPr b="0" i="0" lang="en-US" u="sng" strike="noStrike">
                <a:solidFill>
                  <a:srgbClr val="0069FF"/>
                </a:solidFill>
                <a:latin typeface="Inter"/>
                <a:ea typeface="Inter"/>
                <a:cs typeface="Inter"/>
                <a:sym typeface="Inter"/>
                <a:hlinkClick r:id="rId3">
                  <a:extLst>
                    <a:ext uri="{A12FA001-AC4F-418D-AE19-62706E023703}">
                      <ahyp:hlinkClr val="tx"/>
                    </a:ext>
                  </a:extLst>
                </a:hlinkClick>
              </a:rPr>
              <a:t>React</a:t>
            </a:r>
            <a:r>
              <a:rPr b="0" i="0" lang="en-US">
                <a:solidFill>
                  <a:srgbClr val="4D5B7C"/>
                </a:solidFill>
                <a:latin typeface="Inter"/>
                <a:ea typeface="Inter"/>
                <a:cs typeface="Inter"/>
                <a:sym typeface="Inter"/>
              </a:rPr>
              <a:t>, </a:t>
            </a:r>
            <a:r>
              <a:rPr b="0" i="1" lang="en-US">
                <a:solidFill>
                  <a:srgbClr val="4D5B7C"/>
                </a:solidFill>
                <a:latin typeface="Inter"/>
                <a:ea typeface="Inter"/>
                <a:cs typeface="Inter"/>
                <a:sym typeface="Inter"/>
              </a:rPr>
              <a:t>routers</a:t>
            </a:r>
            <a:r>
              <a:rPr b="0" i="0" lang="en-US">
                <a:solidFill>
                  <a:srgbClr val="4D5B7C"/>
                </a:solidFill>
                <a:latin typeface="Inter"/>
                <a:ea typeface="Inter"/>
                <a:cs typeface="Inter"/>
                <a:sym typeface="Inter"/>
              </a:rPr>
              <a:t> help create and navigate between the different URLs that make up your web application. They allow your user to move between the </a:t>
            </a:r>
            <a:r>
              <a:rPr b="0" i="0" lang="en-US" u="sng" strike="noStrike">
                <a:solidFill>
                  <a:srgbClr val="0069FF"/>
                </a:solidFill>
                <a:latin typeface="Inter"/>
                <a:ea typeface="Inter"/>
                <a:cs typeface="Inter"/>
                <a:sym typeface="Inter"/>
                <a:hlinkClick r:id="rId4">
                  <a:extLst>
                    <a:ext uri="{A12FA001-AC4F-418D-AE19-62706E023703}">
                      <ahyp:hlinkClr val="tx"/>
                    </a:ext>
                  </a:extLst>
                </a:hlinkClick>
              </a:rPr>
              <a:t>components</a:t>
            </a:r>
            <a:r>
              <a:rPr b="0" i="0" lang="en-US">
                <a:solidFill>
                  <a:srgbClr val="4D5B7C"/>
                </a:solidFill>
                <a:latin typeface="Inter"/>
                <a:ea typeface="Inter"/>
                <a:cs typeface="Inter"/>
                <a:sym typeface="Inter"/>
              </a:rPr>
              <a:t> of your app while preserving user </a:t>
            </a:r>
            <a:r>
              <a:rPr b="0" i="0" lang="en-US" u="sng" strike="noStrike">
                <a:solidFill>
                  <a:srgbClr val="0069FF"/>
                </a:solidFill>
                <a:latin typeface="Inter"/>
                <a:ea typeface="Inter"/>
                <a:cs typeface="Inter"/>
                <a:sym typeface="Inter"/>
                <a:hlinkClick r:id="rId5">
                  <a:extLst>
                    <a:ext uri="{A12FA001-AC4F-418D-AE19-62706E023703}">
                      <ahyp:hlinkClr val="tx"/>
                    </a:ext>
                  </a:extLst>
                </a:hlinkClick>
              </a:rPr>
              <a:t>state</a:t>
            </a:r>
            <a:r>
              <a:rPr b="0" i="0" lang="en-US">
                <a:solidFill>
                  <a:srgbClr val="4D5B7C"/>
                </a:solidFill>
                <a:latin typeface="Inter"/>
                <a:ea typeface="Inter"/>
                <a:cs typeface="Inter"/>
                <a:sym typeface="Inter"/>
              </a:rPr>
              <a:t>, and can provide unique URLs for these components to make them more shareable.</a:t>
            </a:r>
            <a:endParaRPr/>
          </a:p>
          <a:p>
            <a:pPr indent="0" lvl="0" marL="0" rtl="0" algn="l">
              <a:lnSpc>
                <a:spcPct val="90000"/>
              </a:lnSpc>
              <a:spcBef>
                <a:spcPts val="1000"/>
              </a:spcBef>
              <a:spcAft>
                <a:spcPts val="0"/>
              </a:spcAft>
              <a:buClr>
                <a:srgbClr val="273239"/>
              </a:buClr>
              <a:buSzPts val="2400"/>
              <a:buNone/>
            </a:pPr>
            <a:r>
              <a:rPr b="1" i="0" lang="en-US" sz="2400">
                <a:solidFill>
                  <a:srgbClr val="273239"/>
                </a:solidFill>
                <a:latin typeface="Arial"/>
                <a:ea typeface="Arial"/>
                <a:cs typeface="Arial"/>
                <a:sym typeface="Arial"/>
              </a:rPr>
              <a:t>React Router</a:t>
            </a:r>
            <a:r>
              <a:rPr b="0" i="0" lang="en-US" sz="2400">
                <a:solidFill>
                  <a:srgbClr val="273239"/>
                </a:solidFill>
                <a:latin typeface="Arial"/>
                <a:ea typeface="Arial"/>
                <a:cs typeface="Arial"/>
                <a:sym typeface="Arial"/>
              </a:rPr>
              <a:t> is a standard library for routing in React. It enables the navigation among views of various components in a React Application, allows changing the browser URL, and keeps the UI in sync with the URL</a:t>
            </a:r>
            <a:endParaRPr b="0" i="0" sz="3600">
              <a:solidFill>
                <a:srgbClr val="4D5B7C"/>
              </a:solidFill>
              <a:latin typeface="Inter"/>
              <a:ea typeface="Inter"/>
              <a:cs typeface="Inter"/>
              <a:sym typeface="Inter"/>
            </a:endParaRPr>
          </a:p>
          <a:p>
            <a:pPr indent="0" lvl="0" marL="0" rtl="0" algn="l">
              <a:lnSpc>
                <a:spcPct val="90000"/>
              </a:lnSpc>
              <a:spcBef>
                <a:spcPts val="1000"/>
              </a:spcBef>
              <a:spcAft>
                <a:spcPts val="0"/>
              </a:spcAft>
              <a:buClr>
                <a:schemeClr val="dk1"/>
              </a:buClr>
              <a:buSzPts val="2800"/>
              <a:buNone/>
            </a:pPr>
            <a:r>
              <a:rPr lang="en-US"/>
              <a:t>npm install react-router-dom --save</a:t>
            </a:r>
            <a:endParaRPr/>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1400"/>
              <a:buNone/>
            </a:pPr>
            <a:r>
              <a:t/>
            </a:r>
            <a:endParaRPr b="1" i="0" sz="1400">
              <a:solidFill>
                <a:srgbClr val="4D5B7C"/>
              </a:solidFill>
              <a:latin typeface="Epilogue"/>
              <a:ea typeface="Epilogue"/>
              <a:cs typeface="Epilogue"/>
              <a:sym typeface="Epilogue"/>
            </a:endParaRPr>
          </a:p>
          <a:p>
            <a:pPr indent="0" lvl="0" marL="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9"/>
          <p:cNvSpPr txBox="1"/>
          <p:nvPr>
            <p:ph idx="1" type="body"/>
          </p:nvPr>
        </p:nvSpPr>
        <p:spPr>
          <a:xfrm>
            <a:off x="838200" y="257452"/>
            <a:ext cx="10515600" cy="6374167"/>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000"/>
              <a:buNone/>
            </a:pPr>
            <a:r>
              <a:rPr lang="en-US" sz="2000"/>
              <a:t>Step 1</a:t>
            </a:r>
            <a:r>
              <a:rPr lang="en-US" sz="2400"/>
              <a:t>&gt; Create different components</a:t>
            </a:r>
            <a:endParaRPr sz="3200"/>
          </a:p>
          <a:p>
            <a:pPr indent="0" lvl="0" marL="0" rtl="0" algn="l">
              <a:lnSpc>
                <a:spcPct val="90000"/>
              </a:lnSpc>
              <a:spcBef>
                <a:spcPts val="1000"/>
              </a:spcBef>
              <a:spcAft>
                <a:spcPts val="0"/>
              </a:spcAft>
              <a:buClr>
                <a:schemeClr val="dk1"/>
              </a:buClr>
              <a:buSzPts val="1800"/>
              <a:buNone/>
            </a:pPr>
            <a:r>
              <a:rPr lang="en-US" sz="1800"/>
              <a:t>Step 2</a:t>
            </a:r>
            <a:r>
              <a:rPr lang="en-US" sz="2400"/>
              <a:t>. </a:t>
            </a:r>
            <a:r>
              <a:rPr b="1" i="0" lang="en-US" sz="1600">
                <a:latin typeface="Epilogue"/>
                <a:ea typeface="Epilogue"/>
                <a:cs typeface="Epilogue"/>
                <a:sym typeface="Epilogue"/>
              </a:rPr>
              <a:t>Import BrowserRouter, Route, and Switch from react-router-dom. BrowserRouter will be the base configuration. Switch will wrap the dynamic routes and the Route component will configure specific routes and wrap the component that should render:</a:t>
            </a:r>
            <a:endParaRPr/>
          </a:p>
          <a:p>
            <a:pPr indent="0" lvl="0" marL="0" rtl="0" algn="l">
              <a:lnSpc>
                <a:spcPct val="90000"/>
              </a:lnSpc>
              <a:spcBef>
                <a:spcPts val="1000"/>
              </a:spcBef>
              <a:spcAft>
                <a:spcPts val="0"/>
              </a:spcAft>
              <a:buClr>
                <a:schemeClr val="dk1"/>
              </a:buClr>
              <a:buSzPts val="1800"/>
              <a:buNone/>
            </a:pPr>
            <a:r>
              <a:rPr b="1" lang="en-US" sz="1800">
                <a:latin typeface="Epilogue"/>
                <a:ea typeface="Epilogue"/>
                <a:cs typeface="Epilogue"/>
                <a:sym typeface="Epilogue"/>
              </a:rPr>
              <a:t>3. </a:t>
            </a:r>
            <a:r>
              <a:rPr b="1" i="0" lang="en-US" sz="1800">
                <a:latin typeface="Epilogue"/>
                <a:ea typeface="Epilogue"/>
                <a:cs typeface="Epilogue"/>
                <a:sym typeface="Epilogue"/>
              </a:rPr>
              <a:t>Add the BrowserRouter component to create a base router. Anything outside of this component will render on every page</a:t>
            </a:r>
            <a:endParaRPr/>
          </a:p>
          <a:p>
            <a:pPr indent="0" lvl="0" marL="0" rtl="0" algn="l">
              <a:lnSpc>
                <a:spcPct val="90000"/>
              </a:lnSpc>
              <a:spcBef>
                <a:spcPts val="1000"/>
              </a:spcBef>
              <a:spcAft>
                <a:spcPts val="0"/>
              </a:spcAft>
              <a:buClr>
                <a:schemeClr val="dk1"/>
              </a:buClr>
              <a:buSzPts val="1800"/>
              <a:buNone/>
            </a:pPr>
            <a:r>
              <a:rPr b="1" i="0" lang="en-US" sz="1800">
                <a:latin typeface="Epilogue"/>
                <a:ea typeface="Epilogue"/>
                <a:cs typeface="Epilogue"/>
                <a:sym typeface="Epilogue"/>
              </a:rPr>
              <a:t>4. import {BrowserRouter as Router, Routes,Route, Link} from 'react-router-dom’;</a:t>
            </a:r>
            <a:endParaRPr/>
          </a:p>
          <a:p>
            <a:pPr indent="0" lvl="0" marL="0" rtl="0" algn="l">
              <a:lnSpc>
                <a:spcPct val="90000"/>
              </a:lnSpc>
              <a:spcBef>
                <a:spcPts val="1000"/>
              </a:spcBef>
              <a:spcAft>
                <a:spcPts val="0"/>
              </a:spcAft>
              <a:buClr>
                <a:schemeClr val="dk1"/>
              </a:buClr>
              <a:buSzPts val="1800"/>
              <a:buNone/>
            </a:pPr>
            <a:r>
              <a:rPr b="1" lang="en-US" sz="1800">
                <a:latin typeface="Epilogue"/>
                <a:ea typeface="Epilogue"/>
                <a:cs typeface="Epilogue"/>
                <a:sym typeface="Epilogue"/>
              </a:rPr>
              <a:t>Some props while using react router</a:t>
            </a:r>
            <a:endParaRPr/>
          </a:p>
          <a:p>
            <a:pPr indent="0" lvl="0" marL="0" rtl="0" algn="l">
              <a:lnSpc>
                <a:spcPct val="90000"/>
              </a:lnSpc>
              <a:spcBef>
                <a:spcPts val="1000"/>
              </a:spcBef>
              <a:spcAft>
                <a:spcPts val="0"/>
              </a:spcAft>
              <a:buClr>
                <a:srgbClr val="273239"/>
              </a:buClr>
              <a:buSzPts val="1800"/>
              <a:buNone/>
            </a:pPr>
            <a:r>
              <a:rPr b="1" i="0" lang="en-US" sz="1800">
                <a:solidFill>
                  <a:srgbClr val="273239"/>
                </a:solidFill>
                <a:latin typeface="Arial"/>
                <a:ea typeface="Arial"/>
                <a:cs typeface="Arial"/>
                <a:sym typeface="Arial"/>
              </a:rPr>
              <a:t>1.exact:</a:t>
            </a:r>
            <a:r>
              <a:rPr b="0" i="0" lang="en-US" sz="1800">
                <a:solidFill>
                  <a:srgbClr val="273239"/>
                </a:solidFill>
                <a:latin typeface="Arial"/>
                <a:ea typeface="Arial"/>
                <a:cs typeface="Arial"/>
                <a:sym typeface="Arial"/>
              </a:rPr>
              <a:t> It is used to match the exact value with the URL. For Eg., exact path=’/about’ will only render the component if it exactly matches the path but if we remove exact from the syntax, then UI will still be rendered even if the structure is like /about/10</a:t>
            </a:r>
            <a:endParaRPr b="1" i="0" sz="2800">
              <a:solidFill>
                <a:srgbClr val="4D5B7C"/>
              </a:solidFill>
              <a:latin typeface="Epilogue"/>
              <a:ea typeface="Epilogue"/>
              <a:cs typeface="Epilogue"/>
              <a:sym typeface="Epilogue"/>
            </a:endParaRPr>
          </a:p>
          <a:p>
            <a:pPr indent="0" lvl="0" marL="0" rtl="0" algn="l">
              <a:lnSpc>
                <a:spcPct val="90000"/>
              </a:lnSpc>
              <a:spcBef>
                <a:spcPts val="1000"/>
              </a:spcBef>
              <a:spcAft>
                <a:spcPts val="0"/>
              </a:spcAft>
              <a:buClr>
                <a:srgbClr val="273239"/>
              </a:buClr>
              <a:buSzPts val="1800"/>
              <a:buNone/>
            </a:pPr>
            <a:r>
              <a:rPr b="1" i="0" lang="en-US" sz="1800">
                <a:solidFill>
                  <a:srgbClr val="273239"/>
                </a:solidFill>
                <a:latin typeface="Arial"/>
                <a:ea typeface="Arial"/>
                <a:cs typeface="Arial"/>
                <a:sym typeface="Arial"/>
              </a:rPr>
              <a:t>2. path:</a:t>
            </a:r>
            <a:r>
              <a:rPr b="0" i="0" lang="en-US" sz="1800">
                <a:solidFill>
                  <a:srgbClr val="273239"/>
                </a:solidFill>
                <a:latin typeface="Arial"/>
                <a:ea typeface="Arial"/>
                <a:cs typeface="Arial"/>
                <a:sym typeface="Arial"/>
              </a:rPr>
              <a:t> Path specifies a pathname we assign to our component.</a:t>
            </a:r>
            <a:endParaRPr/>
          </a:p>
          <a:p>
            <a:pPr indent="0" lvl="0" marL="0" rtl="0" algn="l">
              <a:lnSpc>
                <a:spcPct val="90000"/>
              </a:lnSpc>
              <a:spcBef>
                <a:spcPts val="1000"/>
              </a:spcBef>
              <a:spcAft>
                <a:spcPts val="0"/>
              </a:spcAft>
              <a:buClr>
                <a:srgbClr val="273239"/>
              </a:buClr>
              <a:buSzPts val="1800"/>
              <a:buNone/>
            </a:pPr>
            <a:r>
              <a:rPr b="1" i="0" lang="en-US" sz="1800">
                <a:solidFill>
                  <a:srgbClr val="273239"/>
                </a:solidFill>
                <a:latin typeface="Arial"/>
                <a:ea typeface="Arial"/>
                <a:cs typeface="Arial"/>
                <a:sym typeface="Arial"/>
              </a:rPr>
              <a:t>3. element:</a:t>
            </a:r>
            <a:r>
              <a:rPr b="0" i="0" lang="en-US" sz="1800">
                <a:solidFill>
                  <a:srgbClr val="273239"/>
                </a:solidFill>
                <a:latin typeface="Arial"/>
                <a:ea typeface="Arial"/>
                <a:cs typeface="Arial"/>
                <a:sym typeface="Arial"/>
              </a:rPr>
              <a:t> It refers to the component which will render on matching the path.</a:t>
            </a:r>
            <a:endParaRPr/>
          </a:p>
          <a:p>
            <a:pPr indent="0" lvl="0" marL="0" rtl="0" algn="l">
              <a:lnSpc>
                <a:spcPct val="90000"/>
              </a:lnSpc>
              <a:spcBef>
                <a:spcPts val="1000"/>
              </a:spcBef>
              <a:spcAft>
                <a:spcPts val="0"/>
              </a:spcAft>
              <a:buClr>
                <a:srgbClr val="273239"/>
              </a:buClr>
              <a:buSzPts val="1200"/>
              <a:buNone/>
            </a:pPr>
            <a:r>
              <a:rPr b="1" i="0" lang="en-US" sz="1200">
                <a:solidFill>
                  <a:srgbClr val="273239"/>
                </a:solidFill>
                <a:latin typeface="Arial"/>
                <a:ea typeface="Arial"/>
                <a:cs typeface="Arial"/>
                <a:sym typeface="Arial"/>
              </a:rPr>
              <a:t>Routes:</a:t>
            </a:r>
            <a:r>
              <a:rPr b="0" i="0" lang="en-US" sz="1200">
                <a:solidFill>
                  <a:srgbClr val="273239"/>
                </a:solidFill>
                <a:latin typeface="Arial"/>
                <a:ea typeface="Arial"/>
                <a:cs typeface="Arial"/>
                <a:sym typeface="Arial"/>
              </a:rPr>
              <a:t> To render a single component, wrap all the routes inside the Routes Component.</a:t>
            </a:r>
            <a:endParaRPr/>
          </a:p>
          <a:p>
            <a:pPr indent="0" lvl="0" marL="0" rtl="0" algn="l">
              <a:lnSpc>
                <a:spcPct val="90000"/>
              </a:lnSpc>
              <a:spcBef>
                <a:spcPts val="1000"/>
              </a:spcBef>
              <a:spcAft>
                <a:spcPts val="0"/>
              </a:spcAft>
              <a:buClr>
                <a:srgbClr val="00B0F0"/>
              </a:buClr>
              <a:buSzPts val="1200"/>
              <a:buNone/>
            </a:pPr>
            <a:r>
              <a:rPr lang="en-US" sz="1200">
                <a:solidFill>
                  <a:srgbClr val="00B0F0"/>
                </a:solidFill>
                <a:latin typeface="Arial"/>
                <a:ea typeface="Arial"/>
                <a:cs typeface="Arial"/>
                <a:sym typeface="Arial"/>
              </a:rPr>
              <a:t>&lt;BroserRouter&gt;</a:t>
            </a:r>
            <a:endParaRPr/>
          </a:p>
          <a:p>
            <a:pPr indent="0" lvl="0" marL="0" rtl="0" algn="l">
              <a:lnSpc>
                <a:spcPct val="90000"/>
              </a:lnSpc>
              <a:spcBef>
                <a:spcPts val="1000"/>
              </a:spcBef>
              <a:spcAft>
                <a:spcPts val="0"/>
              </a:spcAft>
              <a:buClr>
                <a:srgbClr val="00B0F0"/>
              </a:buClr>
              <a:buSzPts val="1200"/>
              <a:buNone/>
            </a:pPr>
            <a:r>
              <a:rPr lang="en-US" sz="1200">
                <a:solidFill>
                  <a:srgbClr val="00B0F0"/>
                </a:solidFill>
              </a:rPr>
              <a:t>&lt;Routes&gt;</a:t>
            </a:r>
            <a:endParaRPr/>
          </a:p>
          <a:p>
            <a:pPr indent="0" lvl="0" marL="0" rtl="0" algn="l">
              <a:lnSpc>
                <a:spcPct val="90000"/>
              </a:lnSpc>
              <a:spcBef>
                <a:spcPts val="1000"/>
              </a:spcBef>
              <a:spcAft>
                <a:spcPts val="0"/>
              </a:spcAft>
              <a:buClr>
                <a:srgbClr val="00B0F0"/>
              </a:buClr>
              <a:buSzPts val="1200"/>
              <a:buNone/>
            </a:pPr>
            <a:r>
              <a:rPr lang="en-US" sz="1200">
                <a:solidFill>
                  <a:srgbClr val="00B0F0"/>
                </a:solidFill>
              </a:rPr>
              <a:t>    &lt;Route exact path='/' element={&lt; Home /&gt;}&gt;&lt;/Route&gt;</a:t>
            </a:r>
            <a:endParaRPr/>
          </a:p>
          <a:p>
            <a:pPr indent="0" lvl="0" marL="0" rtl="0" algn="l">
              <a:lnSpc>
                <a:spcPct val="90000"/>
              </a:lnSpc>
              <a:spcBef>
                <a:spcPts val="1000"/>
              </a:spcBef>
              <a:spcAft>
                <a:spcPts val="0"/>
              </a:spcAft>
              <a:buClr>
                <a:srgbClr val="00B0F0"/>
              </a:buClr>
              <a:buSzPts val="1200"/>
              <a:buNone/>
            </a:pPr>
            <a:r>
              <a:rPr lang="en-US" sz="1200">
                <a:solidFill>
                  <a:srgbClr val="00B0F0"/>
                </a:solidFill>
              </a:rPr>
              <a:t>    &lt;Route exact path='/about' element={&lt; About /&gt;}&gt;&lt;/Route&gt;</a:t>
            </a:r>
            <a:endParaRPr/>
          </a:p>
          <a:p>
            <a:pPr indent="0" lvl="0" marL="0" rtl="0" algn="l">
              <a:lnSpc>
                <a:spcPct val="90000"/>
              </a:lnSpc>
              <a:spcBef>
                <a:spcPts val="1000"/>
              </a:spcBef>
              <a:spcAft>
                <a:spcPts val="0"/>
              </a:spcAft>
              <a:buClr>
                <a:srgbClr val="00B0F0"/>
              </a:buClr>
              <a:buSzPts val="1200"/>
              <a:buNone/>
            </a:pPr>
            <a:r>
              <a:rPr lang="en-US" sz="1200">
                <a:solidFill>
                  <a:srgbClr val="00B0F0"/>
                </a:solidFill>
              </a:rPr>
              <a:t>    &lt;Route exact path='/contact' element={&lt; Contact /&gt;}&gt;&lt;/Route&gt;</a:t>
            </a:r>
            <a:endParaRPr/>
          </a:p>
          <a:p>
            <a:pPr indent="0" lvl="0" marL="0" rtl="0" algn="l">
              <a:lnSpc>
                <a:spcPct val="90000"/>
              </a:lnSpc>
              <a:spcBef>
                <a:spcPts val="1000"/>
              </a:spcBef>
              <a:spcAft>
                <a:spcPts val="0"/>
              </a:spcAft>
              <a:buClr>
                <a:srgbClr val="00B0F0"/>
              </a:buClr>
              <a:buSzPts val="1200"/>
              <a:buNone/>
            </a:pPr>
            <a:r>
              <a:rPr lang="en-US" sz="1200">
                <a:solidFill>
                  <a:srgbClr val="00B0F0"/>
                </a:solidFill>
              </a:rPr>
              <a:t>&lt;/Routes&gt;</a:t>
            </a:r>
            <a:endParaRPr sz="1200">
              <a:solidFill>
                <a:srgbClr val="00B0F0"/>
              </a:solidFill>
              <a:latin typeface="Arial"/>
              <a:ea typeface="Arial"/>
              <a:cs typeface="Arial"/>
              <a:sym typeface="Arial"/>
            </a:endParaRPr>
          </a:p>
          <a:p>
            <a:pPr indent="0" lvl="0" marL="0" rtl="0" algn="l">
              <a:lnSpc>
                <a:spcPct val="90000"/>
              </a:lnSpc>
              <a:spcBef>
                <a:spcPts val="1000"/>
              </a:spcBef>
              <a:spcAft>
                <a:spcPts val="0"/>
              </a:spcAft>
              <a:buClr>
                <a:srgbClr val="00B0F0"/>
              </a:buClr>
              <a:buSzPts val="1200"/>
              <a:buNone/>
            </a:pPr>
            <a:r>
              <a:rPr b="0" i="0" lang="en-US" sz="1200">
                <a:solidFill>
                  <a:srgbClr val="00B0F0"/>
                </a:solidFill>
                <a:latin typeface="Arial"/>
                <a:ea typeface="Arial"/>
                <a:cs typeface="Arial"/>
                <a:sym typeface="Arial"/>
              </a:rPr>
              <a:t>&lt;/BrowserRouter&gt;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0"/>
          <p:cNvSpPr txBox="1"/>
          <p:nvPr>
            <p:ph idx="1" type="body"/>
          </p:nvPr>
        </p:nvSpPr>
        <p:spPr>
          <a:xfrm>
            <a:off x="838200" y="239696"/>
            <a:ext cx="10515600" cy="661830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Navigate route from component In class Based Component and functional component</a:t>
            </a:r>
            <a:endParaRPr/>
          </a:p>
          <a:p>
            <a:pPr indent="0" lvl="0" marL="0" rtl="0" algn="l">
              <a:lnSpc>
                <a:spcPct val="90000"/>
              </a:lnSpc>
              <a:spcBef>
                <a:spcPts val="1000"/>
              </a:spcBef>
              <a:spcAft>
                <a:spcPts val="0"/>
              </a:spcAft>
              <a:buClr>
                <a:schemeClr val="dk1"/>
              </a:buClr>
              <a:buSzPts val="2000"/>
              <a:buNone/>
            </a:pPr>
            <a:r>
              <a:rPr lang="en-US" sz="2000"/>
              <a:t>In class coimport </a:t>
            </a:r>
            <a:endParaRPr/>
          </a:p>
          <a:p>
            <a:pPr indent="0" lvl="0" marL="0" rtl="0" algn="l">
              <a:lnSpc>
                <a:spcPct val="90000"/>
              </a:lnSpc>
              <a:spcBef>
                <a:spcPts val="1000"/>
              </a:spcBef>
              <a:spcAft>
                <a:spcPts val="0"/>
              </a:spcAft>
              <a:buClr>
                <a:schemeClr val="dk1"/>
              </a:buClr>
              <a:buSzPts val="2000"/>
              <a:buNone/>
            </a:pPr>
            <a:r>
              <a:rPr lang="en-US" sz="2000"/>
              <a:t>{withRouter} from 'react-router-dom';mponent  </a:t>
            </a:r>
            <a:endParaRPr/>
          </a:p>
          <a:p>
            <a:pPr indent="0" lvl="0" marL="0" rtl="0" algn="l">
              <a:lnSpc>
                <a:spcPct val="90000"/>
              </a:lnSpc>
              <a:spcBef>
                <a:spcPts val="1000"/>
              </a:spcBef>
              <a:spcAft>
                <a:spcPts val="0"/>
              </a:spcAft>
              <a:buClr>
                <a:schemeClr val="dk1"/>
              </a:buClr>
              <a:buSzPts val="2000"/>
              <a:buNone/>
            </a:pPr>
            <a:r>
              <a:rPr lang="en-US" sz="2000"/>
              <a:t>Wrap component with this </a:t>
            </a:r>
            <a:r>
              <a:rPr lang="en-US" sz="2000">
                <a:solidFill>
                  <a:srgbClr val="00B0F0"/>
                </a:solidFill>
              </a:rPr>
              <a:t>export default withRouter(component);</a:t>
            </a:r>
            <a:endParaRPr/>
          </a:p>
          <a:p>
            <a:pPr indent="0" lvl="0" marL="0" rtl="0" algn="l">
              <a:lnSpc>
                <a:spcPct val="90000"/>
              </a:lnSpc>
              <a:spcBef>
                <a:spcPts val="1000"/>
              </a:spcBef>
              <a:spcAft>
                <a:spcPts val="0"/>
              </a:spcAft>
              <a:buClr>
                <a:schemeClr val="dk1"/>
              </a:buClr>
              <a:buSzPts val="2000"/>
              <a:buNone/>
            </a:pPr>
            <a:r>
              <a:rPr lang="en-US" sz="2000"/>
              <a:t>Then use  this.props.history.push(path);</a:t>
            </a:r>
            <a:endParaRPr/>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rPr lang="en-US" sz="2000"/>
              <a:t>-----🡪Inside functional component </a:t>
            </a:r>
            <a:endParaRPr/>
          </a:p>
          <a:p>
            <a:pPr indent="0" lvl="1" marL="457200" rtl="0" algn="l">
              <a:lnSpc>
                <a:spcPct val="90000"/>
              </a:lnSpc>
              <a:spcBef>
                <a:spcPts val="500"/>
              </a:spcBef>
              <a:spcAft>
                <a:spcPts val="0"/>
              </a:spcAft>
              <a:buClr>
                <a:schemeClr val="dk1"/>
              </a:buClr>
              <a:buSzPts val="1800"/>
              <a:buNone/>
            </a:pPr>
            <a:r>
              <a:rPr lang="en-US" sz="1800"/>
              <a:t>import { useHistory } from 'react-router-dom';</a:t>
            </a:r>
            <a:endParaRPr/>
          </a:p>
          <a:p>
            <a:pPr indent="0" lvl="1" marL="457200" rtl="0" algn="l">
              <a:lnSpc>
                <a:spcPct val="90000"/>
              </a:lnSpc>
              <a:spcBef>
                <a:spcPts val="500"/>
              </a:spcBef>
              <a:spcAft>
                <a:spcPts val="0"/>
              </a:spcAft>
              <a:buClr>
                <a:schemeClr val="dk1"/>
              </a:buClr>
              <a:buSzPts val="1800"/>
              <a:buNone/>
            </a:pPr>
            <a:r>
              <a:rPr lang="en-US" sz="1800"/>
              <a:t>const history = useHistory();</a:t>
            </a:r>
            <a:endParaRPr/>
          </a:p>
          <a:p>
            <a:pPr indent="0" lvl="1" marL="457200" rtl="0" algn="l">
              <a:lnSpc>
                <a:spcPct val="90000"/>
              </a:lnSpc>
              <a:spcBef>
                <a:spcPts val="500"/>
              </a:spcBef>
              <a:spcAft>
                <a:spcPts val="0"/>
              </a:spcAft>
              <a:buClr>
                <a:srgbClr val="FF0000"/>
              </a:buClr>
              <a:buSzPts val="1800"/>
              <a:buNone/>
            </a:pPr>
            <a:r>
              <a:rPr lang="en-US" sz="1800">
                <a:solidFill>
                  <a:srgbClr val="FF0000"/>
                </a:solidFill>
              </a:rPr>
              <a:t>Or</a:t>
            </a:r>
            <a:endParaRPr/>
          </a:p>
          <a:p>
            <a:pPr indent="0" lvl="1" marL="457200" rtl="0" algn="l">
              <a:lnSpc>
                <a:spcPct val="90000"/>
              </a:lnSpc>
              <a:spcBef>
                <a:spcPts val="500"/>
              </a:spcBef>
              <a:spcAft>
                <a:spcPts val="0"/>
              </a:spcAft>
              <a:buClr>
                <a:schemeClr val="dk1"/>
              </a:buClr>
              <a:buSzPts val="1800"/>
              <a:buNone/>
            </a:pPr>
            <a:r>
              <a:rPr lang="en-US" sz="1800"/>
              <a:t> import { useNavigate } from "react-router-dom";</a:t>
            </a:r>
            <a:endParaRPr sz="1800">
              <a:solidFill>
                <a:srgbClr val="FF0000"/>
              </a:solidFill>
            </a:endParaRPr>
          </a:p>
          <a:p>
            <a:pPr indent="0" lvl="1" marL="457200" rtl="0" algn="l">
              <a:lnSpc>
                <a:spcPct val="90000"/>
              </a:lnSpc>
              <a:spcBef>
                <a:spcPts val="500"/>
              </a:spcBef>
              <a:spcAft>
                <a:spcPts val="0"/>
              </a:spcAft>
              <a:buClr>
                <a:srgbClr val="FF0000"/>
              </a:buClr>
              <a:buSzPts val="1800"/>
              <a:buNone/>
            </a:pPr>
            <a:r>
              <a:rPr lang="en-US" sz="1800">
                <a:solidFill>
                  <a:srgbClr val="FF0000"/>
                </a:solidFill>
              </a:rPr>
              <a:t>const navigate = useNavigate();</a:t>
            </a:r>
            <a:endParaRPr/>
          </a:p>
          <a:p>
            <a:pPr indent="0" lvl="1" marL="457200" rtl="0" algn="l">
              <a:lnSpc>
                <a:spcPct val="90000"/>
              </a:lnSpc>
              <a:spcBef>
                <a:spcPts val="500"/>
              </a:spcBef>
              <a:spcAft>
                <a:spcPts val="0"/>
              </a:spcAft>
              <a:buClr>
                <a:schemeClr val="dk1"/>
              </a:buClr>
              <a:buSzPts val="1800"/>
              <a:buNone/>
            </a:pPr>
            <a:r>
              <a:rPr lang="en-US" sz="1800"/>
              <a:t>&lt;button onClick={() =&gt; history.push('/your/path')}&gt;</a:t>
            </a:r>
            <a:endParaRPr/>
          </a:p>
          <a:p>
            <a:pPr indent="0" lvl="1" marL="457200" rtl="0" algn="l">
              <a:lnSpc>
                <a:spcPct val="90000"/>
              </a:lnSpc>
              <a:spcBef>
                <a:spcPts val="500"/>
              </a:spcBef>
              <a:spcAft>
                <a:spcPts val="0"/>
              </a:spcAft>
              <a:buClr>
                <a:schemeClr val="dk1"/>
              </a:buClr>
              <a:buSzPts val="1800"/>
              <a:buNone/>
            </a:pPr>
            <a:r>
              <a:rPr lang="en-US" sz="1800"/>
              <a:t>      Click me</a:t>
            </a:r>
            <a:endParaRPr/>
          </a:p>
          <a:p>
            <a:pPr indent="0" lvl="1" marL="457200" rtl="0" algn="l">
              <a:lnSpc>
                <a:spcPct val="90000"/>
              </a:lnSpc>
              <a:spcBef>
                <a:spcPts val="500"/>
              </a:spcBef>
              <a:spcAft>
                <a:spcPts val="0"/>
              </a:spcAft>
              <a:buClr>
                <a:schemeClr val="dk1"/>
              </a:buClr>
              <a:buSzPts val="1800"/>
              <a:buNone/>
            </a:pPr>
            <a:r>
              <a:rPr lang="en-US" sz="1800"/>
              <a:t>    &lt;/button&gt;</a:t>
            </a:r>
            <a:endParaRPr/>
          </a:p>
          <a:p>
            <a:pPr indent="0" lvl="1" marL="457200" rtl="0" algn="l">
              <a:lnSpc>
                <a:spcPct val="90000"/>
              </a:lnSpc>
              <a:spcBef>
                <a:spcPts val="500"/>
              </a:spcBef>
              <a:spcAft>
                <a:spcPts val="0"/>
              </a:spcAft>
              <a:buClr>
                <a:schemeClr val="dk1"/>
              </a:buClr>
              <a:buSzPts val="1800"/>
              <a:buNone/>
            </a:pPr>
            <a:r>
              <a:t/>
            </a:r>
            <a:endParaRPr sz="1800"/>
          </a:p>
          <a:p>
            <a:pPr indent="0" lvl="1" marL="457200" rtl="0" algn="l">
              <a:lnSpc>
                <a:spcPct val="90000"/>
              </a:lnSpc>
              <a:spcBef>
                <a:spcPts val="500"/>
              </a:spcBef>
              <a:spcAft>
                <a:spcPts val="0"/>
              </a:spcAft>
              <a:buClr>
                <a:srgbClr val="00B0F0"/>
              </a:buClr>
              <a:buSzPts val="1800"/>
              <a:buNone/>
            </a:pPr>
            <a:r>
              <a:rPr lang="en-US" sz="1800">
                <a:solidFill>
                  <a:srgbClr val="00B0F0"/>
                </a:solidFill>
              </a:rPr>
              <a:t>Using navigate onClick={() =&gt; navigate("/your-path-here")}</a:t>
            </a:r>
            <a:endParaRPr/>
          </a:p>
          <a:p>
            <a:pPr indent="0" lvl="1" marL="457200" rtl="0" algn="l">
              <a:lnSpc>
                <a:spcPct val="90000"/>
              </a:lnSpc>
              <a:spcBef>
                <a:spcPts val="500"/>
              </a:spcBef>
              <a:spcAft>
                <a:spcPts val="0"/>
              </a:spcAft>
              <a:buClr>
                <a:schemeClr val="dk1"/>
              </a:buClr>
              <a:buSzPts val="1800"/>
              <a:buNone/>
            </a:pPr>
            <a:r>
              <a:t/>
            </a: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1"/>
          <p:cNvSpPr txBox="1"/>
          <p:nvPr>
            <p:ph type="title"/>
          </p:nvPr>
        </p:nvSpPr>
        <p:spPr>
          <a:xfrm>
            <a:off x="838200" y="365126"/>
            <a:ext cx="10515600" cy="41611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Nested Routes</a:t>
            </a:r>
            <a:endParaRPr/>
          </a:p>
        </p:txBody>
      </p:sp>
      <p:sp>
        <p:nvSpPr>
          <p:cNvPr id="316" name="Google Shape;316;p41"/>
          <p:cNvSpPr txBox="1"/>
          <p:nvPr>
            <p:ph idx="1" type="body"/>
          </p:nvPr>
        </p:nvSpPr>
        <p:spPr>
          <a:xfrm>
            <a:off x="806388" y="781236"/>
            <a:ext cx="10515600" cy="583262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lang="en-US" sz="1400"/>
              <a:t>&lt;Routes&gt;</a:t>
            </a:r>
            <a:endParaRPr/>
          </a:p>
          <a:p>
            <a:pPr indent="0" lvl="0" marL="0" rtl="0" algn="l">
              <a:lnSpc>
                <a:spcPct val="90000"/>
              </a:lnSpc>
              <a:spcBef>
                <a:spcPts val="1000"/>
              </a:spcBef>
              <a:spcAft>
                <a:spcPts val="0"/>
              </a:spcAft>
              <a:buClr>
                <a:schemeClr val="dk1"/>
              </a:buClr>
              <a:buSzPts val="1400"/>
              <a:buNone/>
            </a:pPr>
            <a:r>
              <a:rPr lang="en-US" sz="1400"/>
              <a:t>          &lt;Route path="/" element={&lt;Home /&gt;} /&gt;</a:t>
            </a:r>
            <a:endParaRPr/>
          </a:p>
          <a:p>
            <a:pPr indent="0" lvl="0" marL="0" rtl="0" algn="l">
              <a:lnSpc>
                <a:spcPct val="90000"/>
              </a:lnSpc>
              <a:spcBef>
                <a:spcPts val="1000"/>
              </a:spcBef>
              <a:spcAft>
                <a:spcPts val="0"/>
              </a:spcAft>
              <a:buClr>
                <a:schemeClr val="dk1"/>
              </a:buClr>
              <a:buSzPts val="1400"/>
              <a:buNone/>
            </a:pPr>
            <a:r>
              <a:rPr lang="en-US" sz="1400"/>
              <a:t>          &lt;Route path="/courses" element={&lt;Courses /&gt;}&gt;</a:t>
            </a:r>
            <a:endParaRPr/>
          </a:p>
          <a:p>
            <a:pPr indent="0" lvl="0" marL="0" rtl="0" algn="l">
              <a:lnSpc>
                <a:spcPct val="90000"/>
              </a:lnSpc>
              <a:spcBef>
                <a:spcPts val="1000"/>
              </a:spcBef>
              <a:spcAft>
                <a:spcPts val="0"/>
              </a:spcAft>
              <a:buClr>
                <a:schemeClr val="dk1"/>
              </a:buClr>
              <a:buSzPts val="1400"/>
              <a:buNone/>
            </a:pPr>
            <a:r>
              <a:rPr lang="en-US" sz="1400"/>
              <a:t>            &lt;Route path="search" element={&lt;Search /&gt;} /&gt;</a:t>
            </a:r>
            <a:endParaRPr/>
          </a:p>
          <a:p>
            <a:pPr indent="0" lvl="0" marL="0" rtl="0" algn="l">
              <a:lnSpc>
                <a:spcPct val="90000"/>
              </a:lnSpc>
              <a:spcBef>
                <a:spcPts val="1000"/>
              </a:spcBef>
              <a:spcAft>
                <a:spcPts val="0"/>
              </a:spcAft>
              <a:buClr>
                <a:schemeClr val="dk1"/>
              </a:buClr>
              <a:buSzPts val="1400"/>
              <a:buNone/>
            </a:pPr>
            <a:r>
              <a:rPr lang="en-US" sz="1400"/>
              <a:t>            &lt;Route path="list" element={&lt;List/&gt;}/&gt;</a:t>
            </a:r>
            <a:endParaRPr/>
          </a:p>
          <a:p>
            <a:pPr indent="0" lvl="0" marL="0" rtl="0" algn="l">
              <a:lnSpc>
                <a:spcPct val="90000"/>
              </a:lnSpc>
              <a:spcBef>
                <a:spcPts val="1000"/>
              </a:spcBef>
              <a:spcAft>
                <a:spcPts val="0"/>
              </a:spcAft>
              <a:buClr>
                <a:schemeClr val="dk1"/>
              </a:buClr>
              <a:buSzPts val="1400"/>
              <a:buNone/>
            </a:pPr>
            <a:r>
              <a:rPr lang="en-US" sz="1400"/>
              <a:t>          &lt;/Route&gt;</a:t>
            </a:r>
            <a:endParaRPr/>
          </a:p>
          <a:p>
            <a:pPr indent="0" lvl="0" marL="0" rtl="0" algn="l">
              <a:lnSpc>
                <a:spcPct val="90000"/>
              </a:lnSpc>
              <a:spcBef>
                <a:spcPts val="1000"/>
              </a:spcBef>
              <a:spcAft>
                <a:spcPts val="0"/>
              </a:spcAft>
              <a:buClr>
                <a:schemeClr val="dk1"/>
              </a:buClr>
              <a:buSzPts val="1400"/>
              <a:buNone/>
            </a:pPr>
            <a:r>
              <a:rPr lang="en-US" sz="1400"/>
              <a:t>        &lt;/Routes&gt;import { Link, Outlet } from 'react-router-dom'</a:t>
            </a:r>
            <a:endParaRPr/>
          </a:p>
          <a:p>
            <a:pPr indent="0" lvl="0" marL="0" rtl="0" algn="l">
              <a:lnSpc>
                <a:spcPct val="90000"/>
              </a:lnSpc>
              <a:spcBef>
                <a:spcPts val="1000"/>
              </a:spcBef>
              <a:spcAft>
                <a:spcPts val="0"/>
              </a:spcAft>
              <a:buClr>
                <a:schemeClr val="dk1"/>
              </a:buClr>
              <a:buSzPts val="1400"/>
              <a:buNone/>
            </a:pPr>
            <a:r>
              <a:t/>
            </a:r>
            <a:endParaRPr sz="1400"/>
          </a:p>
          <a:p>
            <a:pPr indent="0" lvl="0" marL="0" rtl="0" algn="l">
              <a:lnSpc>
                <a:spcPct val="90000"/>
              </a:lnSpc>
              <a:spcBef>
                <a:spcPts val="1000"/>
              </a:spcBef>
              <a:spcAft>
                <a:spcPts val="0"/>
              </a:spcAft>
              <a:buClr>
                <a:schemeClr val="dk1"/>
              </a:buClr>
              <a:buSzPts val="1400"/>
              <a:buNone/>
            </a:pPr>
            <a:r>
              <a:rPr lang="en-US" sz="1400"/>
              <a:t>Then load the import { Link, Outlet } from 'react-router-dom’  and  use it </a:t>
            </a:r>
            <a:endParaRPr/>
          </a:p>
          <a:p>
            <a:pPr indent="0" lvl="0" marL="0" rtl="0" algn="l">
              <a:lnSpc>
                <a:spcPct val="90000"/>
              </a:lnSpc>
              <a:spcBef>
                <a:spcPts val="1000"/>
              </a:spcBef>
              <a:spcAft>
                <a:spcPts val="0"/>
              </a:spcAft>
              <a:buClr>
                <a:schemeClr val="dk1"/>
              </a:buClr>
              <a:buSzPts val="1400"/>
              <a:buNone/>
            </a:pPr>
            <a:r>
              <a:rPr lang="en-US" sz="1400"/>
              <a:t> &lt;div className=“users-view"&gt;</a:t>
            </a:r>
            <a:endParaRPr/>
          </a:p>
          <a:p>
            <a:pPr indent="0" lvl="0" marL="0" rtl="0" algn="l">
              <a:lnSpc>
                <a:spcPct val="90000"/>
              </a:lnSpc>
              <a:spcBef>
                <a:spcPts val="1000"/>
              </a:spcBef>
              <a:spcAft>
                <a:spcPts val="0"/>
              </a:spcAft>
              <a:buClr>
                <a:schemeClr val="dk1"/>
              </a:buClr>
              <a:buSzPts val="1400"/>
              <a:buNone/>
            </a:pPr>
            <a:r>
              <a:rPr lang="en-US" sz="1400"/>
              <a:t>        &lt;Link to="/users/list"&gt;Search&lt;/Link&gt;</a:t>
            </a:r>
            <a:endParaRPr/>
          </a:p>
          <a:p>
            <a:pPr indent="0" lvl="0" marL="0" rtl="0" algn="l">
              <a:lnSpc>
                <a:spcPct val="90000"/>
              </a:lnSpc>
              <a:spcBef>
                <a:spcPts val="1000"/>
              </a:spcBef>
              <a:spcAft>
                <a:spcPts val="0"/>
              </a:spcAft>
              <a:buClr>
                <a:schemeClr val="dk1"/>
              </a:buClr>
              <a:buSzPts val="1400"/>
              <a:buNone/>
            </a:pPr>
            <a:r>
              <a:rPr lang="en-US" sz="1400"/>
              <a:t> &lt;Outlet /&gt;</a:t>
            </a:r>
            <a:endParaRPr/>
          </a:p>
          <a:p>
            <a:pPr indent="0" lvl="0" marL="0" rtl="0" algn="l">
              <a:lnSpc>
                <a:spcPct val="90000"/>
              </a:lnSpc>
              <a:spcBef>
                <a:spcPts val="1000"/>
              </a:spcBef>
              <a:spcAft>
                <a:spcPts val="0"/>
              </a:spcAft>
              <a:buClr>
                <a:schemeClr val="dk1"/>
              </a:buClr>
              <a:buSzPts val="1400"/>
              <a:buNone/>
            </a:pPr>
            <a:r>
              <a:rPr lang="en-US" sz="1400"/>
              <a:t>&lt;/div&gt;</a:t>
            </a:r>
            <a:endParaRPr/>
          </a:p>
          <a:p>
            <a:pPr indent="0" lvl="0" marL="0" rtl="0" algn="l">
              <a:lnSpc>
                <a:spcPct val="90000"/>
              </a:lnSpc>
              <a:spcBef>
                <a:spcPts val="1000"/>
              </a:spcBef>
              <a:spcAft>
                <a:spcPts val="0"/>
              </a:spcAft>
              <a:buClr>
                <a:schemeClr val="dk1"/>
              </a:buClr>
              <a:buSzPts val="1800"/>
              <a:buNone/>
            </a:pPr>
            <a:r>
              <a:rPr lang="en-US" sz="1800"/>
              <a:t>We used an &lt;Outlet&gt; element as a placeholder. An &lt;Outlet&gt;, in this case, is how the Courses component renders its child routes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2"/>
          <p:cNvSpPr txBox="1"/>
          <p:nvPr>
            <p:ph type="title"/>
          </p:nvPr>
        </p:nvSpPr>
        <p:spPr>
          <a:xfrm>
            <a:off x="838200" y="365126"/>
            <a:ext cx="10515600" cy="56703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2400"/>
              <a:buFont typeface="Calibri"/>
              <a:buNone/>
            </a:pPr>
            <a:r>
              <a:rPr b="1" lang="en-US" sz="2400">
                <a:solidFill>
                  <a:srgbClr val="FF0000"/>
                </a:solidFill>
              </a:rPr>
              <a:t>How we get route params in component</a:t>
            </a:r>
            <a:endParaRPr/>
          </a:p>
        </p:txBody>
      </p:sp>
      <p:sp>
        <p:nvSpPr>
          <p:cNvPr id="322" name="Google Shape;322;p42"/>
          <p:cNvSpPr txBox="1"/>
          <p:nvPr>
            <p:ph idx="1" type="body"/>
          </p:nvPr>
        </p:nvSpPr>
        <p:spPr>
          <a:xfrm>
            <a:off x="838200" y="861134"/>
            <a:ext cx="10515600" cy="578824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import { useParams } from 'react-router-dom’;</a:t>
            </a:r>
            <a:endParaRPr/>
          </a:p>
          <a:p>
            <a:pPr indent="0" lvl="0" marL="0" rtl="0" algn="l">
              <a:lnSpc>
                <a:spcPct val="90000"/>
              </a:lnSpc>
              <a:spcBef>
                <a:spcPts val="1000"/>
              </a:spcBef>
              <a:spcAft>
                <a:spcPts val="0"/>
              </a:spcAft>
              <a:buClr>
                <a:schemeClr val="dk1"/>
              </a:buClr>
              <a:buSzPts val="2400"/>
              <a:buNone/>
            </a:pPr>
            <a:r>
              <a:rPr lang="en-US" sz="2400"/>
              <a:t>import React from 'react';</a:t>
            </a:r>
            <a:endParaRPr/>
          </a:p>
          <a:p>
            <a:pPr indent="0" lvl="0" marL="0" rtl="0" algn="l">
              <a:lnSpc>
                <a:spcPct val="90000"/>
              </a:lnSpc>
              <a:spcBef>
                <a:spcPts val="1000"/>
              </a:spcBef>
              <a:spcAft>
                <a:spcPts val="0"/>
              </a:spcAft>
              <a:buClr>
                <a:schemeClr val="dk1"/>
              </a:buClr>
              <a:buSzPts val="2400"/>
              <a:buNone/>
            </a:pPr>
            <a:r>
              <a:rPr lang="en-US" sz="2400"/>
              <a:t>import { useParams } from 'react-router-dom';</a:t>
            </a:r>
            <a:endParaRPr/>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lang="en-US" sz="2400"/>
              <a:t>const Student = () =&gt; {</a:t>
            </a:r>
            <a:endParaRPr/>
          </a:p>
          <a:p>
            <a:pPr indent="0" lvl="0" marL="0" rtl="0" algn="l">
              <a:lnSpc>
                <a:spcPct val="90000"/>
              </a:lnSpc>
              <a:spcBef>
                <a:spcPts val="1000"/>
              </a:spcBef>
              <a:spcAft>
                <a:spcPts val="0"/>
              </a:spcAft>
              <a:buClr>
                <a:schemeClr val="dk1"/>
              </a:buClr>
              <a:buSzPts val="2400"/>
              <a:buNone/>
            </a:pPr>
            <a:r>
              <a:rPr lang="en-US" sz="2400"/>
              <a:t>    const { studentId } = useParams();</a:t>
            </a:r>
            <a:endParaRPr/>
          </a:p>
          <a:p>
            <a:pPr indent="0" lvl="0" marL="0" rtl="0" algn="l">
              <a:lnSpc>
                <a:spcPct val="90000"/>
              </a:lnSpc>
              <a:spcBef>
                <a:spcPts val="1000"/>
              </a:spcBef>
              <a:spcAft>
                <a:spcPts val="0"/>
              </a:spcAft>
              <a:buClr>
                <a:schemeClr val="dk1"/>
              </a:buClr>
              <a:buSzPts val="2400"/>
              <a:buNone/>
            </a:pPr>
            <a:r>
              <a:rPr lang="en-US" sz="2400"/>
              <a:t>    return (</a:t>
            </a:r>
            <a:endParaRPr/>
          </a:p>
          <a:p>
            <a:pPr indent="0" lvl="0" marL="0" rtl="0" algn="l">
              <a:lnSpc>
                <a:spcPct val="90000"/>
              </a:lnSpc>
              <a:spcBef>
                <a:spcPts val="1000"/>
              </a:spcBef>
              <a:spcAft>
                <a:spcPts val="0"/>
              </a:spcAft>
              <a:buClr>
                <a:schemeClr val="dk1"/>
              </a:buClr>
              <a:buSzPts val="2400"/>
              <a:buNone/>
            </a:pPr>
            <a:r>
              <a:rPr lang="en-US" sz="2400"/>
              <a:t>        &lt;div&gt;StudentId: { studentId }&lt;/div&gt;</a:t>
            </a:r>
            <a:endParaRPr/>
          </a:p>
          <a:p>
            <a:pPr indent="0" lvl="0" marL="0" rtl="0" algn="l">
              <a:lnSpc>
                <a:spcPct val="90000"/>
              </a:lnSpc>
              <a:spcBef>
                <a:spcPts val="1000"/>
              </a:spcBef>
              <a:spcAft>
                <a:spcPts val="0"/>
              </a:spcAft>
              <a:buClr>
                <a:schemeClr val="dk1"/>
              </a:buClr>
              <a:buSzPts val="2400"/>
              <a:buNone/>
            </a:pPr>
            <a:r>
              <a:rPr lang="en-US" sz="2400"/>
              <a:t>    );</a:t>
            </a:r>
            <a:endParaRPr/>
          </a:p>
          <a:p>
            <a:pPr indent="0" lvl="0" marL="0" rtl="0" algn="l">
              <a:lnSpc>
                <a:spcPct val="90000"/>
              </a:lnSpc>
              <a:spcBef>
                <a:spcPts val="1000"/>
              </a:spcBef>
              <a:spcAft>
                <a:spcPts val="0"/>
              </a:spcAft>
              <a:buClr>
                <a:schemeClr val="dk1"/>
              </a:buClr>
              <a:buSzPts val="2400"/>
              <a:buNone/>
            </a:pPr>
            <a:r>
              <a:rPr lang="en-US" sz="2400"/>
              <a:t>}</a:t>
            </a:r>
            <a:endParaRPr/>
          </a:p>
          <a:p>
            <a:pPr indent="0" lvl="0" marL="0" rtl="0" algn="l">
              <a:lnSpc>
                <a:spcPct val="90000"/>
              </a:lnSpc>
              <a:spcBef>
                <a:spcPts val="1000"/>
              </a:spcBef>
              <a:spcAft>
                <a:spcPts val="0"/>
              </a:spcAft>
              <a:buClr>
                <a:schemeClr val="dk1"/>
              </a:buClr>
              <a:buSzPts val="2400"/>
              <a:buNone/>
            </a:pPr>
            <a:r>
              <a:rPr lang="en-US" sz="2400"/>
              <a:t>export default Student;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3"/>
          <p:cNvSpPr txBox="1"/>
          <p:nvPr>
            <p:ph idx="1" type="body"/>
          </p:nvPr>
        </p:nvSpPr>
        <p:spPr>
          <a:xfrm>
            <a:off x="838200" y="230818"/>
            <a:ext cx="10515600" cy="637416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000"/>
              <a:buNone/>
            </a:pPr>
            <a:r>
              <a:rPr lang="en-US" sz="2000">
                <a:solidFill>
                  <a:srgbClr val="FF0000"/>
                </a:solidFill>
              </a:rPr>
              <a:t>In class based component</a:t>
            </a:r>
            <a:endParaRPr/>
          </a:p>
          <a:p>
            <a:pPr indent="0" lvl="0" marL="0" rtl="0" algn="l">
              <a:lnSpc>
                <a:spcPct val="90000"/>
              </a:lnSpc>
              <a:spcBef>
                <a:spcPts val="1000"/>
              </a:spcBef>
              <a:spcAft>
                <a:spcPts val="0"/>
              </a:spcAft>
              <a:buClr>
                <a:schemeClr val="dk1"/>
              </a:buClr>
              <a:buSzPts val="2000"/>
              <a:buNone/>
            </a:pPr>
            <a:r>
              <a:rPr lang="en-US" sz="2000"/>
              <a:t>import React, { Component } from 'react';</a:t>
            </a:r>
            <a:endParaRPr/>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rPr lang="en-US" sz="2000"/>
              <a:t>class Student extends Component {</a:t>
            </a:r>
            <a:endParaRPr/>
          </a:p>
          <a:p>
            <a:pPr indent="0" lvl="0" marL="0" rtl="0" algn="l">
              <a:lnSpc>
                <a:spcPct val="90000"/>
              </a:lnSpc>
              <a:spcBef>
                <a:spcPts val="1000"/>
              </a:spcBef>
              <a:spcAft>
                <a:spcPts val="0"/>
              </a:spcAft>
              <a:buClr>
                <a:schemeClr val="dk1"/>
              </a:buClr>
              <a:buSzPts val="2000"/>
              <a:buNone/>
            </a:pPr>
            <a:r>
              <a:rPr lang="en-US" sz="2000"/>
              <a:t>    render() {</a:t>
            </a:r>
            <a:endParaRPr/>
          </a:p>
          <a:p>
            <a:pPr indent="0" lvl="0" marL="0" rtl="0" algn="l">
              <a:lnSpc>
                <a:spcPct val="90000"/>
              </a:lnSpc>
              <a:spcBef>
                <a:spcPts val="1000"/>
              </a:spcBef>
              <a:spcAft>
                <a:spcPts val="0"/>
              </a:spcAft>
              <a:buClr>
                <a:schemeClr val="dk1"/>
              </a:buClr>
              <a:buSzPts val="2000"/>
              <a:buNone/>
            </a:pPr>
            <a:r>
              <a:rPr lang="en-US" sz="2000"/>
              <a:t>        const { studentId } = this.props.match.params;</a:t>
            </a:r>
            <a:endParaRPr/>
          </a:p>
          <a:p>
            <a:pPr indent="0" lvl="0" marL="0" rtl="0" algn="l">
              <a:lnSpc>
                <a:spcPct val="90000"/>
              </a:lnSpc>
              <a:spcBef>
                <a:spcPts val="1000"/>
              </a:spcBef>
              <a:spcAft>
                <a:spcPts val="0"/>
              </a:spcAft>
              <a:buClr>
                <a:schemeClr val="dk1"/>
              </a:buClr>
              <a:buSzPts val="2000"/>
              <a:buNone/>
            </a:pPr>
            <a:r>
              <a:rPr lang="en-US" sz="2000"/>
              <a:t>        return (</a:t>
            </a:r>
            <a:endParaRPr/>
          </a:p>
          <a:p>
            <a:pPr indent="0" lvl="0" marL="0" rtl="0" algn="l">
              <a:lnSpc>
                <a:spcPct val="90000"/>
              </a:lnSpc>
              <a:spcBef>
                <a:spcPts val="1000"/>
              </a:spcBef>
              <a:spcAft>
                <a:spcPts val="0"/>
              </a:spcAft>
              <a:buClr>
                <a:schemeClr val="dk1"/>
              </a:buClr>
              <a:buSzPts val="2000"/>
              <a:buNone/>
            </a:pPr>
            <a:r>
              <a:rPr lang="en-US" sz="2000"/>
              <a:t>            &lt;div&gt;StudentId: { studentId }&lt;/div&gt;</a:t>
            </a:r>
            <a:endParaRPr/>
          </a:p>
          <a:p>
            <a:pPr indent="0" lvl="0" marL="0" rtl="0" algn="l">
              <a:lnSpc>
                <a:spcPct val="90000"/>
              </a:lnSpc>
              <a:spcBef>
                <a:spcPts val="1000"/>
              </a:spcBef>
              <a:spcAft>
                <a:spcPts val="0"/>
              </a:spcAft>
              <a:buClr>
                <a:schemeClr val="dk1"/>
              </a:buClr>
              <a:buSzPts val="2000"/>
              <a:buNone/>
            </a:pPr>
            <a:r>
              <a:rPr lang="en-US" sz="2000"/>
              <a:t>        );</a:t>
            </a:r>
            <a:endParaRPr/>
          </a:p>
          <a:p>
            <a:pPr indent="0" lvl="0" marL="0" rtl="0" algn="l">
              <a:lnSpc>
                <a:spcPct val="90000"/>
              </a:lnSpc>
              <a:spcBef>
                <a:spcPts val="1000"/>
              </a:spcBef>
              <a:spcAft>
                <a:spcPts val="0"/>
              </a:spcAft>
              <a:buClr>
                <a:schemeClr val="dk1"/>
              </a:buClr>
              <a:buSzPts val="2000"/>
              <a:buNone/>
            </a:pPr>
            <a:r>
              <a:rPr lang="en-US" sz="2000"/>
              <a:t>    }</a:t>
            </a:r>
            <a:endParaRPr/>
          </a:p>
          <a:p>
            <a:pPr indent="0" lvl="0" marL="0" rtl="0" algn="l">
              <a:lnSpc>
                <a:spcPct val="90000"/>
              </a:lnSpc>
              <a:spcBef>
                <a:spcPts val="1000"/>
              </a:spcBef>
              <a:spcAft>
                <a:spcPts val="0"/>
              </a:spcAft>
              <a:buClr>
                <a:schemeClr val="dk1"/>
              </a:buClr>
              <a:buSzPts val="2000"/>
              <a:buNone/>
            </a:pPr>
            <a:r>
              <a:rPr lang="en-US" sz="2000"/>
              <a:t>}</a:t>
            </a:r>
            <a:endParaRPr/>
          </a:p>
          <a:p>
            <a:pPr indent="0" lvl="0" marL="0" rtl="0" algn="l">
              <a:lnSpc>
                <a:spcPct val="90000"/>
              </a:lnSpc>
              <a:spcBef>
                <a:spcPts val="1000"/>
              </a:spcBef>
              <a:spcAft>
                <a:spcPts val="0"/>
              </a:spcAft>
              <a:buClr>
                <a:schemeClr val="dk1"/>
              </a:buClr>
              <a:buSzPts val="2000"/>
              <a:buNone/>
            </a:pPr>
            <a:r>
              <a:rPr lang="en-US" sz="2000"/>
              <a:t>export default Student;</a:t>
            </a:r>
            <a:endParaRPr/>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Redux</a:t>
            </a:r>
            <a:endParaRPr/>
          </a:p>
        </p:txBody>
      </p:sp>
      <p:sp>
        <p:nvSpPr>
          <p:cNvPr id="333" name="Google Shape;333;p44"/>
          <p:cNvSpPr txBox="1"/>
          <p:nvPr>
            <p:ph idx="1" type="body"/>
          </p:nvPr>
        </p:nvSpPr>
        <p:spPr>
          <a:xfrm>
            <a:off x="838200" y="1825625"/>
            <a:ext cx="10515600" cy="4770484"/>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rgbClr val="00B0F0"/>
              </a:buClr>
              <a:buSzPct val="100000"/>
              <a:buChar char="•"/>
            </a:pPr>
            <a:r>
              <a:rPr b="0" lang="en-US">
                <a:solidFill>
                  <a:srgbClr val="00B0F0"/>
                </a:solidFill>
                <a:latin typeface="Consolas"/>
                <a:ea typeface="Consolas"/>
                <a:cs typeface="Consolas"/>
                <a:sym typeface="Consolas"/>
              </a:rPr>
              <a:t>Redux is a state managing library used in JavaScript apps. It simply manages the state of your application or in other words, it is used to manage the data of the application. It is used with a library like React.</a:t>
            </a:r>
            <a:endParaRPr/>
          </a:p>
          <a:p>
            <a:pPr indent="-228600" lvl="0" marL="228600" rtl="0" algn="l">
              <a:lnSpc>
                <a:spcPct val="90000"/>
              </a:lnSpc>
              <a:spcBef>
                <a:spcPts val="1000"/>
              </a:spcBef>
              <a:spcAft>
                <a:spcPts val="0"/>
              </a:spcAft>
              <a:buClr>
                <a:srgbClr val="00B0F0"/>
              </a:buClr>
              <a:buSzPct val="100000"/>
              <a:buChar char="•"/>
            </a:pPr>
            <a:r>
              <a:rPr b="0" lang="en-US">
                <a:solidFill>
                  <a:srgbClr val="00B0F0"/>
                </a:solidFill>
                <a:latin typeface="Consolas"/>
                <a:ea typeface="Consolas"/>
                <a:cs typeface="Consolas"/>
                <a:sym typeface="Consolas"/>
              </a:rPr>
              <a:t>It makes easier to manage state and data</a:t>
            </a:r>
            <a:endParaRPr/>
          </a:p>
          <a:p>
            <a:pPr indent="-228600" lvl="0" marL="228600" rtl="0" algn="l">
              <a:lnSpc>
                <a:spcPct val="90000"/>
              </a:lnSpc>
              <a:spcBef>
                <a:spcPts val="1000"/>
              </a:spcBef>
              <a:spcAft>
                <a:spcPts val="0"/>
              </a:spcAft>
              <a:buClr>
                <a:schemeClr val="dk1"/>
              </a:buClr>
              <a:buSzPct val="100000"/>
              <a:buChar char="•"/>
            </a:pPr>
            <a:r>
              <a:rPr b="0" lang="en-US">
                <a:latin typeface="Consolas"/>
                <a:ea typeface="Consolas"/>
                <a:cs typeface="Consolas"/>
                <a:sym typeface="Consolas"/>
              </a:rPr>
              <a:t>Redux provides a store which makes the state inside components easier to maintain. Along with stores, react-redux introduces actions and reducers which work simultaneously with stores to make the state more predictable. The working of the features in react-redux is explained below: </a:t>
            </a:r>
            <a:endParaRPr/>
          </a:p>
          <a:p>
            <a:pPr indent="-228600" lvl="0" marL="228600" rtl="0" algn="l">
              <a:lnSpc>
                <a:spcPct val="90000"/>
              </a:lnSpc>
              <a:spcBef>
                <a:spcPts val="1000"/>
              </a:spcBef>
              <a:spcAft>
                <a:spcPts val="0"/>
              </a:spcAft>
              <a:buClr>
                <a:schemeClr val="dk1"/>
              </a:buClr>
              <a:buSzPct val="100000"/>
              <a:buChar char="•"/>
            </a:pPr>
            <a:br>
              <a:rPr b="0" lang="en-US">
                <a:latin typeface="Consolas"/>
                <a:ea typeface="Consolas"/>
                <a:cs typeface="Consolas"/>
                <a:sym typeface="Consolas"/>
              </a:rPr>
            </a:br>
            <a:r>
              <a:rPr b="0" lang="en-US">
                <a:latin typeface="Consolas"/>
                <a:ea typeface="Consolas"/>
                <a:cs typeface="Consolas"/>
                <a:sym typeface="Consolas"/>
              </a:rPr>
              <a:t>Store: It contains the state of the components which need to be passed to other components. The store makes this passing along much easier as we no longer need to maintain a state inside a parent component in order to pass the same to its children components.</a:t>
            </a:r>
            <a:endParaRPr/>
          </a:p>
          <a:p>
            <a:pPr indent="-228600" lvl="0" marL="228600" rtl="0" algn="l">
              <a:lnSpc>
                <a:spcPct val="90000"/>
              </a:lnSpc>
              <a:spcBef>
                <a:spcPts val="1000"/>
              </a:spcBef>
              <a:spcAft>
                <a:spcPts val="0"/>
              </a:spcAft>
              <a:buClr>
                <a:schemeClr val="dk1"/>
              </a:buClr>
              <a:buSzPct val="100000"/>
              <a:buChar char="•"/>
            </a:pPr>
            <a:r>
              <a:rPr b="0" lang="en-US">
                <a:latin typeface="Consolas"/>
                <a:ea typeface="Consolas"/>
                <a:cs typeface="Consolas"/>
                <a:sym typeface="Consolas"/>
              </a:rPr>
              <a:t>Actions:The actions part of the react-redux basically contains the different actions that are to be performed on the state present in the store.The actions included must contain the type of the action and can also contain payload(data field in the actions).</a:t>
            </a:r>
            <a:endParaRPr/>
          </a:p>
          <a:p>
            <a:pPr indent="-117475" lvl="0" marL="228600" rtl="0" algn="l">
              <a:lnSpc>
                <a:spcPct val="90000"/>
              </a:lnSpc>
              <a:spcBef>
                <a:spcPts val="1000"/>
              </a:spcBef>
              <a:spcAft>
                <a:spcPts val="0"/>
              </a:spcAft>
              <a:buClr>
                <a:schemeClr val="dk1"/>
              </a:buClr>
              <a:buSzPct val="100000"/>
              <a:buNone/>
            </a:pPr>
            <a:r>
              <a:t/>
            </a:r>
            <a:endParaRPr b="0">
              <a:latin typeface="Consolas"/>
              <a:ea typeface="Consolas"/>
              <a:cs typeface="Consolas"/>
              <a:sym typeface="Consolas"/>
            </a:endParaRPr>
          </a:p>
          <a:p>
            <a:pPr indent="-228600" lvl="0" marL="228600" rtl="0" algn="l">
              <a:lnSpc>
                <a:spcPct val="90000"/>
              </a:lnSpc>
              <a:spcBef>
                <a:spcPts val="1000"/>
              </a:spcBef>
              <a:spcAft>
                <a:spcPts val="0"/>
              </a:spcAft>
              <a:buClr>
                <a:schemeClr val="dk1"/>
              </a:buClr>
              <a:buSzPct val="100000"/>
              <a:buChar char="•"/>
            </a:pPr>
            <a:r>
              <a:rPr lang="en-US"/>
              <a:t>npm install  redux react-redux --save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5"/>
          <p:cNvSpPr txBox="1"/>
          <p:nvPr>
            <p:ph idx="1" type="body"/>
          </p:nvPr>
        </p:nvSpPr>
        <p:spPr>
          <a:xfrm>
            <a:off x="838200" y="292963"/>
            <a:ext cx="10515600" cy="5884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73239"/>
              </a:buClr>
              <a:buSzPts val="2800"/>
              <a:buChar char="•"/>
            </a:pPr>
            <a:r>
              <a:rPr b="1" i="0" lang="en-US">
                <a:solidFill>
                  <a:srgbClr val="273239"/>
                </a:solidFill>
                <a:latin typeface="Arial"/>
                <a:ea typeface="Arial"/>
                <a:cs typeface="Arial"/>
                <a:sym typeface="Arial"/>
              </a:rPr>
              <a:t>Reducers:</a:t>
            </a:r>
            <a:r>
              <a:rPr b="0" i="0" lang="en-US">
                <a:solidFill>
                  <a:srgbClr val="273239"/>
                </a:solidFill>
                <a:latin typeface="Arial"/>
                <a:ea typeface="Arial"/>
                <a:cs typeface="Arial"/>
                <a:sym typeface="Arial"/>
              </a:rPr>
              <a:t> The reducers in react-redux are the pure functions that contain the operations that need to be performed on the state. These functions accept the initial state of the state being used and the action type. It updates the state and responds with the new state. This updated state is sent back to the view components of the react to make the necessary changes. </a:t>
            </a:r>
            <a:r>
              <a:rPr b="0" i="1" lang="en-US">
                <a:solidFill>
                  <a:srgbClr val="273239"/>
                </a:solidFill>
                <a:latin typeface="Arial"/>
                <a:ea typeface="Arial"/>
                <a:cs typeface="Arial"/>
                <a:sym typeface="Arial"/>
              </a:rPr>
              <a:t>A reducer must contain the action type.</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39" name="Google Shape;339;p45"/>
          <p:cNvPicPr preferRelativeResize="0"/>
          <p:nvPr/>
        </p:nvPicPr>
        <p:blipFill rotWithShape="1">
          <a:blip r:embed="rId3">
            <a:alphaModFix/>
          </a:blip>
          <a:srcRect b="0" l="0" r="0" t="0"/>
          <a:stretch/>
        </p:blipFill>
        <p:spPr>
          <a:xfrm>
            <a:off x="5614572" y="2660342"/>
            <a:ext cx="4762500" cy="38100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6"/>
          <p:cNvSpPr txBox="1"/>
          <p:nvPr>
            <p:ph idx="1" type="body"/>
          </p:nvPr>
        </p:nvSpPr>
        <p:spPr>
          <a:xfrm>
            <a:off x="838200" y="221942"/>
            <a:ext cx="10515600" cy="595502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0" lang="en-US">
                <a:latin typeface="Consolas"/>
                <a:ea typeface="Consolas"/>
                <a:cs typeface="Consolas"/>
                <a:sym typeface="Consolas"/>
              </a:rPr>
              <a:t>There are three principles of Redux these are: </a:t>
            </a:r>
            <a:endParaRPr/>
          </a:p>
          <a:p>
            <a:pPr indent="0" lvl="0" marL="0" rtl="0" algn="l">
              <a:lnSpc>
                <a:spcPct val="90000"/>
              </a:lnSpc>
              <a:spcBef>
                <a:spcPts val="1000"/>
              </a:spcBef>
              <a:spcAft>
                <a:spcPts val="0"/>
              </a:spcAft>
              <a:buClr>
                <a:schemeClr val="dk1"/>
              </a:buClr>
              <a:buSzPts val="2800"/>
              <a:buNone/>
            </a:pPr>
            <a:r>
              <a:rPr b="0" lang="en-US">
                <a:latin typeface="Consolas"/>
                <a:ea typeface="Consolas"/>
                <a:cs typeface="Consolas"/>
                <a:sym typeface="Consolas"/>
              </a:rPr>
              <a:t>Single source of truth: It helps to create universal apps. The state of the application is stored in one object tree called store. It means one app, one store.</a:t>
            </a:r>
            <a:endParaRPr/>
          </a:p>
          <a:p>
            <a:pPr indent="0" lvl="0" marL="0" rtl="0" algn="l">
              <a:lnSpc>
                <a:spcPct val="90000"/>
              </a:lnSpc>
              <a:spcBef>
                <a:spcPts val="1000"/>
              </a:spcBef>
              <a:spcAft>
                <a:spcPts val="0"/>
              </a:spcAft>
              <a:buClr>
                <a:schemeClr val="dk1"/>
              </a:buClr>
              <a:buSzPts val="2800"/>
              <a:buNone/>
            </a:pPr>
            <a:r>
              <a:rPr b="0" lang="en-US">
                <a:latin typeface="Consolas"/>
                <a:ea typeface="Consolas"/>
                <a:cs typeface="Consolas"/>
                <a:sym typeface="Consolas"/>
              </a:rPr>
              <a:t>State is read-only (Immutability): It means that we don’t change the state object and its properties directly. Instead of this make a new object, recalculate the new application state and update it with our newly created object.</a:t>
            </a:r>
            <a:endParaRPr/>
          </a:p>
          <a:p>
            <a:pPr indent="0" lvl="0" marL="0" rtl="0" algn="l">
              <a:lnSpc>
                <a:spcPct val="90000"/>
              </a:lnSpc>
              <a:spcBef>
                <a:spcPts val="1000"/>
              </a:spcBef>
              <a:spcAft>
                <a:spcPts val="0"/>
              </a:spcAft>
              <a:buClr>
                <a:schemeClr val="dk1"/>
              </a:buClr>
              <a:buSzPts val="2800"/>
              <a:buNone/>
            </a:pPr>
            <a:r>
              <a:rPr b="0" lang="en-US">
                <a:latin typeface="Consolas"/>
                <a:ea typeface="Consolas"/>
                <a:cs typeface="Consolas"/>
                <a:sym typeface="Consolas"/>
              </a:rPr>
              <a:t>Changes are made with pure functions (reducers): Reducers are pure functions that take previous state and action and return the new state.</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28f2f54ef4_0_15"/>
          <p:cNvSpPr txBox="1"/>
          <p:nvPr>
            <p:ph type="ctrTitle"/>
          </p:nvPr>
        </p:nvSpPr>
        <p:spPr>
          <a:xfrm>
            <a:off x="873525" y="155943"/>
            <a:ext cx="9144000" cy="8973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109" name="Google Shape;109;g228f2f54ef4_0_15"/>
          <p:cNvSpPr txBox="1"/>
          <p:nvPr>
            <p:ph idx="1" type="subTitle"/>
          </p:nvPr>
        </p:nvSpPr>
        <p:spPr>
          <a:xfrm>
            <a:off x="0" y="1257625"/>
            <a:ext cx="12291000" cy="5464200"/>
          </a:xfrm>
          <a:prstGeom prst="rect">
            <a:avLst/>
          </a:prstGeom>
        </p:spPr>
        <p:txBody>
          <a:bodyPr anchorCtr="0" anchor="t" bIns="45700" lIns="91425" spcFirstLastPara="1" rIns="91425" wrap="square" tIns="45700">
            <a:noAutofit/>
          </a:bodyPr>
          <a:lstStyle/>
          <a:p>
            <a:pPr indent="0" lvl="0" marL="0" rtl="0" algn="l">
              <a:lnSpc>
                <a:spcPct val="135714"/>
              </a:lnSpc>
              <a:spcBef>
                <a:spcPts val="0"/>
              </a:spcBef>
              <a:spcAft>
                <a:spcPts val="0"/>
              </a:spcAft>
              <a:buClr>
                <a:schemeClr val="dk1"/>
              </a:buClr>
              <a:buSzPts val="1100"/>
              <a:buFont typeface="Arial"/>
              <a:buNone/>
            </a:pPr>
            <a:r>
              <a:rPr lang="en-US" sz="1750">
                <a:solidFill>
                  <a:srgbClr val="D4D4D4"/>
                </a:solidFill>
                <a:highlight>
                  <a:srgbClr val="1E1E1E"/>
                </a:highlight>
                <a:latin typeface="Consolas"/>
                <a:ea typeface="Consolas"/>
                <a:cs typeface="Consolas"/>
                <a:sym typeface="Consolas"/>
              </a:rPr>
              <a:t>This is a pure JavaScript without using jsx.</a:t>
            </a:r>
            <a:endParaRPr sz="17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750">
                <a:solidFill>
                  <a:srgbClr val="D4D4D4"/>
                </a:solidFill>
                <a:highlight>
                  <a:srgbClr val="1E1E1E"/>
                </a:highlight>
                <a:latin typeface="Consolas"/>
                <a:ea typeface="Consolas"/>
                <a:cs typeface="Consolas"/>
                <a:sym typeface="Consolas"/>
              </a:rPr>
              <a:t>Let’s refactor the above code by creating a Welcome component with the classes.</a:t>
            </a:r>
            <a:endParaRPr sz="17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750">
                <a:solidFill>
                  <a:srgbClr val="D4D4D4"/>
                </a:solidFill>
                <a:highlight>
                  <a:srgbClr val="1E1E1E"/>
                </a:highlight>
                <a:latin typeface="Consolas"/>
                <a:ea typeface="Consolas"/>
                <a:cs typeface="Consolas"/>
                <a:sym typeface="Consolas"/>
              </a:rPr>
              <a:t>class Welcome extends React.Component {</a:t>
            </a:r>
            <a:endParaRPr sz="17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750">
                <a:solidFill>
                  <a:srgbClr val="D4D4D4"/>
                </a:solidFill>
                <a:highlight>
                  <a:srgbClr val="1E1E1E"/>
                </a:highlight>
                <a:latin typeface="Consolas"/>
                <a:ea typeface="Consolas"/>
                <a:cs typeface="Consolas"/>
                <a:sym typeface="Consolas"/>
              </a:rPr>
              <a:t>  render() {</a:t>
            </a:r>
            <a:endParaRPr sz="17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750">
                <a:solidFill>
                  <a:srgbClr val="D4D4D4"/>
                </a:solidFill>
                <a:highlight>
                  <a:srgbClr val="1E1E1E"/>
                </a:highlight>
                <a:latin typeface="Consolas"/>
                <a:ea typeface="Consolas"/>
                <a:cs typeface="Consolas"/>
                <a:sym typeface="Consolas"/>
              </a:rPr>
              <a:t>    return React.createElement(</a:t>
            </a:r>
            <a:endParaRPr sz="17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750">
                <a:solidFill>
                  <a:srgbClr val="D4D4D4"/>
                </a:solidFill>
                <a:highlight>
                  <a:srgbClr val="1E1E1E"/>
                </a:highlight>
                <a:latin typeface="Consolas"/>
                <a:ea typeface="Consolas"/>
                <a:cs typeface="Consolas"/>
                <a:sym typeface="Consolas"/>
              </a:rPr>
              <a:t>      "h1",</a:t>
            </a:r>
            <a:endParaRPr sz="17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750">
                <a:solidFill>
                  <a:srgbClr val="D4D4D4"/>
                </a:solidFill>
                <a:highlight>
                  <a:srgbClr val="1E1E1E"/>
                </a:highlight>
                <a:latin typeface="Consolas"/>
                <a:ea typeface="Consolas"/>
                <a:cs typeface="Consolas"/>
                <a:sym typeface="Consolas"/>
              </a:rPr>
              <a:t>      { style: { color: "red" } },</a:t>
            </a:r>
            <a:endParaRPr sz="17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750">
                <a:solidFill>
                  <a:srgbClr val="D4D4D4"/>
                </a:solidFill>
                <a:highlight>
                  <a:srgbClr val="1E1E1E"/>
                </a:highlight>
                <a:latin typeface="Consolas"/>
                <a:ea typeface="Consolas"/>
                <a:cs typeface="Consolas"/>
                <a:sym typeface="Consolas"/>
              </a:rPr>
              <a:t>      </a:t>
            </a:r>
            <a:r>
              <a:rPr lang="en-US" sz="1750">
                <a:solidFill>
                  <a:srgbClr val="CE9178"/>
                </a:solidFill>
                <a:highlight>
                  <a:srgbClr val="1E1E1E"/>
                </a:highlight>
                <a:latin typeface="Consolas"/>
                <a:ea typeface="Consolas"/>
                <a:cs typeface="Consolas"/>
                <a:sym typeface="Consolas"/>
              </a:rPr>
              <a:t>`Welcome to ${this.props.name}`</a:t>
            </a:r>
            <a:endParaRPr sz="1750">
              <a:solidFill>
                <a:srgbClr val="CE9178"/>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750">
                <a:solidFill>
                  <a:srgbClr val="D4D4D4"/>
                </a:solidFill>
                <a:highlight>
                  <a:srgbClr val="1E1E1E"/>
                </a:highlight>
                <a:latin typeface="Consolas"/>
                <a:ea typeface="Consolas"/>
                <a:cs typeface="Consolas"/>
                <a:sym typeface="Consolas"/>
              </a:rPr>
              <a:t>    );</a:t>
            </a:r>
            <a:endParaRPr sz="17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750">
                <a:solidFill>
                  <a:srgbClr val="D4D4D4"/>
                </a:solidFill>
                <a:highlight>
                  <a:srgbClr val="1E1E1E"/>
                </a:highlight>
                <a:latin typeface="Consolas"/>
                <a:ea typeface="Consolas"/>
                <a:cs typeface="Consolas"/>
                <a:sym typeface="Consolas"/>
              </a:rPr>
              <a:t>  }</a:t>
            </a:r>
            <a:endParaRPr sz="17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750">
                <a:solidFill>
                  <a:srgbClr val="D4D4D4"/>
                </a:solidFill>
                <a:highlight>
                  <a:srgbClr val="1E1E1E"/>
                </a:highlight>
                <a:latin typeface="Consolas"/>
                <a:ea typeface="Consolas"/>
                <a:cs typeface="Consolas"/>
                <a:sym typeface="Consolas"/>
              </a:rPr>
              <a:t>}</a:t>
            </a:r>
            <a:endParaRPr sz="17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750">
                <a:solidFill>
                  <a:srgbClr val="D4D4D4"/>
                </a:solidFill>
                <a:highlight>
                  <a:srgbClr val="1E1E1E"/>
                </a:highlight>
                <a:latin typeface="Consolas"/>
                <a:ea typeface="Consolas"/>
                <a:cs typeface="Consolas"/>
                <a:sym typeface="Consolas"/>
              </a:rPr>
              <a:t>ReactDOM.render(</a:t>
            </a:r>
            <a:endParaRPr sz="17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750">
                <a:solidFill>
                  <a:srgbClr val="D4D4D4"/>
                </a:solidFill>
                <a:highlight>
                  <a:srgbClr val="1E1E1E"/>
                </a:highlight>
                <a:latin typeface="Consolas"/>
                <a:ea typeface="Consolas"/>
                <a:cs typeface="Consolas"/>
                <a:sym typeface="Consolas"/>
              </a:rPr>
              <a:t>  React.createElement(Welcome, { name: "Home page" }, null),</a:t>
            </a:r>
            <a:endParaRPr sz="17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750">
                <a:solidFill>
                  <a:srgbClr val="D4D4D4"/>
                </a:solidFill>
                <a:highlight>
                  <a:srgbClr val="1E1E1E"/>
                </a:highlight>
                <a:latin typeface="Consolas"/>
                <a:ea typeface="Consolas"/>
                <a:cs typeface="Consolas"/>
                <a:sym typeface="Consolas"/>
              </a:rPr>
              <a:t>  document.querySelector("#root")</a:t>
            </a:r>
            <a:endParaRPr sz="17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750">
                <a:solidFill>
                  <a:srgbClr val="D4D4D4"/>
                </a:solidFill>
                <a:highlight>
                  <a:srgbClr val="1E1E1E"/>
                </a:highlight>
                <a:latin typeface="Consolas"/>
                <a:ea typeface="Consolas"/>
                <a:cs typeface="Consolas"/>
                <a:sym typeface="Consolas"/>
              </a:rPr>
              <a:t>);</a:t>
            </a:r>
            <a:endParaRPr sz="1750">
              <a:solidFill>
                <a:srgbClr val="D4D4D4"/>
              </a:solidFill>
              <a:highlight>
                <a:srgbClr val="1E1E1E"/>
              </a:highlight>
              <a:latin typeface="Consolas"/>
              <a:ea typeface="Consolas"/>
              <a:cs typeface="Consolas"/>
              <a:sym typeface="Consolas"/>
            </a:endParaRPr>
          </a:p>
          <a:p>
            <a:pPr indent="0" lvl="0" marL="0" rtl="0" algn="l">
              <a:spcBef>
                <a:spcPts val="1000"/>
              </a:spcBef>
              <a:spcAft>
                <a:spcPts val="0"/>
              </a:spcAft>
              <a:buNone/>
            </a:pPr>
            <a:r>
              <a:t/>
            </a:r>
            <a:endParaRPr sz="31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DOM and Virtual Dom</a:t>
            </a:r>
            <a:endParaRPr/>
          </a:p>
        </p:txBody>
      </p:sp>
      <p:sp>
        <p:nvSpPr>
          <p:cNvPr id="350" name="Google Shape;350;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292929"/>
              </a:buClr>
              <a:buSzPts val="2800"/>
              <a:buChar char="•"/>
            </a:pPr>
            <a:r>
              <a:rPr b="0" i="0" lang="en-US">
                <a:solidFill>
                  <a:srgbClr val="292929"/>
                </a:solidFill>
                <a:latin typeface="Source Serif Pro"/>
                <a:ea typeface="Source Serif Pro"/>
                <a:cs typeface="Source Serif Pro"/>
                <a:sym typeface="Source Serif Pro"/>
              </a:rPr>
              <a:t>The DOM is an abstraction of a page’s HTML structure. It takes HTML elements and wraps them in an object with a tree-structure — maintaining the parent/child relationships of those nested HTML elements. This provides an API that allows us to traverse nodes (HTML elements) and manipulate</a:t>
            </a:r>
            <a:endParaRPr/>
          </a:p>
          <a:p>
            <a:pPr indent="-228600" lvl="0" marL="228600" rtl="0" algn="l">
              <a:lnSpc>
                <a:spcPct val="90000"/>
              </a:lnSpc>
              <a:spcBef>
                <a:spcPts val="1000"/>
              </a:spcBef>
              <a:spcAft>
                <a:spcPts val="0"/>
              </a:spcAft>
              <a:buClr>
                <a:srgbClr val="292929"/>
              </a:buClr>
              <a:buSzPts val="2800"/>
              <a:buChar char="•"/>
            </a:pPr>
            <a:r>
              <a:rPr b="1" i="0" lang="en-US">
                <a:solidFill>
                  <a:srgbClr val="292929"/>
                </a:solidFill>
                <a:latin typeface="Arial"/>
                <a:ea typeface="Arial"/>
                <a:cs typeface="Arial"/>
                <a:sym typeface="Arial"/>
              </a:rPr>
              <a:t>Virtual DOM</a:t>
            </a:r>
            <a:endParaRPr/>
          </a:p>
          <a:p>
            <a:pPr indent="-228600" lvl="0" marL="228600" rtl="0" algn="l">
              <a:lnSpc>
                <a:spcPct val="90000"/>
              </a:lnSpc>
              <a:spcBef>
                <a:spcPts val="1000"/>
              </a:spcBef>
              <a:spcAft>
                <a:spcPts val="0"/>
              </a:spcAft>
              <a:buClr>
                <a:srgbClr val="292929"/>
              </a:buClr>
              <a:buSzPts val="2800"/>
              <a:buChar char="•"/>
            </a:pPr>
            <a:r>
              <a:rPr b="0" i="0" lang="en-US">
                <a:solidFill>
                  <a:srgbClr val="292929"/>
                </a:solidFill>
                <a:latin typeface="Source Serif Pro"/>
                <a:ea typeface="Source Serif Pro"/>
                <a:cs typeface="Source Serif Pro"/>
                <a:sym typeface="Source Serif Pro"/>
              </a:rPr>
              <a:t>The Virtual DOM is a light-weight abstraction of the DOM. You can think of it as a copy of the DOM, that can be updated without affecting the actual DOM. It has all the same properties as the real DOM object, but doesn’t have the ability to write to the screen like the real DOM</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8"/>
          <p:cNvSpPr txBox="1"/>
          <p:nvPr>
            <p:ph idx="1" type="body"/>
          </p:nvPr>
        </p:nvSpPr>
        <p:spPr>
          <a:xfrm>
            <a:off x="838200" y="186430"/>
            <a:ext cx="10515600" cy="6320901"/>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292929"/>
              </a:buClr>
              <a:buSzPts val="2800"/>
              <a:buChar char="•"/>
            </a:pPr>
            <a:r>
              <a:rPr b="1" i="0" lang="en-US">
                <a:solidFill>
                  <a:srgbClr val="292929"/>
                </a:solidFill>
                <a:latin typeface="Arial"/>
                <a:ea typeface="Arial"/>
                <a:cs typeface="Arial"/>
                <a:sym typeface="Arial"/>
              </a:rPr>
              <a:t>How does updates work in React?</a:t>
            </a:r>
            <a:endParaRPr/>
          </a:p>
          <a:p>
            <a:pPr indent="-228600" lvl="0" marL="228600" rtl="0" algn="l">
              <a:lnSpc>
                <a:spcPct val="90000"/>
              </a:lnSpc>
              <a:spcBef>
                <a:spcPts val="1000"/>
              </a:spcBef>
              <a:spcAft>
                <a:spcPts val="0"/>
              </a:spcAft>
              <a:buClr>
                <a:srgbClr val="292929"/>
              </a:buClr>
              <a:buSzPts val="2800"/>
              <a:buFont typeface="Arial"/>
              <a:buChar char="•"/>
            </a:pPr>
            <a:r>
              <a:rPr b="0" i="0" lang="en-US">
                <a:solidFill>
                  <a:srgbClr val="292929"/>
                </a:solidFill>
                <a:latin typeface="Source Serif Pro"/>
                <a:ea typeface="Source Serif Pro"/>
                <a:cs typeface="Source Serif Pro"/>
                <a:sym typeface="Source Serif Pro"/>
              </a:rPr>
              <a:t>On the first load, </a:t>
            </a:r>
            <a:r>
              <a:rPr b="0" i="1" lang="en-US">
                <a:solidFill>
                  <a:srgbClr val="292929"/>
                </a:solidFill>
                <a:latin typeface="Source Serif Pro"/>
                <a:ea typeface="Source Serif Pro"/>
                <a:cs typeface="Source Serif Pro"/>
                <a:sym typeface="Source Serif Pro"/>
              </a:rPr>
              <a:t>ReactDOM.render()</a:t>
            </a:r>
            <a:r>
              <a:rPr b="0" i="0" lang="en-US">
                <a:solidFill>
                  <a:srgbClr val="292929"/>
                </a:solidFill>
                <a:latin typeface="Source Serif Pro"/>
                <a:ea typeface="Source Serif Pro"/>
                <a:cs typeface="Source Serif Pro"/>
                <a:sym typeface="Source Serif Pro"/>
              </a:rPr>
              <a:t> will create the Virtual DOM tree and real DOM tree.</a:t>
            </a:r>
            <a:endParaRPr/>
          </a:p>
          <a:p>
            <a:pPr indent="-228600" lvl="0" marL="228600" rtl="0" algn="l">
              <a:lnSpc>
                <a:spcPct val="90000"/>
              </a:lnSpc>
              <a:spcBef>
                <a:spcPts val="1000"/>
              </a:spcBef>
              <a:spcAft>
                <a:spcPts val="0"/>
              </a:spcAft>
              <a:buClr>
                <a:srgbClr val="292929"/>
              </a:buClr>
              <a:buSzPts val="2800"/>
              <a:buFont typeface="Arial"/>
              <a:buChar char="•"/>
            </a:pPr>
            <a:r>
              <a:rPr b="0" i="0" lang="en-US">
                <a:solidFill>
                  <a:srgbClr val="292929"/>
                </a:solidFill>
                <a:latin typeface="Source Serif Pro"/>
                <a:ea typeface="Source Serif Pro"/>
                <a:cs typeface="Source Serif Pro"/>
                <a:sym typeface="Source Serif Pro"/>
              </a:rPr>
              <a:t>As React works on Observable patterns, when any event(click ,key press)occurred, Virtual DOM tree nodes are notified for props change, If the properties used in that node are updated, the node is updated else left as it is.</a:t>
            </a:r>
            <a:endParaRPr/>
          </a:p>
          <a:p>
            <a:pPr indent="-228600" lvl="0" marL="228600" rtl="0" algn="l">
              <a:lnSpc>
                <a:spcPct val="90000"/>
              </a:lnSpc>
              <a:spcBef>
                <a:spcPts val="1000"/>
              </a:spcBef>
              <a:spcAft>
                <a:spcPts val="0"/>
              </a:spcAft>
              <a:buClr>
                <a:srgbClr val="292929"/>
              </a:buClr>
              <a:buSzPts val="2800"/>
              <a:buFont typeface="Arial"/>
              <a:buChar char="•"/>
            </a:pPr>
            <a:r>
              <a:rPr b="0" i="0" lang="en-US">
                <a:solidFill>
                  <a:srgbClr val="292929"/>
                </a:solidFill>
                <a:latin typeface="Source Serif Pro"/>
                <a:ea typeface="Source Serif Pro"/>
                <a:cs typeface="Source Serif Pro"/>
                <a:sym typeface="Source Serif Pro"/>
              </a:rPr>
              <a:t>React compares Virtual DOM with real DOM and updates real DOM. This process is called Reconciliation. React uses Diffing algorithm techniques of Reconciliation.</a:t>
            </a:r>
            <a:endParaRPr/>
          </a:p>
          <a:p>
            <a:pPr indent="-228600" lvl="0" marL="228600" rtl="0" algn="l">
              <a:lnSpc>
                <a:spcPct val="90000"/>
              </a:lnSpc>
              <a:spcBef>
                <a:spcPts val="1000"/>
              </a:spcBef>
              <a:spcAft>
                <a:spcPts val="0"/>
              </a:spcAft>
              <a:buClr>
                <a:srgbClr val="292929"/>
              </a:buClr>
              <a:buSzPts val="2800"/>
              <a:buFont typeface="Arial"/>
              <a:buChar char="•"/>
            </a:pPr>
            <a:r>
              <a:rPr b="0" i="0" lang="en-US">
                <a:solidFill>
                  <a:srgbClr val="292929"/>
                </a:solidFill>
                <a:latin typeface="Source Serif Pro"/>
                <a:ea typeface="Source Serif Pro"/>
                <a:cs typeface="Source Serif Pro"/>
                <a:sym typeface="Source Serif Pro"/>
              </a:rPr>
              <a:t>Updated real DOM is repainted on browser.</a:t>
            </a:r>
            <a:endParaRPr/>
          </a:p>
          <a:p>
            <a:pPr indent="-228600" lvl="0" marL="228600" rtl="0" algn="l">
              <a:lnSpc>
                <a:spcPct val="90000"/>
              </a:lnSpc>
              <a:spcBef>
                <a:spcPts val="1000"/>
              </a:spcBef>
              <a:spcAft>
                <a:spcPts val="0"/>
              </a:spcAft>
              <a:buClr>
                <a:srgbClr val="292929"/>
              </a:buClr>
              <a:buSzPts val="2800"/>
              <a:buChar char="•"/>
            </a:pPr>
            <a:r>
              <a:rPr b="1" i="0" lang="en-US">
                <a:solidFill>
                  <a:srgbClr val="292929"/>
                </a:solidFill>
                <a:latin typeface="Arial"/>
                <a:ea typeface="Arial"/>
                <a:cs typeface="Arial"/>
                <a:sym typeface="Arial"/>
              </a:rPr>
              <a:t>Reconciliation</a:t>
            </a:r>
            <a:endParaRPr/>
          </a:p>
          <a:p>
            <a:pPr indent="-228600" lvl="0" marL="228600" rtl="0" algn="l">
              <a:lnSpc>
                <a:spcPct val="90000"/>
              </a:lnSpc>
              <a:spcBef>
                <a:spcPts val="1000"/>
              </a:spcBef>
              <a:spcAft>
                <a:spcPts val="0"/>
              </a:spcAft>
              <a:buClr>
                <a:srgbClr val="292929"/>
              </a:buClr>
              <a:buSzPts val="2800"/>
              <a:buChar char="•"/>
            </a:pPr>
            <a:r>
              <a:rPr b="0" i="0" lang="en-US">
                <a:solidFill>
                  <a:srgbClr val="292929"/>
                </a:solidFill>
                <a:latin typeface="Source Serif Pro"/>
                <a:ea typeface="Source Serif Pro"/>
                <a:cs typeface="Source Serif Pro"/>
                <a:sym typeface="Source Serif Pro"/>
              </a:rPr>
              <a:t>React compares the Virtual DOM with Real DOM. It finds out the changed nodes and updates only the changed nodes in Real DOM leaving the rest nodes as it is. This process is called Reconciliation.</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Font typeface="Arial"/>
              <a:buNone/>
            </a:pPr>
            <a:r>
              <a:t/>
            </a:r>
            <a:endParaRPr b="0" i="0">
              <a:solidFill>
                <a:srgbClr val="292929"/>
              </a:solidFill>
              <a:latin typeface="Source Serif Pro"/>
              <a:ea typeface="Source Serif Pro"/>
              <a:cs typeface="Source Serif Pro"/>
              <a:sym typeface="Source Serif Pro"/>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Nodejs</a:t>
            </a:r>
            <a:endParaRPr/>
          </a:p>
        </p:txBody>
      </p:sp>
      <p:sp>
        <p:nvSpPr>
          <p:cNvPr id="361" name="Google Shape;361;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81717"/>
              </a:buClr>
              <a:buSzPts val="2000"/>
              <a:buChar char="•"/>
            </a:pPr>
            <a:r>
              <a:rPr b="0" i="0" lang="en-US" sz="2000">
                <a:solidFill>
                  <a:srgbClr val="181717"/>
                </a:solidFill>
                <a:latin typeface="Verdana"/>
                <a:ea typeface="Verdana"/>
                <a:cs typeface="Verdana"/>
                <a:sym typeface="Verdana"/>
              </a:rPr>
              <a:t>Node.js is an open-source server side runtime environment built on Chrome's V8 JavaScript engine. It provides an event driven, non-blocking (asynchronous) I/O and cross-platform runtime environment for building highly scalable server-side applications using JavaScript</a:t>
            </a:r>
            <a:endParaRPr/>
          </a:p>
          <a:p>
            <a:pPr indent="-228600" lvl="0" marL="228600" rtl="0" algn="l">
              <a:lnSpc>
                <a:spcPct val="90000"/>
              </a:lnSpc>
              <a:spcBef>
                <a:spcPts val="1000"/>
              </a:spcBef>
              <a:spcAft>
                <a:spcPts val="0"/>
              </a:spcAft>
              <a:buClr>
                <a:srgbClr val="181717"/>
              </a:buClr>
              <a:buSzPts val="1400"/>
              <a:buChar char="•"/>
            </a:pPr>
            <a:r>
              <a:rPr b="0" i="0" lang="en-US" sz="1400">
                <a:solidFill>
                  <a:srgbClr val="181717"/>
                </a:solidFill>
                <a:latin typeface="Verdana"/>
                <a:ea typeface="Verdana"/>
                <a:cs typeface="Verdana"/>
                <a:sym typeface="Verdana"/>
              </a:rPr>
              <a:t>Node.js can be used to build different types of applications such as command line application, web application, real-time chat application, REST API server etc. However, it is mainly used to build network programs like web servers, similar to PHP, Java, or ASP.NET</a:t>
            </a:r>
            <a:endParaRPr sz="2000">
              <a:solidFill>
                <a:srgbClr val="181717"/>
              </a:solidFill>
              <a:latin typeface="Verdana"/>
              <a:ea typeface="Verdana"/>
              <a:cs typeface="Verdana"/>
              <a:sym typeface="Verdana"/>
            </a:endParaRPr>
          </a:p>
          <a:p>
            <a:pPr indent="-228600" lvl="0" marL="228600" rtl="0" algn="l">
              <a:lnSpc>
                <a:spcPct val="90000"/>
              </a:lnSpc>
              <a:spcBef>
                <a:spcPts val="1000"/>
              </a:spcBef>
              <a:spcAft>
                <a:spcPts val="0"/>
              </a:spcAft>
              <a:buClr>
                <a:srgbClr val="181717"/>
              </a:buClr>
              <a:buSzPts val="1400"/>
              <a:buChar char="•"/>
            </a:pPr>
            <a:r>
              <a:rPr b="0" i="0" lang="en-US" sz="1400">
                <a:solidFill>
                  <a:srgbClr val="181717"/>
                </a:solidFill>
                <a:latin typeface="Quattrocento Sans"/>
                <a:ea typeface="Quattrocento Sans"/>
                <a:cs typeface="Quattrocento Sans"/>
                <a:sym typeface="Quattrocento Sans"/>
              </a:rPr>
              <a:t>Install Node.js on Windows</a:t>
            </a:r>
            <a:endParaRPr/>
          </a:p>
          <a:p>
            <a:pPr indent="-228600" lvl="0" marL="228600" rtl="0" algn="just">
              <a:lnSpc>
                <a:spcPct val="90000"/>
              </a:lnSpc>
              <a:spcBef>
                <a:spcPts val="1000"/>
              </a:spcBef>
              <a:spcAft>
                <a:spcPts val="0"/>
              </a:spcAft>
              <a:buClr>
                <a:srgbClr val="181717"/>
              </a:buClr>
              <a:buSzPts val="1400"/>
              <a:buChar char="•"/>
            </a:pPr>
            <a:r>
              <a:rPr b="0" i="0" lang="en-US" sz="1400">
                <a:solidFill>
                  <a:srgbClr val="181717"/>
                </a:solidFill>
                <a:latin typeface="Verdana"/>
                <a:ea typeface="Verdana"/>
                <a:cs typeface="Verdana"/>
                <a:sym typeface="Verdana"/>
              </a:rPr>
              <a:t>Visit Node.js official web site </a:t>
            </a:r>
            <a:r>
              <a:rPr b="0" i="0" lang="en-US" sz="1400" u="sng">
                <a:solidFill>
                  <a:srgbClr val="007BFF"/>
                </a:solidFill>
                <a:latin typeface="Verdana"/>
                <a:ea typeface="Verdana"/>
                <a:cs typeface="Verdana"/>
                <a:sym typeface="Verdana"/>
                <a:hlinkClick r:id="rId3">
                  <a:extLst>
                    <a:ext uri="{A12FA001-AC4F-418D-AE19-62706E023703}">
                      <ahyp:hlinkClr val="tx"/>
                    </a:ext>
                  </a:extLst>
                </a:hlinkClick>
              </a:rPr>
              <a:t>https://nodejs.org</a:t>
            </a:r>
            <a:r>
              <a:rPr b="0" i="0" lang="en-US" sz="1400">
                <a:solidFill>
                  <a:srgbClr val="181717"/>
                </a:solidFill>
                <a:latin typeface="Verdana"/>
                <a:ea typeface="Verdana"/>
                <a:cs typeface="Verdana"/>
                <a:sym typeface="Verdana"/>
              </a:rPr>
              <a:t>. It will automatically detect OS and display download link as per your Operating System</a:t>
            </a:r>
            <a:endParaRPr/>
          </a:p>
          <a:p>
            <a:pPr indent="-228600" lvl="0" marL="228600" rtl="0" algn="l">
              <a:lnSpc>
                <a:spcPct val="90000"/>
              </a:lnSpc>
              <a:spcBef>
                <a:spcPts val="1000"/>
              </a:spcBef>
              <a:spcAft>
                <a:spcPts val="0"/>
              </a:spcAft>
              <a:buClr>
                <a:schemeClr val="dk1"/>
              </a:buClr>
              <a:buSzPts val="2000"/>
              <a:buChar char="•"/>
            </a:pPr>
            <a:r>
              <a:rPr lang="en-US" sz="2000"/>
              <a:t>Once you install Node.js on your computer, you can verify it by opening the command prompt and typing node -v. If Node.js is installed successfully then it will display the version of the Node.js installed on your machine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0"/>
          <p:cNvSpPr txBox="1"/>
          <p:nvPr>
            <p:ph idx="1" type="body"/>
          </p:nvPr>
        </p:nvSpPr>
        <p:spPr>
          <a:xfrm>
            <a:off x="838200" y="186431"/>
            <a:ext cx="10515600" cy="599053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81717"/>
              </a:buClr>
              <a:buSzPts val="2000"/>
              <a:buChar char="•"/>
            </a:pPr>
            <a:r>
              <a:rPr b="0" i="0" lang="en-US" sz="2000">
                <a:solidFill>
                  <a:srgbClr val="181717"/>
                </a:solidFill>
                <a:latin typeface="Quattrocento Sans"/>
                <a:ea typeface="Quattrocento Sans"/>
                <a:cs typeface="Quattrocento Sans"/>
                <a:sym typeface="Quattrocento Sans"/>
              </a:rPr>
              <a:t>Node.js Console/REPL</a:t>
            </a:r>
            <a:endParaRPr/>
          </a:p>
          <a:p>
            <a:pPr indent="-228600" lvl="0" marL="228600" rtl="0" algn="just">
              <a:lnSpc>
                <a:spcPct val="90000"/>
              </a:lnSpc>
              <a:spcBef>
                <a:spcPts val="1000"/>
              </a:spcBef>
              <a:spcAft>
                <a:spcPts val="0"/>
              </a:spcAft>
              <a:buClr>
                <a:srgbClr val="181717"/>
              </a:buClr>
              <a:buSzPts val="2000"/>
              <a:buChar char="•"/>
            </a:pPr>
            <a:r>
              <a:rPr b="0" i="0" lang="en-US" sz="2000">
                <a:solidFill>
                  <a:srgbClr val="181717"/>
                </a:solidFill>
                <a:latin typeface="Verdana"/>
                <a:ea typeface="Verdana"/>
                <a:cs typeface="Verdana"/>
                <a:sym typeface="Verdana"/>
              </a:rPr>
              <a:t>Node.js comes with virtual environment called REPL (aka Node shell). REPL stands for Read-Eval-Print-Loop. It is a quick and easy way to test simple Node.js/JavaScript code.</a:t>
            </a:r>
            <a:endParaRPr/>
          </a:p>
          <a:p>
            <a:pPr indent="-228600" lvl="0" marL="228600" rtl="0" algn="just">
              <a:lnSpc>
                <a:spcPct val="90000"/>
              </a:lnSpc>
              <a:spcBef>
                <a:spcPts val="1000"/>
              </a:spcBef>
              <a:spcAft>
                <a:spcPts val="0"/>
              </a:spcAft>
              <a:buClr>
                <a:srgbClr val="181717"/>
              </a:buClr>
              <a:buSzPts val="2000"/>
              <a:buChar char="•"/>
            </a:pPr>
            <a:r>
              <a:rPr b="0" i="0" lang="en-US" sz="2000">
                <a:solidFill>
                  <a:srgbClr val="181717"/>
                </a:solidFill>
                <a:latin typeface="Verdana"/>
                <a:ea typeface="Verdana"/>
                <a:cs typeface="Verdana"/>
                <a:sym typeface="Verdana"/>
              </a:rPr>
              <a:t>To launch the REPL (Node shell), open command prompt (in Windows) or terminal (in Mac or UNIX/Linux) and type </a:t>
            </a:r>
            <a:r>
              <a:rPr b="0" i="1" lang="en-US" sz="2000">
                <a:solidFill>
                  <a:srgbClr val="181717"/>
                </a:solidFill>
                <a:latin typeface="Verdana"/>
                <a:ea typeface="Verdana"/>
                <a:cs typeface="Verdana"/>
                <a:sym typeface="Verdana"/>
              </a:rPr>
              <a:t>node</a:t>
            </a:r>
            <a:endParaRPr b="0" i="0" sz="2000">
              <a:solidFill>
                <a:srgbClr val="181717"/>
              </a:solidFill>
              <a:latin typeface="Verdana"/>
              <a:ea typeface="Verdana"/>
              <a:cs typeface="Verdana"/>
              <a:sym typeface="Verdana"/>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1"/>
          <p:cNvSpPr txBox="1"/>
          <p:nvPr>
            <p:ph idx="1" type="body"/>
          </p:nvPr>
        </p:nvSpPr>
        <p:spPr>
          <a:xfrm>
            <a:off x="838200" y="168676"/>
            <a:ext cx="10515600" cy="600828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81717"/>
              </a:buClr>
              <a:buSzPts val="1800"/>
              <a:buChar char="•"/>
            </a:pPr>
            <a:r>
              <a:rPr b="0" i="0" lang="en-US" sz="1800">
                <a:solidFill>
                  <a:srgbClr val="181717"/>
                </a:solidFill>
                <a:latin typeface="Quattrocento Sans"/>
                <a:ea typeface="Quattrocento Sans"/>
                <a:cs typeface="Quattrocento Sans"/>
                <a:sym typeface="Quattrocento Sans"/>
              </a:rPr>
              <a:t>Node.js Module</a:t>
            </a:r>
            <a:endParaRPr/>
          </a:p>
          <a:p>
            <a:pPr indent="-228600" lvl="0" marL="228600" rtl="0" algn="just">
              <a:lnSpc>
                <a:spcPct val="90000"/>
              </a:lnSpc>
              <a:spcBef>
                <a:spcPts val="1000"/>
              </a:spcBef>
              <a:spcAft>
                <a:spcPts val="0"/>
              </a:spcAft>
              <a:buClr>
                <a:srgbClr val="181717"/>
              </a:buClr>
              <a:buSzPts val="1800"/>
              <a:buChar char="•"/>
            </a:pPr>
            <a:r>
              <a:rPr b="0" i="0" lang="en-US" sz="1800">
                <a:solidFill>
                  <a:srgbClr val="181717"/>
                </a:solidFill>
                <a:latin typeface="Verdana"/>
                <a:ea typeface="Verdana"/>
                <a:cs typeface="Verdana"/>
                <a:sym typeface="Verdana"/>
              </a:rPr>
              <a:t>Module in Node.js is a simple or complex functionality organized in single or multiple JavaScript files which can be reused throughout the Node.js application</a:t>
            </a:r>
            <a:endParaRPr/>
          </a:p>
          <a:p>
            <a:pPr indent="-228600" lvl="0" marL="228600" rtl="0" algn="l">
              <a:lnSpc>
                <a:spcPct val="90000"/>
              </a:lnSpc>
              <a:spcBef>
                <a:spcPts val="1000"/>
              </a:spcBef>
              <a:spcAft>
                <a:spcPts val="0"/>
              </a:spcAft>
              <a:buClr>
                <a:srgbClr val="181717"/>
              </a:buClr>
              <a:buSzPts val="1800"/>
              <a:buChar char="•"/>
            </a:pPr>
            <a:r>
              <a:rPr b="0" i="0" lang="en-US" sz="1800">
                <a:solidFill>
                  <a:srgbClr val="181717"/>
                </a:solidFill>
                <a:latin typeface="Verdana"/>
                <a:ea typeface="Verdana"/>
                <a:cs typeface="Verdana"/>
                <a:sym typeface="Verdana"/>
              </a:rPr>
              <a:t>Each module in Node.js has its own context, so it cannot interfere with other modules or pollute global scope. Also, each module can be placed in a separate .js file under a separate folder</a:t>
            </a:r>
            <a:endParaRPr/>
          </a:p>
          <a:p>
            <a:pPr indent="-228600" lvl="0" marL="228600" rtl="0" algn="l">
              <a:lnSpc>
                <a:spcPct val="90000"/>
              </a:lnSpc>
              <a:spcBef>
                <a:spcPts val="1000"/>
              </a:spcBef>
              <a:spcAft>
                <a:spcPts val="0"/>
              </a:spcAft>
              <a:buClr>
                <a:srgbClr val="181717"/>
              </a:buClr>
              <a:buSzPts val="1200"/>
              <a:buChar char="•"/>
            </a:pPr>
            <a:r>
              <a:rPr b="0" i="0" lang="en-US" sz="1200">
                <a:solidFill>
                  <a:srgbClr val="181717"/>
                </a:solidFill>
                <a:latin typeface="Quattrocento Sans"/>
                <a:ea typeface="Quattrocento Sans"/>
                <a:cs typeface="Quattrocento Sans"/>
                <a:sym typeface="Quattrocento Sans"/>
              </a:rPr>
              <a:t>Node.js Module Types</a:t>
            </a:r>
            <a:endParaRPr/>
          </a:p>
          <a:p>
            <a:pPr indent="-228600" lvl="0" marL="228600" rtl="0" algn="just">
              <a:lnSpc>
                <a:spcPct val="90000"/>
              </a:lnSpc>
              <a:spcBef>
                <a:spcPts val="1000"/>
              </a:spcBef>
              <a:spcAft>
                <a:spcPts val="0"/>
              </a:spcAft>
              <a:buClr>
                <a:srgbClr val="181717"/>
              </a:buClr>
              <a:buSzPts val="1200"/>
              <a:buChar char="•"/>
            </a:pPr>
            <a:r>
              <a:rPr b="0" i="0" lang="en-US" sz="1200">
                <a:solidFill>
                  <a:srgbClr val="181717"/>
                </a:solidFill>
                <a:latin typeface="Verdana"/>
                <a:ea typeface="Verdana"/>
                <a:cs typeface="Verdana"/>
                <a:sym typeface="Verdana"/>
              </a:rPr>
              <a:t>Node.js includes three types of modules:</a:t>
            </a:r>
            <a:endParaRPr/>
          </a:p>
          <a:p>
            <a:pPr indent="-228600" lvl="0" marL="228600" rtl="0" algn="just">
              <a:lnSpc>
                <a:spcPct val="90000"/>
              </a:lnSpc>
              <a:spcBef>
                <a:spcPts val="1000"/>
              </a:spcBef>
              <a:spcAft>
                <a:spcPts val="0"/>
              </a:spcAft>
              <a:buClr>
                <a:srgbClr val="181717"/>
              </a:buClr>
              <a:buSzPts val="1200"/>
              <a:buFont typeface="Calibri"/>
              <a:buAutoNum type="arabicPeriod"/>
            </a:pPr>
            <a:r>
              <a:rPr b="0" i="0" lang="en-US" sz="1200">
                <a:solidFill>
                  <a:srgbClr val="181717"/>
                </a:solidFill>
                <a:latin typeface="Verdana"/>
                <a:ea typeface="Verdana"/>
                <a:cs typeface="Verdana"/>
                <a:sym typeface="Verdana"/>
              </a:rPr>
              <a:t>Core Modules</a:t>
            </a:r>
            <a:endParaRPr/>
          </a:p>
          <a:p>
            <a:pPr indent="-228600" lvl="0" marL="228600" rtl="0" algn="just">
              <a:lnSpc>
                <a:spcPct val="90000"/>
              </a:lnSpc>
              <a:spcBef>
                <a:spcPts val="1000"/>
              </a:spcBef>
              <a:spcAft>
                <a:spcPts val="0"/>
              </a:spcAft>
              <a:buClr>
                <a:srgbClr val="181717"/>
              </a:buClr>
              <a:buSzPts val="1200"/>
              <a:buFont typeface="Calibri"/>
              <a:buAutoNum type="arabicPeriod"/>
            </a:pPr>
            <a:r>
              <a:rPr b="0" i="0" lang="en-US" sz="1200">
                <a:solidFill>
                  <a:srgbClr val="181717"/>
                </a:solidFill>
                <a:latin typeface="Verdana"/>
                <a:ea typeface="Verdana"/>
                <a:cs typeface="Verdana"/>
                <a:sym typeface="Verdana"/>
              </a:rPr>
              <a:t>Local Modules</a:t>
            </a:r>
            <a:endParaRPr/>
          </a:p>
          <a:p>
            <a:pPr indent="-228600" lvl="0" marL="228600" rtl="0" algn="just">
              <a:lnSpc>
                <a:spcPct val="90000"/>
              </a:lnSpc>
              <a:spcBef>
                <a:spcPts val="1000"/>
              </a:spcBef>
              <a:spcAft>
                <a:spcPts val="0"/>
              </a:spcAft>
              <a:buClr>
                <a:srgbClr val="181717"/>
              </a:buClr>
              <a:buSzPts val="1200"/>
              <a:buFont typeface="Calibri"/>
              <a:buAutoNum type="arabicPeriod"/>
            </a:pPr>
            <a:r>
              <a:rPr b="0" i="0" lang="en-US" sz="1200">
                <a:solidFill>
                  <a:srgbClr val="181717"/>
                </a:solidFill>
                <a:latin typeface="Verdana"/>
                <a:ea typeface="Verdana"/>
                <a:cs typeface="Verdana"/>
                <a:sym typeface="Verdana"/>
              </a:rPr>
              <a:t>Third Party Modules</a:t>
            </a:r>
            <a:endParaRPr/>
          </a:p>
          <a:p>
            <a:pPr indent="-228600" lvl="0" marL="228600" rtl="0" algn="l">
              <a:lnSpc>
                <a:spcPct val="90000"/>
              </a:lnSpc>
              <a:spcBef>
                <a:spcPts val="1000"/>
              </a:spcBef>
              <a:spcAft>
                <a:spcPts val="0"/>
              </a:spcAft>
              <a:buClr>
                <a:schemeClr val="dk1"/>
              </a:buClr>
              <a:buSzPts val="1800"/>
              <a:buChar char="•"/>
            </a:pPr>
            <a:r>
              <a:rPr lang="en-US" sz="1800"/>
              <a:t>Core Module	Description</a:t>
            </a:r>
            <a:endParaRPr/>
          </a:p>
          <a:p>
            <a:pPr indent="-228600" lvl="0" marL="228600" rtl="0" algn="l">
              <a:lnSpc>
                <a:spcPct val="90000"/>
              </a:lnSpc>
              <a:spcBef>
                <a:spcPts val="1000"/>
              </a:spcBef>
              <a:spcAft>
                <a:spcPts val="0"/>
              </a:spcAft>
              <a:buClr>
                <a:schemeClr val="dk1"/>
              </a:buClr>
              <a:buSzPts val="1800"/>
              <a:buChar char="•"/>
            </a:pPr>
            <a:r>
              <a:rPr lang="en-US" sz="1800"/>
              <a:t>http	http module includes classes, methods and events to create Node.js http server.</a:t>
            </a:r>
            <a:endParaRPr/>
          </a:p>
          <a:p>
            <a:pPr indent="-228600" lvl="0" marL="228600" rtl="0" algn="l">
              <a:lnSpc>
                <a:spcPct val="90000"/>
              </a:lnSpc>
              <a:spcBef>
                <a:spcPts val="1000"/>
              </a:spcBef>
              <a:spcAft>
                <a:spcPts val="0"/>
              </a:spcAft>
              <a:buClr>
                <a:schemeClr val="dk1"/>
              </a:buClr>
              <a:buSzPts val="1800"/>
              <a:buChar char="•"/>
            </a:pPr>
            <a:r>
              <a:rPr lang="en-US" sz="1800"/>
              <a:t>url	url module includes methods for URL resolution and parsing.</a:t>
            </a:r>
            <a:endParaRPr/>
          </a:p>
          <a:p>
            <a:pPr indent="-228600" lvl="0" marL="228600" rtl="0" algn="l">
              <a:lnSpc>
                <a:spcPct val="90000"/>
              </a:lnSpc>
              <a:spcBef>
                <a:spcPts val="1000"/>
              </a:spcBef>
              <a:spcAft>
                <a:spcPts val="0"/>
              </a:spcAft>
              <a:buClr>
                <a:schemeClr val="dk1"/>
              </a:buClr>
              <a:buSzPts val="1800"/>
              <a:buChar char="•"/>
            </a:pPr>
            <a:r>
              <a:rPr lang="en-US" sz="1800"/>
              <a:t>querystring	querystring module includes methods to deal with query string.</a:t>
            </a:r>
            <a:endParaRPr/>
          </a:p>
          <a:p>
            <a:pPr indent="-228600" lvl="0" marL="228600" rtl="0" algn="l">
              <a:lnSpc>
                <a:spcPct val="90000"/>
              </a:lnSpc>
              <a:spcBef>
                <a:spcPts val="1000"/>
              </a:spcBef>
              <a:spcAft>
                <a:spcPts val="0"/>
              </a:spcAft>
              <a:buClr>
                <a:schemeClr val="dk1"/>
              </a:buClr>
              <a:buSzPts val="1800"/>
              <a:buChar char="•"/>
            </a:pPr>
            <a:r>
              <a:rPr lang="en-US" sz="1800"/>
              <a:t>path	path module includes methods to deal with file paths.</a:t>
            </a:r>
            <a:endParaRPr/>
          </a:p>
          <a:p>
            <a:pPr indent="-228600" lvl="0" marL="228600" rtl="0" algn="l">
              <a:lnSpc>
                <a:spcPct val="90000"/>
              </a:lnSpc>
              <a:spcBef>
                <a:spcPts val="1000"/>
              </a:spcBef>
              <a:spcAft>
                <a:spcPts val="0"/>
              </a:spcAft>
              <a:buClr>
                <a:schemeClr val="dk1"/>
              </a:buClr>
              <a:buSzPts val="1800"/>
              <a:buChar char="•"/>
            </a:pPr>
            <a:r>
              <a:rPr lang="en-US" sz="1800"/>
              <a:t>fs	fs module includes classes, methods, and events to work with file I/O.</a:t>
            </a:r>
            <a:endParaRPr/>
          </a:p>
          <a:p>
            <a:pPr indent="-228600" lvl="0" marL="228600" rtl="0" algn="l">
              <a:lnSpc>
                <a:spcPct val="90000"/>
              </a:lnSpc>
              <a:spcBef>
                <a:spcPts val="1000"/>
              </a:spcBef>
              <a:spcAft>
                <a:spcPts val="0"/>
              </a:spcAft>
              <a:buClr>
                <a:schemeClr val="dk1"/>
              </a:buClr>
              <a:buSzPts val="1800"/>
              <a:buChar char="•"/>
            </a:pPr>
            <a:r>
              <a:rPr lang="en-US" sz="1800"/>
              <a:t>util	util module includes utility functions useful for programmers.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77" name="Google Shape;377;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In order to use Node.js core or NPM modules, you first need to import it using require() function as shown below.</a:t>
            </a:r>
            <a:endParaRPr/>
          </a:p>
          <a:p>
            <a:pPr indent="-7747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var module = require('module_name’);</a:t>
            </a:r>
            <a:endParaRPr/>
          </a:p>
          <a:p>
            <a:pPr indent="-228600" lvl="0" marL="228600" rtl="0" algn="l">
              <a:lnSpc>
                <a:spcPct val="90000"/>
              </a:lnSpc>
              <a:spcBef>
                <a:spcPts val="1000"/>
              </a:spcBef>
              <a:spcAft>
                <a:spcPts val="0"/>
              </a:spcAft>
              <a:buClr>
                <a:schemeClr val="dk1"/>
              </a:buClr>
              <a:buSzPct val="100000"/>
              <a:buChar char="•"/>
            </a:pPr>
            <a:r>
              <a:rPr lang="en-US"/>
              <a:t>NPM - Node Package Manager</a:t>
            </a:r>
            <a:endParaRPr/>
          </a:p>
          <a:p>
            <a:pPr indent="-228600" lvl="0" marL="228600" rtl="0" algn="l">
              <a:lnSpc>
                <a:spcPct val="90000"/>
              </a:lnSpc>
              <a:spcBef>
                <a:spcPts val="1000"/>
              </a:spcBef>
              <a:spcAft>
                <a:spcPts val="0"/>
              </a:spcAft>
              <a:buClr>
                <a:schemeClr val="dk1"/>
              </a:buClr>
              <a:buSzPct val="100000"/>
              <a:buChar char="•"/>
            </a:pPr>
            <a:r>
              <a:rPr lang="en-US"/>
              <a:t>Node Package Manager (NPM) is a command line tool that installs, updates or uninstalls Node.js packages in your application. It is also an online repository for open-source Node.js packages. The node community around the world creates useful modules and publishes them as packages in this repository.</a:t>
            </a:r>
            <a:endParaRPr/>
          </a:p>
          <a:p>
            <a:pPr indent="-7747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It has now become a popular package manager for other open-source JavaScript frameworks like AngularJS, jQuery, Gulp, Bower etc.</a:t>
            </a:r>
            <a:endParaRPr/>
          </a:p>
          <a:p>
            <a:pPr indent="-228600" lvl="0" marL="228600" rtl="0" algn="l">
              <a:lnSpc>
                <a:spcPct val="90000"/>
              </a:lnSpc>
              <a:spcBef>
                <a:spcPts val="1000"/>
              </a:spcBef>
              <a:spcAft>
                <a:spcPts val="0"/>
              </a:spcAft>
              <a:buClr>
                <a:schemeClr val="dk1"/>
              </a:buClr>
              <a:buSzPct val="100000"/>
              <a:buChar char="•"/>
            </a:pPr>
            <a:r>
              <a:rPr lang="en-US"/>
              <a:t>Official website: https://www.npmjs.com</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Node Js Web server</a:t>
            </a:r>
            <a:endParaRPr/>
          </a:p>
        </p:txBody>
      </p:sp>
      <p:sp>
        <p:nvSpPr>
          <p:cNvPr id="383" name="Google Shape;383;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To access web pages of any web application, you need a web server. The web server will handle all the http requests for the web application e.g IIS is a web server for ASP.NET web applications and Apache is a web server for PHP or Java web applications.</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Node.js provides capabilities to create your own web server which will handle HTTP requests asynchronously. You can use IIS or Apache to run Node.js web application but it is recommended to use Node.js web server.</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Create Node.js Web Server</a:t>
            </a:r>
            <a:endParaRPr/>
          </a:p>
          <a:p>
            <a:pPr indent="-228600" lvl="0" marL="228600" rtl="0" algn="l">
              <a:lnSpc>
                <a:spcPct val="90000"/>
              </a:lnSpc>
              <a:spcBef>
                <a:spcPts val="1000"/>
              </a:spcBef>
              <a:spcAft>
                <a:spcPts val="0"/>
              </a:spcAft>
              <a:buClr>
                <a:schemeClr val="dk1"/>
              </a:buClr>
              <a:buSzPct val="100000"/>
              <a:buChar char="•"/>
            </a:pPr>
            <a:r>
              <a:rPr lang="en-US"/>
              <a:t>Node.js makes it easy to create a simple web server that processes incoming requests asynchronously.</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4"/>
          <p:cNvSpPr txBox="1"/>
          <p:nvPr>
            <p:ph idx="1" type="body"/>
          </p:nvPr>
        </p:nvSpPr>
        <p:spPr>
          <a:xfrm>
            <a:off x="838200" y="106532"/>
            <a:ext cx="10515600" cy="6454066"/>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lang="en-US"/>
              <a:t>var http = require('http'); // Import Node.js core module</a:t>
            </a:r>
            <a:endParaRPr/>
          </a:p>
          <a:p>
            <a:pPr indent="0" lvl="0" marL="0" rtl="0" algn="l">
              <a:lnSpc>
                <a:spcPct val="90000"/>
              </a:lnSpc>
              <a:spcBef>
                <a:spcPts val="1000"/>
              </a:spcBef>
              <a:spcAft>
                <a:spcPts val="0"/>
              </a:spcAft>
              <a:buClr>
                <a:schemeClr val="dk1"/>
              </a:buClr>
              <a:buSzPct val="100000"/>
              <a:buNone/>
            </a:pPr>
            <a:r>
              <a:rPr lang="en-US"/>
              <a:t>var server = http.createServer(function (req, res) {   //create web server</a:t>
            </a:r>
            <a:endParaRPr/>
          </a:p>
          <a:p>
            <a:pPr indent="0" lvl="0" marL="0" rtl="0" algn="l">
              <a:lnSpc>
                <a:spcPct val="90000"/>
              </a:lnSpc>
              <a:spcBef>
                <a:spcPts val="1000"/>
              </a:spcBef>
              <a:spcAft>
                <a:spcPts val="0"/>
              </a:spcAft>
              <a:buClr>
                <a:schemeClr val="dk1"/>
              </a:buClr>
              <a:buSzPct val="100000"/>
              <a:buNone/>
            </a:pPr>
            <a:r>
              <a:rPr lang="en-US"/>
              <a:t>    if (req.url == '/') { //check the URL of the current request</a:t>
            </a:r>
            <a:endParaRPr/>
          </a:p>
          <a:p>
            <a:pPr indent="0" lvl="0" marL="0" rtl="0" algn="l">
              <a:lnSpc>
                <a:spcPct val="90000"/>
              </a:lnSpc>
              <a:spcBef>
                <a:spcPts val="1000"/>
              </a:spcBef>
              <a:spcAft>
                <a:spcPts val="0"/>
              </a:spcAft>
              <a:buClr>
                <a:schemeClr val="dk1"/>
              </a:buClr>
              <a:buSzPct val="100000"/>
              <a:buNone/>
            </a:pPr>
            <a:r>
              <a:rPr lang="en-US"/>
              <a:t>        // set response header</a:t>
            </a:r>
            <a:endParaRPr/>
          </a:p>
          <a:p>
            <a:pPr indent="0" lvl="0" marL="0" rtl="0" algn="l">
              <a:lnSpc>
                <a:spcPct val="90000"/>
              </a:lnSpc>
              <a:spcBef>
                <a:spcPts val="1000"/>
              </a:spcBef>
              <a:spcAft>
                <a:spcPts val="0"/>
              </a:spcAft>
              <a:buClr>
                <a:schemeClr val="dk1"/>
              </a:buClr>
              <a:buSzPct val="100000"/>
              <a:buNone/>
            </a:pPr>
            <a:r>
              <a:rPr lang="en-US"/>
              <a:t>        res.writeHead(200, { 'Content-Type': 'text/html' }); </a:t>
            </a:r>
            <a:endParaRPr/>
          </a:p>
          <a:p>
            <a:pPr indent="0" lvl="0" marL="0" rtl="0" algn="l">
              <a:lnSpc>
                <a:spcPct val="90000"/>
              </a:lnSpc>
              <a:spcBef>
                <a:spcPts val="1000"/>
              </a:spcBef>
              <a:spcAft>
                <a:spcPts val="0"/>
              </a:spcAft>
              <a:buClr>
                <a:schemeClr val="dk1"/>
              </a:buClr>
              <a:buSzPct val="100000"/>
              <a:buNone/>
            </a:pPr>
            <a:r>
              <a:rPr lang="en-US"/>
              <a:t>        // set response content    </a:t>
            </a:r>
            <a:endParaRPr/>
          </a:p>
          <a:p>
            <a:pPr indent="0" lvl="0" marL="0" rtl="0" algn="l">
              <a:lnSpc>
                <a:spcPct val="90000"/>
              </a:lnSpc>
              <a:spcBef>
                <a:spcPts val="1000"/>
              </a:spcBef>
              <a:spcAft>
                <a:spcPts val="0"/>
              </a:spcAft>
              <a:buClr>
                <a:schemeClr val="dk1"/>
              </a:buClr>
              <a:buSzPct val="100000"/>
              <a:buNone/>
            </a:pPr>
            <a:r>
              <a:rPr lang="en-US"/>
              <a:t>        res.write('&lt;html&gt;&lt;body&gt;&lt;p&gt;This is home Page.&lt;/p&gt;&lt;/body&gt;&lt;/html&gt;');</a:t>
            </a:r>
            <a:endParaRPr/>
          </a:p>
          <a:p>
            <a:pPr indent="0" lvl="0" marL="0" rtl="0" algn="l">
              <a:lnSpc>
                <a:spcPct val="90000"/>
              </a:lnSpc>
              <a:spcBef>
                <a:spcPts val="1000"/>
              </a:spcBef>
              <a:spcAft>
                <a:spcPts val="0"/>
              </a:spcAft>
              <a:buClr>
                <a:schemeClr val="dk1"/>
              </a:buClr>
              <a:buSzPct val="100000"/>
              <a:buNone/>
            </a:pPr>
            <a:r>
              <a:rPr lang="en-US"/>
              <a:t>        res.end();</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    else if (req.url == "/student") {</a:t>
            </a:r>
            <a:endParaRPr/>
          </a:p>
          <a:p>
            <a:pPr indent="0" lvl="0" marL="0" rtl="0" algn="l">
              <a:lnSpc>
                <a:spcPct val="90000"/>
              </a:lnSpc>
              <a:spcBef>
                <a:spcPts val="1000"/>
              </a:spcBef>
              <a:spcAft>
                <a:spcPts val="0"/>
              </a:spcAft>
              <a:buClr>
                <a:schemeClr val="dk1"/>
              </a:buClr>
              <a:buSzPct val="100000"/>
              <a:buNone/>
            </a:pPr>
            <a:r>
              <a:rPr lang="en-US"/>
              <a:t>        res.writeHead(200, { 'Content-Type': 'text/html' });</a:t>
            </a:r>
            <a:endParaRPr/>
          </a:p>
          <a:p>
            <a:pPr indent="0" lvl="0" marL="0" rtl="0" algn="l">
              <a:lnSpc>
                <a:spcPct val="90000"/>
              </a:lnSpc>
              <a:spcBef>
                <a:spcPts val="1000"/>
              </a:spcBef>
              <a:spcAft>
                <a:spcPts val="0"/>
              </a:spcAft>
              <a:buClr>
                <a:schemeClr val="dk1"/>
              </a:buClr>
              <a:buSzPct val="100000"/>
              <a:buNone/>
            </a:pPr>
            <a:r>
              <a:rPr lang="en-US"/>
              <a:t>        res.write('&lt;html&gt;&lt;body&gt;&lt;p&gt;This is student Page.&lt;/p&gt;&lt;/body&gt;&lt;/html&gt;');</a:t>
            </a:r>
            <a:endParaRPr/>
          </a:p>
          <a:p>
            <a:pPr indent="0" lvl="0" marL="0" rtl="0" algn="l">
              <a:lnSpc>
                <a:spcPct val="90000"/>
              </a:lnSpc>
              <a:spcBef>
                <a:spcPts val="1000"/>
              </a:spcBef>
              <a:spcAft>
                <a:spcPts val="0"/>
              </a:spcAft>
              <a:buClr>
                <a:schemeClr val="dk1"/>
              </a:buClr>
              <a:buSzPct val="100000"/>
              <a:buNone/>
            </a:pPr>
            <a:r>
              <a:rPr lang="en-US"/>
              <a:t>        res.end();</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else</a:t>
            </a:r>
            <a:endParaRPr/>
          </a:p>
          <a:p>
            <a:pPr indent="0" lvl="0" marL="0" rtl="0" algn="l">
              <a:lnSpc>
                <a:spcPct val="90000"/>
              </a:lnSpc>
              <a:spcBef>
                <a:spcPts val="1000"/>
              </a:spcBef>
              <a:spcAft>
                <a:spcPts val="0"/>
              </a:spcAft>
              <a:buClr>
                <a:schemeClr val="dk1"/>
              </a:buClr>
              <a:buSzPct val="100000"/>
              <a:buNone/>
            </a:pPr>
            <a:r>
              <a:rPr lang="en-US"/>
              <a:t>        res.end('Invalid Request!');</a:t>
            </a:r>
            <a:endParaRPr/>
          </a:p>
          <a:p>
            <a:pPr indent="0" lvl="0" marL="0" rtl="0" algn="l">
              <a:lnSpc>
                <a:spcPct val="90000"/>
              </a:lnSpc>
              <a:spcBef>
                <a:spcPts val="1000"/>
              </a:spcBef>
              <a:spcAft>
                <a:spcPts val="0"/>
              </a:spcAft>
              <a:buClr>
                <a:schemeClr val="dk1"/>
              </a:buClr>
              <a:buSzPct val="100000"/>
              <a:buNone/>
            </a:pPr>
            <a:r>
              <a:rPr lang="en-US"/>
              <a:t>});</a:t>
            </a:r>
            <a:endParaRPr/>
          </a:p>
          <a:p>
            <a:pPr indent="0" lvl="0" marL="0" rtl="0" algn="l">
              <a:lnSpc>
                <a:spcPct val="90000"/>
              </a:lnSpc>
              <a:spcBef>
                <a:spcPts val="1000"/>
              </a:spcBef>
              <a:spcAft>
                <a:spcPts val="0"/>
              </a:spcAft>
              <a:buClr>
                <a:schemeClr val="dk1"/>
              </a:buClr>
              <a:buSzPct val="100000"/>
              <a:buNone/>
            </a:pPr>
            <a:r>
              <a:rPr lang="en-US"/>
              <a:t>server.listen(5000); //6 - listen for any incoming requests</a:t>
            </a:r>
            <a:endParaRPr/>
          </a:p>
          <a:p>
            <a:pPr indent="0" lvl="0" marL="0" rtl="0" algn="l">
              <a:lnSpc>
                <a:spcPct val="90000"/>
              </a:lnSpc>
              <a:spcBef>
                <a:spcPts val="1000"/>
              </a:spcBef>
              <a:spcAft>
                <a:spcPts val="0"/>
              </a:spcAft>
              <a:buClr>
                <a:schemeClr val="dk1"/>
              </a:buClr>
              <a:buSzPct val="100000"/>
              <a:buNone/>
            </a:pPr>
            <a:r>
              <a:rPr lang="en-US"/>
              <a:t>console.log('Node.js web server at port 5000 is running..')</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5"/>
          <p:cNvSpPr txBox="1"/>
          <p:nvPr>
            <p:ph idx="1" type="body"/>
          </p:nvPr>
        </p:nvSpPr>
        <p:spPr>
          <a:xfrm>
            <a:off x="838200" y="230819"/>
            <a:ext cx="10515600" cy="594614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81717"/>
              </a:buClr>
              <a:buSzPts val="2000"/>
              <a:buChar char="•"/>
            </a:pPr>
            <a:r>
              <a:rPr b="0" i="0" lang="en-US" sz="2000">
                <a:solidFill>
                  <a:srgbClr val="181717"/>
                </a:solidFill>
                <a:latin typeface="Verdana"/>
                <a:ea typeface="Verdana"/>
                <a:cs typeface="Verdana"/>
                <a:sym typeface="Verdana"/>
              </a:rPr>
              <a:t>The http.createServer() method includes </a:t>
            </a:r>
            <a:r>
              <a:rPr b="0" i="0" lang="en-US" sz="2000" u="sng">
                <a:solidFill>
                  <a:srgbClr val="007BFF"/>
                </a:solidFill>
                <a:latin typeface="Verdana"/>
                <a:ea typeface="Verdana"/>
                <a:cs typeface="Verdana"/>
                <a:sym typeface="Verdana"/>
                <a:hlinkClick r:id="rId3">
                  <a:extLst>
                    <a:ext uri="{A12FA001-AC4F-418D-AE19-62706E023703}">
                      <ahyp:hlinkClr val="tx"/>
                    </a:ext>
                  </a:extLst>
                </a:hlinkClick>
              </a:rPr>
              <a:t>request</a:t>
            </a:r>
            <a:r>
              <a:rPr b="0" i="0" lang="en-US" sz="2000">
                <a:solidFill>
                  <a:srgbClr val="181717"/>
                </a:solidFill>
                <a:latin typeface="Verdana"/>
                <a:ea typeface="Verdana"/>
                <a:cs typeface="Verdana"/>
                <a:sym typeface="Verdana"/>
              </a:rPr>
              <a:t> and </a:t>
            </a:r>
            <a:r>
              <a:rPr b="0" i="0" lang="en-US" sz="2000" u="sng">
                <a:solidFill>
                  <a:srgbClr val="007BFF"/>
                </a:solidFill>
                <a:latin typeface="Verdana"/>
                <a:ea typeface="Verdana"/>
                <a:cs typeface="Verdana"/>
                <a:sym typeface="Verdana"/>
                <a:hlinkClick r:id="rId4">
                  <a:extLst>
                    <a:ext uri="{A12FA001-AC4F-418D-AE19-62706E023703}">
                      <ahyp:hlinkClr val="tx"/>
                    </a:ext>
                  </a:extLst>
                </a:hlinkClick>
              </a:rPr>
              <a:t>response</a:t>
            </a:r>
            <a:r>
              <a:rPr b="0" i="0" lang="en-US" sz="2000">
                <a:solidFill>
                  <a:srgbClr val="181717"/>
                </a:solidFill>
                <a:latin typeface="Verdana"/>
                <a:ea typeface="Verdana"/>
                <a:cs typeface="Verdana"/>
                <a:sym typeface="Verdana"/>
              </a:rPr>
              <a:t> parameters which is supplied by Node.js. The request object can be used to get information about the current HTTP request e.g., url, request header, and data. The response object can be used to send a response for a current HTTP request</a:t>
            </a:r>
            <a:r>
              <a:rPr b="0" i="0" lang="en-US">
                <a:solidFill>
                  <a:srgbClr val="181717"/>
                </a:solidFill>
                <a:latin typeface="Verdana"/>
                <a:ea typeface="Verdana"/>
                <a:cs typeface="Verdana"/>
                <a:sym typeface="Verdana"/>
              </a:rPr>
              <a:t>.</a:t>
            </a:r>
            <a:endParaRPr/>
          </a:p>
          <a:p>
            <a:pPr indent="-50800" lvl="0" marL="228600" rtl="0" algn="l">
              <a:lnSpc>
                <a:spcPct val="90000"/>
              </a:lnSpc>
              <a:spcBef>
                <a:spcPts val="1000"/>
              </a:spcBef>
              <a:spcAft>
                <a:spcPts val="0"/>
              </a:spcAft>
              <a:buClr>
                <a:schemeClr val="dk1"/>
              </a:buClr>
              <a:buSzPts val="2800"/>
              <a:buNone/>
            </a:pPr>
            <a:r>
              <a:t/>
            </a:r>
            <a:endParaRPr>
              <a:solidFill>
                <a:srgbClr val="181717"/>
              </a:solidFill>
              <a:latin typeface="Verdana"/>
              <a:ea typeface="Verdana"/>
              <a:cs typeface="Verdana"/>
              <a:sym typeface="Verdana"/>
            </a:endParaRPr>
          </a:p>
          <a:p>
            <a:pPr indent="-228600" lvl="0" marL="228600" rtl="0" algn="l">
              <a:lnSpc>
                <a:spcPct val="90000"/>
              </a:lnSpc>
              <a:spcBef>
                <a:spcPts val="1000"/>
              </a:spcBef>
              <a:spcAft>
                <a:spcPts val="0"/>
              </a:spcAft>
              <a:buClr>
                <a:schemeClr val="dk1"/>
              </a:buClr>
              <a:buSzPts val="1800"/>
              <a:buChar char="•"/>
            </a:pPr>
            <a:r>
              <a:rPr b="0" lang="en-US" sz="1800">
                <a:latin typeface="Consolas"/>
                <a:ea typeface="Consolas"/>
                <a:cs typeface="Consolas"/>
                <a:sym typeface="Consolas"/>
              </a:rPr>
              <a:t>URL stands for Uniform Resource Locator. URL is the address of the website which you can find in the address bar of your web browser. It is a reference to a resource on the internet, be it images, hypertext pages, audio/video files, etc.</a:t>
            </a:r>
            <a:endParaRPr/>
          </a:p>
          <a:p>
            <a:pPr indent="-228600" lvl="0" marL="228600" rtl="0" algn="l">
              <a:lnSpc>
                <a:spcPct val="90000"/>
              </a:lnSpc>
              <a:spcBef>
                <a:spcPts val="1000"/>
              </a:spcBef>
              <a:spcAft>
                <a:spcPts val="0"/>
              </a:spcAft>
              <a:buClr>
                <a:schemeClr val="dk1"/>
              </a:buClr>
              <a:buSzPts val="1800"/>
              <a:buChar char="•"/>
            </a:pPr>
            <a:r>
              <a:rPr b="0" lang="en-US" sz="1800">
                <a:latin typeface="Consolas"/>
                <a:ea typeface="Consolas"/>
                <a:cs typeface="Consolas"/>
                <a:sym typeface="Consolas"/>
              </a:rPr>
              <a:t>Example :</a:t>
            </a:r>
            <a:br>
              <a:rPr b="0" lang="en-US" sz="1800">
                <a:latin typeface="Consolas"/>
                <a:ea typeface="Consolas"/>
                <a:cs typeface="Consolas"/>
                <a:sym typeface="Consolas"/>
              </a:rPr>
            </a:br>
            <a:r>
              <a:rPr b="0" lang="en-US" sz="1800">
                <a:latin typeface="Consolas"/>
                <a:ea typeface="Consolas"/>
                <a:cs typeface="Consolas"/>
                <a:sym typeface="Consolas"/>
              </a:rPr>
              <a:t>https://google.com/ </a:t>
            </a:r>
            <a:endParaRPr/>
          </a:p>
          <a:p>
            <a:pPr indent="-228600" lvl="0" marL="228600" rtl="0" algn="l">
              <a:lnSpc>
                <a:spcPct val="90000"/>
              </a:lnSpc>
              <a:spcBef>
                <a:spcPts val="1000"/>
              </a:spcBef>
              <a:spcAft>
                <a:spcPts val="0"/>
              </a:spcAft>
              <a:buClr>
                <a:schemeClr val="dk1"/>
              </a:buClr>
              <a:buSzPts val="1800"/>
              <a:buChar char="•"/>
            </a:pPr>
            <a:r>
              <a:rPr b="0" lang="en-US" sz="1800">
                <a:latin typeface="Consolas"/>
                <a:ea typeface="Consolas"/>
                <a:cs typeface="Consolas"/>
                <a:sym typeface="Consolas"/>
              </a:rPr>
              <a:t>What is DNS :</a:t>
            </a:r>
            <a:endParaRPr/>
          </a:p>
          <a:p>
            <a:pPr indent="-228600" lvl="0" marL="228600" rtl="0" algn="l">
              <a:lnSpc>
                <a:spcPct val="90000"/>
              </a:lnSpc>
              <a:spcBef>
                <a:spcPts val="1000"/>
              </a:spcBef>
              <a:spcAft>
                <a:spcPts val="0"/>
              </a:spcAft>
              <a:buClr>
                <a:schemeClr val="dk1"/>
              </a:buClr>
              <a:buSzPts val="1800"/>
              <a:buChar char="•"/>
            </a:pPr>
            <a:r>
              <a:rPr b="0" lang="en-US" sz="1800">
                <a:latin typeface="Consolas"/>
                <a:ea typeface="Consolas"/>
                <a:cs typeface="Consolas"/>
                <a:sym typeface="Consolas"/>
              </a:rPr>
              <a:t>DNS is short for Domain Name System. Like a phonebook, DNS maintains and maps the name of the website, i.e. URL, and particular IP address it links to. Every URL on the internet has a unique IP address which is of the computer which hosts the server of the website requested.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6"/>
          <p:cNvSpPr txBox="1"/>
          <p:nvPr>
            <p:ph type="title"/>
          </p:nvPr>
        </p:nvSpPr>
        <p:spPr>
          <a:xfrm>
            <a:off x="838200" y="365126"/>
            <a:ext cx="10515600" cy="58478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Calibri"/>
              <a:buNone/>
            </a:pPr>
            <a:r>
              <a:rPr b="1" lang="en-US">
                <a:solidFill>
                  <a:srgbClr val="FF0000"/>
                </a:solidFill>
              </a:rPr>
              <a:t>What happen when we type url in browser</a:t>
            </a:r>
            <a:endParaRPr/>
          </a:p>
        </p:txBody>
      </p:sp>
      <p:sp>
        <p:nvSpPr>
          <p:cNvPr id="399" name="Google Shape;399;p56"/>
          <p:cNvSpPr txBox="1"/>
          <p:nvPr>
            <p:ph idx="1" type="body"/>
          </p:nvPr>
        </p:nvSpPr>
        <p:spPr>
          <a:xfrm>
            <a:off x="838200" y="1020932"/>
            <a:ext cx="10515600" cy="5592931"/>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Browser checks cache for DNS entry to find the corresponding IP address of website.</a:t>
            </a:r>
            <a:endParaRPr/>
          </a:p>
          <a:p>
            <a:pPr indent="-228600" lvl="0" marL="228600" rtl="0" algn="l">
              <a:lnSpc>
                <a:spcPct val="90000"/>
              </a:lnSpc>
              <a:spcBef>
                <a:spcPts val="1000"/>
              </a:spcBef>
              <a:spcAft>
                <a:spcPts val="0"/>
              </a:spcAft>
              <a:buClr>
                <a:schemeClr val="dk1"/>
              </a:buClr>
              <a:buSzPct val="100000"/>
              <a:buChar char="•"/>
            </a:pPr>
            <a:r>
              <a:rPr lang="en-US"/>
              <a:t>If not found in cache, ISP’s (Internet Service Provider) DNS server initiates a DNS query to find IP address of server that hosts the domain name.</a:t>
            </a:r>
            <a:endParaRPr/>
          </a:p>
          <a:p>
            <a:pPr indent="-228600" lvl="0" marL="228600" rtl="0" algn="l">
              <a:lnSpc>
                <a:spcPct val="90000"/>
              </a:lnSpc>
              <a:spcBef>
                <a:spcPts val="1000"/>
              </a:spcBef>
              <a:spcAft>
                <a:spcPts val="0"/>
              </a:spcAft>
              <a:buClr>
                <a:schemeClr val="dk1"/>
              </a:buClr>
              <a:buSzPct val="100000"/>
              <a:buChar char="•"/>
            </a:pPr>
            <a:r>
              <a:rPr lang="en-US"/>
              <a:t>The requests are sent using small data packets that contain information content of request and IP address it is destined for.</a:t>
            </a:r>
            <a:endParaRPr/>
          </a:p>
          <a:p>
            <a:pPr indent="-228600" lvl="0" marL="228600" rtl="0" algn="l">
              <a:lnSpc>
                <a:spcPct val="90000"/>
              </a:lnSpc>
              <a:spcBef>
                <a:spcPts val="1000"/>
              </a:spcBef>
              <a:spcAft>
                <a:spcPts val="0"/>
              </a:spcAft>
              <a:buClr>
                <a:schemeClr val="dk1"/>
              </a:buClr>
              <a:buSzPct val="100000"/>
              <a:buChar char="•"/>
            </a:pPr>
            <a:r>
              <a:rPr lang="en-US"/>
              <a:t>Browser initiates a TCP (Transfer Control Protocol) connection with the server using synchronize(SYN) and acknowledge(ACK) messages.</a:t>
            </a:r>
            <a:endParaRPr/>
          </a:p>
          <a:p>
            <a:pPr indent="-228600" lvl="0" marL="228600" rtl="0" algn="l">
              <a:lnSpc>
                <a:spcPct val="90000"/>
              </a:lnSpc>
              <a:spcBef>
                <a:spcPts val="1000"/>
              </a:spcBef>
              <a:spcAft>
                <a:spcPts val="0"/>
              </a:spcAft>
              <a:buClr>
                <a:schemeClr val="dk1"/>
              </a:buClr>
              <a:buSzPct val="100000"/>
              <a:buChar char="•"/>
            </a:pPr>
            <a:r>
              <a:rPr lang="en-US"/>
              <a:t>Browser sends an HTTP request to the web server. GET or POST request.</a:t>
            </a:r>
            <a:endParaRPr/>
          </a:p>
          <a:p>
            <a:pPr indent="-228600" lvl="0" marL="228600" rtl="0" algn="l">
              <a:lnSpc>
                <a:spcPct val="90000"/>
              </a:lnSpc>
              <a:spcBef>
                <a:spcPts val="1000"/>
              </a:spcBef>
              <a:spcAft>
                <a:spcPts val="0"/>
              </a:spcAft>
              <a:buClr>
                <a:schemeClr val="dk1"/>
              </a:buClr>
              <a:buSzPct val="100000"/>
              <a:buChar char="•"/>
            </a:pPr>
            <a:r>
              <a:rPr lang="en-US"/>
              <a:t>Server on the host computer handles that request and sends back a response. It assembles a response in some format like JSON, XML and HTML.</a:t>
            </a:r>
            <a:endParaRPr/>
          </a:p>
          <a:p>
            <a:pPr indent="-228600" lvl="0" marL="228600" rtl="0" algn="l">
              <a:lnSpc>
                <a:spcPct val="90000"/>
              </a:lnSpc>
              <a:spcBef>
                <a:spcPts val="1000"/>
              </a:spcBef>
              <a:spcAft>
                <a:spcPts val="0"/>
              </a:spcAft>
              <a:buClr>
                <a:schemeClr val="dk1"/>
              </a:buClr>
              <a:buSzPct val="100000"/>
              <a:buChar char="•"/>
            </a:pPr>
            <a:r>
              <a:rPr lang="en-US"/>
              <a:t>Server sends out an HTTP response along with the status of response.</a:t>
            </a:r>
            <a:endParaRPr/>
          </a:p>
          <a:p>
            <a:pPr indent="-228600" lvl="0" marL="228600" rtl="0" algn="l">
              <a:lnSpc>
                <a:spcPct val="90000"/>
              </a:lnSpc>
              <a:spcBef>
                <a:spcPts val="1000"/>
              </a:spcBef>
              <a:spcAft>
                <a:spcPts val="0"/>
              </a:spcAft>
              <a:buClr>
                <a:schemeClr val="dk1"/>
              </a:buClr>
              <a:buSzPct val="100000"/>
              <a:buChar char="•"/>
            </a:pPr>
            <a:r>
              <a:rPr lang="en-US"/>
              <a:t>Browser displays HTML content</a:t>
            </a:r>
            <a:endParaRPr/>
          </a:p>
          <a:p>
            <a:pPr indent="-228600" lvl="0" marL="228600" rtl="0" algn="l">
              <a:lnSpc>
                <a:spcPct val="90000"/>
              </a:lnSpc>
              <a:spcBef>
                <a:spcPts val="1000"/>
              </a:spcBef>
              <a:spcAft>
                <a:spcPts val="0"/>
              </a:spcAft>
              <a:buClr>
                <a:schemeClr val="dk1"/>
              </a:buClr>
              <a:buSzPct val="100000"/>
              <a:buChar char="•"/>
            </a:pPr>
            <a:r>
              <a:rPr lang="en-US"/>
              <a:t>Finally, Done.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73239"/>
              </a:buClr>
              <a:buSzPct val="100000"/>
              <a:buFont typeface="Sofia"/>
              <a:buNone/>
            </a:pPr>
            <a:r>
              <a:rPr b="1" i="0" lang="en-US">
                <a:solidFill>
                  <a:srgbClr val="273239"/>
                </a:solidFill>
                <a:latin typeface="Sofia"/>
                <a:ea typeface="Sofia"/>
                <a:cs typeface="Sofia"/>
                <a:sym typeface="Sofia"/>
              </a:rPr>
              <a:t>ReactJS | Setting up Development Environment</a:t>
            </a:r>
            <a:br>
              <a:rPr b="1" i="0" lang="en-US">
                <a:solidFill>
                  <a:srgbClr val="273239"/>
                </a:solidFill>
                <a:latin typeface="Sofia"/>
                <a:ea typeface="Sofia"/>
                <a:cs typeface="Sofia"/>
                <a:sym typeface="Sofia"/>
              </a:rPr>
            </a:br>
            <a:endParaRPr/>
          </a:p>
        </p:txBody>
      </p:sp>
      <p:sp>
        <p:nvSpPr>
          <p:cNvPr id="115" name="Google Shape;115;p3"/>
          <p:cNvSpPr txBox="1"/>
          <p:nvPr>
            <p:ph idx="1" type="body"/>
          </p:nvPr>
        </p:nvSpPr>
        <p:spPr>
          <a:xfrm>
            <a:off x="838200" y="1076324"/>
            <a:ext cx="10515600" cy="5591175"/>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rgbClr val="273239"/>
              </a:buClr>
              <a:buSzPct val="100000"/>
              <a:buChar char="•"/>
            </a:pPr>
            <a:r>
              <a:rPr b="0" i="0" lang="en-US">
                <a:solidFill>
                  <a:srgbClr val="273239"/>
                </a:solidFill>
                <a:latin typeface="Arial"/>
                <a:ea typeface="Arial"/>
                <a:cs typeface="Arial"/>
                <a:sym typeface="Arial"/>
              </a:rPr>
              <a:t>To run any React application, we must have NodeJS installed on our PC. So, the very first step will be to install NodeJS</a:t>
            </a:r>
            <a:endParaRPr/>
          </a:p>
          <a:p>
            <a:pPr indent="-228600" lvl="0" marL="228600" rtl="0" algn="l">
              <a:lnSpc>
                <a:spcPct val="90000"/>
              </a:lnSpc>
              <a:spcBef>
                <a:spcPts val="1000"/>
              </a:spcBef>
              <a:spcAft>
                <a:spcPts val="0"/>
              </a:spcAft>
              <a:buClr>
                <a:srgbClr val="273239"/>
              </a:buClr>
              <a:buSzPct val="100000"/>
              <a:buChar char="•"/>
            </a:pPr>
            <a:r>
              <a:rPr b="1" i="0" lang="en-US">
                <a:solidFill>
                  <a:srgbClr val="273239"/>
                </a:solidFill>
                <a:latin typeface="Arial"/>
                <a:ea typeface="Arial"/>
                <a:cs typeface="Arial"/>
                <a:sym typeface="Arial"/>
              </a:rPr>
              <a:t>Step 1</a:t>
            </a:r>
            <a:r>
              <a:rPr b="0" i="0" lang="en-US">
                <a:solidFill>
                  <a:srgbClr val="273239"/>
                </a:solidFill>
                <a:latin typeface="Arial"/>
                <a:ea typeface="Arial"/>
                <a:cs typeface="Arial"/>
                <a:sym typeface="Arial"/>
              </a:rPr>
              <a:t>: Install NodeJS. You may visit the </a:t>
            </a:r>
            <a:r>
              <a:rPr b="0" i="0" lang="en-US" u="sng">
                <a:solidFill>
                  <a:schemeClr val="hlink"/>
                </a:solidFill>
                <a:latin typeface="Arial"/>
                <a:ea typeface="Arial"/>
                <a:cs typeface="Arial"/>
                <a:sym typeface="Arial"/>
                <a:hlinkClick r:id="rId3"/>
              </a:rPr>
              <a:t>official download link</a:t>
            </a:r>
            <a:r>
              <a:rPr b="0" i="0" lang="en-US">
                <a:solidFill>
                  <a:srgbClr val="273239"/>
                </a:solidFill>
                <a:latin typeface="Arial"/>
                <a:ea typeface="Arial"/>
                <a:cs typeface="Arial"/>
                <a:sym typeface="Arial"/>
              </a:rPr>
              <a:t> of NodeJS to download and install the latest version of NodeJS. Once we have set up NodeJS on our PC, the next thing we need to do is set up React Boilerplate. </a:t>
            </a:r>
            <a:endParaRPr>
              <a:solidFill>
                <a:srgbClr val="273239"/>
              </a:solidFill>
              <a:latin typeface="Arial"/>
              <a:ea typeface="Arial"/>
              <a:cs typeface="Arial"/>
              <a:sym typeface="Arial"/>
            </a:endParaRPr>
          </a:p>
          <a:p>
            <a:pPr indent="-228600" lvl="0" marL="228600" rtl="0" algn="l">
              <a:lnSpc>
                <a:spcPct val="90000"/>
              </a:lnSpc>
              <a:spcBef>
                <a:spcPts val="1000"/>
              </a:spcBef>
              <a:spcAft>
                <a:spcPts val="0"/>
              </a:spcAft>
              <a:buClr>
                <a:schemeClr val="dk1"/>
              </a:buClr>
              <a:buSzPct val="100000"/>
              <a:buChar char="•"/>
            </a:pPr>
            <a:r>
              <a:rPr lang="en-US"/>
              <a:t>npm install -g create-react-app</a:t>
            </a:r>
            <a:endParaRPr/>
          </a:p>
          <a:p>
            <a:pPr indent="-228600" lvl="0" marL="228600" rtl="0" algn="l">
              <a:lnSpc>
                <a:spcPct val="90000"/>
              </a:lnSpc>
              <a:spcBef>
                <a:spcPts val="1000"/>
              </a:spcBef>
              <a:spcAft>
                <a:spcPts val="0"/>
              </a:spcAft>
              <a:buClr>
                <a:schemeClr val="dk1"/>
              </a:buClr>
              <a:buSzPct val="100000"/>
              <a:buChar char="•"/>
            </a:pPr>
            <a:r>
              <a:rPr lang="en-US"/>
              <a:t>Check the version using </a:t>
            </a:r>
            <a:r>
              <a:rPr lang="en-US" sz="1800">
                <a:solidFill>
                  <a:srgbClr val="000000"/>
                </a:solidFill>
                <a:latin typeface="Droid Sans Mono"/>
                <a:ea typeface="Droid Sans Mono"/>
                <a:cs typeface="Droid Sans Mono"/>
                <a:sym typeface="Droid Sans Mono"/>
              </a:rPr>
              <a:t> create-react-app --version</a:t>
            </a:r>
            <a:endParaRPr/>
          </a:p>
          <a:p>
            <a:pPr indent="-228600" lvl="0" marL="228600" rtl="0" algn="l">
              <a:lnSpc>
                <a:spcPct val="90000"/>
              </a:lnSpc>
              <a:spcBef>
                <a:spcPts val="1000"/>
              </a:spcBef>
              <a:spcAft>
                <a:spcPts val="0"/>
              </a:spcAft>
              <a:buClr>
                <a:schemeClr val="dk1"/>
              </a:buClr>
              <a:buSzPct val="100000"/>
              <a:buChar char="•"/>
            </a:pPr>
            <a:r>
              <a:rPr lang="en-US"/>
              <a:t>create-react-app myapp</a:t>
            </a:r>
            <a:endParaRPr/>
          </a:p>
          <a:p>
            <a:pPr indent="-228600" lvl="0" marL="228600" rtl="0" algn="l">
              <a:lnSpc>
                <a:spcPct val="90000"/>
              </a:lnSpc>
              <a:spcBef>
                <a:spcPts val="1000"/>
              </a:spcBef>
              <a:spcAft>
                <a:spcPts val="0"/>
              </a:spcAft>
              <a:buClr>
                <a:schemeClr val="dk1"/>
              </a:buClr>
              <a:buSzPct val="100000"/>
              <a:buChar char="•"/>
            </a:pPr>
            <a:r>
              <a:rPr b="0" lang="en-US">
                <a:latin typeface="Consolas"/>
                <a:ea typeface="Consolas"/>
                <a:cs typeface="Consolas"/>
                <a:sym typeface="Consolas"/>
              </a:rPr>
              <a:t>The above statement will create a new directory named myapp inside your current directory with a bunch of files needed to successfully run a React app.</a:t>
            </a:r>
            <a:endParaRPr/>
          </a:p>
          <a:p>
            <a:pPr indent="-228600" lvl="0" marL="228600" rtl="0" algn="l">
              <a:lnSpc>
                <a:spcPct val="90000"/>
              </a:lnSpc>
              <a:spcBef>
                <a:spcPts val="1000"/>
              </a:spcBef>
              <a:spcAft>
                <a:spcPts val="0"/>
              </a:spcAft>
              <a:buClr>
                <a:schemeClr val="dk1"/>
              </a:buClr>
              <a:buSzPct val="100000"/>
              <a:buChar char="•"/>
            </a:pPr>
            <a:r>
              <a:rPr b="0" lang="en-US">
                <a:latin typeface="Consolas"/>
                <a:ea typeface="Consolas"/>
                <a:cs typeface="Consolas"/>
                <a:sym typeface="Consolas"/>
              </a:rPr>
              <a:t>Then cd to myapp-&gt;then run npm start it will start development server </a:t>
            </a:r>
            <a:endParaRPr/>
          </a:p>
          <a:p>
            <a:pPr indent="-10414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rgbClr val="FF0000"/>
              </a:buClr>
              <a:buSzPct val="100000"/>
              <a:buChar char="•"/>
            </a:pPr>
            <a:r>
              <a:rPr b="1" i="0" lang="en-US">
                <a:solidFill>
                  <a:srgbClr val="FF0000"/>
                </a:solidFill>
                <a:latin typeface="Arial"/>
                <a:ea typeface="Arial"/>
                <a:cs typeface="Arial"/>
                <a:sym typeface="Arial"/>
              </a:rPr>
              <a:t>For the</a:t>
            </a:r>
            <a:r>
              <a:rPr b="0" i="0" lang="en-US">
                <a:solidFill>
                  <a:srgbClr val="FF0000"/>
                </a:solidFill>
                <a:latin typeface="Arial"/>
                <a:ea typeface="Arial"/>
                <a:cs typeface="Arial"/>
                <a:sym typeface="Arial"/>
              </a:rPr>
              <a:t> </a:t>
            </a:r>
            <a:r>
              <a:rPr b="1" i="0" lang="en-US">
                <a:solidFill>
                  <a:srgbClr val="FF0000"/>
                </a:solidFill>
                <a:latin typeface="Arial"/>
                <a:ea typeface="Arial"/>
                <a:cs typeface="Arial"/>
                <a:sym typeface="Arial"/>
              </a:rPr>
              <a:t>Latest Versions which include Node</a:t>
            </a:r>
            <a:r>
              <a:rPr b="1" i="0" lang="en-US" u="sng">
                <a:solidFill>
                  <a:srgbClr val="FF0000"/>
                </a:solidFill>
                <a:latin typeface="Arial"/>
                <a:ea typeface="Arial"/>
                <a:cs typeface="Arial"/>
                <a:sym typeface="Arial"/>
                <a:hlinkClick r:id="rId4">
                  <a:extLst>
                    <a:ext uri="{A12FA001-AC4F-418D-AE19-62706E023703}">
                      <ahyp:hlinkClr val="tx"/>
                    </a:ext>
                  </a:extLst>
                </a:hlinkClick>
              </a:rPr>
              <a:t> </a:t>
            </a:r>
            <a:r>
              <a:rPr b="1" i="0" lang="en-US">
                <a:solidFill>
                  <a:srgbClr val="FF0000"/>
                </a:solidFill>
                <a:latin typeface="Arial"/>
                <a:ea typeface="Arial"/>
                <a:cs typeface="Arial"/>
                <a:sym typeface="Arial"/>
              </a:rPr>
              <a:t>&gt;=8.10 and npm &gt;=5.6</a:t>
            </a:r>
            <a:endParaRPr/>
          </a:p>
          <a:p>
            <a:pPr indent="-228600" lvl="0" marL="228600" rtl="0" algn="l">
              <a:lnSpc>
                <a:spcPct val="90000"/>
              </a:lnSpc>
              <a:spcBef>
                <a:spcPts val="1000"/>
              </a:spcBef>
              <a:spcAft>
                <a:spcPts val="0"/>
              </a:spcAft>
              <a:buClr>
                <a:schemeClr val="dk1"/>
              </a:buClr>
              <a:buSzPct val="100000"/>
              <a:buChar char="•"/>
            </a:pPr>
            <a:r>
              <a:rPr lang="en-US"/>
              <a:t>npx create-react-app my-app</a:t>
            </a:r>
            <a:endParaRPr/>
          </a:p>
          <a:p>
            <a:pPr indent="-228600" lvl="0" marL="228600" rtl="0" algn="l">
              <a:lnSpc>
                <a:spcPct val="90000"/>
              </a:lnSpc>
              <a:spcBef>
                <a:spcPts val="1000"/>
              </a:spcBef>
              <a:spcAft>
                <a:spcPts val="0"/>
              </a:spcAft>
              <a:buClr>
                <a:schemeClr val="dk1"/>
              </a:buClr>
              <a:buSzPct val="100000"/>
              <a:buChar char="•"/>
            </a:pPr>
            <a:r>
              <a:rPr b="0" lang="en-US">
                <a:latin typeface="Consolas"/>
                <a:ea typeface="Consolas"/>
                <a:cs typeface="Consolas"/>
                <a:sym typeface="Consolas"/>
              </a:rPr>
              <a:t>cd my-app</a:t>
            </a:r>
            <a:endParaRPr/>
          </a:p>
          <a:p>
            <a:pPr indent="-228600" lvl="0" marL="228600" rtl="0" algn="l">
              <a:lnSpc>
                <a:spcPct val="90000"/>
              </a:lnSpc>
              <a:spcBef>
                <a:spcPts val="1000"/>
              </a:spcBef>
              <a:spcAft>
                <a:spcPts val="0"/>
              </a:spcAft>
              <a:buClr>
                <a:schemeClr val="dk1"/>
              </a:buClr>
              <a:buSzPct val="100000"/>
              <a:buChar char="•"/>
            </a:pPr>
            <a:r>
              <a:rPr b="0" lang="en-US">
                <a:latin typeface="Consolas"/>
                <a:ea typeface="Consolas"/>
                <a:cs typeface="Consolas"/>
                <a:sym typeface="Consolas"/>
              </a:rPr>
              <a:t>npm start</a:t>
            </a:r>
            <a:endParaRPr/>
          </a:p>
          <a:p>
            <a:pPr indent="-10414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txBox="1"/>
          <p:nvPr>
            <p:ph idx="1" type="body"/>
          </p:nvPr>
        </p:nvSpPr>
        <p:spPr>
          <a:xfrm>
            <a:off x="838200" y="177553"/>
            <a:ext cx="10515600" cy="599941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rgbClr val="FF0000"/>
              </a:buClr>
              <a:buSzPct val="100000"/>
              <a:buNone/>
            </a:pPr>
            <a:r>
              <a:rPr b="0" i="0" lang="en-US">
                <a:solidFill>
                  <a:srgbClr val="FF0000"/>
                </a:solidFill>
                <a:latin typeface="Quattrocento Sans"/>
                <a:ea typeface="Quattrocento Sans"/>
                <a:cs typeface="Quattrocento Sans"/>
                <a:sym typeface="Quattrocento Sans"/>
              </a:rPr>
              <a:t>React Components</a:t>
            </a:r>
            <a:endParaRPr/>
          </a:p>
          <a:p>
            <a:pPr indent="0" lvl="0" marL="0" rtl="0" algn="l">
              <a:lnSpc>
                <a:spcPct val="90000"/>
              </a:lnSpc>
              <a:spcBef>
                <a:spcPts val="1000"/>
              </a:spcBef>
              <a:spcAft>
                <a:spcPts val="0"/>
              </a:spcAft>
              <a:buClr>
                <a:srgbClr val="000000"/>
              </a:buClr>
              <a:buSzPct val="100000"/>
              <a:buNone/>
            </a:pPr>
            <a:r>
              <a:rPr b="0" i="0" lang="en-US">
                <a:solidFill>
                  <a:srgbClr val="000000"/>
                </a:solidFill>
                <a:latin typeface="Verdana"/>
                <a:ea typeface="Verdana"/>
                <a:cs typeface="Verdana"/>
                <a:sym typeface="Verdana"/>
              </a:rPr>
              <a:t>Components are independent and reusable bits of code. They serve the same purpose as JavaScript functions, but work in isolation and return HTML.</a:t>
            </a:r>
            <a:endParaRPr/>
          </a:p>
          <a:p>
            <a:pPr indent="0" lvl="0" marL="0" rtl="0" algn="l">
              <a:lnSpc>
                <a:spcPct val="90000"/>
              </a:lnSpc>
              <a:spcBef>
                <a:spcPts val="1000"/>
              </a:spcBef>
              <a:spcAft>
                <a:spcPts val="0"/>
              </a:spcAft>
              <a:buClr>
                <a:srgbClr val="000000"/>
              </a:buClr>
              <a:buSzPct val="100000"/>
              <a:buNone/>
            </a:pPr>
            <a:r>
              <a:rPr b="0" i="0" lang="en-US">
                <a:solidFill>
                  <a:srgbClr val="000000"/>
                </a:solidFill>
                <a:latin typeface="Verdana"/>
                <a:ea typeface="Verdana"/>
                <a:cs typeface="Verdana"/>
                <a:sym typeface="Verdana"/>
              </a:rPr>
              <a:t>Components come in two types, Class components and Function components</a:t>
            </a:r>
            <a:endParaRPr/>
          </a:p>
          <a:p>
            <a:pPr indent="0" lvl="0" marL="0" rtl="0" algn="l">
              <a:lnSpc>
                <a:spcPct val="90000"/>
              </a:lnSpc>
              <a:spcBef>
                <a:spcPts val="1000"/>
              </a:spcBef>
              <a:spcAft>
                <a:spcPts val="0"/>
              </a:spcAft>
              <a:buClr>
                <a:schemeClr val="dk1"/>
              </a:buClr>
              <a:buSzPct val="100000"/>
              <a:buNone/>
            </a:pPr>
            <a:r>
              <a:rPr lang="en-US"/>
              <a:t>Create Your First Component</a:t>
            </a:r>
            <a:endParaRPr/>
          </a:p>
          <a:p>
            <a:pPr indent="0" lvl="0" marL="0" rtl="0" algn="l">
              <a:lnSpc>
                <a:spcPct val="90000"/>
              </a:lnSpc>
              <a:spcBef>
                <a:spcPts val="1000"/>
              </a:spcBef>
              <a:spcAft>
                <a:spcPts val="0"/>
              </a:spcAft>
              <a:buClr>
                <a:schemeClr val="dk1"/>
              </a:buClr>
              <a:buSzPct val="100000"/>
              <a:buNone/>
            </a:pPr>
            <a:r>
              <a:rPr lang="en-US"/>
              <a:t>When creating a React component, the component's name MUST start with an upper case letter.</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rgbClr val="FF0000"/>
              </a:buClr>
              <a:buSzPct val="100000"/>
              <a:buNone/>
            </a:pPr>
            <a:r>
              <a:rPr lang="en-US">
                <a:solidFill>
                  <a:srgbClr val="FF0000"/>
                </a:solidFill>
              </a:rPr>
              <a:t>Class Component</a:t>
            </a:r>
            <a:endParaRPr/>
          </a:p>
          <a:p>
            <a:pPr indent="0" lvl="0" marL="0" rtl="0" algn="l">
              <a:lnSpc>
                <a:spcPct val="90000"/>
              </a:lnSpc>
              <a:spcBef>
                <a:spcPts val="1000"/>
              </a:spcBef>
              <a:spcAft>
                <a:spcPts val="0"/>
              </a:spcAft>
              <a:buClr>
                <a:schemeClr val="dk1"/>
              </a:buClr>
              <a:buSzPct val="100000"/>
              <a:buNone/>
            </a:pPr>
            <a:r>
              <a:rPr lang="en-US"/>
              <a:t>A class component must include the extends React.Component statement. This statement creates an inheritance to React.Component, and gives your component access to React.Component's functions.</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The component also requires a render() method, this method returns HTML.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idx="1" type="body"/>
          </p:nvPr>
        </p:nvSpPr>
        <p:spPr>
          <a:xfrm>
            <a:off x="660646" y="148701"/>
            <a:ext cx="10515600" cy="656059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US"/>
              <a:t>class Car extends React.Component {</a:t>
            </a:r>
            <a:endParaRPr/>
          </a:p>
          <a:p>
            <a:pPr indent="0" lvl="0" marL="0" rtl="0" algn="l">
              <a:lnSpc>
                <a:spcPct val="90000"/>
              </a:lnSpc>
              <a:spcBef>
                <a:spcPts val="1000"/>
              </a:spcBef>
              <a:spcAft>
                <a:spcPts val="0"/>
              </a:spcAft>
              <a:buClr>
                <a:schemeClr val="dk1"/>
              </a:buClr>
              <a:buSzPct val="100000"/>
              <a:buNone/>
            </a:pPr>
            <a:r>
              <a:rPr lang="en-US"/>
              <a:t>  render() {</a:t>
            </a:r>
            <a:endParaRPr/>
          </a:p>
          <a:p>
            <a:pPr indent="0" lvl="0" marL="0" rtl="0" algn="l">
              <a:lnSpc>
                <a:spcPct val="90000"/>
              </a:lnSpc>
              <a:spcBef>
                <a:spcPts val="1000"/>
              </a:spcBef>
              <a:spcAft>
                <a:spcPts val="0"/>
              </a:spcAft>
              <a:buClr>
                <a:schemeClr val="dk1"/>
              </a:buClr>
              <a:buSzPct val="100000"/>
              <a:buNone/>
            </a:pPr>
            <a:r>
              <a:rPr lang="en-US"/>
              <a:t>    return &lt;h2&gt;Hi, I am a Car!&lt;/h2&gt;;</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a:t>
            </a:r>
            <a:endParaRPr/>
          </a:p>
          <a:p>
            <a:pPr indent="0" lvl="0" marL="0" rtl="0" algn="l">
              <a:lnSpc>
                <a:spcPct val="90000"/>
              </a:lnSpc>
              <a:spcBef>
                <a:spcPts val="1000"/>
              </a:spcBef>
              <a:spcAft>
                <a:spcPts val="0"/>
              </a:spcAft>
              <a:buClr>
                <a:srgbClr val="FF0000"/>
              </a:buClr>
              <a:buSzPct val="100000"/>
              <a:buNone/>
            </a:pPr>
            <a:r>
              <a:rPr lang="en-US">
                <a:solidFill>
                  <a:srgbClr val="FF0000"/>
                </a:solidFill>
              </a:rPr>
              <a:t>Function Component</a:t>
            </a:r>
            <a:endParaRPr/>
          </a:p>
          <a:p>
            <a:pPr indent="0" lvl="0" marL="0" rtl="0" algn="l">
              <a:lnSpc>
                <a:spcPct val="90000"/>
              </a:lnSpc>
              <a:spcBef>
                <a:spcPts val="1000"/>
              </a:spcBef>
              <a:spcAft>
                <a:spcPts val="0"/>
              </a:spcAft>
              <a:buClr>
                <a:schemeClr val="dk1"/>
              </a:buClr>
              <a:buSzPct val="100000"/>
              <a:buNone/>
            </a:pPr>
            <a:r>
              <a:rPr lang="en-US"/>
              <a:t>Here is the same example as above, but created using a Function component instead.</a:t>
            </a:r>
            <a:endParaRPr/>
          </a:p>
          <a:p>
            <a:pPr indent="0" lvl="0" marL="0" rtl="0" algn="l">
              <a:lnSpc>
                <a:spcPct val="90000"/>
              </a:lnSpc>
              <a:spcBef>
                <a:spcPts val="1000"/>
              </a:spcBef>
              <a:spcAft>
                <a:spcPts val="0"/>
              </a:spcAft>
              <a:buClr>
                <a:schemeClr val="dk1"/>
              </a:buClr>
              <a:buSzPct val="100000"/>
              <a:buNone/>
            </a:pPr>
            <a:r>
              <a:rPr lang="en-US"/>
              <a:t>A Function component also returns HTML, and behaves much the same way as a Class component, but Function components can be written using much less code, are easier to understand, and will be preferred in this tutorial.</a:t>
            </a:r>
            <a:endParaRPr/>
          </a:p>
          <a:p>
            <a:pPr indent="0" lvl="0" marL="0" rtl="0" algn="l">
              <a:lnSpc>
                <a:spcPct val="90000"/>
              </a:lnSpc>
              <a:spcBef>
                <a:spcPts val="1000"/>
              </a:spcBef>
              <a:spcAft>
                <a:spcPts val="0"/>
              </a:spcAft>
              <a:buClr>
                <a:schemeClr val="dk1"/>
              </a:buClr>
              <a:buSzPct val="100000"/>
              <a:buNone/>
            </a:pPr>
            <a:r>
              <a:rPr lang="en-US"/>
              <a:t>function Car() {</a:t>
            </a:r>
            <a:endParaRPr/>
          </a:p>
          <a:p>
            <a:pPr indent="0" lvl="0" marL="0" rtl="0" algn="l">
              <a:lnSpc>
                <a:spcPct val="90000"/>
              </a:lnSpc>
              <a:spcBef>
                <a:spcPts val="1000"/>
              </a:spcBef>
              <a:spcAft>
                <a:spcPts val="0"/>
              </a:spcAft>
              <a:buClr>
                <a:schemeClr val="dk1"/>
              </a:buClr>
              <a:buSzPct val="100000"/>
              <a:buNone/>
            </a:pPr>
            <a:r>
              <a:rPr lang="en-US"/>
              <a:t>  return &lt;h2&gt;Hi, I am a Car!&lt;/h2&gt;;</a:t>
            </a:r>
            <a:endParaRPr/>
          </a:p>
          <a:p>
            <a:pPr indent="0" lvl="0" marL="0" rtl="0" algn="l">
              <a:lnSpc>
                <a:spcPct val="90000"/>
              </a:lnSpc>
              <a:spcBef>
                <a:spcPts val="1000"/>
              </a:spcBef>
              <a:spcAft>
                <a:spcPts val="0"/>
              </a:spcAft>
              <a:buClr>
                <a:schemeClr val="dk1"/>
              </a:buClr>
              <a:buSzPct val="100000"/>
              <a:buNone/>
            </a:pPr>
            <a:r>
              <a:rPr lang="en-US"/>
              <a:t>}</a:t>
            </a:r>
            <a:endParaRPr/>
          </a:p>
          <a:p>
            <a:pPr indent="-228600" lvl="0" marL="228600" rtl="0" algn="l">
              <a:lnSpc>
                <a:spcPct val="90000"/>
              </a:lnSpc>
              <a:spcBef>
                <a:spcPts val="1000"/>
              </a:spcBef>
              <a:spcAft>
                <a:spcPts val="0"/>
              </a:spcAft>
              <a:buClr>
                <a:srgbClr val="FF0000"/>
              </a:buClr>
              <a:buSzPct val="100000"/>
              <a:buChar char="•"/>
            </a:pPr>
            <a:r>
              <a:rPr b="0" i="0" lang="en-US">
                <a:solidFill>
                  <a:srgbClr val="FF0000"/>
                </a:solidFill>
                <a:latin typeface="Arial"/>
                <a:ea typeface="Arial"/>
                <a:cs typeface="Arial"/>
                <a:sym typeface="Arial"/>
              </a:rPr>
              <a:t>A class component </a:t>
            </a:r>
            <a:r>
              <a:rPr b="0" i="0" lang="en-US">
                <a:solidFill>
                  <a:srgbClr val="1C1E21"/>
                </a:solidFill>
                <a:latin typeface="Arial"/>
                <a:ea typeface="Arial"/>
                <a:cs typeface="Arial"/>
                <a:sym typeface="Arial"/>
              </a:rPr>
              <a:t>is created using </a:t>
            </a:r>
            <a:r>
              <a:rPr b="0" i="0" lang="en-US" u="sng" strike="noStrike">
                <a:solidFill>
                  <a:srgbClr val="1C1E21"/>
                </a:solidFill>
                <a:latin typeface="Arial"/>
                <a:ea typeface="Arial"/>
                <a:cs typeface="Arial"/>
                <a:sym typeface="Arial"/>
                <a:hlinkClick r:id="rId3">
                  <a:extLst>
                    <a:ext uri="{A12FA001-AC4F-418D-AE19-62706E023703}">
                      <ahyp:hlinkClr val="tx"/>
                    </a:ext>
                  </a:extLst>
                </a:hlinkClick>
              </a:rPr>
              <a:t>the ES6 class syntax</a:t>
            </a:r>
            <a:r>
              <a:rPr b="0" i="0" lang="en-US">
                <a:solidFill>
                  <a:srgbClr val="1C1E21"/>
                </a:solidFill>
                <a:latin typeface="Arial"/>
                <a:ea typeface="Arial"/>
                <a:cs typeface="Arial"/>
                <a:sym typeface="Arial"/>
              </a:rPr>
              <a:t> while the functional component is created by writing function.</a:t>
            </a:r>
            <a:endParaRPr/>
          </a:p>
          <a:p>
            <a:pPr indent="-228600" lvl="0" marL="228600" rtl="0" algn="l">
              <a:lnSpc>
                <a:spcPct val="90000"/>
              </a:lnSpc>
              <a:spcBef>
                <a:spcPts val="1000"/>
              </a:spcBef>
              <a:spcAft>
                <a:spcPts val="0"/>
              </a:spcAft>
              <a:buClr>
                <a:srgbClr val="1C1E21"/>
              </a:buClr>
              <a:buSzPct val="100000"/>
              <a:buChar char="•"/>
            </a:pPr>
            <a:r>
              <a:rPr b="0" i="0" lang="en-US">
                <a:solidFill>
                  <a:srgbClr val="1C1E21"/>
                </a:solidFill>
                <a:latin typeface="Arial"/>
                <a:ea typeface="Arial"/>
                <a:cs typeface="Arial"/>
                <a:sym typeface="Arial"/>
              </a:rPr>
              <a:t>Before the 16.8 version of React, the class-based type is required if the component will manage the state data and/or lifecycle method (more on this later). Hence, it is called a </a:t>
            </a:r>
            <a:r>
              <a:rPr b="1" i="0" lang="en-US">
                <a:solidFill>
                  <a:srgbClr val="1C1E21"/>
                </a:solidFill>
                <a:latin typeface="Arial"/>
                <a:ea typeface="Arial"/>
                <a:cs typeface="Arial"/>
                <a:sym typeface="Arial"/>
              </a:rPr>
              <a:t>stateful component</a:t>
            </a:r>
            <a:r>
              <a:rPr b="0" i="0" lang="en-US">
                <a:solidFill>
                  <a:srgbClr val="1C1E21"/>
                </a:solidFill>
                <a:latin typeface="Arial"/>
                <a:ea typeface="Arial"/>
                <a:cs typeface="Arial"/>
                <a:sym typeface="Arial"/>
              </a:rPr>
              <a:t>.</a:t>
            </a:r>
            <a:endParaRPr/>
          </a:p>
          <a:p>
            <a:pPr indent="-228600" lvl="0" marL="228600" rtl="0" algn="l">
              <a:lnSpc>
                <a:spcPct val="90000"/>
              </a:lnSpc>
              <a:spcBef>
                <a:spcPts val="1000"/>
              </a:spcBef>
              <a:spcAft>
                <a:spcPts val="0"/>
              </a:spcAft>
              <a:buClr>
                <a:srgbClr val="1C1E21"/>
              </a:buClr>
              <a:buSzPct val="100000"/>
              <a:buChar char="•"/>
            </a:pPr>
            <a:r>
              <a:rPr b="0" i="0" lang="en-US">
                <a:solidFill>
                  <a:srgbClr val="1C1E21"/>
                </a:solidFill>
                <a:latin typeface="Arial"/>
                <a:ea typeface="Arial"/>
                <a:cs typeface="Arial"/>
                <a:sym typeface="Arial"/>
              </a:rPr>
              <a:t>On the other hand, the function component before React 16.8 cannot maintain state and lifecycle logic. And as such, it is referred to as a </a:t>
            </a:r>
            <a:r>
              <a:rPr b="1" i="0" lang="en-US">
                <a:solidFill>
                  <a:srgbClr val="1C1E21"/>
                </a:solidFill>
                <a:latin typeface="Arial"/>
                <a:ea typeface="Arial"/>
                <a:cs typeface="Arial"/>
                <a:sym typeface="Arial"/>
              </a:rPr>
              <a:t>stateless component</a:t>
            </a:r>
            <a:r>
              <a:rPr b="0" i="0" lang="en-US">
                <a:solidFill>
                  <a:srgbClr val="1C1E21"/>
                </a:solidFill>
                <a:latin typeface="Arial"/>
                <a:ea typeface="Arial"/>
                <a:cs typeface="Arial"/>
                <a:sym typeface="Arial"/>
              </a:rPr>
              <a: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idx="1" type="body"/>
          </p:nvPr>
        </p:nvSpPr>
        <p:spPr>
          <a:xfrm>
            <a:off x="838200" y="150920"/>
            <a:ext cx="10515600" cy="6338657"/>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rgbClr val="FF0000"/>
              </a:buClr>
              <a:buSzPct val="100000"/>
              <a:buNone/>
            </a:pPr>
            <a:r>
              <a:rPr lang="en-US">
                <a:solidFill>
                  <a:srgbClr val="FF0000"/>
                </a:solidFill>
              </a:rPr>
              <a:t>Props</a:t>
            </a:r>
            <a:endParaRPr/>
          </a:p>
          <a:p>
            <a:pPr indent="0" lvl="0" marL="0" rtl="0" algn="l">
              <a:lnSpc>
                <a:spcPct val="90000"/>
              </a:lnSpc>
              <a:spcBef>
                <a:spcPts val="1000"/>
              </a:spcBef>
              <a:spcAft>
                <a:spcPts val="0"/>
              </a:spcAft>
              <a:buClr>
                <a:schemeClr val="dk1"/>
              </a:buClr>
              <a:buSzPct val="100000"/>
              <a:buNone/>
            </a:pPr>
            <a:r>
              <a:rPr lang="en-US"/>
              <a:t>Components can be passed as props, which stands for properties.</a:t>
            </a:r>
            <a:endParaRPr/>
          </a:p>
          <a:p>
            <a:pPr indent="0" lvl="0" marL="0" rtl="0" algn="l">
              <a:lnSpc>
                <a:spcPct val="90000"/>
              </a:lnSpc>
              <a:spcBef>
                <a:spcPts val="1000"/>
              </a:spcBef>
              <a:spcAft>
                <a:spcPts val="0"/>
              </a:spcAft>
              <a:buClr>
                <a:schemeClr val="dk1"/>
              </a:buClr>
              <a:buSzPct val="100000"/>
              <a:buNone/>
            </a:pPr>
            <a:r>
              <a:rPr lang="en-US"/>
              <a:t>Props are like function arguments, and you send them into the component as attributes.</a:t>
            </a:r>
            <a:endParaRPr/>
          </a:p>
          <a:p>
            <a:pPr indent="0" lvl="0" marL="0" rtl="0" algn="l">
              <a:lnSpc>
                <a:spcPct val="90000"/>
              </a:lnSpc>
              <a:spcBef>
                <a:spcPts val="1000"/>
              </a:spcBef>
              <a:spcAft>
                <a:spcPts val="0"/>
              </a:spcAft>
              <a:buClr>
                <a:srgbClr val="24292F"/>
              </a:buClr>
              <a:buSzPct val="100000"/>
              <a:buNone/>
            </a:pPr>
            <a:r>
              <a:rPr b="0" i="0" lang="en-US">
                <a:solidFill>
                  <a:srgbClr val="24292F"/>
                </a:solidFill>
                <a:latin typeface="Arial"/>
                <a:ea typeface="Arial"/>
                <a:cs typeface="Arial"/>
                <a:sym typeface="Arial"/>
              </a:rPr>
              <a:t>Props is a special keyword in React that stands for properties and is being used to pass data from one component to another and mostly from parent component to child component. We can say props is a data carrier or a means to transport data.</a:t>
            </a:r>
            <a:endParaRPr/>
          </a:p>
          <a:p>
            <a:pPr indent="0" lvl="0" marL="0" rtl="0" algn="l">
              <a:lnSpc>
                <a:spcPct val="90000"/>
              </a:lnSpc>
              <a:spcBef>
                <a:spcPts val="1000"/>
              </a:spcBef>
              <a:spcAft>
                <a:spcPts val="0"/>
              </a:spcAft>
              <a:buClr>
                <a:srgbClr val="000000"/>
              </a:buClr>
              <a:buSzPct val="100000"/>
              <a:buNone/>
            </a:pPr>
            <a:r>
              <a:rPr b="0" i="0" lang="en-US" sz="2000">
                <a:solidFill>
                  <a:srgbClr val="000000"/>
                </a:solidFill>
                <a:latin typeface="Verdana"/>
                <a:ea typeface="Verdana"/>
                <a:cs typeface="Verdana"/>
                <a:sym typeface="Verdana"/>
              </a:rPr>
              <a:t>Before React 16.8, Class components were the only way to track state and lifecycle on a React component. Function components were considered "state-less".</a:t>
            </a:r>
            <a:endParaRPr/>
          </a:p>
          <a:p>
            <a:pPr indent="0" lvl="0" marL="0" rtl="0" algn="l">
              <a:lnSpc>
                <a:spcPct val="90000"/>
              </a:lnSpc>
              <a:spcBef>
                <a:spcPts val="1000"/>
              </a:spcBef>
              <a:spcAft>
                <a:spcPts val="0"/>
              </a:spcAft>
              <a:buClr>
                <a:srgbClr val="000000"/>
              </a:buClr>
              <a:buSzPct val="100000"/>
              <a:buNone/>
            </a:pPr>
            <a:r>
              <a:rPr b="0" i="0" lang="en-US" sz="2000">
                <a:solidFill>
                  <a:srgbClr val="000000"/>
                </a:solidFill>
                <a:latin typeface="Verdana"/>
                <a:ea typeface="Verdana"/>
                <a:cs typeface="Verdana"/>
                <a:sym typeface="Verdana"/>
              </a:rPr>
              <a:t>With the addition of Hooks, Function components are now almost equivalent to Class components. The differences are so minor that you will probably never need to use a Class component in React.</a:t>
            </a:r>
            <a:endParaRPr/>
          </a:p>
          <a:p>
            <a:pPr indent="0" lvl="0" marL="0" rtl="0" algn="l">
              <a:lnSpc>
                <a:spcPct val="90000"/>
              </a:lnSpc>
              <a:spcBef>
                <a:spcPts val="1000"/>
              </a:spcBef>
              <a:spcAft>
                <a:spcPts val="0"/>
              </a:spcAft>
              <a:buClr>
                <a:schemeClr val="dk1"/>
              </a:buClr>
              <a:buSzPct val="100000"/>
              <a:buNone/>
            </a:pPr>
            <a:r>
              <a:t/>
            </a:r>
            <a:endParaRPr b="0" i="0" sz="2000">
              <a:solidFill>
                <a:srgbClr val="000000"/>
              </a:solidFill>
              <a:latin typeface="Verdana"/>
              <a:ea typeface="Verdana"/>
              <a:cs typeface="Verdana"/>
              <a:sym typeface="Verdana"/>
            </a:endParaRPr>
          </a:p>
          <a:p>
            <a:pPr indent="0" lvl="0" marL="0" rtl="0" algn="l">
              <a:lnSpc>
                <a:spcPct val="90000"/>
              </a:lnSpc>
              <a:spcBef>
                <a:spcPts val="1000"/>
              </a:spcBef>
              <a:spcAft>
                <a:spcPts val="0"/>
              </a:spcAft>
              <a:buClr>
                <a:srgbClr val="FF0000"/>
              </a:buClr>
              <a:buSzPct val="100000"/>
              <a:buNone/>
            </a:pPr>
            <a:r>
              <a:rPr lang="en-US">
                <a:solidFill>
                  <a:srgbClr val="FF0000"/>
                </a:solidFill>
              </a:rPr>
              <a:t>Create a Class Component</a:t>
            </a:r>
            <a:endParaRPr/>
          </a:p>
          <a:p>
            <a:pPr indent="0" lvl="0" marL="0" rtl="0" algn="l">
              <a:lnSpc>
                <a:spcPct val="90000"/>
              </a:lnSpc>
              <a:spcBef>
                <a:spcPts val="1000"/>
              </a:spcBef>
              <a:spcAft>
                <a:spcPts val="0"/>
              </a:spcAft>
              <a:buClr>
                <a:schemeClr val="dk1"/>
              </a:buClr>
              <a:buSzPct val="100000"/>
              <a:buNone/>
            </a:pPr>
            <a:r>
              <a:rPr lang="en-US"/>
              <a:t>When creating a React component, the component's name must start with an upper case letter.</a:t>
            </a:r>
            <a:endParaRPr/>
          </a:p>
          <a:p>
            <a:pPr indent="0" lvl="0" marL="0" rtl="0" algn="l">
              <a:lnSpc>
                <a:spcPct val="90000"/>
              </a:lnSpc>
              <a:spcBef>
                <a:spcPts val="1000"/>
              </a:spcBef>
              <a:spcAft>
                <a:spcPts val="0"/>
              </a:spcAft>
              <a:buClr>
                <a:schemeClr val="dk1"/>
              </a:buClr>
              <a:buSzPct val="100000"/>
              <a:buNone/>
            </a:pPr>
            <a:r>
              <a:rPr lang="en-US"/>
              <a:t>The component has to include the extends React.Component statement, this statement creates an inheritance to React.Component, and gives your component access to React.Component's functions.</a:t>
            </a:r>
            <a:endParaRPr/>
          </a:p>
          <a:p>
            <a:pPr indent="0" lvl="0" marL="0" rtl="0" algn="l">
              <a:lnSpc>
                <a:spcPct val="90000"/>
              </a:lnSpc>
              <a:spcBef>
                <a:spcPts val="1000"/>
              </a:spcBef>
              <a:spcAft>
                <a:spcPts val="0"/>
              </a:spcAft>
              <a:buClr>
                <a:schemeClr val="dk1"/>
              </a:buClr>
              <a:buSzPct val="100000"/>
              <a:buNone/>
            </a:pPr>
            <a:r>
              <a:rPr lang="en-US"/>
              <a:t>The component also requires a render() method, this method returns HTML.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2022-10-29T01:35:14Z</dcterms:created>
  <dc:creator>Sameer Mishra</dc:creator>
</cp:coreProperties>
</file>