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7" r:id="rId16"/>
    <p:sldId id="28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55" r:id="rId94"/>
    <p:sldId id="356" r:id="rId95"/>
    <p:sldId id="357" r:id="rId96"/>
    <p:sldId id="358" r:id="rId97"/>
    <p:sldId id="359" r:id="rId98"/>
    <p:sldId id="360" r:id="rId99"/>
    <p:sldId id="361" r:id="rId100"/>
    <p:sldId id="362" r:id="rId101"/>
    <p:sldId id="363" r:id="rId102"/>
    <p:sldId id="364" r:id="rId103"/>
    <p:sldId id="348" r:id="rId104"/>
    <p:sldId id="349" r:id="rId105"/>
    <p:sldId id="350" r:id="rId106"/>
    <p:sldId id="351" r:id="rId107"/>
    <p:sldId id="352" r:id="rId108"/>
    <p:sldId id="353" r:id="rId109"/>
    <p:sldId id="354" r:id="rId110"/>
    <p:sldId id="365" r:id="rId111"/>
    <p:sldId id="366" r:id="rId112"/>
    <p:sldId id="367" r:id="rId113"/>
    <p:sldId id="368" r:id="rId114"/>
    <p:sldId id="369" r:id="rId115"/>
    <p:sldId id="374" r:id="rId116"/>
    <p:sldId id="370" r:id="rId117"/>
    <p:sldId id="371" r:id="rId118"/>
    <p:sldId id="372" r:id="rId119"/>
    <p:sldId id="373" r:id="rId120"/>
    <p:sldId id="375" r:id="rId121"/>
    <p:sldId id="376" r:id="rId122"/>
    <p:sldId id="377" r:id="rId123"/>
    <p:sldId id="378" r:id="rId124"/>
    <p:sldId id="379" r:id="rId125"/>
    <p:sldId id="380" r:id="rId126"/>
    <p:sldId id="381" r:id="rId127"/>
    <p:sldId id="382" r:id="rId128"/>
    <p:sldId id="383" r:id="rId129"/>
    <p:sldId id="384" r:id="rId130"/>
    <p:sldId id="385"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C868-CDE9-A5F3-8147-9A0D30214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C8FCA3-6A42-520C-57EC-F517C16A4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D99500-DB7E-5F2C-1F94-840A197AE139}"/>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5" name="Footer Placeholder 4">
            <a:extLst>
              <a:ext uri="{FF2B5EF4-FFF2-40B4-BE49-F238E27FC236}">
                <a16:creationId xmlns:a16="http://schemas.microsoft.com/office/drawing/2014/main" id="{EF1EB000-4BFE-E36B-DCCA-CA5EA78FE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2143C-E1E5-D0D6-1D5A-A4CEE9B38DFE}"/>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422792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7B7D-C44D-35F5-BEB9-E52A8163A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4F8C22-1491-3245-FD19-A5433CE93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51F17-9B01-8630-CC3A-58F93921A418}"/>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5" name="Footer Placeholder 4">
            <a:extLst>
              <a:ext uri="{FF2B5EF4-FFF2-40B4-BE49-F238E27FC236}">
                <a16:creationId xmlns:a16="http://schemas.microsoft.com/office/drawing/2014/main" id="{4984431A-2E9A-BDE0-AE3C-B6CA8D221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3F999-7C4D-2A80-CDBA-DFF210E5418B}"/>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55732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FD453-0D84-F734-F316-E0F6DC6127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77B8DC-3654-0C00-CA36-4FBBF6581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B0CD0-1E3F-8C25-E6D6-F8FAC0450A45}"/>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5" name="Footer Placeholder 4">
            <a:extLst>
              <a:ext uri="{FF2B5EF4-FFF2-40B4-BE49-F238E27FC236}">
                <a16:creationId xmlns:a16="http://schemas.microsoft.com/office/drawing/2014/main" id="{84EBFEC9-C4DE-7418-8CC7-4B6D31175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D4448-D658-8459-ECAD-EFFC087666C7}"/>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48691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9A24-DC4B-E5EE-874C-01391BC49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B7F62-E20E-3BA4-78D4-C970697C4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0AF18-04E4-1576-68B6-BDBDD1DC306F}"/>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5" name="Footer Placeholder 4">
            <a:extLst>
              <a:ext uri="{FF2B5EF4-FFF2-40B4-BE49-F238E27FC236}">
                <a16:creationId xmlns:a16="http://schemas.microsoft.com/office/drawing/2014/main" id="{5DDBF0C4-EF46-AB57-B192-27DCF083B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FD6F3-47C4-7DE4-0866-9BBB51E72F10}"/>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08104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54BB-49BF-55A7-F0D4-31C8CEA114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C9265E-C298-50CF-67B9-E12CD01D14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6AD16-626B-32FB-3A4A-08F99E3211FE}"/>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5" name="Footer Placeholder 4">
            <a:extLst>
              <a:ext uri="{FF2B5EF4-FFF2-40B4-BE49-F238E27FC236}">
                <a16:creationId xmlns:a16="http://schemas.microsoft.com/office/drawing/2014/main" id="{5AB3DA46-AEE9-FE94-E68C-14555687F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4B1A3-534A-5737-F81D-8F8A3139B940}"/>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376661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2372-BC64-D9FB-6804-E017C5CB7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2E25F-5E01-0F44-4FBA-BC6DADF3C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A7BB6-8589-01A6-3FA2-40E510B72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BF10FC-E605-6F48-5446-984B31D0D7F3}"/>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6" name="Footer Placeholder 5">
            <a:extLst>
              <a:ext uri="{FF2B5EF4-FFF2-40B4-BE49-F238E27FC236}">
                <a16:creationId xmlns:a16="http://schemas.microsoft.com/office/drawing/2014/main" id="{49BCCAFE-9F00-B90A-0233-8919719DB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BA9A6-458F-6CD7-1459-6E332C235E7F}"/>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5141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98A5-B29B-5503-A0F1-B9CA5675E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F64224-BC01-AC0A-4DB2-DC35B7F9A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55EC9-AA67-AA4F-5421-C8659458F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88518-B023-E49E-1684-810A5B691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E4157-C11D-9058-0849-9E089BC52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A35D64-E947-254F-924B-60019AEE7377}"/>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8" name="Footer Placeholder 7">
            <a:extLst>
              <a:ext uri="{FF2B5EF4-FFF2-40B4-BE49-F238E27FC236}">
                <a16:creationId xmlns:a16="http://schemas.microsoft.com/office/drawing/2014/main" id="{1BCAC800-7E89-1605-F852-3E1B437CC9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0E1B18-CB80-A6E4-1427-7768A39A7C39}"/>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8190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BEEB-8473-0342-99E4-EE4F93A24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EEC80-2ECA-29DA-E2B2-A83B481060C2}"/>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4" name="Footer Placeholder 3">
            <a:extLst>
              <a:ext uri="{FF2B5EF4-FFF2-40B4-BE49-F238E27FC236}">
                <a16:creationId xmlns:a16="http://schemas.microsoft.com/office/drawing/2014/main" id="{C0175D57-3410-737A-9A51-D13B4355C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25550-FBB0-9177-3685-7268957B8914}"/>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245893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E67C5-1D99-092E-45C2-8B58D539C4F7}"/>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3" name="Footer Placeholder 2">
            <a:extLst>
              <a:ext uri="{FF2B5EF4-FFF2-40B4-BE49-F238E27FC236}">
                <a16:creationId xmlns:a16="http://schemas.microsoft.com/office/drawing/2014/main" id="{9C1FD8F1-6F01-B50E-3261-DC23CB7EA0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11DD5-D82D-83A1-94C7-A795DCBB966A}"/>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87038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8CC3-3FF6-4D01-F06D-D312DAED0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F4F755-48AD-64FE-F727-325776C4B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7ACEA-AC6C-09BF-C128-63CD68C97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DE72D-2D31-9A78-F767-14C82236DE0D}"/>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6" name="Footer Placeholder 5">
            <a:extLst>
              <a:ext uri="{FF2B5EF4-FFF2-40B4-BE49-F238E27FC236}">
                <a16:creationId xmlns:a16="http://schemas.microsoft.com/office/drawing/2014/main" id="{18CBE880-5F09-DB64-107B-EF390FEF4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21B61-6668-4630-1505-D6D343C7E54A}"/>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200995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DCF9-0B6A-F53E-D589-32D7629C0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8D8488-DE0E-2F78-8C2A-F97A192FF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F7907-F360-0AF9-681B-688DC7064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D4E53-E012-3EB2-CD37-6C17FD582E95}"/>
              </a:ext>
            </a:extLst>
          </p:cNvPr>
          <p:cNvSpPr>
            <a:spLocks noGrp="1"/>
          </p:cNvSpPr>
          <p:nvPr>
            <p:ph type="dt" sz="half" idx="10"/>
          </p:nvPr>
        </p:nvSpPr>
        <p:spPr/>
        <p:txBody>
          <a:bodyPr/>
          <a:lstStyle/>
          <a:p>
            <a:fld id="{1EAD71A1-6ECA-4734-A5ED-11B90CF0DBBC}" type="datetimeFigureOut">
              <a:rPr lang="en-US" smtClean="0"/>
              <a:t>11/26/2022</a:t>
            </a:fld>
            <a:endParaRPr lang="en-US"/>
          </a:p>
        </p:txBody>
      </p:sp>
      <p:sp>
        <p:nvSpPr>
          <p:cNvPr id="6" name="Footer Placeholder 5">
            <a:extLst>
              <a:ext uri="{FF2B5EF4-FFF2-40B4-BE49-F238E27FC236}">
                <a16:creationId xmlns:a16="http://schemas.microsoft.com/office/drawing/2014/main" id="{FEC9260C-4C8D-A825-C56C-C0A31AB88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33E4C-E154-1F9F-3C30-287DEE1ECEA8}"/>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48692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3FF10-53AB-61F9-E1D7-DB373BEEB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FF826-F480-7568-5EA0-7CE527CD0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7C534-1950-D21A-9932-2F6F215BF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D71A1-6ECA-4734-A5ED-11B90CF0DBBC}" type="datetimeFigureOut">
              <a:rPr lang="en-US" smtClean="0"/>
              <a:t>11/26/2022</a:t>
            </a:fld>
            <a:endParaRPr lang="en-US"/>
          </a:p>
        </p:txBody>
      </p:sp>
      <p:sp>
        <p:nvSpPr>
          <p:cNvPr id="5" name="Footer Placeholder 4">
            <a:extLst>
              <a:ext uri="{FF2B5EF4-FFF2-40B4-BE49-F238E27FC236}">
                <a16:creationId xmlns:a16="http://schemas.microsoft.com/office/drawing/2014/main" id="{2C9F7BC0-1AC3-0D98-6B77-70AD5A8DF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CAE38B-1466-77C9-8EBF-D2E697CE0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18241-D180-4922-8E3B-E9FDB086A90F}" type="slidenum">
              <a:rPr lang="en-US" smtClean="0"/>
              <a:t>‹#›</a:t>
            </a:fld>
            <a:endParaRPr lang="en-US"/>
          </a:p>
        </p:txBody>
      </p:sp>
    </p:spTree>
    <p:extLst>
      <p:ext uri="{BB962C8B-B14F-4D97-AF65-F5344CB8AC3E}">
        <p14:creationId xmlns:p14="http://schemas.microsoft.com/office/powerpoint/2010/main" val="342209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developer.mozilla.org/en-US/docs/Web/CSS/CSS_Grid_Layou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742F-0A47-DE23-28A3-1309A7819F3C}"/>
              </a:ext>
            </a:extLst>
          </p:cNvPr>
          <p:cNvSpPr>
            <a:spLocks noGrp="1"/>
          </p:cNvSpPr>
          <p:nvPr>
            <p:ph type="ctrTitle"/>
          </p:nvPr>
        </p:nvSpPr>
        <p:spPr>
          <a:xfrm>
            <a:off x="1524000" y="481013"/>
            <a:ext cx="9144000" cy="1919287"/>
          </a:xfrm>
        </p:spPr>
        <p:txBody>
          <a:bodyPr/>
          <a:lstStyle/>
          <a:p>
            <a:r>
              <a:rPr lang="en-US" dirty="0"/>
              <a:t>HTML(Hyper Text Markup Language)</a:t>
            </a:r>
          </a:p>
        </p:txBody>
      </p:sp>
      <p:sp>
        <p:nvSpPr>
          <p:cNvPr id="3" name="Subtitle 2">
            <a:extLst>
              <a:ext uri="{FF2B5EF4-FFF2-40B4-BE49-F238E27FC236}">
                <a16:creationId xmlns:a16="http://schemas.microsoft.com/office/drawing/2014/main" id="{38DC82FB-39DB-335E-C1B4-D3CA7BB921CC}"/>
              </a:ext>
            </a:extLst>
          </p:cNvPr>
          <p:cNvSpPr>
            <a:spLocks noGrp="1"/>
          </p:cNvSpPr>
          <p:nvPr>
            <p:ph type="subTitle" idx="1"/>
          </p:nvPr>
        </p:nvSpPr>
        <p:spPr>
          <a:xfrm>
            <a:off x="1524000" y="2590800"/>
            <a:ext cx="9144000" cy="3867150"/>
          </a:xfrm>
        </p:spPr>
        <p:txBody>
          <a:bodyPr>
            <a:normAutofit/>
          </a:bodyPr>
          <a:lstStyle/>
          <a:p>
            <a:pPr algn="l" fontAlgn="base"/>
            <a:r>
              <a:rPr lang="en-US" b="1" i="0" dirty="0">
                <a:effectLst/>
                <a:latin typeface="-apple-system"/>
              </a:rPr>
              <a:t>HTML is the markup language for describing the structure of web pages.</a:t>
            </a:r>
            <a:r>
              <a:rPr lang="en-US" b="0" i="0" dirty="0">
                <a:solidFill>
                  <a:srgbClr val="414141"/>
                </a:solidFill>
                <a:effectLst/>
                <a:latin typeface="-apple-system"/>
              </a:rPr>
              <a:t> </a:t>
            </a:r>
          </a:p>
          <a:p>
            <a:pPr algn="l" fontAlgn="base"/>
            <a:r>
              <a:rPr lang="en-US" b="1" i="0" dirty="0">
                <a:solidFill>
                  <a:srgbClr val="414141"/>
                </a:solidFill>
                <a:effectLst/>
                <a:latin typeface="-apple-system"/>
              </a:rPr>
              <a:t>HTML stands for </a:t>
            </a:r>
            <a:r>
              <a:rPr lang="en-US" b="1" i="0" dirty="0" err="1">
                <a:solidFill>
                  <a:srgbClr val="414141"/>
                </a:solidFill>
                <a:effectLst/>
                <a:latin typeface="-apple-system"/>
              </a:rPr>
              <a:t>HyperText</a:t>
            </a:r>
            <a:r>
              <a:rPr lang="en-US" b="1" i="0" dirty="0">
                <a:solidFill>
                  <a:srgbClr val="414141"/>
                </a:solidFill>
                <a:effectLst/>
                <a:latin typeface="-apple-system"/>
              </a:rPr>
              <a:t> Markup Language. HTML is the basic building block of web.</a:t>
            </a:r>
          </a:p>
          <a:p>
            <a:pPr algn="l" fontAlgn="base"/>
            <a:endParaRPr lang="en-US" b="1" dirty="0">
              <a:solidFill>
                <a:srgbClr val="414141"/>
              </a:solidFill>
              <a:latin typeface="-apple-system"/>
            </a:endParaRPr>
          </a:p>
          <a:p>
            <a:pPr algn="l" fontAlgn="base"/>
            <a:r>
              <a:rPr lang="en-US" b="1" dirty="0">
                <a:solidFill>
                  <a:srgbClr val="414141"/>
                </a:solidFill>
                <a:latin typeface="-apple-system"/>
              </a:rPr>
              <a:t>H</a:t>
            </a:r>
            <a:r>
              <a:rPr lang="en-US" b="1" i="0" dirty="0">
                <a:solidFill>
                  <a:srgbClr val="414141"/>
                </a:solidFill>
                <a:effectLst/>
                <a:latin typeface="-apple-system"/>
              </a:rPr>
              <a:t>ypertext may contain tables, lists, forms, images, and other presentational elements</a:t>
            </a:r>
            <a:r>
              <a:rPr lang="en-US" b="0" i="0" dirty="0">
                <a:solidFill>
                  <a:srgbClr val="414141"/>
                </a:solidFill>
                <a:effectLst/>
                <a:latin typeface="-apple-system"/>
              </a:rPr>
              <a:t>.</a:t>
            </a:r>
            <a:endParaRPr lang="en-US" b="1" i="0" dirty="0">
              <a:solidFill>
                <a:srgbClr val="414141"/>
              </a:solidFill>
              <a:effectLst/>
              <a:latin typeface="-apple-system"/>
            </a:endParaRPr>
          </a:p>
          <a:p>
            <a:pPr algn="l" fontAlgn="base"/>
            <a:endParaRPr lang="en-US" b="0" i="0" dirty="0">
              <a:solidFill>
                <a:srgbClr val="414141"/>
              </a:solidFill>
              <a:effectLst/>
              <a:latin typeface="-apple-system"/>
            </a:endParaRPr>
          </a:p>
          <a:p>
            <a:endParaRPr lang="en-US" b="1" dirty="0"/>
          </a:p>
        </p:txBody>
      </p:sp>
    </p:spTree>
    <p:extLst>
      <p:ext uri="{BB962C8B-B14F-4D97-AF65-F5344CB8AC3E}">
        <p14:creationId xmlns:p14="http://schemas.microsoft.com/office/powerpoint/2010/main" val="131804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76E35-5F34-B1D4-6B53-0BE8C0BC2E33}"/>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id Attribute</a:t>
            </a:r>
          </a:p>
          <a:p>
            <a:r>
              <a:rPr lang="en-US" b="0" dirty="0">
                <a:effectLst/>
                <a:latin typeface="Consolas" panose="020B0609020204030204" pitchFamily="49" charset="0"/>
              </a:rPr>
              <a:t>The id attribute is used to give a unique name or identifier to an element within a document. This makes it easier to select the element using CSS or JavaScript.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text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fname</a:t>
            </a:r>
            <a:r>
              <a:rPr lang="en-US" b="0" i="0" dirty="0">
                <a:solidFill>
                  <a:srgbClr val="5F6364"/>
                </a:solidFill>
                <a:effectLst/>
                <a:latin typeface="Consolas" panose="020B0609020204030204" pitchFamily="49" charset="0"/>
              </a:rPr>
              <a:t>"&gt;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div1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p1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7624227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EC88-CEE7-6FAE-B264-3B8ADD5B92F7}"/>
              </a:ext>
            </a:extLst>
          </p:cNvPr>
          <p:cNvSpPr>
            <a:spLocks noGrp="1"/>
          </p:cNvSpPr>
          <p:nvPr>
            <p:ph type="title"/>
          </p:nvPr>
        </p:nvSpPr>
        <p:spPr>
          <a:xfrm>
            <a:off x="838200" y="365126"/>
            <a:ext cx="10515600" cy="775306"/>
          </a:xfrm>
        </p:spPr>
        <p:txBody>
          <a:bodyPr/>
          <a:lstStyle/>
          <a:p>
            <a:r>
              <a:rPr lang="en-US" dirty="0"/>
              <a:t>Array</a:t>
            </a:r>
          </a:p>
        </p:txBody>
      </p:sp>
      <p:sp>
        <p:nvSpPr>
          <p:cNvPr id="3" name="Content Placeholder 2">
            <a:extLst>
              <a:ext uri="{FF2B5EF4-FFF2-40B4-BE49-F238E27FC236}">
                <a16:creationId xmlns:a16="http://schemas.microsoft.com/office/drawing/2014/main" id="{B21BB836-76B8-F286-0A8A-21FB0E063083}"/>
              </a:ext>
            </a:extLst>
          </p:cNvPr>
          <p:cNvSpPr>
            <a:spLocks noGrp="1"/>
          </p:cNvSpPr>
          <p:nvPr>
            <p:ph idx="1"/>
          </p:nvPr>
        </p:nvSpPr>
        <p:spPr>
          <a:xfrm>
            <a:off x="838200" y="1068512"/>
            <a:ext cx="10515600" cy="5108451"/>
          </a:xfrm>
        </p:spPr>
        <p:txBody>
          <a:bodyPr>
            <a:normAutofit fontScale="62500" lnSpcReduction="20000"/>
          </a:bodyPr>
          <a:lstStyle/>
          <a:p>
            <a:pPr marL="0" indent="0">
              <a:buNone/>
            </a:pPr>
            <a:r>
              <a:rPr lang="en-US" b="0" i="0" dirty="0">
                <a:solidFill>
                  <a:srgbClr val="181717"/>
                </a:solidFill>
                <a:effectLst/>
                <a:latin typeface="Verdana" panose="020B0604030504040204" pitchFamily="34" charset="0"/>
              </a:rPr>
              <a:t>An array is a special type of variable, which can store multiple values. Every value is associated with numeric index starting with 0.</a:t>
            </a:r>
          </a:p>
          <a:p>
            <a:pPr marL="0" indent="0">
              <a:buNone/>
            </a:pPr>
            <a:r>
              <a:rPr lang="en-US" b="0" i="0" dirty="0">
                <a:solidFill>
                  <a:srgbClr val="181717"/>
                </a:solidFill>
                <a:effectLst/>
                <a:latin typeface="Segoe UI" panose="020B0502040204020203" pitchFamily="34" charset="0"/>
              </a:rPr>
              <a:t>Array Initialization</a:t>
            </a:r>
          </a:p>
          <a:p>
            <a:pPr marL="0" indent="0" algn="just">
              <a:buNone/>
            </a:pPr>
            <a:r>
              <a:rPr lang="en-US" b="0" i="0" dirty="0">
                <a:solidFill>
                  <a:srgbClr val="181717"/>
                </a:solidFill>
                <a:effectLst/>
                <a:latin typeface="Verdana" panose="020B0604030504040204" pitchFamily="34" charset="0"/>
              </a:rPr>
              <a:t>An array in JavaScript can be defined and initialized in two ways, array literal and Array constructor syntax.</a:t>
            </a:r>
          </a:p>
          <a:p>
            <a:pPr marL="0" indent="0">
              <a:buNone/>
            </a:pPr>
            <a:r>
              <a:rPr lang="en-US" dirty="0"/>
              <a:t>var </a:t>
            </a:r>
            <a:r>
              <a:rPr lang="en-US" dirty="0" err="1"/>
              <a:t>stringArray</a:t>
            </a:r>
            <a:r>
              <a:rPr lang="en-US" dirty="0"/>
              <a:t> = ["one", "two", "three"];</a:t>
            </a:r>
          </a:p>
          <a:p>
            <a:pPr marL="0" indent="0">
              <a:buNone/>
            </a:pPr>
            <a:endParaRPr lang="en-US" dirty="0"/>
          </a:p>
          <a:p>
            <a:pPr marL="0" indent="0">
              <a:buNone/>
            </a:pPr>
            <a:r>
              <a:rPr lang="en-US" dirty="0"/>
              <a:t>var </a:t>
            </a:r>
            <a:r>
              <a:rPr lang="en-US" dirty="0" err="1"/>
              <a:t>numericArray</a:t>
            </a:r>
            <a:r>
              <a:rPr lang="en-US" dirty="0"/>
              <a:t> = [1, 2, 3, 4];</a:t>
            </a:r>
          </a:p>
          <a:p>
            <a:pPr marL="0" indent="0">
              <a:buNone/>
            </a:pPr>
            <a:endParaRPr lang="en-US" dirty="0"/>
          </a:p>
          <a:p>
            <a:pPr marL="0" indent="0">
              <a:buNone/>
            </a:pPr>
            <a:r>
              <a:rPr lang="en-US" dirty="0"/>
              <a:t>var </a:t>
            </a:r>
            <a:r>
              <a:rPr lang="en-US" dirty="0" err="1"/>
              <a:t>decimalArray</a:t>
            </a:r>
            <a:r>
              <a:rPr lang="en-US" dirty="0"/>
              <a:t> = [1.1, 1.2, 1.3];</a:t>
            </a:r>
          </a:p>
          <a:p>
            <a:pPr marL="0" indent="0">
              <a:buNone/>
            </a:pPr>
            <a:endParaRPr lang="en-US" dirty="0"/>
          </a:p>
          <a:p>
            <a:pPr marL="0" indent="0">
              <a:buNone/>
            </a:pPr>
            <a:r>
              <a:rPr lang="en-US" dirty="0"/>
              <a:t>var </a:t>
            </a:r>
            <a:r>
              <a:rPr lang="en-US" dirty="0" err="1"/>
              <a:t>booleanArray</a:t>
            </a:r>
            <a:r>
              <a:rPr lang="en-US" dirty="0"/>
              <a:t> = [true, false, false, true];</a:t>
            </a:r>
          </a:p>
          <a:p>
            <a:pPr marL="0" indent="0">
              <a:buNone/>
            </a:pPr>
            <a:endParaRPr lang="en-US" dirty="0"/>
          </a:p>
          <a:p>
            <a:pPr marL="0" indent="0">
              <a:buNone/>
            </a:pPr>
            <a:r>
              <a:rPr lang="en-US" dirty="0"/>
              <a:t>var </a:t>
            </a:r>
            <a:r>
              <a:rPr lang="en-US" dirty="0" err="1"/>
              <a:t>mixedArray</a:t>
            </a:r>
            <a:r>
              <a:rPr lang="en-US" dirty="0"/>
              <a:t> = [1, "two", "three", 4];</a:t>
            </a:r>
          </a:p>
          <a:p>
            <a:pPr marL="0" indent="0">
              <a:buNone/>
            </a:pPr>
            <a:r>
              <a:rPr lang="en-US" dirty="0"/>
              <a:t>Array Constructor</a:t>
            </a:r>
          </a:p>
          <a:p>
            <a:pPr marL="0" indent="0">
              <a:buNone/>
            </a:pPr>
            <a:r>
              <a:rPr lang="en-US" dirty="0"/>
              <a:t>You can initialize an array with Array constructor syntax using new keyword.</a:t>
            </a:r>
            <a:br>
              <a:rPr lang="en-US" dirty="0"/>
            </a:br>
            <a:endParaRPr lang="en-US" dirty="0"/>
          </a:p>
        </p:txBody>
      </p:sp>
    </p:spTree>
    <p:extLst>
      <p:ext uri="{BB962C8B-B14F-4D97-AF65-F5344CB8AC3E}">
        <p14:creationId xmlns:p14="http://schemas.microsoft.com/office/powerpoint/2010/main" val="39357909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032FA-BC88-B008-60C5-B21A17F6BE0E}"/>
              </a:ext>
            </a:extLst>
          </p:cNvPr>
          <p:cNvSpPr>
            <a:spLocks noGrp="1"/>
          </p:cNvSpPr>
          <p:nvPr>
            <p:ph idx="1"/>
          </p:nvPr>
        </p:nvSpPr>
        <p:spPr>
          <a:xfrm>
            <a:off x="838200" y="226031"/>
            <a:ext cx="10515600" cy="6369978"/>
          </a:xfrm>
        </p:spPr>
        <p:txBody>
          <a:bodyPr>
            <a:normAutofit/>
          </a:bodyPr>
          <a:lstStyle/>
          <a:p>
            <a:r>
              <a:rPr lang="en-US" dirty="0"/>
              <a:t>var </a:t>
            </a:r>
            <a:r>
              <a:rPr lang="en-US" dirty="0" err="1"/>
              <a:t>stringArray</a:t>
            </a:r>
            <a:r>
              <a:rPr lang="en-US" dirty="0"/>
              <a:t> = new Array();</a:t>
            </a:r>
          </a:p>
          <a:p>
            <a:pPr marL="0" indent="0">
              <a:buNone/>
            </a:pPr>
            <a:r>
              <a:rPr lang="en-US" dirty="0"/>
              <a:t>var </a:t>
            </a:r>
            <a:r>
              <a:rPr lang="en-US" dirty="0" err="1"/>
              <a:t>numericArray</a:t>
            </a:r>
            <a:r>
              <a:rPr lang="en-US" dirty="0"/>
              <a:t> = new Array(3);</a:t>
            </a:r>
          </a:p>
          <a:p>
            <a:pPr marL="0" indent="0">
              <a:buNone/>
            </a:pPr>
            <a:r>
              <a:rPr lang="en-US" dirty="0"/>
              <a:t>var </a:t>
            </a:r>
            <a:r>
              <a:rPr lang="en-US" dirty="0" err="1"/>
              <a:t>mixedArray</a:t>
            </a:r>
            <a:r>
              <a:rPr lang="en-US" dirty="0"/>
              <a:t> = new Array(1, "two", 3, "four");</a:t>
            </a:r>
          </a:p>
          <a:p>
            <a:pPr marL="0" indent="0">
              <a:buNone/>
            </a:pPr>
            <a:r>
              <a:rPr lang="en-US" dirty="0">
                <a:solidFill>
                  <a:srgbClr val="00B050"/>
                </a:solidFill>
              </a:rPr>
              <a:t>Array includes "length" property which returns number of elements in the array.</a:t>
            </a:r>
          </a:p>
        </p:txBody>
      </p:sp>
    </p:spTree>
    <p:extLst>
      <p:ext uri="{BB962C8B-B14F-4D97-AF65-F5344CB8AC3E}">
        <p14:creationId xmlns:p14="http://schemas.microsoft.com/office/powerpoint/2010/main" val="2719207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4876-FC74-033B-F6B7-41D66E821130}"/>
              </a:ext>
            </a:extLst>
          </p:cNvPr>
          <p:cNvSpPr>
            <a:spLocks noGrp="1"/>
          </p:cNvSpPr>
          <p:nvPr>
            <p:ph type="title"/>
          </p:nvPr>
        </p:nvSpPr>
        <p:spPr/>
        <p:txBody>
          <a:bodyPr>
            <a:normAutofit fontScale="90000"/>
          </a:bodyPr>
          <a:lstStyle/>
          <a:p>
            <a:r>
              <a:rPr lang="fr-FR" b="0" i="0" dirty="0">
                <a:solidFill>
                  <a:srgbClr val="181717"/>
                </a:solidFill>
                <a:effectLst/>
                <a:latin typeface="Segoe UI" panose="020B0502040204020203" pitchFamily="34" charset="0"/>
              </a:rPr>
              <a:t>JavaScript </a:t>
            </a:r>
            <a:r>
              <a:rPr lang="fr-FR" b="0" i="0" dirty="0" err="1">
                <a:solidFill>
                  <a:srgbClr val="181717"/>
                </a:solidFill>
                <a:effectLst/>
                <a:latin typeface="Segoe UI" panose="020B0502040204020203" pitchFamily="34" charset="0"/>
              </a:rPr>
              <a:t>Dialog</a:t>
            </a:r>
            <a:r>
              <a:rPr lang="fr-FR" b="0" i="0" dirty="0">
                <a:solidFill>
                  <a:srgbClr val="181717"/>
                </a:solidFill>
                <a:effectLst/>
                <a:latin typeface="Segoe UI" panose="020B0502040204020203" pitchFamily="34" charset="0"/>
              </a:rPr>
              <a:t> Boxes: </a:t>
            </a:r>
            <a:r>
              <a:rPr lang="fr-FR" b="0" i="0" dirty="0" err="1">
                <a:solidFill>
                  <a:srgbClr val="181717"/>
                </a:solidFill>
                <a:effectLst/>
                <a:latin typeface="Segoe UI" panose="020B0502040204020203" pitchFamily="34" charset="0"/>
              </a:rPr>
              <a:t>alert</a:t>
            </a:r>
            <a:r>
              <a:rPr lang="fr-FR" b="0" i="0" dirty="0">
                <a:solidFill>
                  <a:srgbClr val="181717"/>
                </a:solidFill>
                <a:effectLst/>
                <a:latin typeface="Segoe UI" panose="020B0502040204020203" pitchFamily="34" charset="0"/>
              </a:rPr>
              <a:t>(), </a:t>
            </a:r>
            <a:r>
              <a:rPr lang="fr-FR" b="0" i="0" dirty="0" err="1">
                <a:solidFill>
                  <a:srgbClr val="181717"/>
                </a:solidFill>
                <a:effectLst/>
                <a:latin typeface="Segoe UI" panose="020B0502040204020203" pitchFamily="34" charset="0"/>
              </a:rPr>
              <a:t>confirm</a:t>
            </a:r>
            <a:r>
              <a:rPr lang="fr-FR" b="0" i="0" dirty="0">
                <a:solidFill>
                  <a:srgbClr val="181717"/>
                </a:solidFill>
                <a:effectLst/>
                <a:latin typeface="Segoe UI" panose="020B0502040204020203" pitchFamily="34" charset="0"/>
              </a:rPr>
              <a:t>(), prompt()</a:t>
            </a:r>
            <a:br>
              <a:rPr lang="fr-FR" b="0" i="0" dirty="0">
                <a:solidFill>
                  <a:srgbClr val="18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098D69DA-6BC7-1481-74E9-3C7F7D13811F}"/>
              </a:ext>
            </a:extLst>
          </p:cNvPr>
          <p:cNvSpPr>
            <a:spLocks noGrp="1"/>
          </p:cNvSpPr>
          <p:nvPr>
            <p:ph idx="1"/>
          </p:nvPr>
        </p:nvSpPr>
        <p:spPr/>
        <p:txBody>
          <a:bodyPr/>
          <a:lstStyle/>
          <a:p>
            <a:pPr marL="0" indent="0">
              <a:buNone/>
            </a:pPr>
            <a:r>
              <a:rPr lang="en-US" b="0" i="0" dirty="0">
                <a:solidFill>
                  <a:srgbClr val="181717"/>
                </a:solidFill>
                <a:effectLst/>
                <a:latin typeface="Verdana" panose="020B0604030504040204" pitchFamily="34" charset="0"/>
              </a:rPr>
              <a:t>JavaScript provides built-in global functions to display messages to users for different purposes, e.g., displaying a simple message or displaying a message and take the user's confirmation or displaying a popup to take the user's input value.</a:t>
            </a:r>
          </a:p>
          <a:p>
            <a:pPr marL="0" indent="0">
              <a:buNone/>
            </a:pPr>
            <a:r>
              <a:rPr lang="en-US" dirty="0">
                <a:solidFill>
                  <a:srgbClr val="00B050"/>
                </a:solidFill>
              </a:rPr>
              <a:t>alert("This is an alert message box.");</a:t>
            </a:r>
          </a:p>
          <a:p>
            <a:pPr marL="0" indent="0">
              <a:buNone/>
            </a:pPr>
            <a:r>
              <a:rPr lang="en-US" dirty="0">
                <a:solidFill>
                  <a:srgbClr val="00B050"/>
                </a:solidFill>
              </a:rPr>
              <a:t>var </a:t>
            </a:r>
            <a:r>
              <a:rPr lang="en-US" dirty="0" err="1">
                <a:solidFill>
                  <a:srgbClr val="00B050"/>
                </a:solidFill>
              </a:rPr>
              <a:t>ans</a:t>
            </a:r>
            <a:r>
              <a:rPr lang="en-US" dirty="0">
                <a:solidFill>
                  <a:srgbClr val="00B050"/>
                </a:solidFill>
              </a:rPr>
              <a:t> = confirm("Do you want to save </a:t>
            </a:r>
            <a:r>
              <a:rPr lang="en-US" dirty="0" err="1">
                <a:solidFill>
                  <a:srgbClr val="00B050"/>
                </a:solidFill>
              </a:rPr>
              <a:t>changesvar</a:t>
            </a:r>
            <a:r>
              <a:rPr lang="en-US" dirty="0">
                <a:solidFill>
                  <a:srgbClr val="00B050"/>
                </a:solidFill>
              </a:rPr>
              <a:t> tenure =“)</a:t>
            </a:r>
          </a:p>
          <a:p>
            <a:pPr marL="0" indent="0">
              <a:buNone/>
            </a:pPr>
            <a:r>
              <a:rPr lang="en-US" dirty="0">
                <a:solidFill>
                  <a:srgbClr val="00B050"/>
                </a:solidFill>
              </a:rPr>
              <a:t>let x = prompt("Please enter any number")</a:t>
            </a:r>
          </a:p>
          <a:p>
            <a:endParaRPr lang="en-US" dirty="0"/>
          </a:p>
        </p:txBody>
      </p:sp>
    </p:spTree>
    <p:extLst>
      <p:ext uri="{BB962C8B-B14F-4D97-AF65-F5344CB8AC3E}">
        <p14:creationId xmlns:p14="http://schemas.microsoft.com/office/powerpoint/2010/main" val="38907266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E6B5-7DC0-A97E-69DC-7246FEC3FDEB}"/>
              </a:ext>
            </a:extLst>
          </p:cNvPr>
          <p:cNvSpPr>
            <a:spLocks noGrp="1"/>
          </p:cNvSpPr>
          <p:nvPr>
            <p:ph type="title"/>
          </p:nvPr>
        </p:nvSpPr>
        <p:spPr/>
        <p:txBody>
          <a:bodyPr/>
          <a:lstStyle/>
          <a:p>
            <a:r>
              <a:rPr lang="en-US" b="1" i="0" dirty="0">
                <a:solidFill>
                  <a:srgbClr val="262626"/>
                </a:solidFill>
                <a:effectLst/>
                <a:latin typeface="-apple-system"/>
              </a:rPr>
              <a:t>Events and Event Handlers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1971B3C9-692D-20FC-62B8-498894C89E25}"/>
              </a:ext>
            </a:extLst>
          </p:cNvPr>
          <p:cNvSpPr>
            <a:spLocks noGrp="1"/>
          </p:cNvSpPr>
          <p:nvPr>
            <p:ph idx="1"/>
          </p:nvPr>
        </p:nvSpPr>
        <p:spPr/>
        <p:txBody>
          <a:bodyPr/>
          <a:lstStyle/>
          <a:p>
            <a:r>
              <a:rPr lang="en-US" b="0" i="0" dirty="0">
                <a:solidFill>
                  <a:srgbClr val="414141"/>
                </a:solidFill>
                <a:effectLst/>
                <a:latin typeface="-apple-system"/>
              </a:rPr>
              <a:t>An event is something that happens when user interact with the web page, such as when he clicked a link or button, entered text into an input box or </a:t>
            </a:r>
            <a:r>
              <a:rPr lang="en-US" b="0" i="0" dirty="0" err="1">
                <a:solidFill>
                  <a:srgbClr val="414141"/>
                </a:solidFill>
                <a:effectLst/>
                <a:latin typeface="-apple-system"/>
              </a:rPr>
              <a:t>textarea</a:t>
            </a:r>
            <a:r>
              <a:rPr lang="en-US" b="0" i="0" dirty="0">
                <a:solidFill>
                  <a:srgbClr val="414141"/>
                </a:solidFill>
                <a:effectLst/>
                <a:latin typeface="-apple-system"/>
              </a:rPr>
              <a:t>, made selection in a select box.</a:t>
            </a:r>
          </a:p>
          <a:p>
            <a:r>
              <a:rPr lang="en-US" b="0" i="0" dirty="0">
                <a:solidFill>
                  <a:srgbClr val="414141"/>
                </a:solidFill>
                <a:effectLst/>
                <a:latin typeface="-apple-system"/>
              </a:rPr>
              <a:t>When an event occur, you can use a JavaScript event handler (or an event listener) to detect them and perform specific task or set of tasks.</a:t>
            </a:r>
            <a:endParaRPr lang="en-US" dirty="0">
              <a:solidFill>
                <a:srgbClr val="414141"/>
              </a:solidFill>
              <a:latin typeface="-apple-system"/>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button</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onclick</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Click Me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5190979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924AA-4E94-0F76-A691-2C447B280F75}"/>
              </a:ext>
            </a:extLst>
          </p:cNvPr>
          <p:cNvSpPr>
            <a:spLocks noGrp="1"/>
          </p:cNvSpPr>
          <p:nvPr>
            <p:ph idx="1"/>
          </p:nvPr>
        </p:nvSpPr>
        <p:spPr>
          <a:xfrm>
            <a:off x="838200" y="85725"/>
            <a:ext cx="10515600" cy="6553200"/>
          </a:xfrm>
        </p:spPr>
        <p:txBody>
          <a:bodyPr>
            <a:normAutofit fontScale="92500" lnSpcReduction="10000"/>
          </a:bodyPr>
          <a:lstStyle/>
          <a:p>
            <a:r>
              <a:rPr lang="en-US" sz="2400" b="0" dirty="0" err="1">
                <a:solidFill>
                  <a:srgbClr val="FF0000"/>
                </a:solidFill>
                <a:effectLst/>
                <a:latin typeface="Consolas" panose="020B0609020204030204" pitchFamily="49" charset="0"/>
              </a:rPr>
              <a:t>Contextmenu</a:t>
            </a:r>
            <a:r>
              <a:rPr lang="en-US" sz="2400" b="0" dirty="0">
                <a:solidFill>
                  <a:srgbClr val="FF0000"/>
                </a:solidFill>
                <a:effectLst/>
                <a:latin typeface="Consolas" panose="020B0609020204030204" pitchFamily="49" charset="0"/>
              </a:rPr>
              <a:t> Event (</a:t>
            </a:r>
            <a:r>
              <a:rPr lang="en-US" sz="2400" b="0" dirty="0" err="1">
                <a:solidFill>
                  <a:srgbClr val="FF0000"/>
                </a:solidFill>
                <a:effectLst/>
                <a:latin typeface="Consolas" panose="020B0609020204030204" pitchFamily="49" charset="0"/>
              </a:rPr>
              <a:t>oncontextmenu</a:t>
            </a:r>
            <a:r>
              <a:rPr lang="en-US" sz="2400" b="0" dirty="0">
                <a:solidFill>
                  <a:srgbClr val="FF0000"/>
                </a:solidFill>
                <a:effectLst/>
                <a:latin typeface="Consolas" panose="020B0609020204030204" pitchFamily="49" charset="0"/>
              </a:rPr>
              <a:t>): </a:t>
            </a:r>
            <a:r>
              <a:rPr lang="en-US" sz="2400" b="0" dirty="0">
                <a:effectLst/>
                <a:latin typeface="Consolas" panose="020B0609020204030204" pitchFamily="49" charset="0"/>
              </a:rPr>
              <a:t>The </a:t>
            </a:r>
            <a:r>
              <a:rPr lang="en-US" sz="2400" b="0" dirty="0" err="1">
                <a:effectLst/>
                <a:latin typeface="Consolas" panose="020B0609020204030204" pitchFamily="49" charset="0"/>
              </a:rPr>
              <a:t>contextmenu</a:t>
            </a:r>
            <a:r>
              <a:rPr lang="en-US" sz="2400" b="0" dirty="0">
                <a:effectLst/>
                <a:latin typeface="Consolas" panose="020B0609020204030204" pitchFamily="49" charset="0"/>
              </a:rPr>
              <a:t> event occurs when a user clicks the right mouse button on an element to open a context menu. </a:t>
            </a:r>
          </a:p>
          <a:p>
            <a:r>
              <a:rPr lang="en-US" sz="2400" b="0" dirty="0">
                <a:effectLst/>
                <a:latin typeface="Consolas" panose="020B0609020204030204" pitchFamily="49" charset="0"/>
              </a:rPr>
              <a:t>&lt;button type="button" </a:t>
            </a:r>
            <a:r>
              <a:rPr lang="en-US" sz="2400" b="0" dirty="0" err="1">
                <a:effectLst/>
                <a:latin typeface="Consolas" panose="020B0609020204030204" pitchFamily="49" charset="0"/>
              </a:rPr>
              <a:t>oncontextmenu</a:t>
            </a:r>
            <a:r>
              <a:rPr lang="en-US" sz="2400" b="0" dirty="0">
                <a:effectLst/>
                <a:latin typeface="Consolas" panose="020B0609020204030204" pitchFamily="49" charset="0"/>
              </a:rPr>
              <a:t>="alert('You have right-clicked a button!');"&gt;Right Click on Me&lt;/button&gt;</a:t>
            </a:r>
          </a:p>
          <a:p>
            <a:r>
              <a:rPr lang="en-US" sz="2400" b="0" dirty="0">
                <a:solidFill>
                  <a:srgbClr val="FF0000"/>
                </a:solidFill>
                <a:effectLst/>
                <a:latin typeface="Consolas" panose="020B0609020204030204" pitchFamily="49" charset="0"/>
              </a:rPr>
              <a:t>Click Event (onclick): </a:t>
            </a:r>
            <a:r>
              <a:rPr lang="en-US" sz="2400" b="0" dirty="0">
                <a:effectLst/>
                <a:latin typeface="Consolas" panose="020B0609020204030204" pitchFamily="49" charset="0"/>
              </a:rPr>
              <a:t>The click event occurs when a user clicks on an element on a web page</a:t>
            </a:r>
          </a:p>
          <a:p>
            <a:r>
              <a:rPr lang="en-US" sz="2400" b="0" dirty="0">
                <a:effectLst/>
                <a:latin typeface="Consolas" panose="020B0609020204030204" pitchFamily="49" charset="0"/>
              </a:rPr>
              <a:t>&lt;button type="button" onclick="alert('You have clicked a button!');"&gt;Click Me&lt;/button&gt;</a:t>
            </a:r>
          </a:p>
          <a:p>
            <a:r>
              <a:rPr lang="en-US" sz="2400" b="0" dirty="0">
                <a:solidFill>
                  <a:srgbClr val="FF0000"/>
                </a:solidFill>
                <a:effectLst/>
                <a:latin typeface="Consolas" panose="020B0609020204030204" pitchFamily="49" charset="0"/>
              </a:rPr>
              <a:t>Mouseover Event (</a:t>
            </a:r>
            <a:r>
              <a:rPr lang="en-US" sz="2400" b="0" dirty="0" err="1">
                <a:solidFill>
                  <a:srgbClr val="FF0000"/>
                </a:solidFill>
                <a:effectLst/>
                <a:latin typeface="Consolas" panose="020B0609020204030204" pitchFamily="49" charset="0"/>
              </a:rPr>
              <a:t>onmouseover</a:t>
            </a:r>
            <a:r>
              <a:rPr lang="en-US" sz="2400" b="0" dirty="0">
                <a:solidFill>
                  <a:srgbClr val="FF0000"/>
                </a:solidFill>
                <a:effectLst/>
                <a:latin typeface="Consolas" panose="020B0609020204030204" pitchFamily="49" charset="0"/>
              </a:rPr>
              <a:t>): </a:t>
            </a:r>
            <a:r>
              <a:rPr lang="en-US" sz="2400" b="0" dirty="0">
                <a:effectLst/>
                <a:latin typeface="Consolas" panose="020B0609020204030204" pitchFamily="49" charset="0"/>
              </a:rPr>
              <a:t>The mouseover event occurs when a user moves the mouse pointer over an element.</a:t>
            </a:r>
          </a:p>
          <a:p>
            <a:r>
              <a:rPr lang="en-US" sz="2400" b="0" dirty="0">
                <a:effectLst/>
                <a:latin typeface="Consolas" panose="020B0609020204030204" pitchFamily="49" charset="0"/>
              </a:rPr>
              <a:t>&lt;button type="button" </a:t>
            </a:r>
            <a:r>
              <a:rPr lang="en-US" sz="2400" b="0" dirty="0" err="1">
                <a:effectLst/>
                <a:latin typeface="Consolas" panose="020B0609020204030204" pitchFamily="49" charset="0"/>
              </a:rPr>
              <a:t>onmouseover</a:t>
            </a:r>
            <a:r>
              <a:rPr lang="en-US" sz="2400" b="0" dirty="0">
                <a:effectLst/>
                <a:latin typeface="Consolas" panose="020B0609020204030204" pitchFamily="49" charset="0"/>
              </a:rPr>
              <a:t>="alert('You have placed mouse pointer over a button!');"&gt;Place Mouse Over Me&lt;/button&gt;</a:t>
            </a:r>
          </a:p>
          <a:p>
            <a:r>
              <a:rPr lang="en-US" sz="2400" b="0" dirty="0" err="1">
                <a:solidFill>
                  <a:srgbClr val="FF0000"/>
                </a:solidFill>
                <a:effectLst/>
                <a:latin typeface="Consolas" panose="020B0609020204030204" pitchFamily="49" charset="0"/>
              </a:rPr>
              <a:t>Mouseout</a:t>
            </a:r>
            <a:r>
              <a:rPr lang="en-US" sz="2400" b="0" dirty="0">
                <a:solidFill>
                  <a:srgbClr val="FF0000"/>
                </a:solidFill>
                <a:effectLst/>
                <a:latin typeface="Consolas" panose="020B0609020204030204" pitchFamily="49" charset="0"/>
              </a:rPr>
              <a:t> Event (</a:t>
            </a:r>
            <a:r>
              <a:rPr lang="en-US" sz="2400" b="0" dirty="0" err="1">
                <a:solidFill>
                  <a:srgbClr val="FF0000"/>
                </a:solidFill>
                <a:effectLst/>
                <a:latin typeface="Consolas" panose="020B0609020204030204" pitchFamily="49" charset="0"/>
              </a:rPr>
              <a:t>onmouseout</a:t>
            </a:r>
            <a:r>
              <a:rPr lang="en-US" sz="2400" b="0" dirty="0">
                <a:solidFill>
                  <a:srgbClr val="FF0000"/>
                </a:solidFill>
                <a:effectLst/>
                <a:latin typeface="Consolas" panose="020B0609020204030204" pitchFamily="49" charset="0"/>
              </a:rPr>
              <a:t>): </a:t>
            </a:r>
            <a:r>
              <a:rPr lang="en-US" sz="2400" b="0" dirty="0">
                <a:effectLst/>
                <a:latin typeface="Consolas" panose="020B0609020204030204" pitchFamily="49" charset="0"/>
              </a:rPr>
              <a:t>The </a:t>
            </a:r>
            <a:r>
              <a:rPr lang="en-US" sz="2400" b="0" dirty="0" err="1">
                <a:effectLst/>
                <a:latin typeface="Consolas" panose="020B0609020204030204" pitchFamily="49" charset="0"/>
              </a:rPr>
              <a:t>mouseout</a:t>
            </a:r>
            <a:r>
              <a:rPr lang="en-US" sz="2400" b="0" dirty="0">
                <a:effectLst/>
                <a:latin typeface="Consolas" panose="020B0609020204030204" pitchFamily="49" charset="0"/>
              </a:rPr>
              <a:t> event occurs when a user moves the mouse pointer outside of an element.</a:t>
            </a:r>
          </a:p>
          <a:p>
            <a:r>
              <a:rPr lang="en-US" sz="2400" b="0" dirty="0">
                <a:effectLst/>
                <a:latin typeface="Consolas" panose="020B0609020204030204" pitchFamily="49" charset="0"/>
              </a:rPr>
              <a:t>&lt;button type="button" </a:t>
            </a:r>
            <a:r>
              <a:rPr lang="en-US" sz="2400" b="0" dirty="0" err="1">
                <a:effectLst/>
                <a:latin typeface="Consolas" panose="020B0609020204030204" pitchFamily="49" charset="0"/>
              </a:rPr>
              <a:t>onmouseout</a:t>
            </a:r>
            <a:r>
              <a:rPr lang="en-US" sz="2400" b="0" dirty="0">
                <a:effectLst/>
                <a:latin typeface="Consolas" panose="020B0609020204030204" pitchFamily="49" charset="0"/>
              </a:rPr>
              <a:t>="alert('You have moved out of the button!');"&gt;Place Mouse Inside Me and Move Out&lt;/button&gt;</a:t>
            </a:r>
          </a:p>
          <a:p>
            <a:br>
              <a:rPr lang="en-US" sz="2400" b="0" dirty="0">
                <a:effectLst/>
                <a:latin typeface="Consolas" panose="020B0609020204030204" pitchFamily="49" charset="0"/>
              </a:rPr>
            </a:br>
            <a:br>
              <a:rPr lang="en-US" sz="1600" b="0" dirty="0">
                <a:effectLst/>
                <a:latin typeface="Consolas" panose="020B0609020204030204" pitchFamily="49" charset="0"/>
              </a:rPr>
            </a:br>
            <a:endParaRPr lang="en-US" sz="1600" b="0" dirty="0">
              <a:effectLst/>
              <a:latin typeface="Consolas" panose="020B0609020204030204" pitchFamily="49" charset="0"/>
            </a:endParaRPr>
          </a:p>
          <a:p>
            <a:endParaRPr lang="en-US" sz="1600" dirty="0"/>
          </a:p>
        </p:txBody>
      </p:sp>
    </p:spTree>
    <p:extLst>
      <p:ext uri="{BB962C8B-B14F-4D97-AF65-F5344CB8AC3E}">
        <p14:creationId xmlns:p14="http://schemas.microsoft.com/office/powerpoint/2010/main" val="28495321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41754-9D21-6B69-DCE0-EAC0FB2FA349}"/>
              </a:ext>
            </a:extLst>
          </p:cNvPr>
          <p:cNvSpPr>
            <a:spLocks noGrp="1"/>
          </p:cNvSpPr>
          <p:nvPr>
            <p:ph idx="1"/>
          </p:nvPr>
        </p:nvSpPr>
        <p:spPr>
          <a:xfrm>
            <a:off x="838200" y="438150"/>
            <a:ext cx="10515600" cy="5738813"/>
          </a:xfrm>
        </p:spPr>
        <p:txBody>
          <a:bodyPr>
            <a:normAutofit fontScale="55000" lnSpcReduction="20000"/>
          </a:bodyPr>
          <a:lstStyle/>
          <a:p>
            <a:pPr marL="0" indent="0">
              <a:buNone/>
            </a:pPr>
            <a:r>
              <a:rPr lang="en-US" sz="2800" b="0" dirty="0">
                <a:solidFill>
                  <a:srgbClr val="FF0000"/>
                </a:solidFill>
                <a:effectLst/>
                <a:latin typeface="Consolas" panose="020B0609020204030204" pitchFamily="49" charset="0"/>
              </a:rPr>
              <a:t>Keyboard Events</a:t>
            </a:r>
          </a:p>
          <a:p>
            <a:pPr marL="0" indent="0">
              <a:buNone/>
            </a:pPr>
            <a:br>
              <a:rPr lang="en-US" sz="2800" b="0" dirty="0">
                <a:effectLst/>
                <a:latin typeface="Consolas" panose="020B0609020204030204" pitchFamily="49" charset="0"/>
              </a:rPr>
            </a:br>
            <a:r>
              <a:rPr lang="en-US" sz="2800" b="0" dirty="0" err="1">
                <a:solidFill>
                  <a:srgbClr val="FF0000"/>
                </a:solidFill>
                <a:effectLst/>
                <a:latin typeface="Consolas" panose="020B0609020204030204" pitchFamily="49" charset="0"/>
              </a:rPr>
              <a:t>Keydown</a:t>
            </a:r>
            <a:r>
              <a:rPr lang="en-US" sz="2800" b="0" dirty="0">
                <a:solidFill>
                  <a:srgbClr val="FF0000"/>
                </a:solidFill>
                <a:effectLst/>
                <a:latin typeface="Consolas" panose="020B0609020204030204" pitchFamily="49" charset="0"/>
              </a:rPr>
              <a:t> Event (</a:t>
            </a:r>
            <a:r>
              <a:rPr lang="en-US" sz="2800" b="0" dirty="0" err="1">
                <a:solidFill>
                  <a:srgbClr val="FF0000"/>
                </a:solidFill>
                <a:effectLst/>
                <a:latin typeface="Consolas" panose="020B0609020204030204" pitchFamily="49" charset="0"/>
              </a:rPr>
              <a:t>onkeydown</a:t>
            </a:r>
            <a:r>
              <a:rPr lang="en-US" sz="2800" b="0" dirty="0">
                <a:solidFill>
                  <a:srgbClr val="FF0000"/>
                </a:solidFill>
                <a:effectLst/>
                <a:latin typeface="Consolas" panose="020B0609020204030204" pitchFamily="49" charset="0"/>
              </a:rPr>
              <a:t>): </a:t>
            </a:r>
            <a:r>
              <a:rPr lang="en-US" sz="2800" b="0" dirty="0">
                <a:effectLst/>
                <a:latin typeface="Consolas" panose="020B0609020204030204" pitchFamily="49" charset="0"/>
              </a:rPr>
              <a:t>The </a:t>
            </a:r>
            <a:r>
              <a:rPr lang="en-US" sz="2800" b="0" dirty="0" err="1">
                <a:effectLst/>
                <a:latin typeface="Consolas" panose="020B0609020204030204" pitchFamily="49" charset="0"/>
              </a:rPr>
              <a:t>keydown</a:t>
            </a:r>
            <a:r>
              <a:rPr lang="en-US" sz="2800" b="0" dirty="0">
                <a:effectLst/>
                <a:latin typeface="Consolas" panose="020B0609020204030204" pitchFamily="49" charset="0"/>
              </a:rPr>
              <a:t> event occurs when the user presses down a key on the keyboard.</a:t>
            </a:r>
          </a:p>
          <a:p>
            <a:pPr marL="0" indent="0">
              <a:buNone/>
            </a:pPr>
            <a:r>
              <a:rPr lang="en-US" sz="2800" b="0" dirty="0">
                <a:effectLst/>
                <a:latin typeface="Consolas" panose="020B0609020204030204" pitchFamily="49" charset="0"/>
              </a:rPr>
              <a:t>&lt;input type="text" </a:t>
            </a:r>
            <a:r>
              <a:rPr lang="en-US" sz="2800" b="0" dirty="0" err="1">
                <a:effectLst/>
                <a:latin typeface="Consolas" panose="020B0609020204030204" pitchFamily="49" charset="0"/>
              </a:rPr>
              <a:t>onkeydown</a:t>
            </a:r>
            <a:r>
              <a:rPr lang="en-US" sz="2800" b="0" dirty="0">
                <a:effectLst/>
                <a:latin typeface="Consolas" panose="020B0609020204030204" pitchFamily="49" charset="0"/>
              </a:rPr>
              <a:t>="alert('You have pressed a key inside text input!')"&gt;</a:t>
            </a:r>
          </a:p>
          <a:p>
            <a:pPr marL="0" indent="0">
              <a:buNone/>
            </a:pPr>
            <a:br>
              <a:rPr lang="en-US" sz="2800" b="0" dirty="0">
                <a:effectLst/>
                <a:latin typeface="Consolas" panose="020B0609020204030204" pitchFamily="49" charset="0"/>
              </a:rPr>
            </a:br>
            <a:r>
              <a:rPr lang="en-US" sz="2800" b="0" dirty="0">
                <a:solidFill>
                  <a:srgbClr val="FF0000"/>
                </a:solidFill>
                <a:effectLst/>
                <a:latin typeface="Consolas" panose="020B0609020204030204" pitchFamily="49" charset="0"/>
              </a:rPr>
              <a:t>Change Event (</a:t>
            </a:r>
            <a:r>
              <a:rPr lang="en-US" sz="2800" b="0" dirty="0" err="1">
                <a:solidFill>
                  <a:srgbClr val="FF0000"/>
                </a:solidFill>
                <a:effectLst/>
                <a:latin typeface="Consolas" panose="020B0609020204030204" pitchFamily="49" charset="0"/>
              </a:rPr>
              <a:t>onchange</a:t>
            </a:r>
            <a:r>
              <a:rPr lang="en-US" sz="2800" b="0" dirty="0">
                <a:solidFill>
                  <a:srgbClr val="FF0000"/>
                </a:solidFill>
                <a:effectLst/>
                <a:latin typeface="Consolas" panose="020B0609020204030204" pitchFamily="49" charset="0"/>
              </a:rPr>
              <a:t>): </a:t>
            </a:r>
            <a:r>
              <a:rPr lang="en-US" sz="2800" b="0" dirty="0">
                <a:effectLst/>
                <a:latin typeface="Consolas" panose="020B0609020204030204" pitchFamily="49" charset="0"/>
              </a:rPr>
              <a:t>The change event occurs when a user changes the value of a form element.</a:t>
            </a:r>
          </a:p>
          <a:p>
            <a:pPr marL="0" indent="0">
              <a:buNone/>
            </a:pPr>
            <a:r>
              <a:rPr lang="en-US" sz="2800" b="0" dirty="0">
                <a:effectLst/>
                <a:latin typeface="Consolas" panose="020B0609020204030204" pitchFamily="49" charset="0"/>
              </a:rPr>
              <a:t>&lt;select </a:t>
            </a:r>
            <a:r>
              <a:rPr lang="en-US" sz="2800" b="0" dirty="0" err="1">
                <a:effectLst/>
                <a:latin typeface="Consolas" panose="020B0609020204030204" pitchFamily="49" charset="0"/>
              </a:rPr>
              <a:t>onchange</a:t>
            </a:r>
            <a:r>
              <a:rPr lang="en-US" sz="2800" b="0" dirty="0">
                <a:effectLst/>
                <a:latin typeface="Consolas" panose="020B0609020204030204" pitchFamily="49" charset="0"/>
              </a:rPr>
              <a:t>="alert('You have changed the selection!');"&gt;</a:t>
            </a:r>
          </a:p>
          <a:p>
            <a:pPr marL="0" indent="0">
              <a:buNone/>
            </a:pPr>
            <a:r>
              <a:rPr lang="en-US" sz="2800" b="0" dirty="0">
                <a:effectLst/>
                <a:latin typeface="Consolas" panose="020B0609020204030204" pitchFamily="49" charset="0"/>
              </a:rPr>
              <a:t>    &lt;option&gt;Select&lt;/option&gt;</a:t>
            </a:r>
          </a:p>
          <a:p>
            <a:pPr marL="0" indent="0">
              <a:buNone/>
            </a:pPr>
            <a:r>
              <a:rPr lang="en-US" sz="2800" b="0" dirty="0">
                <a:effectLst/>
                <a:latin typeface="Consolas" panose="020B0609020204030204" pitchFamily="49" charset="0"/>
              </a:rPr>
              <a:t>    &lt;option&gt;Male&lt;/option&gt;</a:t>
            </a:r>
          </a:p>
          <a:p>
            <a:pPr marL="0" indent="0">
              <a:buNone/>
            </a:pPr>
            <a:r>
              <a:rPr lang="en-US" sz="2800" b="0" dirty="0">
                <a:effectLst/>
                <a:latin typeface="Consolas" panose="020B0609020204030204" pitchFamily="49" charset="0"/>
              </a:rPr>
              <a:t>    &lt;option&gt;Female&lt;/option&gt;</a:t>
            </a:r>
          </a:p>
          <a:p>
            <a:pPr marL="0" indent="0">
              <a:buNone/>
            </a:pPr>
            <a:r>
              <a:rPr lang="en-US" sz="2800" b="0" dirty="0">
                <a:effectLst/>
                <a:latin typeface="Consolas" panose="020B0609020204030204" pitchFamily="49" charset="0"/>
              </a:rPr>
              <a:t>&lt;/select&gt;</a:t>
            </a:r>
          </a:p>
          <a:p>
            <a:pPr marL="0" indent="0">
              <a:buNone/>
            </a:pPr>
            <a:br>
              <a:rPr lang="en-US" sz="2800" b="0" dirty="0">
                <a:effectLst/>
                <a:latin typeface="Consolas" panose="020B0609020204030204" pitchFamily="49" charset="0"/>
              </a:rPr>
            </a:br>
            <a:r>
              <a:rPr lang="en-US" sz="2800" b="0" dirty="0">
                <a:solidFill>
                  <a:srgbClr val="FF0000"/>
                </a:solidFill>
                <a:effectLst/>
                <a:latin typeface="Consolas" panose="020B0609020204030204" pitchFamily="49" charset="0"/>
              </a:rPr>
              <a:t>Submit Event (</a:t>
            </a:r>
            <a:r>
              <a:rPr lang="en-US" sz="2800" b="0" dirty="0" err="1">
                <a:solidFill>
                  <a:srgbClr val="FF0000"/>
                </a:solidFill>
                <a:effectLst/>
                <a:latin typeface="Consolas" panose="020B0609020204030204" pitchFamily="49" charset="0"/>
              </a:rPr>
              <a:t>onsubmit</a:t>
            </a:r>
            <a:r>
              <a:rPr lang="en-US" sz="2800" b="0" dirty="0">
                <a:solidFill>
                  <a:srgbClr val="FF0000"/>
                </a:solidFill>
                <a:effectLst/>
                <a:latin typeface="Consolas" panose="020B0609020204030204" pitchFamily="49" charset="0"/>
              </a:rPr>
              <a:t>)</a:t>
            </a:r>
          </a:p>
          <a:p>
            <a:pPr marL="0" indent="0">
              <a:buNone/>
            </a:pPr>
            <a:r>
              <a:rPr lang="en-US" sz="2800" b="0" dirty="0">
                <a:effectLst/>
                <a:latin typeface="Consolas" panose="020B0609020204030204" pitchFamily="49" charset="0"/>
              </a:rPr>
              <a:t>The submit event only occurs when the user submits a form on a web page.</a:t>
            </a:r>
          </a:p>
          <a:p>
            <a:pPr marL="0" indent="0">
              <a:buNone/>
            </a:pPr>
            <a:r>
              <a:rPr lang="en-US" sz="2800" b="0" dirty="0">
                <a:effectLst/>
                <a:latin typeface="Consolas" panose="020B0609020204030204" pitchFamily="49" charset="0"/>
              </a:rPr>
              <a:t>&lt;form action="</a:t>
            </a:r>
            <a:r>
              <a:rPr lang="en-US" sz="2800" b="0" dirty="0" err="1">
                <a:effectLst/>
                <a:latin typeface="Consolas" panose="020B0609020204030204" pitchFamily="49" charset="0"/>
              </a:rPr>
              <a:t>action.php</a:t>
            </a:r>
            <a:r>
              <a:rPr lang="en-US" sz="2800" b="0" dirty="0">
                <a:effectLst/>
                <a:latin typeface="Consolas" panose="020B0609020204030204" pitchFamily="49" charset="0"/>
              </a:rPr>
              <a:t>" method="post" </a:t>
            </a:r>
            <a:r>
              <a:rPr lang="en-US" sz="2800" b="0" dirty="0" err="1">
                <a:effectLst/>
                <a:latin typeface="Consolas" panose="020B0609020204030204" pitchFamily="49" charset="0"/>
              </a:rPr>
              <a:t>onsubmit</a:t>
            </a:r>
            <a:r>
              <a:rPr lang="en-US" sz="2800" b="0" dirty="0">
                <a:effectLst/>
                <a:latin typeface="Consolas" panose="020B0609020204030204" pitchFamily="49" charset="0"/>
              </a:rPr>
              <a:t>="alert('Form data will be submitted to the server!');"&gt;</a:t>
            </a:r>
          </a:p>
          <a:p>
            <a:pPr marL="0" indent="0">
              <a:buNone/>
            </a:pPr>
            <a:r>
              <a:rPr lang="en-US" sz="2800" b="0" dirty="0">
                <a:effectLst/>
                <a:latin typeface="Consolas" panose="020B0609020204030204" pitchFamily="49" charset="0"/>
              </a:rPr>
              <a:t>    &lt;label&gt;First Name:&lt;/label&gt;</a:t>
            </a:r>
          </a:p>
          <a:p>
            <a:pPr marL="0" indent="0">
              <a:buNone/>
            </a:pPr>
            <a:r>
              <a:rPr lang="en-US" sz="2800" b="0" dirty="0">
                <a:effectLst/>
                <a:latin typeface="Consolas" panose="020B0609020204030204" pitchFamily="49" charset="0"/>
              </a:rPr>
              <a:t>    &lt;input type="text" name="first-name" required&gt;</a:t>
            </a:r>
          </a:p>
          <a:p>
            <a:pPr marL="0" indent="0">
              <a:buNone/>
            </a:pPr>
            <a:r>
              <a:rPr lang="en-US" sz="2800" b="0" dirty="0">
                <a:effectLst/>
                <a:latin typeface="Consolas" panose="020B0609020204030204" pitchFamily="49" charset="0"/>
              </a:rPr>
              <a:t>    &lt;input type="submit" value="Submit"&gt;</a:t>
            </a:r>
          </a:p>
          <a:p>
            <a:pPr marL="0" indent="0">
              <a:buNone/>
            </a:pPr>
            <a:r>
              <a:rPr lang="en-US" sz="2800" b="0" dirty="0">
                <a:effectLst/>
                <a:latin typeface="Consolas" panose="020B0609020204030204" pitchFamily="49" charset="0"/>
              </a:rPr>
              <a:t>&lt;/form&gt;</a:t>
            </a:r>
          </a:p>
          <a:p>
            <a:pPr marL="0" indent="0">
              <a:buNone/>
            </a:pPr>
            <a:endParaRPr lang="en-US" dirty="0"/>
          </a:p>
        </p:txBody>
      </p:sp>
    </p:spTree>
    <p:extLst>
      <p:ext uri="{BB962C8B-B14F-4D97-AF65-F5344CB8AC3E}">
        <p14:creationId xmlns:p14="http://schemas.microsoft.com/office/powerpoint/2010/main" val="34520701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FF34-9A23-D61D-CA87-874AFA776CB5}"/>
              </a:ext>
            </a:extLst>
          </p:cNvPr>
          <p:cNvSpPr>
            <a:spLocks noGrp="1"/>
          </p:cNvSpPr>
          <p:nvPr>
            <p:ph type="title"/>
          </p:nvPr>
        </p:nvSpPr>
        <p:spPr/>
        <p:txBody>
          <a:bodyPr/>
          <a:lstStyle/>
          <a:p>
            <a:r>
              <a:rPr lang="en-US" b="1" i="0" dirty="0">
                <a:solidFill>
                  <a:srgbClr val="262626"/>
                </a:solidFill>
                <a:effectLst/>
                <a:latin typeface="-apple-system"/>
              </a:rPr>
              <a:t>JavaScript Strings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2A61F32E-0DF2-8131-E2AD-ECCC01C4AA02}"/>
              </a:ext>
            </a:extLst>
          </p:cNvPr>
          <p:cNvSpPr>
            <a:spLocks noGrp="1"/>
          </p:cNvSpPr>
          <p:nvPr>
            <p:ph idx="1"/>
          </p:nvPr>
        </p:nvSpPr>
        <p:spPr>
          <a:xfrm>
            <a:off x="838200" y="1825624"/>
            <a:ext cx="10515600" cy="4893227"/>
          </a:xfrm>
        </p:spPr>
        <p:txBody>
          <a:bodyPr/>
          <a:lstStyle/>
          <a:p>
            <a:r>
              <a:rPr lang="en-US" dirty="0"/>
              <a:t>A string is a sequence of letters, numbers, special characters and arithmetic values or combination of all. Strings can be created by enclosing the string literal (i.e. string characters) either within single quotes (') or double quotes (")</a:t>
            </a:r>
          </a:p>
          <a:p>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myString</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669900"/>
                </a:solidFill>
                <a:effectLst/>
                <a:latin typeface="Consolas" panose="020B0609020204030204" pitchFamily="49" charset="0"/>
              </a:rPr>
              <a:t>'Hello World!'</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9999"/>
                </a:solidFill>
                <a:effectLst/>
                <a:latin typeface="Consolas" panose="020B0609020204030204" pitchFamily="49" charset="0"/>
              </a:rPr>
              <a:t>// Single quoted string</a:t>
            </a:r>
            <a:r>
              <a:rPr lang="en-US" sz="2400" b="0" i="0" dirty="0">
                <a:solidFill>
                  <a:srgbClr val="000000"/>
                </a:solidFill>
                <a:effectLst/>
                <a:latin typeface="Consolas" panose="020B0609020204030204" pitchFamily="49" charset="0"/>
              </a:rPr>
              <a:t> </a:t>
            </a:r>
          </a:p>
          <a:p>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myString</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669900"/>
                </a:solidFill>
                <a:effectLst/>
                <a:latin typeface="Consolas" panose="020B0609020204030204" pitchFamily="49" charset="0"/>
              </a:rPr>
              <a:t>"Hello World!"</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9999"/>
                </a:solidFill>
                <a:effectLst/>
                <a:latin typeface="Consolas" panose="020B0609020204030204" pitchFamily="49" charset="0"/>
              </a:rPr>
              <a:t>// Double quoted string</a:t>
            </a:r>
          </a:p>
          <a:p>
            <a:r>
              <a:rPr lang="en-US" sz="2400" dirty="0"/>
              <a:t>JavaScript provides </a:t>
            </a:r>
            <a:r>
              <a:rPr lang="en-US" sz="2400" dirty="0" err="1"/>
              <a:t>sThe</a:t>
            </a:r>
            <a:r>
              <a:rPr lang="en-US" sz="2400" dirty="0"/>
              <a:t> length property returns the length of the string, which is the number of characters contained in the </a:t>
            </a:r>
            <a:r>
              <a:rPr lang="en-US" sz="2400" dirty="0" err="1"/>
              <a:t>stringeveral</a:t>
            </a:r>
            <a:r>
              <a:rPr lang="en-US" sz="2400" dirty="0"/>
              <a:t> properties and methods to perform operations on string values.</a:t>
            </a:r>
          </a:p>
          <a:p>
            <a:r>
              <a:rPr lang="en-US" sz="1600" b="0" i="0" dirty="0">
                <a:solidFill>
                  <a:srgbClr val="0077AA"/>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str1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"This is a paragraph of text."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err="1">
                <a:solidFill>
                  <a:srgbClr val="000000"/>
                </a:solidFill>
                <a:effectLst/>
                <a:latin typeface="Consolas" panose="020B0609020204030204" pitchFamily="49" charset="0"/>
              </a:rPr>
              <a:t>document</a:t>
            </a:r>
            <a:r>
              <a:rPr lang="en-US" sz="1600" b="0" i="0" dirty="0" err="1">
                <a:solidFill>
                  <a:srgbClr val="5F6364"/>
                </a:solidFill>
                <a:effectLst/>
                <a:latin typeface="Consolas" panose="020B0609020204030204" pitchFamily="49" charset="0"/>
              </a:rPr>
              <a:t>.</a:t>
            </a:r>
            <a:r>
              <a:rPr lang="en-US" sz="1600" b="0" i="0" dirty="0" err="1">
                <a:solidFill>
                  <a:srgbClr val="DD4A68"/>
                </a:solidFill>
                <a:effectLst/>
                <a:latin typeface="Consolas" panose="020B0609020204030204" pitchFamily="49" charset="0"/>
              </a:rPr>
              <a:t>write</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str1</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length</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99999"/>
                </a:solidFill>
                <a:effectLst/>
                <a:latin typeface="Consolas" panose="020B0609020204030204" pitchFamily="49" charset="0"/>
              </a:rPr>
              <a:t>// Prints 28</a:t>
            </a:r>
            <a:endParaRPr lang="en-US" sz="2400" dirty="0"/>
          </a:p>
        </p:txBody>
      </p:sp>
    </p:spTree>
    <p:extLst>
      <p:ext uri="{BB962C8B-B14F-4D97-AF65-F5344CB8AC3E}">
        <p14:creationId xmlns:p14="http://schemas.microsoft.com/office/powerpoint/2010/main" val="42851754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B1304-CCE1-55E0-6D98-39EDC845CF8A}"/>
              </a:ext>
            </a:extLst>
          </p:cNvPr>
          <p:cNvSpPr>
            <a:spLocks noGrp="1"/>
          </p:cNvSpPr>
          <p:nvPr>
            <p:ph idx="1"/>
          </p:nvPr>
        </p:nvSpPr>
        <p:spPr>
          <a:xfrm>
            <a:off x="838200" y="288235"/>
            <a:ext cx="10515600" cy="6490252"/>
          </a:xfrm>
        </p:spPr>
        <p:txBody>
          <a:bodyPr>
            <a:normAutofit/>
          </a:bodyPr>
          <a:lstStyle/>
          <a:p>
            <a:r>
              <a:rPr lang="en-US" dirty="0"/>
              <a:t>You can use the </a:t>
            </a:r>
            <a:r>
              <a:rPr lang="en-US" dirty="0" err="1"/>
              <a:t>indexOf</a:t>
            </a:r>
            <a:r>
              <a:rPr lang="en-US" dirty="0"/>
              <a:t>() method to find a substring or string within another string. This method returns the index or position of the first occurrence of a specified string within a string.</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str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"If the facts don't fit the theory, change the facts."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pos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str</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indexOf</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"facts"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pos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0utputs: 7</a:t>
            </a:r>
          </a:p>
          <a:p>
            <a:r>
              <a:rPr lang="en-US" dirty="0"/>
              <a:t>Similarly, you can use the </a:t>
            </a:r>
            <a:r>
              <a:rPr lang="en-US" dirty="0" err="1"/>
              <a:t>lastIndexOf</a:t>
            </a:r>
            <a:r>
              <a:rPr lang="en-US" dirty="0"/>
              <a:t>() method to get the index or position of the last occurrence of the specified string within a string, like this:</a:t>
            </a:r>
          </a:p>
          <a:p>
            <a:r>
              <a:rPr lang="en-US" dirty="0"/>
              <a:t>var str = "If the facts don't fit the theory, change the facts.";</a:t>
            </a:r>
          </a:p>
          <a:p>
            <a:r>
              <a:rPr lang="en-US" dirty="0"/>
              <a:t>var pos = </a:t>
            </a:r>
            <a:r>
              <a:rPr lang="en-US" dirty="0" err="1"/>
              <a:t>str.lastIndexOf</a:t>
            </a:r>
            <a:r>
              <a:rPr lang="en-US" dirty="0"/>
              <a:t>("facts");</a:t>
            </a:r>
          </a:p>
          <a:p>
            <a:r>
              <a:rPr lang="en-US" dirty="0"/>
              <a:t>alert(pos); // 0utputs: 46</a:t>
            </a:r>
          </a:p>
        </p:txBody>
      </p:sp>
    </p:spTree>
    <p:extLst>
      <p:ext uri="{BB962C8B-B14F-4D97-AF65-F5344CB8AC3E}">
        <p14:creationId xmlns:p14="http://schemas.microsoft.com/office/powerpoint/2010/main" val="37542986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053C5-FD0C-ACC8-5619-87CCF9F872F0}"/>
              </a:ext>
            </a:extLst>
          </p:cNvPr>
          <p:cNvSpPr>
            <a:spLocks noGrp="1"/>
          </p:cNvSpPr>
          <p:nvPr>
            <p:ph idx="1"/>
          </p:nvPr>
        </p:nvSpPr>
        <p:spPr>
          <a:xfrm>
            <a:off x="838200" y="180975"/>
            <a:ext cx="10515600" cy="6477000"/>
          </a:xfrm>
        </p:spPr>
        <p:txBody>
          <a:bodyPr>
            <a:normAutofit/>
          </a:bodyPr>
          <a:lstStyle/>
          <a:p>
            <a:pPr marL="0" indent="0">
              <a:buNone/>
            </a:pPr>
            <a:r>
              <a:rPr lang="en-US" sz="2400" dirty="0"/>
              <a:t>You can use the slice() method to extract a part or substring from a string.</a:t>
            </a:r>
          </a:p>
          <a:p>
            <a:pPr marL="0" indent="0">
              <a:buNone/>
            </a:pPr>
            <a:r>
              <a:rPr lang="en-US" sz="2400" dirty="0"/>
              <a:t>This method takes 2 parameters: start index (index at which to begin extraction), and an optional end index (index before which to end extraction), like </a:t>
            </a:r>
            <a:r>
              <a:rPr lang="en-US" sz="2400" dirty="0" err="1"/>
              <a:t>str.slice</a:t>
            </a:r>
            <a:r>
              <a:rPr lang="en-US" sz="2400" dirty="0"/>
              <a:t>(</a:t>
            </a:r>
            <a:r>
              <a:rPr lang="en-US" sz="2400" dirty="0" err="1"/>
              <a:t>startIndex</a:t>
            </a:r>
            <a:r>
              <a:rPr lang="en-US" sz="2400" dirty="0"/>
              <a:t>, </a:t>
            </a:r>
            <a:r>
              <a:rPr lang="en-US" sz="2400" dirty="0" err="1"/>
              <a:t>endIndex</a:t>
            </a:r>
            <a:r>
              <a:rPr lang="en-US" sz="2400" dirty="0"/>
              <a:t>).</a:t>
            </a:r>
          </a:p>
          <a:p>
            <a:pPr marL="0" indent="0">
              <a:buNone/>
            </a:pPr>
            <a:endParaRPr lang="en-US" sz="2400" dirty="0"/>
          </a:p>
          <a:p>
            <a:pPr marL="0" indent="0">
              <a:buNone/>
            </a:pPr>
            <a:r>
              <a:rPr lang="en-US" sz="2400" dirty="0"/>
              <a:t>The following example slices out a portion of a string from position 4 to position 15:</a:t>
            </a:r>
          </a:p>
          <a:p>
            <a:pPr marL="0" indent="0">
              <a:buNone/>
            </a:pPr>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str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669900"/>
                </a:solidFill>
                <a:effectLst/>
                <a:latin typeface="Consolas" panose="020B0609020204030204" pitchFamily="49" charset="0"/>
              </a:rPr>
              <a:t>"The quick brown fox jumps over the lazy dog."</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subStr</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str</a:t>
            </a:r>
            <a:r>
              <a:rPr lang="en-US" sz="2400" b="0" i="0" dirty="0" err="1">
                <a:solidFill>
                  <a:srgbClr val="5F6364"/>
                </a:solidFill>
                <a:effectLst/>
                <a:latin typeface="Consolas" panose="020B0609020204030204" pitchFamily="49" charset="0"/>
              </a:rPr>
              <a:t>.</a:t>
            </a:r>
            <a:r>
              <a:rPr lang="en-US" sz="2400" b="0" i="0" dirty="0" err="1">
                <a:solidFill>
                  <a:srgbClr val="DD4A68"/>
                </a:solidFill>
                <a:effectLst/>
                <a:latin typeface="Consolas" panose="020B0609020204030204" pitchFamily="49" charset="0"/>
              </a:rPr>
              <a:t>slice</a:t>
            </a:r>
            <a:r>
              <a:rPr lang="en-US" sz="2400" b="0" i="0" dirty="0">
                <a:solidFill>
                  <a:srgbClr val="5F6364"/>
                </a:solidFill>
                <a:effectLst/>
                <a:latin typeface="Consolas" panose="020B0609020204030204" pitchFamily="49" charset="0"/>
              </a:rPr>
              <a:t>(</a:t>
            </a:r>
            <a:r>
              <a:rPr lang="en-US" sz="2400" b="0" i="0" dirty="0">
                <a:solidFill>
                  <a:srgbClr val="990055"/>
                </a:solidFill>
                <a:effectLst/>
                <a:latin typeface="Consolas" panose="020B0609020204030204" pitchFamily="49" charset="0"/>
              </a:rPr>
              <a:t>4</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0055"/>
                </a:solidFill>
                <a:effectLst/>
                <a:latin typeface="Consolas" panose="020B0609020204030204" pitchFamily="49" charset="0"/>
              </a:rPr>
              <a:t>15</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document</a:t>
            </a:r>
            <a:r>
              <a:rPr lang="en-US" sz="2400" b="0" i="0" dirty="0" err="1">
                <a:solidFill>
                  <a:srgbClr val="5F6364"/>
                </a:solidFill>
                <a:effectLst/>
                <a:latin typeface="Consolas" panose="020B0609020204030204" pitchFamily="49" charset="0"/>
              </a:rPr>
              <a:t>.</a:t>
            </a:r>
            <a:r>
              <a:rPr lang="en-US" sz="2400" b="0" i="0" dirty="0" err="1">
                <a:solidFill>
                  <a:srgbClr val="DD4A68"/>
                </a:solidFill>
                <a:effectLst/>
                <a:latin typeface="Consolas" panose="020B0609020204030204" pitchFamily="49" charset="0"/>
              </a:rPr>
              <a:t>write</a:t>
            </a:r>
            <a:r>
              <a:rPr lang="en-US" sz="2400" b="0" i="0" dirty="0">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subStr</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9999"/>
                </a:solidFill>
                <a:effectLst/>
                <a:latin typeface="Consolas" panose="020B0609020204030204" pitchFamily="49" charset="0"/>
              </a:rPr>
              <a:t>// Prints: quick brown</a:t>
            </a:r>
          </a:p>
          <a:p>
            <a:pPr marL="0" indent="0">
              <a:buNone/>
            </a:pPr>
            <a:r>
              <a:rPr lang="en-US" sz="2400" dirty="0"/>
              <a:t>You can use the replace() method to replace part of a string with another string. This method takes two parameters a regular expression to match or substring to be replaced and a replacement string, </a:t>
            </a:r>
          </a:p>
          <a:p>
            <a:pPr marL="0" indent="0">
              <a:buNone/>
            </a:pPr>
            <a:r>
              <a:rPr lang="en-US" sz="2400" dirty="0"/>
              <a:t>like </a:t>
            </a:r>
            <a:r>
              <a:rPr lang="en-US" sz="2400" dirty="0" err="1"/>
              <a:t>str.replace</a:t>
            </a:r>
            <a:r>
              <a:rPr lang="en-US" sz="2400" dirty="0"/>
              <a:t>(</a:t>
            </a:r>
            <a:r>
              <a:rPr lang="en-US" sz="2400" dirty="0" err="1"/>
              <a:t>regexp|substr</a:t>
            </a:r>
            <a:r>
              <a:rPr lang="en-US" sz="2400" dirty="0"/>
              <a:t>, </a:t>
            </a:r>
            <a:r>
              <a:rPr lang="en-US" sz="2400" dirty="0" err="1"/>
              <a:t>newSubstr</a:t>
            </a:r>
            <a:r>
              <a:rPr lang="en-US" sz="2400" dirty="0"/>
              <a:t>).</a:t>
            </a:r>
          </a:p>
          <a:p>
            <a:pPr marL="0" indent="0">
              <a:buNone/>
            </a:pPr>
            <a:r>
              <a:rPr lang="en-US" sz="1600" b="0" i="0" dirty="0">
                <a:solidFill>
                  <a:srgbClr val="0077AA"/>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str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"Color red looks brighter than color blue."</a:t>
            </a:r>
            <a:r>
              <a:rPr lang="en-US" sz="1600" b="0" i="0" dirty="0">
                <a:solidFill>
                  <a:srgbClr val="5F6364"/>
                </a:solidFill>
                <a:effectLst/>
                <a:latin typeface="Consolas" panose="020B0609020204030204" pitchFamily="49" charset="0"/>
              </a:rPr>
              <a:t>;</a:t>
            </a:r>
          </a:p>
          <a:p>
            <a:pPr marL="0" indent="0">
              <a:buNone/>
            </a:pPr>
            <a:r>
              <a:rPr lang="en-US" sz="1600" b="0" i="0" dirty="0">
                <a:solidFill>
                  <a:srgbClr val="000000"/>
                </a:solidFill>
                <a:effectLst/>
                <a:latin typeface="Consolas" panose="020B0609020204030204" pitchFamily="49" charset="0"/>
              </a:rPr>
              <a:t> </a:t>
            </a:r>
            <a:r>
              <a:rPr lang="en-US" sz="1600" b="0" i="0" dirty="0">
                <a:solidFill>
                  <a:srgbClr val="0077AA"/>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result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str</a:t>
            </a:r>
            <a:r>
              <a:rPr lang="en-US" sz="1600" b="0" i="0" dirty="0" err="1">
                <a:solidFill>
                  <a:srgbClr val="5F6364"/>
                </a:solidFill>
                <a:effectLst/>
                <a:latin typeface="Consolas" panose="020B0609020204030204" pitchFamily="49" charset="0"/>
              </a:rPr>
              <a:t>.</a:t>
            </a:r>
            <a:r>
              <a:rPr lang="en-US" sz="1600" b="0" i="0" dirty="0" err="1">
                <a:solidFill>
                  <a:srgbClr val="DD4A68"/>
                </a:solidFill>
                <a:effectLst/>
                <a:latin typeface="Consolas" panose="020B0609020204030204" pitchFamily="49" charset="0"/>
              </a:rPr>
              <a:t>replace</a:t>
            </a:r>
            <a:r>
              <a:rPr lang="en-US" sz="1600" b="0" i="0" dirty="0">
                <a:solidFill>
                  <a:srgbClr val="5F6364"/>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"color"</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"paint"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latin typeface="Consolas" panose="020B0609020204030204" pitchFamily="49" charset="0"/>
              </a:rPr>
              <a:t>alert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result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pPr marL="0" indent="0">
              <a:buNone/>
            </a:pPr>
            <a:r>
              <a:rPr lang="en-US" sz="1600" b="0" i="0" dirty="0">
                <a:solidFill>
                  <a:srgbClr val="999999"/>
                </a:solidFill>
                <a:effectLst/>
                <a:latin typeface="Consolas" panose="020B0609020204030204" pitchFamily="49" charset="0"/>
              </a:rPr>
              <a:t>// 0utputs: Color red looks brighter than paint blue.</a:t>
            </a:r>
            <a:endParaRPr lang="en-US" sz="2400" dirty="0"/>
          </a:p>
          <a:p>
            <a:pPr marL="0" indent="0">
              <a:buNone/>
            </a:pPr>
            <a:endParaRPr lang="en-US" sz="2400" dirty="0"/>
          </a:p>
        </p:txBody>
      </p:sp>
    </p:spTree>
    <p:extLst>
      <p:ext uri="{BB962C8B-B14F-4D97-AF65-F5344CB8AC3E}">
        <p14:creationId xmlns:p14="http://schemas.microsoft.com/office/powerpoint/2010/main" val="7295831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E0028-09FE-AB12-1F2E-96107A27B747}"/>
              </a:ext>
            </a:extLst>
          </p:cNvPr>
          <p:cNvSpPr>
            <a:spLocks noGrp="1"/>
          </p:cNvSpPr>
          <p:nvPr>
            <p:ph idx="1"/>
          </p:nvPr>
        </p:nvSpPr>
        <p:spPr>
          <a:xfrm>
            <a:off x="838200" y="171450"/>
            <a:ext cx="10515600" cy="6457950"/>
          </a:xfrm>
        </p:spPr>
        <p:txBody>
          <a:bodyPr>
            <a:normAutofit/>
          </a:bodyPr>
          <a:lstStyle/>
          <a:p>
            <a:pPr marL="0" indent="0">
              <a:buNone/>
            </a:pPr>
            <a:r>
              <a:rPr lang="en-US" sz="2000" dirty="0"/>
              <a:t>Accessing Individual Characters from a String</a:t>
            </a:r>
          </a:p>
          <a:p>
            <a:pPr marL="0" indent="0">
              <a:buNone/>
            </a:pPr>
            <a:r>
              <a:rPr lang="en-US" sz="2000" dirty="0"/>
              <a:t>You can use the </a:t>
            </a:r>
            <a:r>
              <a:rPr lang="en-US" sz="2000" dirty="0" err="1"/>
              <a:t>charAt</a:t>
            </a:r>
            <a:r>
              <a:rPr lang="en-US" sz="2000" dirty="0"/>
              <a:t>() method to access individual character from a string, like </a:t>
            </a:r>
            <a:r>
              <a:rPr lang="en-US" sz="2000" dirty="0" err="1"/>
              <a:t>str.charAt</a:t>
            </a:r>
            <a:r>
              <a:rPr lang="en-US" sz="2000" dirty="0"/>
              <a:t>(index)</a:t>
            </a:r>
          </a:p>
          <a:p>
            <a:pPr marL="0" indent="0">
              <a:buNone/>
            </a:pPr>
            <a:r>
              <a:rPr lang="en-US" sz="2000" dirty="0">
                <a:solidFill>
                  <a:srgbClr val="FF0000"/>
                </a:solidFill>
              </a:rPr>
              <a:t>var str = "Hello World!";</a:t>
            </a:r>
          </a:p>
          <a:p>
            <a:pPr marL="0" indent="0">
              <a:buNone/>
            </a:pPr>
            <a:r>
              <a:rPr lang="en-US" sz="2000" dirty="0" err="1">
                <a:solidFill>
                  <a:srgbClr val="FF0000"/>
                </a:solidFill>
              </a:rPr>
              <a:t>document.write</a:t>
            </a:r>
            <a:r>
              <a:rPr lang="en-US" sz="2000" dirty="0">
                <a:solidFill>
                  <a:srgbClr val="FF0000"/>
                </a:solidFill>
              </a:rPr>
              <a:t>(</a:t>
            </a:r>
            <a:r>
              <a:rPr lang="en-US" sz="2000" dirty="0" err="1">
                <a:solidFill>
                  <a:srgbClr val="FF0000"/>
                </a:solidFill>
              </a:rPr>
              <a:t>str.charAt</a:t>
            </a:r>
            <a:r>
              <a:rPr lang="en-US" sz="2000" dirty="0">
                <a:solidFill>
                  <a:srgbClr val="FF0000"/>
                </a:solidFill>
              </a:rPr>
              <a:t>());  // Prints: H</a:t>
            </a:r>
          </a:p>
          <a:p>
            <a:pPr marL="0" indent="0">
              <a:buNone/>
            </a:pPr>
            <a:endParaRPr lang="en-US" sz="2000" dirty="0">
              <a:solidFill>
                <a:srgbClr val="FF0000"/>
              </a:solidFill>
            </a:endParaRPr>
          </a:p>
          <a:p>
            <a:pPr marL="0" indent="0">
              <a:buNone/>
            </a:pPr>
            <a:r>
              <a:rPr lang="en-US" sz="2000" dirty="0"/>
              <a:t>The split() method can be used to splits a string into an array of strings, using the syntax</a:t>
            </a:r>
          </a:p>
          <a:p>
            <a:pPr marL="0" indent="0">
              <a:buNone/>
            </a:pPr>
            <a:r>
              <a:rPr lang="en-US" sz="2000" b="0" i="0" dirty="0">
                <a:solidFill>
                  <a:srgbClr val="0077AA"/>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fruitsStr</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a:solidFill>
                  <a:srgbClr val="669900"/>
                </a:solidFill>
                <a:effectLst/>
                <a:latin typeface="Consolas" panose="020B0609020204030204" pitchFamily="49" charset="0"/>
              </a:rPr>
              <a:t>"Apple, Banana, Mango, Orange, Papaya"</a:t>
            </a:r>
            <a:r>
              <a:rPr lang="en-US" sz="2000" b="0" i="0" dirty="0">
                <a:solidFill>
                  <a:srgbClr val="5F6364"/>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a:solidFill>
                  <a:srgbClr val="0077AA"/>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fruitsArr</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fruitsStr</a:t>
            </a:r>
            <a:r>
              <a:rPr lang="en-US" sz="2000" b="0" i="0" dirty="0" err="1">
                <a:solidFill>
                  <a:srgbClr val="5F6364"/>
                </a:solidFill>
                <a:effectLst/>
                <a:latin typeface="Consolas" panose="020B0609020204030204" pitchFamily="49" charset="0"/>
              </a:rPr>
              <a:t>.</a:t>
            </a:r>
            <a:r>
              <a:rPr lang="en-US" sz="2000" b="0" i="0" dirty="0" err="1">
                <a:solidFill>
                  <a:srgbClr val="DD4A68"/>
                </a:solidFill>
                <a:effectLst/>
                <a:latin typeface="Consolas" panose="020B0609020204030204" pitchFamily="49" charset="0"/>
              </a:rPr>
              <a:t>split</a:t>
            </a:r>
            <a:r>
              <a:rPr lang="en-US" sz="2000" b="0" i="0" dirty="0">
                <a:solidFill>
                  <a:srgbClr val="5F6364"/>
                </a:solidFill>
                <a:effectLst/>
                <a:latin typeface="Consolas" panose="020B0609020204030204" pitchFamily="49" charset="0"/>
              </a:rPr>
              <a:t>(</a:t>
            </a:r>
            <a:r>
              <a:rPr lang="en-US" sz="2000" b="0" i="0" dirty="0">
                <a:solidFill>
                  <a:srgbClr val="6699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a:t>
            </a:r>
            <a:endParaRPr lang="en-US" sz="2000" dirty="0"/>
          </a:p>
        </p:txBody>
      </p:sp>
    </p:spTree>
    <p:extLst>
      <p:ext uri="{BB962C8B-B14F-4D97-AF65-F5344CB8AC3E}">
        <p14:creationId xmlns:p14="http://schemas.microsoft.com/office/powerpoint/2010/main" val="308166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182A19-5FBC-448D-B9B3-CDCAA6FDE04C}"/>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class Attribute</a:t>
            </a:r>
          </a:p>
          <a:p>
            <a:r>
              <a:rPr lang="en-US" b="0" dirty="0">
                <a:effectLst/>
                <a:latin typeface="Consolas" panose="020B0609020204030204" pitchFamily="49" charset="0"/>
              </a:rPr>
              <a:t>Like id attribute, the class attribute is also used to identify elements. But unlike id, the class attribute does not have to be unique in the document. This means you can apply the same class to multiple elements in a document, as shown in the following example:</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text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box 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4182719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0639-A6E3-26EE-F9FF-1FA27B53B6ED}"/>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6DCB3EF2-E21A-0038-1B19-0888C4D16BC8}"/>
              </a:ext>
            </a:extLst>
          </p:cNvPr>
          <p:cNvSpPr>
            <a:spLocks noGrp="1"/>
          </p:cNvSpPr>
          <p:nvPr>
            <p:ph idx="1"/>
          </p:nvPr>
        </p:nvSpPr>
        <p:spPr>
          <a:xfrm>
            <a:off x="838200" y="1825624"/>
            <a:ext cx="10515600" cy="4832029"/>
          </a:xfrm>
        </p:spPr>
        <p:txBody>
          <a:bodyPr>
            <a:normAutofit lnSpcReduction="10000"/>
          </a:bodyPr>
          <a:lstStyle/>
          <a:p>
            <a:r>
              <a:rPr lang="en-US" b="0" i="0" dirty="0">
                <a:solidFill>
                  <a:srgbClr val="181717"/>
                </a:solidFill>
                <a:effectLst/>
                <a:latin typeface="Verdana" panose="020B0604030504040204" pitchFamily="34" charset="0"/>
              </a:rPr>
              <a:t>Objects are same as variables in JavaScript, the only difference is that an object holds multiple values in terms of properties and methods.</a:t>
            </a:r>
          </a:p>
          <a:p>
            <a:r>
              <a:rPr lang="en-US" dirty="0"/>
              <a:t>In JavaScript, an object can be created in two ways: 1) using Object Literal/Initializer Syntax 2) using the Object() Constructor function with the new keyword. Objects created using any of these methods are the same.</a:t>
            </a:r>
          </a:p>
          <a:p>
            <a:r>
              <a:rPr lang="en-US" dirty="0"/>
              <a:t>var p1 = { </a:t>
            </a:r>
            <a:r>
              <a:rPr lang="en-US" dirty="0" err="1"/>
              <a:t>name:"Steve</a:t>
            </a:r>
            <a:r>
              <a:rPr lang="en-US" dirty="0"/>
              <a:t>" }; // object literal syntax</a:t>
            </a:r>
          </a:p>
          <a:p>
            <a:endParaRPr lang="en-US" dirty="0"/>
          </a:p>
          <a:p>
            <a:r>
              <a:rPr lang="en-US" dirty="0"/>
              <a:t>var p2 = new Object(); // Object() constructor function</a:t>
            </a:r>
          </a:p>
          <a:p>
            <a:r>
              <a:rPr lang="en-US" dirty="0"/>
              <a:t>p2.name = "Steve"; // property</a:t>
            </a:r>
          </a:p>
        </p:txBody>
      </p:sp>
    </p:spTree>
    <p:extLst>
      <p:ext uri="{BB962C8B-B14F-4D97-AF65-F5344CB8AC3E}">
        <p14:creationId xmlns:p14="http://schemas.microsoft.com/office/powerpoint/2010/main" val="20574143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2528-3725-B577-53EA-E1C72C7163EF}"/>
              </a:ext>
            </a:extLst>
          </p:cNvPr>
          <p:cNvSpPr>
            <a:spLocks noGrp="1"/>
          </p:cNvSpPr>
          <p:nvPr>
            <p:ph type="title"/>
          </p:nvPr>
        </p:nvSpPr>
        <p:spPr/>
        <p:txBody>
          <a:bodyPr/>
          <a:lstStyle/>
          <a:p>
            <a:r>
              <a:rPr lang="en-US" b="0" i="0" dirty="0">
                <a:solidFill>
                  <a:srgbClr val="181717"/>
                </a:solidFill>
                <a:effectLst/>
                <a:latin typeface="Segoe UI" panose="020B0502040204020203" pitchFamily="34" charset="0"/>
              </a:rPr>
              <a:t>JavaScript Hoisting</a:t>
            </a:r>
            <a:br>
              <a:rPr lang="en-US" b="0" i="0" dirty="0">
                <a:solidFill>
                  <a:srgbClr val="18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17C80F1-EDED-5D15-3466-27AF871A66FA}"/>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In JavaScript, variable and function names can be used before declaring it. The JavaScript compiler moves all the declarations of variables and functions at the top so that there will not be any error. This is called hoisting.</a:t>
            </a:r>
            <a:endParaRPr lang="en-US" dirty="0">
              <a:solidFill>
                <a:srgbClr val="181717"/>
              </a:solidFill>
              <a:latin typeface="Verdana" panose="020B0604030504040204" pitchFamily="34" charset="0"/>
            </a:endParaRPr>
          </a:p>
          <a:p>
            <a:r>
              <a:rPr lang="en-US" b="0" dirty="0">
                <a:effectLst/>
                <a:latin typeface="Consolas" panose="020B0609020204030204" pitchFamily="49" charset="0"/>
              </a:rPr>
              <a:t>alert('x = ' + x); // display x = undefined       </a:t>
            </a:r>
          </a:p>
          <a:p>
            <a:r>
              <a:rPr lang="en-US" b="0" dirty="0">
                <a:effectLst/>
                <a:latin typeface="Consolas" panose="020B0609020204030204" pitchFamily="49" charset="0"/>
              </a:rPr>
              <a:t>var x = 1;</a:t>
            </a:r>
          </a:p>
          <a:p>
            <a:endParaRPr lang="en-US" dirty="0"/>
          </a:p>
        </p:txBody>
      </p:sp>
    </p:spTree>
    <p:extLst>
      <p:ext uri="{BB962C8B-B14F-4D97-AF65-F5344CB8AC3E}">
        <p14:creationId xmlns:p14="http://schemas.microsoft.com/office/powerpoint/2010/main" val="3226465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871E-D6B4-6414-A8AA-C4A23312F74E}"/>
              </a:ext>
            </a:extLst>
          </p:cNvPr>
          <p:cNvSpPr>
            <a:spLocks noGrp="1"/>
          </p:cNvSpPr>
          <p:nvPr>
            <p:ph type="title"/>
          </p:nvPr>
        </p:nvSpPr>
        <p:spPr/>
        <p:txBody>
          <a:bodyPr/>
          <a:lstStyle/>
          <a:p>
            <a:r>
              <a:rPr lang="en-US" b="1" i="0" dirty="0">
                <a:solidFill>
                  <a:srgbClr val="000000"/>
                </a:solidFill>
                <a:effectLst/>
                <a:latin typeface="Segoe UI" panose="020B0502040204020203" pitchFamily="34" charset="0"/>
              </a:rPr>
              <a:t>This In </a:t>
            </a:r>
            <a:r>
              <a:rPr lang="en-US" b="1" i="0" dirty="0" err="1">
                <a:solidFill>
                  <a:srgbClr val="000000"/>
                </a:solidFill>
                <a:effectLst/>
                <a:latin typeface="Segoe UI" panose="020B0502040204020203" pitchFamily="34" charset="0"/>
              </a:rPr>
              <a:t>Js</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B29AB309-6664-59A3-9B2D-20B4086ED0EA}"/>
              </a:ext>
            </a:extLst>
          </p:cNvPr>
          <p:cNvSpPr>
            <a:spLocks noGrp="1"/>
          </p:cNvSpPr>
          <p:nvPr>
            <p:ph idx="1"/>
          </p:nvPr>
        </p:nvSpPr>
        <p:spPr>
          <a:xfrm>
            <a:off x="838200" y="945222"/>
            <a:ext cx="10515600" cy="5702158"/>
          </a:xfrm>
        </p:spPr>
        <p:txBody>
          <a:bodyPr>
            <a:normAutofit lnSpcReduction="10000"/>
          </a:bodyPr>
          <a:lstStyle/>
          <a:p>
            <a:r>
              <a:rPr lang="en-US" b="0" dirty="0">
                <a:effectLst/>
                <a:latin typeface="Consolas" panose="020B0609020204030204" pitchFamily="49" charset="0"/>
              </a:rPr>
              <a:t>In JavaScript, the this keyword refers to an </a:t>
            </a:r>
            <a:r>
              <a:rPr lang="en-US" b="0" dirty="0" err="1">
                <a:effectLst/>
                <a:latin typeface="Consolas" panose="020B0609020204030204" pitchFamily="49" charset="0"/>
              </a:rPr>
              <a:t>object.Which</a:t>
            </a:r>
            <a:r>
              <a:rPr lang="en-US" b="0" dirty="0">
                <a:effectLst/>
                <a:latin typeface="Consolas" panose="020B0609020204030204" pitchFamily="49" charset="0"/>
              </a:rPr>
              <a:t> object depends on how this is being invoked (used or called).</a:t>
            </a:r>
          </a:p>
          <a:p>
            <a:r>
              <a:rPr lang="en-US" b="0" dirty="0">
                <a:effectLst/>
                <a:latin typeface="Consolas" panose="020B0609020204030204" pitchFamily="49" charset="0"/>
              </a:rPr>
              <a:t>The this keyword refers to different objects depending on how it is used:</a:t>
            </a:r>
          </a:p>
          <a:p>
            <a:r>
              <a:rPr lang="en-US" b="0" dirty="0">
                <a:solidFill>
                  <a:srgbClr val="00B0F0"/>
                </a:solidFill>
                <a:effectLst/>
                <a:latin typeface="Consolas" panose="020B0609020204030204" pitchFamily="49" charset="0"/>
              </a:rPr>
              <a:t>In an object method, this refers to the object.</a:t>
            </a:r>
          </a:p>
          <a:p>
            <a:r>
              <a:rPr lang="en-US" b="0" dirty="0">
                <a:solidFill>
                  <a:srgbClr val="00B0F0"/>
                </a:solidFill>
                <a:effectLst/>
                <a:latin typeface="Consolas" panose="020B0609020204030204" pitchFamily="49" charset="0"/>
              </a:rPr>
              <a:t>Alone, this refers to the global object.</a:t>
            </a:r>
          </a:p>
          <a:p>
            <a:r>
              <a:rPr lang="en-US" b="0" dirty="0">
                <a:solidFill>
                  <a:srgbClr val="00B0F0"/>
                </a:solidFill>
                <a:effectLst/>
                <a:latin typeface="Consolas" panose="020B0609020204030204" pitchFamily="49" charset="0"/>
              </a:rPr>
              <a:t>In a function, this refers to the global object.</a:t>
            </a:r>
          </a:p>
          <a:p>
            <a:r>
              <a:rPr lang="en-US" b="0" dirty="0">
                <a:solidFill>
                  <a:srgbClr val="00B0F0"/>
                </a:solidFill>
                <a:effectLst/>
                <a:latin typeface="Consolas" panose="020B0609020204030204" pitchFamily="49" charset="0"/>
              </a:rPr>
              <a:t>In a function, in strict mode, this is undefined.</a:t>
            </a:r>
          </a:p>
          <a:p>
            <a:r>
              <a:rPr lang="en-US" b="0" dirty="0">
                <a:solidFill>
                  <a:srgbClr val="00B0F0"/>
                </a:solidFill>
                <a:effectLst/>
                <a:latin typeface="Consolas" panose="020B0609020204030204" pitchFamily="49" charset="0"/>
              </a:rPr>
              <a:t>In an event, this refers to the element that received the event.</a:t>
            </a:r>
          </a:p>
          <a:p>
            <a:r>
              <a:rPr lang="en-US" b="0" dirty="0">
                <a:solidFill>
                  <a:srgbClr val="00B0F0"/>
                </a:solidFill>
                <a:effectLst/>
                <a:latin typeface="Consolas" panose="020B0609020204030204" pitchFamily="49" charset="0"/>
              </a:rPr>
              <a:t>Methods like call(), apply(), and bind() can refer this to any object</a:t>
            </a:r>
            <a:r>
              <a:rPr lang="en-US" b="0" dirty="0">
                <a:effectLst/>
                <a:latin typeface="Consolas" panose="020B0609020204030204" pitchFamily="49" charset="0"/>
              </a:rPr>
              <a:t>.</a:t>
            </a:r>
          </a:p>
          <a:p>
            <a:endParaRPr lang="en-US" b="0" dirty="0">
              <a:effectLst/>
              <a:latin typeface="Consolas" panose="020B0609020204030204" pitchFamily="49" charset="0"/>
            </a:endParaRPr>
          </a:p>
        </p:txBody>
      </p:sp>
    </p:spTree>
    <p:extLst>
      <p:ext uri="{BB962C8B-B14F-4D97-AF65-F5344CB8AC3E}">
        <p14:creationId xmlns:p14="http://schemas.microsoft.com/office/powerpoint/2010/main" val="5692299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555A0-BC24-446F-A62C-CBA4583A00C2}"/>
              </a:ext>
            </a:extLst>
          </p:cNvPr>
          <p:cNvSpPr>
            <a:spLocks noGrp="1"/>
          </p:cNvSpPr>
          <p:nvPr>
            <p:ph idx="1"/>
          </p:nvPr>
        </p:nvSpPr>
        <p:spPr>
          <a:xfrm>
            <a:off x="838200" y="123290"/>
            <a:ext cx="10515600" cy="6606283"/>
          </a:xfrm>
        </p:spPr>
        <p:txBody>
          <a:bodyPr>
            <a:normAutofit fontScale="92500" lnSpcReduction="10000"/>
          </a:bodyPr>
          <a:lstStyle/>
          <a:p>
            <a:pPr marL="0" indent="0">
              <a:buNone/>
            </a:pPr>
            <a:r>
              <a:rPr lang="en-US" b="0" dirty="0">
                <a:solidFill>
                  <a:srgbClr val="FF0000"/>
                </a:solidFill>
                <a:effectLst/>
                <a:latin typeface="Consolas" panose="020B0609020204030204" pitchFamily="49" charset="0"/>
              </a:rPr>
              <a:t>this in a Method</a:t>
            </a:r>
          </a:p>
          <a:p>
            <a:pPr marL="0" indent="0">
              <a:buNone/>
            </a:pPr>
            <a:r>
              <a:rPr lang="en-US" b="0" dirty="0">
                <a:effectLst/>
                <a:latin typeface="Consolas" panose="020B0609020204030204" pitchFamily="49" charset="0"/>
              </a:rPr>
              <a:t>When used in an object method, this refers to the object.</a:t>
            </a:r>
          </a:p>
          <a:p>
            <a:pPr marL="0" indent="0">
              <a:buNone/>
            </a:pPr>
            <a:r>
              <a:rPr lang="en-US" b="0" dirty="0">
                <a:effectLst/>
                <a:latin typeface="Consolas" panose="020B0609020204030204" pitchFamily="49" charset="0"/>
              </a:rPr>
              <a:t>In the example on top of this page, this refers to the person object.</a:t>
            </a:r>
          </a:p>
          <a:p>
            <a:pPr marL="0" indent="0">
              <a:buNone/>
            </a:pPr>
            <a:r>
              <a:rPr lang="en-US" b="0" dirty="0">
                <a:effectLst/>
                <a:latin typeface="Consolas" panose="020B0609020204030204" pitchFamily="49" charset="0"/>
              </a:rPr>
              <a:t>Because the </a:t>
            </a:r>
            <a:r>
              <a:rPr lang="en-US" b="0" dirty="0" err="1">
                <a:effectLst/>
                <a:latin typeface="Consolas" panose="020B0609020204030204" pitchFamily="49" charset="0"/>
              </a:rPr>
              <a:t>fullName</a:t>
            </a:r>
            <a:r>
              <a:rPr lang="en-US" b="0" dirty="0">
                <a:effectLst/>
                <a:latin typeface="Consolas" panose="020B0609020204030204" pitchFamily="49" charset="0"/>
              </a:rPr>
              <a:t> method is a method of the person object.</a:t>
            </a:r>
          </a:p>
          <a:p>
            <a:pPr marL="0" indent="0">
              <a:buNone/>
            </a:pPr>
            <a:br>
              <a:rPr lang="en-US" b="0" dirty="0">
                <a:effectLst/>
                <a:latin typeface="Consolas" panose="020B0609020204030204" pitchFamily="49" charset="0"/>
              </a:rPr>
            </a:br>
            <a:r>
              <a:rPr lang="en-US" b="0" dirty="0" err="1">
                <a:effectLst/>
                <a:latin typeface="Consolas" panose="020B0609020204030204" pitchFamily="49" charset="0"/>
              </a:rPr>
              <a:t>fullName</a:t>
            </a:r>
            <a:r>
              <a:rPr lang="en-US" b="0" dirty="0">
                <a:effectLst/>
                <a:latin typeface="Consolas" panose="020B0609020204030204" pitchFamily="49" charset="0"/>
              </a:rPr>
              <a:t> : function() {</a:t>
            </a:r>
          </a:p>
          <a:p>
            <a:pPr marL="0" indent="0">
              <a:buNone/>
            </a:pPr>
            <a:r>
              <a:rPr lang="en-US" b="0" dirty="0">
                <a:effectLst/>
                <a:latin typeface="Consolas" panose="020B0609020204030204" pitchFamily="49" charset="0"/>
              </a:rPr>
              <a:t>  return </a:t>
            </a:r>
            <a:r>
              <a:rPr lang="en-US" b="0" dirty="0" err="1">
                <a:effectLst/>
                <a:latin typeface="Consolas" panose="020B0609020204030204" pitchFamily="49" charset="0"/>
              </a:rPr>
              <a:t>this.firstName</a:t>
            </a:r>
            <a:r>
              <a:rPr lang="en-US" b="0" dirty="0">
                <a:effectLst/>
                <a:latin typeface="Consolas" panose="020B0609020204030204" pitchFamily="49" charset="0"/>
              </a:rPr>
              <a:t> + " " + </a:t>
            </a:r>
            <a:r>
              <a:rPr lang="en-US" b="0" dirty="0" err="1">
                <a:effectLst/>
                <a:latin typeface="Consolas" panose="020B0609020204030204" pitchFamily="49" charset="0"/>
              </a:rPr>
              <a:t>this.lastName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r>
              <a:rPr lang="en-US" b="0" dirty="0">
                <a:solidFill>
                  <a:srgbClr val="FF0000"/>
                </a:solidFill>
                <a:effectLst/>
                <a:latin typeface="Consolas" panose="020B0609020204030204" pitchFamily="49" charset="0"/>
              </a:rPr>
              <a:t>this Alone</a:t>
            </a:r>
          </a:p>
          <a:p>
            <a:r>
              <a:rPr lang="en-US" b="0" dirty="0">
                <a:effectLst/>
                <a:latin typeface="Consolas" panose="020B0609020204030204" pitchFamily="49" charset="0"/>
              </a:rPr>
              <a:t>When used alone, this refers to the global object.</a:t>
            </a:r>
          </a:p>
          <a:p>
            <a:r>
              <a:rPr lang="en-US" b="0" dirty="0">
                <a:effectLst/>
                <a:latin typeface="Consolas" panose="020B0609020204030204" pitchFamily="49" charset="0"/>
              </a:rPr>
              <a:t>let x =70;</a:t>
            </a:r>
          </a:p>
          <a:p>
            <a:r>
              <a:rPr lang="en-US" b="0" dirty="0">
                <a:solidFill>
                  <a:srgbClr val="FF0000"/>
                </a:solidFill>
                <a:effectLst/>
                <a:latin typeface="Consolas" panose="020B0609020204030204" pitchFamily="49" charset="0"/>
              </a:rPr>
              <a:t>this in Event Handlers</a:t>
            </a:r>
          </a:p>
          <a:p>
            <a:r>
              <a:rPr lang="en-US" b="0" dirty="0">
                <a:effectLst/>
                <a:latin typeface="Consolas" panose="020B0609020204030204" pitchFamily="49" charset="0"/>
              </a:rPr>
              <a:t>In HTML event handlers, this refers to the HTML element that received the event:</a:t>
            </a:r>
          </a:p>
          <a:p>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61346039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1FCBE-C142-3423-A56E-2671343BE222}"/>
              </a:ext>
            </a:extLst>
          </p:cNvPr>
          <p:cNvSpPr>
            <a:spLocks noGrp="1"/>
          </p:cNvSpPr>
          <p:nvPr>
            <p:ph idx="1"/>
          </p:nvPr>
        </p:nvSpPr>
        <p:spPr>
          <a:xfrm>
            <a:off x="838200" y="113016"/>
            <a:ext cx="10515600" cy="6063947"/>
          </a:xfrm>
        </p:spPr>
        <p:txBody>
          <a:bodyPr>
            <a:normAutofit fontScale="70000" lnSpcReduction="20000"/>
          </a:bodyPr>
          <a:lstStyle/>
          <a:p>
            <a:r>
              <a:rPr lang="en-US" dirty="0">
                <a:solidFill>
                  <a:srgbClr val="FF0000"/>
                </a:solidFill>
              </a:rPr>
              <a:t>Explicit Function Binding</a:t>
            </a:r>
          </a:p>
          <a:p>
            <a:r>
              <a:rPr lang="en-US" dirty="0"/>
              <a:t>The call() and apply() methods are predefined JavaScript methods.</a:t>
            </a:r>
          </a:p>
          <a:p>
            <a:r>
              <a:rPr lang="en-US" dirty="0"/>
              <a:t>They can both be used to call an object method with another object as argument.</a:t>
            </a:r>
          </a:p>
          <a:p>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person1 =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 +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person2 =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Return "John Doe":</a:t>
            </a:r>
            <a:br>
              <a:rPr lang="en-US" b="0" i="0" dirty="0">
                <a:effectLst/>
                <a:latin typeface="Consolas" panose="020B0609020204030204" pitchFamily="49" charset="0"/>
              </a:rPr>
            </a:br>
            <a:r>
              <a:rPr lang="en-US" b="0" i="0" dirty="0">
                <a:effectLst/>
                <a:latin typeface="Consolas" panose="020B0609020204030204" pitchFamily="49" charset="0"/>
              </a:rPr>
              <a:t>person1.fullName.call(person2);</a:t>
            </a:r>
            <a:r>
              <a:rPr lang="en-US" b="0" dirty="0">
                <a:effectLst/>
                <a:latin typeface="Consolas" panose="020B0609020204030204" pitchFamily="49" charset="0"/>
              </a:rPr>
              <a:t> </a:t>
            </a:r>
          </a:p>
          <a:p>
            <a:r>
              <a:rPr lang="en-US" b="0" dirty="0">
                <a:effectLst/>
                <a:latin typeface="Consolas" panose="020B0609020204030204" pitchFamily="49" charset="0"/>
              </a:rPr>
              <a:t>With the bind() method, an object can borrow a method from another object.</a:t>
            </a:r>
          </a:p>
          <a:p>
            <a:r>
              <a:rPr lang="en-US" b="0" dirty="0">
                <a:effectLst/>
                <a:latin typeface="Consolas" panose="020B0609020204030204" pitchFamily="49" charset="0"/>
              </a:rPr>
              <a:t>The member object borrows the </a:t>
            </a:r>
            <a:r>
              <a:rPr lang="en-US" b="0" dirty="0" err="1">
                <a:effectLst/>
                <a:latin typeface="Consolas" panose="020B0609020204030204" pitchFamily="49" charset="0"/>
              </a:rPr>
              <a:t>fullname</a:t>
            </a:r>
            <a:r>
              <a:rPr lang="en-US" b="0" dirty="0">
                <a:effectLst/>
                <a:latin typeface="Consolas" panose="020B0609020204030204" pitchFamily="49" charset="0"/>
              </a:rPr>
              <a:t> method from the person object:</a:t>
            </a: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 person1.fullName.bind(person2);</a:t>
            </a:r>
            <a:endParaRPr lang="en-US" b="0" dirty="0">
              <a:effectLst/>
              <a:latin typeface="Consolas" panose="020B0609020204030204" pitchFamily="49" charset="0"/>
            </a:endParaRPr>
          </a:p>
          <a:p>
            <a:pPr lvl="1"/>
            <a:endParaRPr lang="en-US" b="0" i="0" dirty="0">
              <a:solidFill>
                <a:srgbClr val="000000"/>
              </a:solidFill>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3503010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21CC-ED65-D487-C613-B370EFDCCAF1}"/>
              </a:ext>
            </a:extLst>
          </p:cNvPr>
          <p:cNvSpPr>
            <a:spLocks noGrp="1"/>
          </p:cNvSpPr>
          <p:nvPr>
            <p:ph type="title"/>
          </p:nvPr>
        </p:nvSpPr>
        <p:spPr/>
        <p:txBody>
          <a:bodyPr/>
          <a:lstStyle/>
          <a:p>
            <a:r>
              <a:rPr lang="en-US" dirty="0">
                <a:solidFill>
                  <a:srgbClr val="FF0000"/>
                </a:solidFill>
              </a:rPr>
              <a:t>Constructor Function</a:t>
            </a:r>
          </a:p>
        </p:txBody>
      </p:sp>
      <p:sp>
        <p:nvSpPr>
          <p:cNvPr id="3" name="Content Placeholder 2">
            <a:extLst>
              <a:ext uri="{FF2B5EF4-FFF2-40B4-BE49-F238E27FC236}">
                <a16:creationId xmlns:a16="http://schemas.microsoft.com/office/drawing/2014/main" id="{17FB411C-5363-929E-40B7-669CBFF2D6E2}"/>
              </a:ext>
            </a:extLst>
          </p:cNvPr>
          <p:cNvSpPr>
            <a:spLocks noGrp="1"/>
          </p:cNvSpPr>
          <p:nvPr>
            <p:ph idx="1"/>
          </p:nvPr>
        </p:nvSpPr>
        <p:spPr/>
        <p:txBody>
          <a:bodyPr>
            <a:normAutofit/>
          </a:bodyPr>
          <a:lstStyle/>
          <a:p>
            <a:pPr marL="0" indent="0">
              <a:buNone/>
            </a:pPr>
            <a:r>
              <a:rPr lang="en-US" dirty="0"/>
              <a:t>function Person(first, last, age, eye) {</a:t>
            </a:r>
          </a:p>
          <a:p>
            <a:pPr marL="0" indent="0">
              <a:buNone/>
            </a:pPr>
            <a:r>
              <a:rPr lang="en-US" dirty="0"/>
              <a:t>  </a:t>
            </a:r>
            <a:r>
              <a:rPr lang="en-US" dirty="0" err="1"/>
              <a:t>this.firstName</a:t>
            </a:r>
            <a:r>
              <a:rPr lang="en-US" dirty="0"/>
              <a:t> = first;</a:t>
            </a:r>
          </a:p>
          <a:p>
            <a:pPr marL="0" indent="0">
              <a:buNone/>
            </a:pPr>
            <a:r>
              <a:rPr lang="en-US" dirty="0"/>
              <a:t>  </a:t>
            </a:r>
            <a:r>
              <a:rPr lang="en-US" dirty="0" err="1"/>
              <a:t>this.lastName</a:t>
            </a:r>
            <a:r>
              <a:rPr lang="en-US" dirty="0"/>
              <a:t> = last;</a:t>
            </a:r>
          </a:p>
          <a:p>
            <a:pPr marL="0" indent="0">
              <a:buNone/>
            </a:pPr>
            <a:r>
              <a:rPr lang="en-US" dirty="0"/>
              <a:t>  </a:t>
            </a:r>
            <a:r>
              <a:rPr lang="en-US" dirty="0" err="1"/>
              <a:t>this.age</a:t>
            </a:r>
            <a:r>
              <a:rPr lang="en-US" dirty="0"/>
              <a:t> = age;</a:t>
            </a:r>
          </a:p>
          <a:p>
            <a:pPr marL="0" indent="0">
              <a:buNone/>
            </a:pPr>
            <a:r>
              <a:rPr lang="en-US" dirty="0"/>
              <a:t>}</a:t>
            </a:r>
          </a:p>
          <a:p>
            <a:pPr marL="0" indent="0">
              <a:buNone/>
            </a:pPr>
            <a:r>
              <a:rPr lang="en-US" dirty="0"/>
              <a:t>// Create a Person object</a:t>
            </a:r>
          </a:p>
          <a:p>
            <a:pPr marL="0" indent="0">
              <a:buNone/>
            </a:pPr>
            <a:r>
              <a:rPr lang="en-US" dirty="0"/>
              <a:t>const p1 = new Person(“</a:t>
            </a:r>
            <a:r>
              <a:rPr lang="en-US" dirty="0" err="1"/>
              <a:t>sameer</a:t>
            </a:r>
            <a:r>
              <a:rPr lang="en-US" dirty="0"/>
              <a:t>", “</a:t>
            </a:r>
            <a:r>
              <a:rPr lang="en-US" dirty="0" err="1"/>
              <a:t>mishra</a:t>
            </a:r>
            <a:r>
              <a:rPr lang="en-US" dirty="0"/>
              <a:t>", 29,);</a:t>
            </a:r>
          </a:p>
        </p:txBody>
      </p:sp>
    </p:spTree>
    <p:extLst>
      <p:ext uri="{BB962C8B-B14F-4D97-AF65-F5344CB8AC3E}">
        <p14:creationId xmlns:p14="http://schemas.microsoft.com/office/powerpoint/2010/main" val="9768120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0C8-99F9-9696-FAA2-7E206E6F1A28}"/>
              </a:ext>
            </a:extLst>
          </p:cNvPr>
          <p:cNvSpPr>
            <a:spLocks noGrp="1"/>
          </p:cNvSpPr>
          <p:nvPr>
            <p:ph type="title"/>
          </p:nvPr>
        </p:nvSpPr>
        <p:spPr/>
        <p:txBody>
          <a:bodyPr/>
          <a:lstStyle/>
          <a:p>
            <a:r>
              <a:rPr lang="en-US" dirty="0"/>
              <a:t>OOPS</a:t>
            </a:r>
          </a:p>
        </p:txBody>
      </p:sp>
      <p:sp>
        <p:nvSpPr>
          <p:cNvPr id="3" name="Content Placeholder 2">
            <a:extLst>
              <a:ext uri="{FF2B5EF4-FFF2-40B4-BE49-F238E27FC236}">
                <a16:creationId xmlns:a16="http://schemas.microsoft.com/office/drawing/2014/main" id="{5FAC8D2F-FBD3-F403-3620-F68E43649B1D}"/>
              </a:ext>
            </a:extLst>
          </p:cNvPr>
          <p:cNvSpPr>
            <a:spLocks noGrp="1"/>
          </p:cNvSpPr>
          <p:nvPr>
            <p:ph idx="1"/>
          </p:nvPr>
        </p:nvSpPr>
        <p:spPr>
          <a:xfrm>
            <a:off x="838200" y="1181528"/>
            <a:ext cx="10515600" cy="5476126"/>
          </a:xfrm>
        </p:spPr>
        <p:txBody>
          <a:bodyPr>
            <a:normAutofit fontScale="92500" lnSpcReduction="10000"/>
          </a:bodyPr>
          <a:lstStyle/>
          <a:p>
            <a:r>
              <a:rPr lang="en-US" b="0" i="0" dirty="0">
                <a:solidFill>
                  <a:srgbClr val="292929"/>
                </a:solidFill>
                <a:effectLst/>
                <a:latin typeface="source-serif-pro"/>
              </a:rPr>
              <a:t>Object-Oriented Programming (OOP) is a computer programming model that organizes software design around data, or objects, rather than functions and logic.</a:t>
            </a:r>
          </a:p>
          <a:p>
            <a:r>
              <a:rPr lang="en-US" b="0" i="0" dirty="0">
                <a:solidFill>
                  <a:srgbClr val="292929"/>
                </a:solidFill>
                <a:effectLst/>
                <a:latin typeface="source-serif-pro"/>
              </a:rPr>
              <a:t>Like other programming languages, we can also use Object Oriented in JavaScript. In OOP, we create objects and use them. Anything became an object like you, your laptop, etc. If I think you are an object, you may have some properties in your object like first name, last name, age, phone, email, etc.</a:t>
            </a:r>
          </a:p>
          <a:p>
            <a:r>
              <a:rPr lang="en-US" b="0" dirty="0">
                <a:effectLst/>
                <a:latin typeface="Consolas" panose="020B0609020204030204" pitchFamily="49" charset="0"/>
              </a:rPr>
              <a:t>Object, property, and method</a:t>
            </a:r>
          </a:p>
          <a:p>
            <a:r>
              <a:rPr lang="en-US" b="0" dirty="0">
                <a:effectLst/>
                <a:latin typeface="Consolas" panose="020B0609020204030204" pitchFamily="49" charset="0"/>
              </a:rPr>
              <a:t>Class</a:t>
            </a:r>
          </a:p>
          <a:p>
            <a:r>
              <a:rPr lang="en-US" b="0" dirty="0">
                <a:effectLst/>
                <a:latin typeface="Consolas" panose="020B0609020204030204" pitchFamily="49" charset="0"/>
              </a:rPr>
              <a:t>Encapsulation</a:t>
            </a:r>
          </a:p>
          <a:p>
            <a:r>
              <a:rPr lang="en-US" b="0" dirty="0">
                <a:effectLst/>
                <a:latin typeface="Consolas" panose="020B0609020204030204" pitchFamily="49" charset="0"/>
              </a:rPr>
              <a:t>Abstraction</a:t>
            </a:r>
          </a:p>
          <a:p>
            <a:r>
              <a:rPr lang="en-US" b="0" dirty="0">
                <a:effectLst/>
                <a:latin typeface="Consolas" panose="020B0609020204030204" pitchFamily="49" charset="0"/>
              </a:rPr>
              <a:t>Reusability/inheritance</a:t>
            </a:r>
          </a:p>
          <a:p>
            <a:r>
              <a:rPr lang="en-US" b="0" dirty="0">
                <a:effectLst/>
                <a:latin typeface="Consolas" panose="020B0609020204030204" pitchFamily="49" charset="0"/>
              </a:rPr>
              <a:t>Polymorphism</a:t>
            </a:r>
          </a:p>
          <a:p>
            <a:pPr marL="0" indent="0">
              <a:buNone/>
            </a:pPr>
            <a:endParaRPr lang="en-US" b="0" dirty="0">
              <a:effectLst/>
              <a:latin typeface="Consolas" panose="020B0609020204030204" pitchFamily="49" charset="0"/>
            </a:endParaRPr>
          </a:p>
          <a:p>
            <a:endParaRPr lang="en-US" dirty="0">
              <a:solidFill>
                <a:srgbClr val="292929"/>
              </a:solidFill>
              <a:latin typeface="source-serif-pro"/>
            </a:endParaRPr>
          </a:p>
          <a:p>
            <a:endParaRPr lang="en-US" dirty="0"/>
          </a:p>
        </p:txBody>
      </p:sp>
    </p:spTree>
    <p:extLst>
      <p:ext uri="{BB962C8B-B14F-4D97-AF65-F5344CB8AC3E}">
        <p14:creationId xmlns:p14="http://schemas.microsoft.com/office/powerpoint/2010/main" val="298259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A3929-A6EC-E208-EF09-D7AF14FB4704}"/>
              </a:ext>
            </a:extLst>
          </p:cNvPr>
          <p:cNvSpPr>
            <a:spLocks noGrp="1"/>
          </p:cNvSpPr>
          <p:nvPr>
            <p:ph idx="1"/>
          </p:nvPr>
        </p:nvSpPr>
        <p:spPr>
          <a:xfrm>
            <a:off x="838200" y="184935"/>
            <a:ext cx="10515600" cy="5992028"/>
          </a:xfrm>
        </p:spPr>
        <p:txBody>
          <a:bodyPr>
            <a:normAutofit fontScale="70000" lnSpcReduction="20000"/>
          </a:bodyPr>
          <a:lstStyle/>
          <a:p>
            <a:pPr marL="0" indent="0">
              <a:buNone/>
            </a:pPr>
            <a:r>
              <a:rPr lang="en-US" dirty="0"/>
              <a:t>class Person {</a:t>
            </a:r>
          </a:p>
          <a:p>
            <a:pPr marL="0" indent="0">
              <a:buNone/>
            </a:pPr>
            <a:r>
              <a:rPr lang="en-US" dirty="0"/>
              <a:t>    constructor(name, age, designation){</a:t>
            </a:r>
          </a:p>
          <a:p>
            <a:pPr marL="0" indent="0">
              <a:buNone/>
            </a:pPr>
            <a:r>
              <a:rPr lang="en-US" dirty="0"/>
              <a:t>        this.name = name</a:t>
            </a:r>
          </a:p>
          <a:p>
            <a:pPr marL="0" indent="0">
              <a:buNone/>
            </a:pPr>
            <a:r>
              <a:rPr lang="en-US" dirty="0"/>
              <a:t>        </a:t>
            </a:r>
            <a:r>
              <a:rPr lang="en-US" dirty="0" err="1"/>
              <a:t>this.age</a:t>
            </a:r>
            <a:r>
              <a:rPr lang="en-US" dirty="0"/>
              <a:t> = age</a:t>
            </a:r>
          </a:p>
          <a:p>
            <a:pPr marL="0" indent="0">
              <a:buNone/>
            </a:pPr>
            <a:r>
              <a:rPr lang="en-US" dirty="0"/>
              <a:t>        </a:t>
            </a:r>
            <a:r>
              <a:rPr lang="en-US" dirty="0" err="1"/>
              <a:t>this.designation</a:t>
            </a:r>
            <a:r>
              <a:rPr lang="en-US" dirty="0"/>
              <a:t> = designation</a:t>
            </a:r>
          </a:p>
          <a:p>
            <a:pPr marL="0" indent="0">
              <a:buNone/>
            </a:pPr>
            <a:r>
              <a:rPr lang="en-US" dirty="0"/>
              <a:t>        </a:t>
            </a:r>
            <a:r>
              <a:rPr lang="en-US" dirty="0" err="1"/>
              <a:t>this.getName</a:t>
            </a:r>
            <a:r>
              <a:rPr lang="en-US" dirty="0"/>
              <a:t> = function() {</a:t>
            </a:r>
          </a:p>
          <a:p>
            <a:pPr marL="0" indent="0">
              <a:buNone/>
            </a:pPr>
            <a:r>
              <a:rPr lang="en-US" dirty="0"/>
              <a:t>            console.log(“Name is:”, this.name)</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const </a:t>
            </a:r>
            <a:r>
              <a:rPr lang="en-US" dirty="0" err="1"/>
              <a:t>personObject</a:t>
            </a:r>
            <a:r>
              <a:rPr lang="en-US" dirty="0"/>
              <a:t> = new Person(‘</a:t>
            </a:r>
            <a:r>
              <a:rPr lang="en-US" dirty="0" err="1"/>
              <a:t>sameer</a:t>
            </a:r>
            <a:r>
              <a:rPr lang="en-US" dirty="0"/>
              <a:t>’, 20, ‘full stack developer’)</a:t>
            </a:r>
          </a:p>
          <a:p>
            <a:pPr marL="0" indent="0">
              <a:buNone/>
            </a:pPr>
            <a:r>
              <a:rPr lang="en-US" dirty="0" err="1"/>
              <a:t>personObject.getName</a:t>
            </a:r>
            <a:r>
              <a:rPr lang="en-US" dirty="0"/>
              <a:t>()</a:t>
            </a:r>
          </a:p>
          <a:p>
            <a:pPr marL="0" indent="0">
              <a:buNone/>
            </a:pPr>
            <a:r>
              <a:rPr lang="en-US" dirty="0"/>
              <a:t>// Name is: Sameer</a:t>
            </a:r>
          </a:p>
          <a:p>
            <a:pPr marL="0" indent="0">
              <a:buNone/>
            </a:pPr>
            <a:r>
              <a:rPr lang="en-US" dirty="0"/>
              <a:t>console.log(“Age is”, </a:t>
            </a:r>
            <a:r>
              <a:rPr lang="en-US" dirty="0" err="1"/>
              <a:t>personObject.age</a:t>
            </a:r>
            <a:r>
              <a:rPr lang="en-US" dirty="0"/>
              <a:t>)</a:t>
            </a:r>
          </a:p>
          <a:p>
            <a:pPr marL="0" indent="0">
              <a:buNone/>
            </a:pPr>
            <a:r>
              <a:rPr lang="en-US" dirty="0"/>
              <a:t>// Age is 20</a:t>
            </a:r>
          </a:p>
          <a:p>
            <a:pPr marL="0" indent="0">
              <a:buNone/>
            </a:pPr>
            <a:r>
              <a:rPr lang="en-US" dirty="0"/>
              <a:t>console.log(“Designation is:”, </a:t>
            </a:r>
            <a:r>
              <a:rPr lang="en-US" dirty="0" err="1"/>
              <a:t>personObject.designation</a:t>
            </a:r>
            <a:r>
              <a:rPr lang="en-US" dirty="0"/>
              <a:t>)</a:t>
            </a:r>
          </a:p>
          <a:p>
            <a:pPr marL="0" indent="0">
              <a:buNone/>
            </a:pPr>
            <a:r>
              <a:rPr lang="en-US" dirty="0"/>
              <a:t>// Designation is: Full stack Developer</a:t>
            </a:r>
          </a:p>
        </p:txBody>
      </p:sp>
    </p:spTree>
    <p:extLst>
      <p:ext uri="{BB962C8B-B14F-4D97-AF65-F5344CB8AC3E}">
        <p14:creationId xmlns:p14="http://schemas.microsoft.com/office/powerpoint/2010/main" val="38481911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70623-8BB5-DD58-59E4-E05D4EBB9E1C}"/>
              </a:ext>
            </a:extLst>
          </p:cNvPr>
          <p:cNvSpPr>
            <a:spLocks noGrp="1"/>
          </p:cNvSpPr>
          <p:nvPr>
            <p:ph idx="1"/>
          </p:nvPr>
        </p:nvSpPr>
        <p:spPr>
          <a:xfrm>
            <a:off x="838200" y="195208"/>
            <a:ext cx="10515600" cy="6462445"/>
          </a:xfrm>
        </p:spPr>
        <p:txBody>
          <a:bodyPr>
            <a:normAutofit fontScale="55000" lnSpcReduction="20000"/>
          </a:bodyPr>
          <a:lstStyle/>
          <a:p>
            <a:pPr marL="0" indent="0">
              <a:buNone/>
            </a:pPr>
            <a:r>
              <a:rPr lang="en-US" b="0" dirty="0">
                <a:effectLst/>
                <a:latin typeface="Consolas" panose="020B0609020204030204" pitchFamily="49" charset="0"/>
              </a:rPr>
              <a:t>class Phone {</a:t>
            </a:r>
          </a:p>
          <a:p>
            <a:pPr marL="0" indent="0">
              <a:buNone/>
            </a:pPr>
            <a:r>
              <a:rPr lang="en-US" b="0" dirty="0">
                <a:effectLst/>
                <a:latin typeface="Consolas" panose="020B0609020204030204" pitchFamily="49" charset="0"/>
              </a:rPr>
              <a:t> constructor(color, weight, brand)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this.color</a:t>
            </a:r>
            <a:r>
              <a:rPr lang="en-US" b="0" dirty="0">
                <a:effectLst/>
                <a:latin typeface="Consolas" panose="020B0609020204030204" pitchFamily="49" charset="0"/>
              </a:rPr>
              <a:t> = color;</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this.weight</a:t>
            </a:r>
            <a:r>
              <a:rPr lang="en-US" b="0" dirty="0">
                <a:effectLst/>
                <a:latin typeface="Consolas" panose="020B0609020204030204" pitchFamily="49" charset="0"/>
              </a:rPr>
              <a:t> = weight;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this.brand</a:t>
            </a:r>
            <a:r>
              <a:rPr lang="en-US" b="0" dirty="0">
                <a:effectLst/>
                <a:latin typeface="Consolas" panose="020B0609020204030204" pitchFamily="49" charset="0"/>
              </a:rPr>
              <a:t> = brand;</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phoneColor</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return `The phone is ${</a:t>
            </a:r>
            <a:r>
              <a:rPr lang="en-US" b="0" dirty="0" err="1">
                <a:effectLst/>
                <a:latin typeface="Consolas" panose="020B0609020204030204" pitchFamily="49" charset="0"/>
              </a:rPr>
              <a:t>this.color</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phoneWeight</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return `The phone is ${</a:t>
            </a:r>
            <a:r>
              <a:rPr lang="en-US" b="0" dirty="0" err="1">
                <a:effectLst/>
                <a:latin typeface="Consolas" panose="020B0609020204030204" pitchFamily="49" charset="0"/>
              </a:rPr>
              <a:t>this.weight</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phoneBrand</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return `The phone’s brand is ${</a:t>
            </a:r>
            <a:r>
              <a:rPr lang="en-US" b="0" dirty="0" err="1">
                <a:effectLst/>
                <a:latin typeface="Consolas" panose="020B0609020204030204" pitchFamily="49" charset="0"/>
              </a:rPr>
              <a:t>this.brand</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const phone1 = new Phone(‘grey’, ‘3 pounds’, ‘Apple’)</a:t>
            </a:r>
          </a:p>
          <a:p>
            <a:pPr marL="0" indent="0">
              <a:buNone/>
            </a:pPr>
            <a:r>
              <a:rPr lang="en-US" b="0" dirty="0">
                <a:effectLst/>
                <a:latin typeface="Consolas" panose="020B0609020204030204" pitchFamily="49" charset="0"/>
              </a:rPr>
              <a:t>console.log(phone1.phoneColor())</a:t>
            </a:r>
          </a:p>
          <a:p>
            <a:pPr marL="0" indent="0">
              <a:buNone/>
            </a:pPr>
            <a:r>
              <a:rPr lang="en-US" b="0" dirty="0">
                <a:effectLst/>
                <a:latin typeface="Consolas" panose="020B0609020204030204" pitchFamily="49" charset="0"/>
              </a:rPr>
              <a:t>console.log(phone1.phoneWeight())</a:t>
            </a:r>
          </a:p>
          <a:p>
            <a:pPr marL="0" indent="0">
              <a:buNone/>
            </a:pPr>
            <a:r>
              <a:rPr lang="en-US" b="0" dirty="0">
                <a:effectLst/>
                <a:latin typeface="Consolas" panose="020B0609020204030204" pitchFamily="49" charset="0"/>
              </a:rPr>
              <a:t>console.log(phone1.phoneBrand())</a:t>
            </a:r>
          </a:p>
          <a:p>
            <a:pPr marL="0" indent="0">
              <a:buNone/>
            </a:pPr>
            <a:endParaRPr lang="en-US" dirty="0"/>
          </a:p>
        </p:txBody>
      </p:sp>
    </p:spTree>
    <p:extLst>
      <p:ext uri="{BB962C8B-B14F-4D97-AF65-F5344CB8AC3E}">
        <p14:creationId xmlns:p14="http://schemas.microsoft.com/office/powerpoint/2010/main" val="26280366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7DF84-4931-AEAD-6C49-5CD8E9112886}"/>
              </a:ext>
            </a:extLst>
          </p:cNvPr>
          <p:cNvSpPr>
            <a:spLocks noGrp="1"/>
          </p:cNvSpPr>
          <p:nvPr>
            <p:ph idx="1"/>
          </p:nvPr>
        </p:nvSpPr>
        <p:spPr>
          <a:xfrm>
            <a:off x="838200" y="154112"/>
            <a:ext cx="10515600" cy="6359704"/>
          </a:xfrm>
        </p:spPr>
        <p:txBody>
          <a:bodyPr/>
          <a:lstStyle/>
          <a:p>
            <a:pPr marL="0" indent="0">
              <a:buNone/>
            </a:pPr>
            <a:r>
              <a:rPr lang="en-US" b="0" i="0" dirty="0">
                <a:solidFill>
                  <a:srgbClr val="FF0000"/>
                </a:solidFill>
                <a:effectLst/>
                <a:latin typeface="source-serif-pro"/>
              </a:rPr>
              <a:t>Encapsulation</a:t>
            </a:r>
            <a:r>
              <a:rPr lang="en-US" b="0" i="0" dirty="0">
                <a:effectLst/>
                <a:latin typeface="source-serif-pro"/>
              </a:rPr>
              <a:t> refers to the bundle of data and methods onto one unit. This allows for reusability for functions more securely. </a:t>
            </a:r>
          </a:p>
          <a:p>
            <a:pPr marL="0" indent="0">
              <a:buNone/>
            </a:pPr>
            <a:r>
              <a:rPr lang="en-US" dirty="0" err="1">
                <a:solidFill>
                  <a:srgbClr val="FF0000"/>
                </a:solidFill>
                <a:latin typeface="source-serif-pro"/>
              </a:rPr>
              <a:t>Abstraction</a:t>
            </a:r>
            <a:r>
              <a:rPr lang="en-US" dirty="0" err="1">
                <a:latin typeface="source-serif-pro"/>
              </a:rPr>
              <a:t>:</a:t>
            </a:r>
            <a:r>
              <a:rPr lang="en-US" b="0" i="0" dirty="0" err="1">
                <a:effectLst/>
                <a:latin typeface="source-serif-pro"/>
              </a:rPr>
              <a:t>it</a:t>
            </a:r>
            <a:r>
              <a:rPr lang="en-US" b="0" i="0" dirty="0">
                <a:effectLst/>
                <a:latin typeface="source-serif-pro"/>
              </a:rPr>
              <a:t> hides unnecessary information/detail and just gives us what we need.</a:t>
            </a:r>
          </a:p>
          <a:p>
            <a:pPr marL="0" indent="0">
              <a:buNone/>
            </a:pPr>
            <a:r>
              <a:rPr lang="en-US" dirty="0">
                <a:solidFill>
                  <a:srgbClr val="FF0000"/>
                </a:solidFill>
              </a:rPr>
              <a:t>Inheritance:</a:t>
            </a:r>
          </a:p>
          <a:p>
            <a:pPr marL="0" indent="0">
              <a:buNone/>
            </a:pPr>
            <a:r>
              <a:rPr lang="en-US" dirty="0"/>
              <a:t>Inheritance refers to how classes can inherit methods or properties from other classes in a hierarchal structure. In OOP, there is something called a parent class and a sub class or child class. The sub class or child class inherits from the parent class. Another way we can describe this is saying the sub class extends to the parent class.</a:t>
            </a:r>
          </a:p>
        </p:txBody>
      </p:sp>
    </p:spTree>
    <p:extLst>
      <p:ext uri="{BB962C8B-B14F-4D97-AF65-F5344CB8AC3E}">
        <p14:creationId xmlns:p14="http://schemas.microsoft.com/office/powerpoint/2010/main" val="188509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C74C7-4993-8BAB-0EA8-A5E1A1D6C46B}"/>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style Attribute</a:t>
            </a:r>
          </a:p>
          <a:p>
            <a:r>
              <a:rPr lang="en-US" b="0" dirty="0">
                <a:effectLst/>
                <a:latin typeface="Consolas" panose="020B0609020204030204" pitchFamily="49" charset="0"/>
              </a:rPr>
              <a:t>The style attribute allows you to specify CSS styling rules such as color, font, border, etc. directly within the element. Let's check out an example to see how it works:</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color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blue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border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1px solid red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40323078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4C07A-169A-D683-ED2E-B30A660186C4}"/>
              </a:ext>
            </a:extLst>
          </p:cNvPr>
          <p:cNvSpPr>
            <a:spLocks noGrp="1"/>
          </p:cNvSpPr>
          <p:nvPr>
            <p:ph idx="1"/>
          </p:nvPr>
        </p:nvSpPr>
        <p:spPr>
          <a:xfrm>
            <a:off x="838200" y="71919"/>
            <a:ext cx="10515600" cy="6893959"/>
          </a:xfrm>
        </p:spPr>
        <p:txBody>
          <a:bodyPr>
            <a:normAutofit fontScale="55000" lnSpcReduction="20000"/>
          </a:bodyPr>
          <a:lstStyle/>
          <a:p>
            <a:pPr marL="0" indent="0">
              <a:buNone/>
            </a:pPr>
            <a:r>
              <a:rPr lang="en-US" b="0" dirty="0">
                <a:effectLst/>
                <a:latin typeface="Consolas" panose="020B0609020204030204" pitchFamily="49" charset="0"/>
              </a:rPr>
              <a:t>class Vehicle {</a:t>
            </a:r>
          </a:p>
          <a:p>
            <a:pPr marL="0" indent="0">
              <a:buNone/>
            </a:pPr>
            <a:r>
              <a:rPr lang="en-US" b="0" dirty="0">
                <a:effectLst/>
                <a:latin typeface="Consolas" panose="020B0609020204030204" pitchFamily="49" charset="0"/>
              </a:rPr>
              <a:t>    constructor (name, type) {</a:t>
            </a:r>
          </a:p>
          <a:p>
            <a:pPr marL="0" indent="0">
              <a:buNone/>
            </a:pPr>
            <a:r>
              <a:rPr lang="en-US" b="0" dirty="0">
                <a:effectLst/>
                <a:latin typeface="Consolas" panose="020B0609020204030204" pitchFamily="49" charset="0"/>
              </a:rPr>
              <a:t>      this.name = name;</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this.type</a:t>
            </a:r>
            <a:r>
              <a:rPr lang="en-US" b="0" dirty="0">
                <a:effectLst/>
                <a:latin typeface="Consolas" panose="020B0609020204030204" pitchFamily="49" charset="0"/>
              </a:rPr>
              <a:t> = type;</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getName</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return this.name;</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getType</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return </a:t>
            </a:r>
            <a:r>
              <a:rPr lang="en-US" b="0" dirty="0" err="1">
                <a:effectLst/>
                <a:latin typeface="Consolas" panose="020B0609020204030204" pitchFamily="49" charset="0"/>
              </a:rPr>
              <a:t>this.type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class Car extends Vehicle {</a:t>
            </a:r>
          </a:p>
          <a:p>
            <a:pPr marL="0" indent="0">
              <a:buNone/>
            </a:pPr>
            <a:r>
              <a:rPr lang="en-US" b="0" dirty="0">
                <a:effectLst/>
                <a:latin typeface="Consolas" panose="020B0609020204030204" pitchFamily="49" charset="0"/>
              </a:rPr>
              <a:t>    constructor (name) {</a:t>
            </a:r>
          </a:p>
          <a:p>
            <a:pPr marL="0" indent="0">
              <a:buNone/>
            </a:pPr>
            <a:r>
              <a:rPr lang="en-US" b="0" dirty="0">
                <a:effectLst/>
                <a:latin typeface="Consolas" panose="020B0609020204030204" pitchFamily="49" charset="0"/>
              </a:rPr>
              <a:t>      super(name, 'car');</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getName</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return 'It is a car: ' + </a:t>
            </a:r>
            <a:r>
              <a:rPr lang="en-US" b="0" dirty="0" err="1">
                <a:effectLst/>
                <a:latin typeface="Consolas" panose="020B0609020204030204" pitchFamily="49" charset="0"/>
              </a:rPr>
              <a:t>super.getName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let car = new Car('Tesla');</a:t>
            </a:r>
          </a:p>
          <a:p>
            <a:pPr marL="0" indent="0">
              <a:buNone/>
            </a:pPr>
            <a:r>
              <a:rPr lang="en-US" b="0" dirty="0">
                <a:effectLst/>
                <a:latin typeface="Consolas" panose="020B0609020204030204" pitchFamily="49" charset="0"/>
              </a:rPr>
              <a:t>  console.log(</a:t>
            </a:r>
            <a:r>
              <a:rPr lang="en-US" b="0" dirty="0" err="1">
                <a:effectLst/>
                <a:latin typeface="Consolas" panose="020B0609020204030204" pitchFamily="49" charset="0"/>
              </a:rPr>
              <a:t>car.getName</a:t>
            </a:r>
            <a:r>
              <a:rPr lang="en-US" b="0" dirty="0">
                <a:effectLst/>
                <a:latin typeface="Consolas" panose="020B0609020204030204" pitchFamily="49" charset="0"/>
              </a:rPr>
              <a:t>()); // It is a car: Tesla</a:t>
            </a:r>
          </a:p>
          <a:p>
            <a:pPr marL="0" indent="0">
              <a:buNone/>
            </a:pPr>
            <a:r>
              <a:rPr lang="en-US" b="0" dirty="0">
                <a:effectLst/>
                <a:latin typeface="Consolas" panose="020B0609020204030204" pitchFamily="49" charset="0"/>
              </a:rPr>
              <a:t>  console.log(</a:t>
            </a:r>
            <a:r>
              <a:rPr lang="en-US" b="0" dirty="0" err="1">
                <a:effectLst/>
                <a:latin typeface="Consolas" panose="020B0609020204030204" pitchFamily="49" charset="0"/>
              </a:rPr>
              <a:t>car.getType</a:t>
            </a:r>
            <a:r>
              <a:rPr lang="en-US" b="0" dirty="0">
                <a:effectLst/>
                <a:latin typeface="Consolas" panose="020B0609020204030204" pitchFamily="49" charset="0"/>
              </a:rPr>
              <a:t>()); // car</a:t>
            </a:r>
          </a:p>
          <a:p>
            <a:pPr marL="0" indent="0">
              <a:buNone/>
            </a:pPr>
            <a:r>
              <a:rPr lang="en-US" b="0" dirty="0">
                <a:effectLst/>
                <a:latin typeface="Consolas" panose="020B0609020204030204" pitchFamily="49" charset="0"/>
              </a:rPr>
              <a:t>  </a:t>
            </a:r>
          </a:p>
          <a:p>
            <a:pPr marL="0" indent="0">
              <a:buNone/>
            </a:pPr>
            <a:endParaRPr lang="en-US" dirty="0"/>
          </a:p>
        </p:txBody>
      </p:sp>
    </p:spTree>
    <p:extLst>
      <p:ext uri="{BB962C8B-B14F-4D97-AF65-F5344CB8AC3E}">
        <p14:creationId xmlns:p14="http://schemas.microsoft.com/office/powerpoint/2010/main" val="3351169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93BC-C99E-B25F-DD06-4449B0BEE841}"/>
              </a:ext>
            </a:extLst>
          </p:cNvPr>
          <p:cNvSpPr>
            <a:spLocks noGrp="1"/>
          </p:cNvSpPr>
          <p:nvPr>
            <p:ph type="title"/>
          </p:nvPr>
        </p:nvSpPr>
        <p:spPr/>
        <p:txBody>
          <a:bodyPr/>
          <a:lstStyle/>
          <a:p>
            <a:r>
              <a:rPr lang="en-US" dirty="0"/>
              <a:t>DOM(Document Object Model)</a:t>
            </a:r>
          </a:p>
        </p:txBody>
      </p:sp>
      <p:sp>
        <p:nvSpPr>
          <p:cNvPr id="3" name="Content Placeholder 2">
            <a:extLst>
              <a:ext uri="{FF2B5EF4-FFF2-40B4-BE49-F238E27FC236}">
                <a16:creationId xmlns:a16="http://schemas.microsoft.com/office/drawing/2014/main" id="{7FE6DC09-5CAA-9103-C872-BC53C50556A9}"/>
              </a:ext>
            </a:extLst>
          </p:cNvPr>
          <p:cNvSpPr>
            <a:spLocks noGrp="1"/>
          </p:cNvSpPr>
          <p:nvPr>
            <p:ph idx="1"/>
          </p:nvPr>
        </p:nvSpPr>
        <p:spPr/>
        <p:txBody>
          <a:bodyPr>
            <a:normAutofit fontScale="92500" lnSpcReduction="10000"/>
          </a:bodyPr>
          <a:lstStyle/>
          <a:p>
            <a:r>
              <a:rPr lang="en-US" b="0" i="0" dirty="0">
                <a:solidFill>
                  <a:srgbClr val="292929"/>
                </a:solidFill>
                <a:effectLst/>
                <a:latin typeface="sohne"/>
              </a:rPr>
              <a:t>The DOM stores and creates the objects of the elements on the HTML page. Each element is represented by a DOM node. Nodes are created, updated &amp; accessible to JavaScript.</a:t>
            </a:r>
          </a:p>
          <a:p>
            <a:r>
              <a:rPr lang="en-US" dirty="0"/>
              <a:t>Accessing HTML Elements</a:t>
            </a:r>
          </a:p>
          <a:p>
            <a:r>
              <a:rPr lang="en-US" dirty="0" err="1"/>
              <a:t>document.getElementById</a:t>
            </a:r>
            <a:r>
              <a:rPr lang="en-US" dirty="0"/>
              <a:t>('id')</a:t>
            </a:r>
          </a:p>
          <a:p>
            <a:r>
              <a:rPr lang="en-US" dirty="0"/>
              <a:t>// Find an element by id</a:t>
            </a:r>
          </a:p>
          <a:p>
            <a:r>
              <a:rPr lang="en-US" dirty="0" err="1"/>
              <a:t>document.getElementsByClassName</a:t>
            </a:r>
            <a:r>
              <a:rPr lang="en-US" dirty="0"/>
              <a:t>('name')</a:t>
            </a:r>
          </a:p>
          <a:p>
            <a:r>
              <a:rPr lang="en-US" dirty="0"/>
              <a:t>// Find elements by class name</a:t>
            </a:r>
          </a:p>
          <a:p>
            <a:r>
              <a:rPr lang="en-US" dirty="0" err="1"/>
              <a:t>document.querySelectorAll</a:t>
            </a:r>
            <a:r>
              <a:rPr lang="en-US" dirty="0"/>
              <a:t>('span')</a:t>
            </a:r>
          </a:p>
          <a:p>
            <a:r>
              <a:rPr lang="en-US" dirty="0"/>
              <a:t>// Find all elements by node selector</a:t>
            </a:r>
          </a:p>
        </p:txBody>
      </p:sp>
    </p:spTree>
    <p:extLst>
      <p:ext uri="{BB962C8B-B14F-4D97-AF65-F5344CB8AC3E}">
        <p14:creationId xmlns:p14="http://schemas.microsoft.com/office/powerpoint/2010/main" val="4317196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25697-B962-7339-D367-3E9659F069BC}"/>
              </a:ext>
            </a:extLst>
          </p:cNvPr>
          <p:cNvSpPr>
            <a:spLocks noGrp="1"/>
          </p:cNvSpPr>
          <p:nvPr>
            <p:ph idx="1"/>
          </p:nvPr>
        </p:nvSpPr>
        <p:spPr>
          <a:xfrm>
            <a:off x="838200" y="188536"/>
            <a:ext cx="10515600" cy="5988427"/>
          </a:xfrm>
        </p:spPr>
        <p:txBody>
          <a:bodyPr>
            <a:normAutofit/>
          </a:bodyPr>
          <a:lstStyle/>
          <a:p>
            <a:pPr marL="0" indent="0">
              <a:buNone/>
            </a:pPr>
            <a:r>
              <a:rPr lang="en-US" dirty="0"/>
              <a:t>&lt;html&gt; --&gt; </a:t>
            </a:r>
            <a:r>
              <a:rPr lang="en-US" dirty="0" err="1"/>
              <a:t>parentNode</a:t>
            </a:r>
            <a:r>
              <a:rPr lang="en-US" dirty="0"/>
              <a:t> of &lt;head&gt;</a:t>
            </a:r>
          </a:p>
          <a:p>
            <a:pPr marL="0" indent="0">
              <a:buNone/>
            </a:pPr>
            <a:r>
              <a:rPr lang="en-US" dirty="0"/>
              <a:t>  &lt;head&gt; --&gt; </a:t>
            </a:r>
            <a:r>
              <a:rPr lang="en-US" dirty="0" err="1"/>
              <a:t>firstChild</a:t>
            </a:r>
            <a:r>
              <a:rPr lang="en-US" dirty="0"/>
              <a:t> of &lt;html&gt;</a:t>
            </a:r>
          </a:p>
          <a:p>
            <a:pPr marL="0" indent="0">
              <a:buNone/>
            </a:pPr>
            <a:r>
              <a:rPr lang="en-US" dirty="0"/>
              <a:t>    &lt;title&gt;DOM Cheat Sheet&lt;/title&gt; --&gt; child of &lt;head&gt;</a:t>
            </a:r>
          </a:p>
          <a:p>
            <a:pPr marL="0" indent="0">
              <a:buNone/>
            </a:pPr>
            <a:r>
              <a:rPr lang="en-US" dirty="0"/>
              <a:t>  &lt;/head&gt; </a:t>
            </a:r>
          </a:p>
          <a:p>
            <a:pPr marL="0" indent="0">
              <a:buNone/>
            </a:pPr>
            <a:r>
              <a:rPr lang="en-US" dirty="0"/>
              <a:t>  &lt;body&gt; --&gt; </a:t>
            </a:r>
            <a:r>
              <a:rPr lang="en-US" dirty="0" err="1"/>
              <a:t>lastChild</a:t>
            </a:r>
            <a:r>
              <a:rPr lang="en-US" dirty="0"/>
              <a:t> of &lt;html&gt;</a:t>
            </a:r>
          </a:p>
          <a:p>
            <a:pPr marL="0" indent="0">
              <a:buNone/>
            </a:pPr>
            <a:r>
              <a:rPr lang="en-US" dirty="0"/>
              <a:t>    &lt;h1&gt;Hello World!&lt;/h1&gt; --&gt; first child of &lt;body&gt;</a:t>
            </a:r>
          </a:p>
          <a:p>
            <a:pPr marL="0" indent="0">
              <a:buNone/>
            </a:pPr>
            <a:r>
              <a:rPr lang="en-US" dirty="0"/>
              <a:t>    &lt;p&gt;JavaScript is cool.&lt;/p&gt; --&gt; last child of &lt;body&gt;</a:t>
            </a:r>
          </a:p>
          <a:p>
            <a:pPr marL="0" indent="0">
              <a:buNone/>
            </a:pPr>
            <a:r>
              <a:rPr lang="en-US" dirty="0"/>
              <a:t>                                    &lt;h1&gt; &amp; &lt;p&gt; are siblings</a:t>
            </a:r>
          </a:p>
          <a:p>
            <a:pPr marL="0" indent="0">
              <a:buNone/>
            </a:pPr>
            <a:r>
              <a:rPr lang="en-US" dirty="0"/>
              <a:t>  &lt;/body&gt; --&gt; &lt;head&gt; &amp; &lt;/body&gt; are siblings</a:t>
            </a:r>
          </a:p>
          <a:p>
            <a:pPr marL="0" indent="0">
              <a:buNone/>
            </a:pPr>
            <a:endParaRPr lang="en-US" dirty="0"/>
          </a:p>
          <a:p>
            <a:pPr marL="0" indent="0">
              <a:buNone/>
            </a:pPr>
            <a:r>
              <a:rPr lang="en-US" dirty="0"/>
              <a:t>&lt;/html&gt;</a:t>
            </a:r>
          </a:p>
        </p:txBody>
      </p:sp>
    </p:spTree>
    <p:extLst>
      <p:ext uri="{BB962C8B-B14F-4D97-AF65-F5344CB8AC3E}">
        <p14:creationId xmlns:p14="http://schemas.microsoft.com/office/powerpoint/2010/main" val="2117869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6C357-FC61-A56B-9973-2E977FCA2E8A}"/>
              </a:ext>
            </a:extLst>
          </p:cNvPr>
          <p:cNvSpPr>
            <a:spLocks noGrp="1"/>
          </p:cNvSpPr>
          <p:nvPr>
            <p:ph idx="1"/>
          </p:nvPr>
        </p:nvSpPr>
        <p:spPr>
          <a:xfrm>
            <a:off x="838200" y="263950"/>
            <a:ext cx="10515600" cy="6594049"/>
          </a:xfrm>
        </p:spPr>
        <p:txBody>
          <a:bodyPr>
            <a:normAutofit fontScale="62500" lnSpcReduction="20000"/>
          </a:bodyPr>
          <a:lstStyle/>
          <a:p>
            <a:pPr marL="0" indent="0">
              <a:buNone/>
            </a:pPr>
            <a:r>
              <a:rPr lang="en-US" dirty="0"/>
              <a:t>.</a:t>
            </a:r>
            <a:r>
              <a:rPr lang="en-US" dirty="0" err="1"/>
              <a:t>parentNode</a:t>
            </a:r>
            <a:endParaRPr lang="en-US" dirty="0"/>
          </a:p>
          <a:p>
            <a:pPr marL="0" indent="0">
              <a:buNone/>
            </a:pPr>
            <a:r>
              <a:rPr lang="en-US" dirty="0"/>
              <a:t>// Locates the parent element of an initial selection</a:t>
            </a:r>
          </a:p>
          <a:p>
            <a:pPr marL="0" indent="0">
              <a:buNone/>
            </a:pPr>
            <a:r>
              <a:rPr lang="en-US" dirty="0" err="1"/>
              <a:t>document.querySelector</a:t>
            </a:r>
            <a:r>
              <a:rPr lang="en-US" dirty="0"/>
              <a:t>('head').</a:t>
            </a:r>
            <a:r>
              <a:rPr lang="en-US" dirty="0" err="1"/>
              <a:t>parentNode</a:t>
            </a:r>
            <a:endParaRPr lang="en-US" dirty="0"/>
          </a:p>
          <a:p>
            <a:pPr marL="0" indent="0">
              <a:buNone/>
            </a:pPr>
            <a:r>
              <a:rPr lang="en-US" dirty="0"/>
              <a:t>=&gt; &lt;html lang="</a:t>
            </a:r>
            <a:r>
              <a:rPr lang="en-US" dirty="0" err="1"/>
              <a:t>en</a:t>
            </a:r>
            <a:r>
              <a:rPr lang="en-US" dirty="0"/>
              <a:t>"&gt;</a:t>
            </a:r>
          </a:p>
          <a:p>
            <a:pPr marL="0" indent="0">
              <a:buNone/>
            </a:pPr>
            <a:r>
              <a:rPr lang="en-US" dirty="0"/>
              <a:t>.</a:t>
            </a:r>
            <a:r>
              <a:rPr lang="en-US" dirty="0" err="1"/>
              <a:t>previousSibling</a:t>
            </a:r>
            <a:endParaRPr lang="en-US" dirty="0"/>
          </a:p>
          <a:p>
            <a:pPr marL="0" indent="0">
              <a:buNone/>
            </a:pPr>
            <a:r>
              <a:rPr lang="en-US" dirty="0"/>
              <a:t>// Finds the previous sibling of a selected element</a:t>
            </a:r>
          </a:p>
          <a:p>
            <a:pPr marL="0" indent="0">
              <a:buNone/>
            </a:pPr>
            <a:r>
              <a:rPr lang="en-US" dirty="0" err="1"/>
              <a:t>document.querySelector</a:t>
            </a:r>
            <a:r>
              <a:rPr lang="en-US" dirty="0"/>
              <a:t>('p').</a:t>
            </a:r>
            <a:r>
              <a:rPr lang="en-US" dirty="0" err="1"/>
              <a:t>previousSibling.value</a:t>
            </a:r>
            <a:endParaRPr lang="en-US" dirty="0"/>
          </a:p>
          <a:p>
            <a:pPr marL="0" indent="0">
              <a:buNone/>
            </a:pPr>
            <a:r>
              <a:rPr lang="en-US" dirty="0"/>
              <a:t>=&gt; "Hello World!"</a:t>
            </a:r>
          </a:p>
          <a:p>
            <a:pPr marL="0" indent="0">
              <a:buNone/>
            </a:pPr>
            <a:r>
              <a:rPr lang="en-US" dirty="0"/>
              <a:t>.</a:t>
            </a:r>
            <a:r>
              <a:rPr lang="en-US" dirty="0" err="1"/>
              <a:t>nextSibling</a:t>
            </a:r>
            <a:endParaRPr lang="en-US" dirty="0"/>
          </a:p>
          <a:p>
            <a:pPr marL="0" indent="0">
              <a:buNone/>
            </a:pPr>
            <a:r>
              <a:rPr lang="en-US" dirty="0"/>
              <a:t>// Finds the next sibling of a selected element</a:t>
            </a:r>
          </a:p>
          <a:p>
            <a:pPr marL="0" indent="0">
              <a:buNone/>
            </a:pPr>
            <a:r>
              <a:rPr lang="en-US" dirty="0" err="1"/>
              <a:t>document.querySelector</a:t>
            </a:r>
            <a:r>
              <a:rPr lang="en-US" dirty="0"/>
              <a:t>('h1').</a:t>
            </a:r>
            <a:r>
              <a:rPr lang="en-US" dirty="0" err="1"/>
              <a:t>nextSibling.value</a:t>
            </a:r>
            <a:endParaRPr lang="en-US" dirty="0"/>
          </a:p>
          <a:p>
            <a:pPr marL="0" indent="0">
              <a:buNone/>
            </a:pPr>
            <a:r>
              <a:rPr lang="en-US" dirty="0"/>
              <a:t>=&gt; "JavaScript is cool."</a:t>
            </a:r>
          </a:p>
          <a:p>
            <a:pPr marL="0" indent="0">
              <a:buNone/>
            </a:pPr>
            <a:r>
              <a:rPr lang="en-US" dirty="0"/>
              <a:t>.</a:t>
            </a:r>
            <a:r>
              <a:rPr lang="en-US" dirty="0" err="1"/>
              <a:t>firstChild</a:t>
            </a:r>
            <a:endParaRPr lang="en-US" dirty="0"/>
          </a:p>
          <a:p>
            <a:pPr marL="0" indent="0">
              <a:buNone/>
            </a:pPr>
            <a:r>
              <a:rPr lang="en-US" dirty="0"/>
              <a:t>// Finds the first child of a selected element</a:t>
            </a:r>
          </a:p>
          <a:p>
            <a:pPr marL="0" indent="0">
              <a:buNone/>
            </a:pPr>
            <a:r>
              <a:rPr lang="en-US" dirty="0" err="1"/>
              <a:t>document.querySelector</a:t>
            </a:r>
            <a:r>
              <a:rPr lang="en-US" dirty="0"/>
              <a:t>('body').</a:t>
            </a:r>
            <a:r>
              <a:rPr lang="en-US" dirty="0" err="1"/>
              <a:t>firstChild.value</a:t>
            </a:r>
            <a:endParaRPr lang="en-US" dirty="0"/>
          </a:p>
          <a:p>
            <a:pPr marL="0" indent="0">
              <a:buNone/>
            </a:pPr>
            <a:r>
              <a:rPr lang="en-US" dirty="0"/>
              <a:t>=&gt; "Hello World!"</a:t>
            </a:r>
          </a:p>
          <a:p>
            <a:pPr marL="0" indent="0">
              <a:buNone/>
            </a:pPr>
            <a:r>
              <a:rPr lang="en-US" dirty="0"/>
              <a:t>.</a:t>
            </a:r>
            <a:r>
              <a:rPr lang="en-US" dirty="0" err="1"/>
              <a:t>lastChild</a:t>
            </a:r>
            <a:endParaRPr lang="en-US" dirty="0"/>
          </a:p>
          <a:p>
            <a:pPr marL="0" indent="0">
              <a:buNone/>
            </a:pPr>
            <a:r>
              <a:rPr lang="en-US" dirty="0"/>
              <a:t>// Finds the first child of a selected element</a:t>
            </a:r>
          </a:p>
          <a:p>
            <a:pPr marL="0" indent="0">
              <a:buNone/>
            </a:pPr>
            <a:r>
              <a:rPr lang="en-US" dirty="0" err="1"/>
              <a:t>document.querySelector</a:t>
            </a:r>
            <a:r>
              <a:rPr lang="en-US" dirty="0"/>
              <a:t>('body').</a:t>
            </a:r>
            <a:r>
              <a:rPr lang="en-US" dirty="0" err="1"/>
              <a:t>lastChild.value</a:t>
            </a:r>
            <a:endParaRPr lang="en-US" dirty="0"/>
          </a:p>
          <a:p>
            <a:pPr marL="0" indent="0">
              <a:buNone/>
            </a:pPr>
            <a:r>
              <a:rPr lang="en-US" dirty="0"/>
              <a:t>=&gt; JavaScript is cool."</a:t>
            </a:r>
          </a:p>
        </p:txBody>
      </p:sp>
    </p:spTree>
    <p:extLst>
      <p:ext uri="{BB962C8B-B14F-4D97-AF65-F5344CB8AC3E}">
        <p14:creationId xmlns:p14="http://schemas.microsoft.com/office/powerpoint/2010/main" val="42932099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478D8-6CD7-4DE8-2C1C-324473BCFD12}"/>
              </a:ext>
            </a:extLst>
          </p:cNvPr>
          <p:cNvSpPr>
            <a:spLocks noGrp="1"/>
          </p:cNvSpPr>
          <p:nvPr>
            <p:ph idx="1"/>
          </p:nvPr>
        </p:nvSpPr>
        <p:spPr>
          <a:xfrm>
            <a:off x="838200" y="329938"/>
            <a:ext cx="10515600" cy="5847025"/>
          </a:xfrm>
        </p:spPr>
        <p:txBody>
          <a:bodyPr>
            <a:normAutofit/>
          </a:bodyPr>
          <a:lstStyle/>
          <a:p>
            <a:pPr marL="0" indent="0">
              <a:buNone/>
            </a:pPr>
            <a:r>
              <a:rPr lang="en-US" dirty="0"/>
              <a:t>Adding elements to HTML page — 4 easy steps</a:t>
            </a:r>
          </a:p>
          <a:p>
            <a:pPr marL="0" indent="0">
              <a:buNone/>
            </a:pPr>
            <a:r>
              <a:rPr lang="en-US" dirty="0"/>
              <a:t>// Step 1 - Find the element </a:t>
            </a:r>
            <a:r>
              <a:rPr lang="en-US" dirty="0" err="1"/>
              <a:t>parentNode</a:t>
            </a:r>
            <a:endParaRPr lang="en-US" dirty="0"/>
          </a:p>
          <a:p>
            <a:pPr marL="0" indent="0">
              <a:buNone/>
            </a:pPr>
            <a:r>
              <a:rPr lang="en-US" dirty="0"/>
              <a:t>const div = </a:t>
            </a:r>
            <a:r>
              <a:rPr lang="en-US" dirty="0" err="1"/>
              <a:t>document.getElementById</a:t>
            </a:r>
            <a:r>
              <a:rPr lang="en-US" dirty="0"/>
              <a:t>('body')</a:t>
            </a:r>
          </a:p>
          <a:p>
            <a:pPr marL="0" indent="0">
              <a:buNone/>
            </a:pPr>
            <a:r>
              <a:rPr lang="en-US" dirty="0"/>
              <a:t>// Step 2 - Create the new element</a:t>
            </a:r>
          </a:p>
          <a:p>
            <a:pPr marL="0" indent="0">
              <a:buNone/>
            </a:pPr>
            <a:r>
              <a:rPr lang="en-US" dirty="0"/>
              <a:t>const </a:t>
            </a:r>
            <a:r>
              <a:rPr lang="en-US" dirty="0" err="1"/>
              <a:t>newElement</a:t>
            </a:r>
            <a:r>
              <a:rPr lang="en-US" dirty="0"/>
              <a:t> = </a:t>
            </a:r>
            <a:r>
              <a:rPr lang="en-US" dirty="0" err="1"/>
              <a:t>document.createElement</a:t>
            </a:r>
            <a:r>
              <a:rPr lang="en-US" dirty="0"/>
              <a:t>('h1')</a:t>
            </a:r>
          </a:p>
          <a:p>
            <a:pPr marL="0" indent="0">
              <a:buNone/>
            </a:pPr>
            <a:r>
              <a:rPr lang="en-US" dirty="0"/>
              <a:t>// Step 3 - Add content</a:t>
            </a:r>
          </a:p>
          <a:p>
            <a:pPr marL="0" indent="0">
              <a:buNone/>
            </a:pPr>
            <a:r>
              <a:rPr lang="en-US" dirty="0" err="1"/>
              <a:t>newElement.innerText</a:t>
            </a:r>
            <a:r>
              <a:rPr lang="en-US" dirty="0"/>
              <a:t> = 'Hello World!'</a:t>
            </a:r>
          </a:p>
          <a:p>
            <a:pPr marL="0" indent="0">
              <a:buNone/>
            </a:pPr>
            <a:r>
              <a:rPr lang="en-US" dirty="0"/>
              <a:t>// Step 4 - Append new element to </a:t>
            </a:r>
            <a:r>
              <a:rPr lang="en-US" dirty="0" err="1"/>
              <a:t>parentNode</a:t>
            </a:r>
            <a:endParaRPr lang="en-US" dirty="0"/>
          </a:p>
          <a:p>
            <a:pPr marL="0" indent="0">
              <a:buNone/>
            </a:pPr>
            <a:r>
              <a:rPr lang="en-US" dirty="0" err="1"/>
              <a:t>div.append</a:t>
            </a:r>
            <a:r>
              <a:rPr lang="en-US" dirty="0"/>
              <a:t>(</a:t>
            </a:r>
            <a:r>
              <a:rPr lang="en-US" dirty="0" err="1"/>
              <a:t>newElement</a:t>
            </a:r>
            <a:r>
              <a:rPr lang="en-US" dirty="0"/>
              <a:t>)</a:t>
            </a:r>
          </a:p>
        </p:txBody>
      </p:sp>
    </p:spTree>
    <p:extLst>
      <p:ext uri="{BB962C8B-B14F-4D97-AF65-F5344CB8AC3E}">
        <p14:creationId xmlns:p14="http://schemas.microsoft.com/office/powerpoint/2010/main" val="28989629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0DECE1-F0DD-0BFA-24BD-10F0DA3E6ECA}"/>
              </a:ext>
            </a:extLst>
          </p:cNvPr>
          <p:cNvSpPr>
            <a:spLocks noGrp="1"/>
          </p:cNvSpPr>
          <p:nvPr>
            <p:ph idx="1"/>
          </p:nvPr>
        </p:nvSpPr>
        <p:spPr>
          <a:xfrm>
            <a:off x="838200" y="122548"/>
            <a:ext cx="10515600" cy="6054415"/>
          </a:xfrm>
        </p:spPr>
        <p:txBody>
          <a:bodyPr/>
          <a:lstStyle/>
          <a:p>
            <a:pPr marL="0" indent="0">
              <a:buNone/>
            </a:pPr>
            <a:r>
              <a:rPr lang="en-US" dirty="0"/>
              <a:t>.</a:t>
            </a:r>
            <a:r>
              <a:rPr lang="en-US" dirty="0" err="1"/>
              <a:t>innerHTML</a:t>
            </a:r>
            <a:endParaRPr lang="en-US" dirty="0"/>
          </a:p>
          <a:p>
            <a:pPr marL="0" indent="0">
              <a:buNone/>
            </a:pPr>
            <a:r>
              <a:rPr lang="en-US" dirty="0"/>
              <a:t>// Set the HTML content of an element</a:t>
            </a:r>
          </a:p>
          <a:p>
            <a:pPr marL="0" indent="0">
              <a:buNone/>
            </a:pPr>
            <a:r>
              <a:rPr lang="en-US" dirty="0" err="1"/>
              <a:t>document.getElementById</a:t>
            </a:r>
            <a:r>
              <a:rPr lang="en-US" dirty="0"/>
              <a:t>("demo").</a:t>
            </a:r>
            <a:r>
              <a:rPr lang="en-US" dirty="0" err="1"/>
              <a:t>innerHTML</a:t>
            </a:r>
            <a:r>
              <a:rPr lang="en-US" dirty="0"/>
              <a:t> = "&lt;p&gt;Hello World&lt;/p&gt;"</a:t>
            </a:r>
          </a:p>
          <a:p>
            <a:pPr marL="0" indent="0">
              <a:buNone/>
            </a:pPr>
            <a:r>
              <a:rPr lang="en-US" dirty="0"/>
              <a:t>.</a:t>
            </a:r>
            <a:r>
              <a:rPr lang="en-US" dirty="0" err="1"/>
              <a:t>innerText</a:t>
            </a:r>
            <a:endParaRPr lang="en-US" dirty="0"/>
          </a:p>
          <a:p>
            <a:pPr marL="0" indent="0">
              <a:buNone/>
            </a:pPr>
            <a:r>
              <a:rPr lang="en-US" dirty="0"/>
              <a:t>// Set the text content of an element</a:t>
            </a:r>
          </a:p>
          <a:p>
            <a:pPr marL="0" indent="0">
              <a:buNone/>
            </a:pPr>
            <a:r>
              <a:rPr lang="en-US" dirty="0" err="1"/>
              <a:t>document.getElementById</a:t>
            </a:r>
            <a:r>
              <a:rPr lang="en-US" dirty="0"/>
              <a:t>("demo").</a:t>
            </a:r>
            <a:r>
              <a:rPr lang="en-US" dirty="0" err="1"/>
              <a:t>innerText</a:t>
            </a:r>
            <a:r>
              <a:rPr lang="en-US" dirty="0"/>
              <a:t> = "Hello World"</a:t>
            </a:r>
          </a:p>
        </p:txBody>
      </p:sp>
    </p:spTree>
    <p:extLst>
      <p:ext uri="{BB962C8B-B14F-4D97-AF65-F5344CB8AC3E}">
        <p14:creationId xmlns:p14="http://schemas.microsoft.com/office/powerpoint/2010/main" val="813284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54F80D-F233-9E44-D755-7F938DE2FCC3}"/>
              </a:ext>
            </a:extLst>
          </p:cNvPr>
          <p:cNvSpPr>
            <a:spLocks noGrp="1"/>
          </p:cNvSpPr>
          <p:nvPr>
            <p:ph idx="1"/>
          </p:nvPr>
        </p:nvSpPr>
        <p:spPr>
          <a:xfrm>
            <a:off x="838200" y="141402"/>
            <a:ext cx="10515600" cy="6240544"/>
          </a:xfrm>
        </p:spPr>
        <p:txBody>
          <a:bodyPr>
            <a:normAutofit fontScale="92500" lnSpcReduction="10000"/>
          </a:bodyPr>
          <a:lstStyle/>
          <a:p>
            <a:pPr marL="0" indent="0">
              <a:buNone/>
            </a:pPr>
            <a:r>
              <a:rPr lang="en-US" dirty="0"/>
              <a:t>.</a:t>
            </a:r>
            <a:r>
              <a:rPr lang="en-US" dirty="0" err="1"/>
              <a:t>className</a:t>
            </a:r>
            <a:endParaRPr lang="en-US" dirty="0"/>
          </a:p>
          <a:p>
            <a:pPr marL="0" indent="0">
              <a:buNone/>
            </a:pPr>
            <a:r>
              <a:rPr lang="en-US" dirty="0"/>
              <a:t>// Set/update the class attribute for an element</a:t>
            </a:r>
          </a:p>
          <a:p>
            <a:pPr marL="0" indent="0">
              <a:buNone/>
            </a:pPr>
            <a:r>
              <a:rPr lang="en-US" dirty="0" err="1"/>
              <a:t>elementNode.className</a:t>
            </a:r>
            <a:r>
              <a:rPr lang="en-US" dirty="0"/>
              <a:t> = "name-of-class"</a:t>
            </a:r>
          </a:p>
          <a:p>
            <a:pPr marL="0" indent="0">
              <a:buNone/>
            </a:pPr>
            <a:r>
              <a:rPr lang="en-US" dirty="0"/>
              <a:t>.</a:t>
            </a:r>
            <a:r>
              <a:rPr lang="en-US" dirty="0" err="1"/>
              <a:t>setAttribute</a:t>
            </a:r>
            <a:r>
              <a:rPr lang="en-US" dirty="0"/>
              <a:t>('name', 'value')</a:t>
            </a:r>
          </a:p>
          <a:p>
            <a:pPr marL="0" indent="0">
              <a:buNone/>
            </a:pPr>
            <a:r>
              <a:rPr lang="en-US" dirty="0"/>
              <a:t>// Sets an attribute of an element</a:t>
            </a:r>
          </a:p>
          <a:p>
            <a:pPr marL="0" indent="0">
              <a:buNone/>
            </a:pPr>
            <a:r>
              <a:rPr lang="en-US" dirty="0" err="1"/>
              <a:t>elementNode.setAttribute</a:t>
            </a:r>
            <a:r>
              <a:rPr lang="en-US" dirty="0"/>
              <a:t>("name-of-class", "value-of-class")</a:t>
            </a:r>
          </a:p>
          <a:p>
            <a:pPr marL="0" indent="0">
              <a:buNone/>
            </a:pPr>
            <a:r>
              <a:rPr lang="en-US" dirty="0"/>
              <a:t>.</a:t>
            </a:r>
            <a:r>
              <a:rPr lang="en-US" dirty="0" err="1"/>
              <a:t>removeAttribute</a:t>
            </a:r>
            <a:r>
              <a:rPr lang="en-US" dirty="0"/>
              <a:t>(</a:t>
            </a:r>
            <a:r>
              <a:rPr lang="en-US" dirty="0" err="1"/>
              <a:t>attributeName</a:t>
            </a:r>
            <a:r>
              <a:rPr lang="en-US" dirty="0"/>
              <a:t>)</a:t>
            </a:r>
          </a:p>
          <a:p>
            <a:pPr marL="0" indent="0">
              <a:buNone/>
            </a:pPr>
            <a:r>
              <a:rPr lang="en-US" dirty="0"/>
              <a:t>// Removes an attribute from an element</a:t>
            </a:r>
          </a:p>
          <a:p>
            <a:pPr marL="0" indent="0">
              <a:buNone/>
            </a:pPr>
            <a:r>
              <a:rPr lang="en-US" dirty="0" err="1"/>
              <a:t>elementNode.removeAttribute</a:t>
            </a:r>
            <a:r>
              <a:rPr lang="en-US" dirty="0"/>
              <a:t>('name-of-</a:t>
            </a:r>
            <a:r>
              <a:rPr lang="en-US" dirty="0" err="1"/>
              <a:t>class’</a:t>
            </a:r>
            <a:r>
              <a:rPr lang="en-US" dirty="0"/>
              <a:t>)</a:t>
            </a:r>
          </a:p>
          <a:p>
            <a:pPr marL="0" indent="0">
              <a:buNone/>
            </a:pPr>
            <a:r>
              <a:rPr lang="en-US" dirty="0"/>
              <a:t>Event Handler</a:t>
            </a:r>
          </a:p>
          <a:p>
            <a:pPr marL="0" indent="0">
              <a:buNone/>
            </a:pPr>
            <a:r>
              <a:rPr lang="en-US" dirty="0" err="1"/>
              <a:t>newElement.addEventListener</a:t>
            </a:r>
            <a:r>
              <a:rPr lang="en-US" dirty="0"/>
              <a:t>('</a:t>
            </a:r>
            <a:r>
              <a:rPr lang="en-US" dirty="0" err="1"/>
              <a:t>typeOfEvent</a:t>
            </a:r>
            <a:r>
              <a:rPr lang="en-US" dirty="0"/>
              <a:t>', function(event) {</a:t>
            </a:r>
          </a:p>
          <a:p>
            <a:pPr marL="0" indent="0">
              <a:buNone/>
            </a:pPr>
            <a:r>
              <a:rPr lang="en-US" dirty="0"/>
              <a:t>         // event actions go here</a:t>
            </a:r>
          </a:p>
          <a:p>
            <a:pPr marL="0" indent="0">
              <a:buNone/>
            </a:pPr>
            <a:r>
              <a:rPr lang="en-US" dirty="0"/>
              <a:t>         </a:t>
            </a:r>
            <a:r>
              <a:rPr lang="en-US" dirty="0" err="1"/>
              <a:t>event.target.firstChild.innerText</a:t>
            </a:r>
            <a:r>
              <a:rPr lang="en-US" dirty="0"/>
              <a:t> = "foo bar"         </a:t>
            </a:r>
          </a:p>
          <a:p>
            <a:pPr marL="0" indent="0">
              <a:buNone/>
            </a:pPr>
            <a:r>
              <a:rPr lang="en-US" dirty="0"/>
              <a:t>})</a:t>
            </a:r>
          </a:p>
        </p:txBody>
      </p:sp>
    </p:spTree>
    <p:extLst>
      <p:ext uri="{BB962C8B-B14F-4D97-AF65-F5344CB8AC3E}">
        <p14:creationId xmlns:p14="http://schemas.microsoft.com/office/powerpoint/2010/main" val="22529820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55264-D22F-6C95-8B2B-A8DD379DA707}"/>
              </a:ext>
            </a:extLst>
          </p:cNvPr>
          <p:cNvSpPr>
            <a:spLocks noGrp="1"/>
          </p:cNvSpPr>
          <p:nvPr>
            <p:ph idx="1"/>
          </p:nvPr>
        </p:nvSpPr>
        <p:spPr/>
        <p:txBody>
          <a:bodyPr/>
          <a:lstStyle/>
          <a:p>
            <a:r>
              <a:rPr lang="en-US" dirty="0" err="1"/>
              <a:t>Clourse,hoisting,callback,promise,async</a:t>
            </a:r>
            <a:r>
              <a:rPr lang="en-US" dirty="0"/>
              <a:t> await,</a:t>
            </a:r>
          </a:p>
          <a:p>
            <a:r>
              <a:rPr lang="en-US" dirty="0"/>
              <a:t>Export and import</a:t>
            </a:r>
          </a:p>
          <a:p>
            <a:r>
              <a:rPr lang="en-US" dirty="0"/>
              <a:t>Object and this,</a:t>
            </a:r>
          </a:p>
          <a:p>
            <a:r>
              <a:rPr lang="en-US" dirty="0"/>
              <a:t>Arrow function</a:t>
            </a:r>
          </a:p>
        </p:txBody>
      </p:sp>
    </p:spTree>
    <p:extLst>
      <p:ext uri="{BB962C8B-B14F-4D97-AF65-F5344CB8AC3E}">
        <p14:creationId xmlns:p14="http://schemas.microsoft.com/office/powerpoint/2010/main" val="18768418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AB45-BEDF-2E03-DD7B-A80975BD1EE6}"/>
              </a:ext>
            </a:extLst>
          </p:cNvPr>
          <p:cNvSpPr>
            <a:spLocks noGrp="1"/>
          </p:cNvSpPr>
          <p:nvPr>
            <p:ph type="title"/>
          </p:nvPr>
        </p:nvSpPr>
        <p:spPr>
          <a:xfrm>
            <a:off x="838200" y="365126"/>
            <a:ext cx="10515600" cy="398446"/>
          </a:xfrm>
        </p:spPr>
        <p:txBody>
          <a:bodyPr>
            <a:normAutofit fontScale="90000"/>
          </a:bodyPr>
          <a:lstStyle/>
          <a:p>
            <a:r>
              <a:rPr lang="en-US" dirty="0"/>
              <a:t>Mastering In ‘This’</a:t>
            </a:r>
          </a:p>
        </p:txBody>
      </p:sp>
      <p:sp>
        <p:nvSpPr>
          <p:cNvPr id="3" name="Content Placeholder 2">
            <a:extLst>
              <a:ext uri="{FF2B5EF4-FFF2-40B4-BE49-F238E27FC236}">
                <a16:creationId xmlns:a16="http://schemas.microsoft.com/office/drawing/2014/main" id="{A04AB1A2-EF56-4E15-6A46-200A787D41F1}"/>
              </a:ext>
            </a:extLst>
          </p:cNvPr>
          <p:cNvSpPr>
            <a:spLocks noGrp="1"/>
          </p:cNvSpPr>
          <p:nvPr>
            <p:ph idx="1"/>
          </p:nvPr>
        </p:nvSpPr>
        <p:spPr>
          <a:xfrm>
            <a:off x="838200" y="857839"/>
            <a:ext cx="10515600" cy="5740924"/>
          </a:xfrm>
        </p:spPr>
        <p:txBody>
          <a:bodyPr/>
          <a:lstStyle/>
          <a:p>
            <a:r>
              <a:rPr lang="en-US" dirty="0"/>
              <a:t>Invoking Function with a new keyword -</a:t>
            </a:r>
          </a:p>
          <a:p>
            <a:r>
              <a:rPr lang="en-US" dirty="0"/>
              <a:t>When a function gets invoked with a new keyword, the this inside function will refer to a absolutely new empty object</a:t>
            </a:r>
          </a:p>
          <a:p>
            <a:r>
              <a:rPr lang="en-US" dirty="0">
                <a:solidFill>
                  <a:srgbClr val="00B0F0"/>
                </a:solidFill>
              </a:rPr>
              <a:t>function print() {</a:t>
            </a:r>
          </a:p>
          <a:p>
            <a:r>
              <a:rPr lang="en-US" dirty="0">
                <a:solidFill>
                  <a:srgbClr val="00B0F0"/>
                </a:solidFill>
              </a:rPr>
              <a:t> console.log(this);</a:t>
            </a:r>
          </a:p>
          <a:p>
            <a:r>
              <a:rPr lang="en-US" dirty="0">
                <a:solidFill>
                  <a:srgbClr val="00B0F0"/>
                </a:solidFill>
              </a:rPr>
              <a:t>}</a:t>
            </a:r>
          </a:p>
          <a:p>
            <a:r>
              <a:rPr lang="en-US" dirty="0">
                <a:solidFill>
                  <a:srgbClr val="00B0F0"/>
                </a:solidFill>
              </a:rPr>
              <a:t>new print(); </a:t>
            </a:r>
          </a:p>
          <a:p>
            <a:r>
              <a:rPr lang="en-US" dirty="0">
                <a:solidFill>
                  <a:srgbClr val="00B0F0"/>
                </a:solidFill>
              </a:rPr>
              <a:t>// Output: {}</a:t>
            </a:r>
          </a:p>
        </p:txBody>
      </p:sp>
    </p:spTree>
    <p:extLst>
      <p:ext uri="{BB962C8B-B14F-4D97-AF65-F5344CB8AC3E}">
        <p14:creationId xmlns:p14="http://schemas.microsoft.com/office/powerpoint/2010/main" val="29634609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F81C-77DA-92C4-54A3-53FE4CBCE5A1}"/>
              </a:ext>
            </a:extLst>
          </p:cNvPr>
          <p:cNvSpPr>
            <a:spLocks noGrp="1"/>
          </p:cNvSpPr>
          <p:nvPr>
            <p:ph type="title"/>
          </p:nvPr>
        </p:nvSpPr>
        <p:spPr>
          <a:xfrm>
            <a:off x="838200" y="365126"/>
            <a:ext cx="10515600" cy="464434"/>
          </a:xfrm>
        </p:spPr>
        <p:txBody>
          <a:bodyPr>
            <a:normAutofit fontScale="90000"/>
          </a:bodyPr>
          <a:lstStyle/>
          <a:p>
            <a:r>
              <a:rPr lang="en-US" dirty="0"/>
              <a:t>2. This while using </a:t>
            </a:r>
            <a:r>
              <a:rPr lang="en-US" dirty="0" err="1"/>
              <a:t>call,apply</a:t>
            </a:r>
            <a:r>
              <a:rPr lang="en-US" dirty="0"/>
              <a:t>, bind</a:t>
            </a:r>
          </a:p>
        </p:txBody>
      </p:sp>
      <p:sp>
        <p:nvSpPr>
          <p:cNvPr id="3" name="Content Placeholder 2">
            <a:extLst>
              <a:ext uri="{FF2B5EF4-FFF2-40B4-BE49-F238E27FC236}">
                <a16:creationId xmlns:a16="http://schemas.microsoft.com/office/drawing/2014/main" id="{E382F155-9923-0E7B-ED7A-516C2FB197A7}"/>
              </a:ext>
            </a:extLst>
          </p:cNvPr>
          <p:cNvSpPr>
            <a:spLocks noGrp="1"/>
          </p:cNvSpPr>
          <p:nvPr>
            <p:ph idx="1"/>
          </p:nvPr>
        </p:nvSpPr>
        <p:spPr/>
        <p:txBody>
          <a:bodyPr>
            <a:normAutofit fontScale="77500" lnSpcReduction="20000"/>
          </a:bodyPr>
          <a:lstStyle/>
          <a:p>
            <a:r>
              <a:rPr lang="en-US" dirty="0"/>
              <a:t>Invoking Function with call, apply or bind</a:t>
            </a:r>
          </a:p>
          <a:p>
            <a:r>
              <a:rPr lang="en-US" dirty="0"/>
              <a:t>In this scenario, the this will refer to the value that is passed inside the arguments.</a:t>
            </a:r>
          </a:p>
          <a:p>
            <a:r>
              <a:rPr lang="en-US" dirty="0"/>
              <a:t>function print() {</a:t>
            </a:r>
          </a:p>
          <a:p>
            <a:r>
              <a:rPr lang="en-US" dirty="0"/>
              <a:t>console.log(this);</a:t>
            </a:r>
          </a:p>
          <a:p>
            <a:r>
              <a:rPr lang="en-US" dirty="0"/>
              <a:t>}</a:t>
            </a:r>
          </a:p>
          <a:p>
            <a:r>
              <a:rPr lang="en-US" dirty="0"/>
              <a:t>const developer= {</a:t>
            </a:r>
          </a:p>
          <a:p>
            <a:r>
              <a:rPr lang="en-US" dirty="0"/>
              <a:t>love: "JavaScript"</a:t>
            </a:r>
          </a:p>
          <a:p>
            <a:r>
              <a:rPr lang="en-US" dirty="0"/>
              <a:t>};</a:t>
            </a:r>
          </a:p>
          <a:p>
            <a:r>
              <a:rPr lang="en-US" dirty="0"/>
              <a:t>const </a:t>
            </a:r>
            <a:r>
              <a:rPr lang="en-US" dirty="0" err="1"/>
              <a:t>bindedFn</a:t>
            </a:r>
            <a:r>
              <a:rPr lang="en-US" dirty="0"/>
              <a:t> = </a:t>
            </a:r>
            <a:r>
              <a:rPr lang="en-US" dirty="0" err="1"/>
              <a:t>print.bind</a:t>
            </a:r>
            <a:r>
              <a:rPr lang="en-US" dirty="0"/>
              <a:t>(developer);</a:t>
            </a:r>
          </a:p>
          <a:p>
            <a:r>
              <a:rPr lang="en-US" dirty="0" err="1"/>
              <a:t>bindedFn</a:t>
            </a:r>
            <a:r>
              <a:rPr lang="en-US" dirty="0"/>
              <a:t>();// { love: "JavaScript" }</a:t>
            </a:r>
          </a:p>
          <a:p>
            <a:r>
              <a:rPr lang="en-US" dirty="0" err="1"/>
              <a:t>print.call</a:t>
            </a:r>
            <a:r>
              <a:rPr lang="en-US" dirty="0"/>
              <a:t>(developer);  // { love: "JavaScript" }</a:t>
            </a:r>
          </a:p>
          <a:p>
            <a:r>
              <a:rPr lang="en-US" dirty="0" err="1"/>
              <a:t>print.apply</a:t>
            </a:r>
            <a:r>
              <a:rPr lang="en-US" dirty="0"/>
              <a:t>(developer);  // { love: "JavaScript" }</a:t>
            </a:r>
          </a:p>
        </p:txBody>
      </p:sp>
    </p:spTree>
    <p:extLst>
      <p:ext uri="{BB962C8B-B14F-4D97-AF65-F5344CB8AC3E}">
        <p14:creationId xmlns:p14="http://schemas.microsoft.com/office/powerpoint/2010/main" val="34950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1BB7-2ED4-5950-8B01-AACE5ECE9826}"/>
              </a:ext>
            </a:extLst>
          </p:cNvPr>
          <p:cNvSpPr>
            <a:spLocks noGrp="1"/>
          </p:cNvSpPr>
          <p:nvPr>
            <p:ph type="title"/>
          </p:nvPr>
        </p:nvSpPr>
        <p:spPr/>
        <p:txBody>
          <a:bodyPr>
            <a:normAutofit/>
          </a:bodyPr>
          <a:lstStyle/>
          <a:p>
            <a:r>
              <a:rPr lang="en-US" sz="3200" b="0" i="0" dirty="0">
                <a:solidFill>
                  <a:srgbClr val="414141"/>
                </a:solidFill>
                <a:effectLst/>
                <a:latin typeface="-apple-system"/>
              </a:rPr>
              <a:t>HTML headings provide valuable information by highlighting important topics</a:t>
            </a:r>
            <a:endParaRPr lang="en-US" sz="3200" dirty="0"/>
          </a:p>
        </p:txBody>
      </p:sp>
      <p:sp>
        <p:nvSpPr>
          <p:cNvPr id="3" name="Content Placeholder 2">
            <a:extLst>
              <a:ext uri="{FF2B5EF4-FFF2-40B4-BE49-F238E27FC236}">
                <a16:creationId xmlns:a16="http://schemas.microsoft.com/office/drawing/2014/main" id="{3788BF7C-5753-83B0-B517-1207DE5308AB}"/>
              </a:ext>
            </a:extLst>
          </p:cNvPr>
          <p:cNvSpPr>
            <a:spLocks noGrp="1"/>
          </p:cNvSpPr>
          <p:nvPr>
            <p:ph idx="1"/>
          </p:nvPr>
        </p:nvSpPr>
        <p:spPr/>
        <p:txBody>
          <a:bodyPr>
            <a:normAutofit fontScale="92500" lnSpcReduction="10000"/>
          </a:bodyPr>
          <a:lstStyle/>
          <a:p>
            <a:r>
              <a:rPr lang="en-US" b="0" dirty="0">
                <a:effectLst/>
                <a:latin typeface="Consolas" panose="020B0609020204030204" pitchFamily="49" charset="0"/>
              </a:rPr>
              <a:t>HTML offers six levels of heading tags, &lt;h1&gt; through &lt;h6&gt;; the lower the heading level number, the greater its importance — therefore &lt;h1&gt; tag defines the most important heading, whereas the &lt;h6&gt; tag defines the least important heading in the document.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1</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2</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h3</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3</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h3</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h4</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4</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h4</a:t>
            </a:r>
            <a:r>
              <a:rPr lang="en-US" b="0" i="0" dirty="0">
                <a:solidFill>
                  <a:srgbClr val="5F6364"/>
                </a:solidFill>
                <a:effectLst/>
                <a:latin typeface="Consolas" panose="020B0609020204030204" pitchFamily="49" charset="0"/>
              </a:rPr>
              <a:t>&gt;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h5</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5</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h5</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h6</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6</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h6</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1119460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C1F8-D11F-C59A-757F-1E64BD7131BD}"/>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0A507A6-127B-B2D7-CAFA-7161F393E189}"/>
              </a:ext>
            </a:extLst>
          </p:cNvPr>
          <p:cNvSpPr>
            <a:spLocks noGrp="1"/>
          </p:cNvSpPr>
          <p:nvPr>
            <p:ph idx="1"/>
          </p:nvPr>
        </p:nvSpPr>
        <p:spPr>
          <a:xfrm>
            <a:off x="838200" y="867266"/>
            <a:ext cx="10515600" cy="5309697"/>
          </a:xfrm>
        </p:spPr>
        <p:txBody>
          <a:bodyPr>
            <a:normAutofit fontScale="92500" lnSpcReduction="20000"/>
          </a:bodyPr>
          <a:lstStyle/>
          <a:p>
            <a:r>
              <a:rPr lang="en-US" dirty="0"/>
              <a:t>Invoking Function as a method -</a:t>
            </a:r>
          </a:p>
          <a:p>
            <a:r>
              <a:rPr lang="en-US" dirty="0"/>
              <a:t>When a Function is present inside an object with key as some value let's say add and its value as our function then this will be the object that function is a property of. const calculate = {</a:t>
            </a:r>
          </a:p>
          <a:p>
            <a:r>
              <a:rPr lang="en-US" dirty="0"/>
              <a:t>  a: 2,</a:t>
            </a:r>
          </a:p>
          <a:p>
            <a:r>
              <a:rPr lang="en-US" dirty="0"/>
              <a:t>  b: 3,</a:t>
            </a:r>
          </a:p>
          <a:p>
            <a:r>
              <a:rPr lang="en-US" dirty="0"/>
              <a:t>  sum: function() {</a:t>
            </a:r>
          </a:p>
          <a:p>
            <a:r>
              <a:rPr lang="en-US" dirty="0"/>
              <a:t>    console.log(this);</a:t>
            </a:r>
          </a:p>
          <a:p>
            <a:r>
              <a:rPr lang="en-US" dirty="0"/>
              <a:t>    return </a:t>
            </a:r>
            <a:r>
              <a:rPr lang="en-US" dirty="0" err="1"/>
              <a:t>this.a</a:t>
            </a:r>
            <a:r>
              <a:rPr lang="en-US" dirty="0"/>
              <a:t> + </a:t>
            </a:r>
            <a:r>
              <a:rPr lang="en-US" dirty="0" err="1"/>
              <a:t>this.b</a:t>
            </a:r>
            <a:r>
              <a:rPr lang="en-US" dirty="0"/>
              <a:t>;</a:t>
            </a:r>
          </a:p>
          <a:p>
            <a:r>
              <a:rPr lang="en-US" dirty="0"/>
              <a:t>  }</a:t>
            </a:r>
          </a:p>
          <a:p>
            <a:r>
              <a:rPr lang="en-US" dirty="0"/>
              <a:t>}</a:t>
            </a:r>
          </a:p>
          <a:p>
            <a:r>
              <a:rPr lang="en-US" dirty="0"/>
              <a:t>const </a:t>
            </a:r>
            <a:r>
              <a:rPr lang="en-US" dirty="0" err="1"/>
              <a:t>ans</a:t>
            </a:r>
            <a:r>
              <a:rPr lang="en-US" dirty="0"/>
              <a:t> = </a:t>
            </a:r>
            <a:r>
              <a:rPr lang="en-US" dirty="0" err="1"/>
              <a:t>calculate.sum</a:t>
            </a:r>
            <a:r>
              <a:rPr lang="en-US" dirty="0"/>
              <a:t>() // { a: 2, b: 3, sum: ƒ}</a:t>
            </a:r>
          </a:p>
          <a:p>
            <a:r>
              <a:rPr lang="en-US" dirty="0"/>
              <a:t>console.log(</a:t>
            </a:r>
            <a:r>
              <a:rPr lang="en-US" dirty="0" err="1"/>
              <a:t>ans</a:t>
            </a:r>
            <a:r>
              <a:rPr lang="en-US" dirty="0"/>
              <a:t>)  // 5</a:t>
            </a:r>
          </a:p>
          <a:p>
            <a:endParaRPr lang="en-US" dirty="0"/>
          </a:p>
        </p:txBody>
      </p:sp>
    </p:spTree>
    <p:extLst>
      <p:ext uri="{BB962C8B-B14F-4D97-AF65-F5344CB8AC3E}">
        <p14:creationId xmlns:p14="http://schemas.microsoft.com/office/powerpoint/2010/main" val="338804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EC422-8990-F1A7-62A0-695D10C02937}"/>
              </a:ext>
            </a:extLst>
          </p:cNvPr>
          <p:cNvSpPr>
            <a:spLocks noGrp="1"/>
          </p:cNvSpPr>
          <p:nvPr>
            <p:ph idx="1"/>
          </p:nvPr>
        </p:nvSpPr>
        <p:spPr>
          <a:xfrm>
            <a:off x="838200" y="314325"/>
            <a:ext cx="10515600" cy="5862638"/>
          </a:xfrm>
        </p:spPr>
        <p:txBody>
          <a:bodyPr>
            <a:normAutofit fontScale="55000" lnSpcReduction="20000"/>
          </a:bodyPr>
          <a:lstStyle/>
          <a:p>
            <a:r>
              <a:rPr lang="en-US" sz="2900" b="0" dirty="0">
                <a:solidFill>
                  <a:srgbClr val="FF0000"/>
                </a:solidFill>
                <a:effectLst/>
                <a:latin typeface="Consolas" panose="020B0609020204030204" pitchFamily="49" charset="0"/>
              </a:rPr>
              <a:t>Formatting Text with HTML</a:t>
            </a:r>
          </a:p>
          <a:p>
            <a:r>
              <a:rPr lang="en-US" sz="2900" b="0" dirty="0">
                <a:effectLst/>
                <a:latin typeface="Consolas" panose="020B0609020204030204" pitchFamily="49" charset="0"/>
              </a:rPr>
              <a:t>HTML provides several tags that you can use to make some text on your web pages to appear differently than normal text, for example, you can use the tag &lt;b&gt; to make the text bold, tag &lt;</a:t>
            </a:r>
            <a:r>
              <a:rPr lang="en-US" sz="2900" b="0" dirty="0" err="1">
                <a:effectLst/>
                <a:latin typeface="Consolas" panose="020B0609020204030204" pitchFamily="49" charset="0"/>
              </a:rPr>
              <a:t>i</a:t>
            </a:r>
            <a:r>
              <a:rPr lang="en-US" sz="2900" b="0" dirty="0">
                <a:effectLst/>
                <a:latin typeface="Consolas" panose="020B0609020204030204" pitchFamily="49" charset="0"/>
              </a:rPr>
              <a:t>&gt; to make the text italic, tag &lt;mark&gt; to highlight the text, tag &lt;code&gt; to display a fragment of computer code, tags &lt;ins&gt; and &lt;del&gt;</a:t>
            </a:r>
          </a:p>
          <a:p>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bold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strong</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strongly important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strong</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i</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italic text</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i</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em</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emphasized text</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em</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mark</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highlighted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mark</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code</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computer code</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code</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p>
          <a:p>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small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smaller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small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subscript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and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superscript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del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deleted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del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ins</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inserted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ins</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p>
          <a:p>
            <a:endParaRPr lang="en-US" sz="2900" b="0" i="0" dirty="0">
              <a:solidFill>
                <a:srgbClr val="5F6364"/>
              </a:solidFill>
              <a:effectLst/>
              <a:latin typeface="Consolas" panose="020B0609020204030204" pitchFamily="49" charset="0"/>
            </a:endParaRPr>
          </a:p>
          <a:p>
            <a:pPr algn="l" rtl="0"/>
            <a:r>
              <a:rPr lang="en-US" sz="2900" dirty="0">
                <a:solidFill>
                  <a:srgbClr val="0070C0"/>
                </a:solidFill>
                <a:latin typeface="Consolas" panose="020B0609020204030204" pitchFamily="49" charset="0"/>
              </a:rPr>
              <a:t>Notes-</a:t>
            </a:r>
            <a:r>
              <a:rPr lang="en-US" sz="2900" b="0" i="0" dirty="0">
                <a:solidFill>
                  <a:srgbClr val="0070C0"/>
                </a:solidFill>
                <a:effectLst/>
                <a:latin typeface="-apple-system"/>
              </a:rPr>
              <a:t>&lt;</a:t>
            </a:r>
            <a:r>
              <a:rPr lang="en-US" sz="2900" b="0" i="0" dirty="0" err="1">
                <a:solidFill>
                  <a:srgbClr val="0070C0"/>
                </a:solidFill>
                <a:effectLst/>
                <a:latin typeface="-apple-system"/>
              </a:rPr>
              <a:t>i</a:t>
            </a:r>
            <a:r>
              <a:rPr lang="en-US" sz="2900" b="0" i="0" dirty="0">
                <a:solidFill>
                  <a:srgbClr val="0070C0"/>
                </a:solidFill>
                <a:effectLst/>
                <a:latin typeface="-apple-system"/>
              </a:rPr>
              <a:t>&gt; stands for italic while &lt;</a:t>
            </a:r>
            <a:r>
              <a:rPr lang="en-US" sz="2900" b="0" i="0" dirty="0" err="1">
                <a:solidFill>
                  <a:srgbClr val="0070C0"/>
                </a:solidFill>
                <a:effectLst/>
                <a:latin typeface="-apple-system"/>
              </a:rPr>
              <a:t>em</a:t>
            </a:r>
            <a:r>
              <a:rPr lang="en-US" sz="2900" b="0" i="0" dirty="0">
                <a:solidFill>
                  <a:srgbClr val="0070C0"/>
                </a:solidFill>
                <a:effectLst/>
                <a:latin typeface="-apple-system"/>
              </a:rPr>
              <a:t>&gt; stands for emphasis.</a:t>
            </a:r>
          </a:p>
          <a:p>
            <a:pPr algn="l" rtl="0"/>
            <a:r>
              <a:rPr lang="en-US" sz="2900" b="0" i="0" dirty="0">
                <a:solidFill>
                  <a:srgbClr val="0070C0"/>
                </a:solidFill>
                <a:effectLst/>
                <a:latin typeface="-apple-system"/>
              </a:rPr>
              <a:t>While both are typically (but not always) styled to display as italic, &lt;</a:t>
            </a:r>
            <a:r>
              <a:rPr lang="en-US" sz="2900" b="0" i="0" dirty="0" err="1">
                <a:solidFill>
                  <a:srgbClr val="0070C0"/>
                </a:solidFill>
                <a:effectLst/>
                <a:latin typeface="-apple-system"/>
              </a:rPr>
              <a:t>em</a:t>
            </a:r>
            <a:r>
              <a:rPr lang="en-US" sz="2900" b="0" i="0" dirty="0">
                <a:solidFill>
                  <a:srgbClr val="0070C0"/>
                </a:solidFill>
                <a:effectLst/>
                <a:latin typeface="-apple-system"/>
              </a:rPr>
              <a:t>&gt; is used when you want to put more stress on a word or phrase. &lt;</a:t>
            </a:r>
            <a:r>
              <a:rPr lang="en-US" sz="2900" b="0" i="0" dirty="0" err="1">
                <a:solidFill>
                  <a:srgbClr val="0070C0"/>
                </a:solidFill>
                <a:effectLst/>
                <a:latin typeface="-apple-system"/>
              </a:rPr>
              <a:t>i</a:t>
            </a:r>
            <a:r>
              <a:rPr lang="en-US" sz="2900" b="0" i="0" dirty="0">
                <a:solidFill>
                  <a:srgbClr val="0070C0"/>
                </a:solidFill>
                <a:effectLst/>
                <a:latin typeface="-apple-system"/>
              </a:rPr>
              <a:t>&gt; would be used when you don’t need to stress a word or phrase, bu</a:t>
            </a:r>
            <a:r>
              <a:rPr lang="en-US" b="0" i="0" dirty="0">
                <a:solidFill>
                  <a:srgbClr val="0070C0"/>
                </a:solidFill>
                <a:effectLst/>
                <a:latin typeface="-apple-system"/>
              </a:rPr>
              <a:t>t do want it to be different from the words around it, for example when you might use it to indicate an alternative voice.</a:t>
            </a:r>
          </a:p>
          <a:p>
            <a:endParaRPr lang="en-US" dirty="0"/>
          </a:p>
        </p:txBody>
      </p:sp>
    </p:spTree>
    <p:extLst>
      <p:ext uri="{BB962C8B-B14F-4D97-AF65-F5344CB8AC3E}">
        <p14:creationId xmlns:p14="http://schemas.microsoft.com/office/powerpoint/2010/main" val="423167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B75B-6AA9-7688-2F36-9159B1673319}"/>
              </a:ext>
            </a:extLst>
          </p:cNvPr>
          <p:cNvSpPr>
            <a:spLocks noGrp="1"/>
          </p:cNvSpPr>
          <p:nvPr>
            <p:ph type="title"/>
          </p:nvPr>
        </p:nvSpPr>
        <p:spPr>
          <a:xfrm>
            <a:off x="838200" y="365125"/>
            <a:ext cx="10515600" cy="454025"/>
          </a:xfrm>
        </p:spPr>
        <p:txBody>
          <a:bodyPr>
            <a:normAutofit fontScale="90000"/>
          </a:bodyPr>
          <a:lstStyle/>
          <a:p>
            <a:r>
              <a:rPr lang="en-US" dirty="0"/>
              <a:t>Git Installation</a:t>
            </a:r>
          </a:p>
        </p:txBody>
      </p:sp>
      <p:sp>
        <p:nvSpPr>
          <p:cNvPr id="3" name="Content Placeholder 2">
            <a:extLst>
              <a:ext uri="{FF2B5EF4-FFF2-40B4-BE49-F238E27FC236}">
                <a16:creationId xmlns:a16="http://schemas.microsoft.com/office/drawing/2014/main" id="{2192E28C-7AE6-C78B-C9E2-2074D87302E9}"/>
              </a:ext>
            </a:extLst>
          </p:cNvPr>
          <p:cNvSpPr>
            <a:spLocks noGrp="1"/>
          </p:cNvSpPr>
          <p:nvPr>
            <p:ph idx="1"/>
          </p:nvPr>
        </p:nvSpPr>
        <p:spPr>
          <a:xfrm>
            <a:off x="838200" y="895350"/>
            <a:ext cx="10515600" cy="5281613"/>
          </a:xfrm>
        </p:spPr>
        <p:txBody>
          <a:bodyPr>
            <a:normAutofit fontScale="77500" lnSpcReduction="20000"/>
          </a:bodyPr>
          <a:lstStyle/>
          <a:p>
            <a:pPr algn="l"/>
            <a:r>
              <a:rPr lang="en-US" b="1" i="0" dirty="0">
                <a:solidFill>
                  <a:srgbClr val="292929"/>
                </a:solidFill>
                <a:effectLst/>
                <a:latin typeface="sohne"/>
              </a:rPr>
              <a:t>What is Git?</a:t>
            </a:r>
          </a:p>
          <a:p>
            <a:pPr algn="l"/>
            <a:r>
              <a:rPr lang="en-US" b="0" i="0" dirty="0">
                <a:solidFill>
                  <a:srgbClr val="292929"/>
                </a:solidFill>
                <a:effectLst/>
                <a:latin typeface="source-serif-pro"/>
              </a:rPr>
              <a:t>Git is a version control tool for software development. To put it simply, code changes a lot, and Git helps developers track, monitor, and manage those changes.</a:t>
            </a:r>
          </a:p>
          <a:p>
            <a:pPr algn="l"/>
            <a:r>
              <a:rPr lang="en-US" b="1" i="0" dirty="0">
                <a:solidFill>
                  <a:srgbClr val="292929"/>
                </a:solidFill>
                <a:effectLst/>
                <a:latin typeface="sohne"/>
              </a:rPr>
              <a:t>What is GitHub?</a:t>
            </a:r>
          </a:p>
          <a:p>
            <a:pPr algn="l"/>
            <a:r>
              <a:rPr lang="en-US" b="0" i="0" dirty="0">
                <a:solidFill>
                  <a:srgbClr val="292929"/>
                </a:solidFill>
                <a:effectLst/>
                <a:latin typeface="source-serif-pro"/>
              </a:rPr>
              <a:t>GitHub is a platform where developers can collaborate and do version control on their software. You won’t need to use Google Drive or send code using Facebook Messenger.</a:t>
            </a:r>
          </a:p>
          <a:p>
            <a:pPr algn="l"/>
            <a:r>
              <a:rPr lang="en-US" b="1" i="0" dirty="0">
                <a:solidFill>
                  <a:srgbClr val="292929"/>
                </a:solidFill>
                <a:effectLst/>
                <a:latin typeface="sohne"/>
              </a:rPr>
              <a:t>Installing Git</a:t>
            </a:r>
          </a:p>
          <a:p>
            <a:pPr algn="l"/>
            <a:r>
              <a:rPr lang="en-US" b="0" i="0" dirty="0">
                <a:solidFill>
                  <a:srgbClr val="292929"/>
                </a:solidFill>
                <a:effectLst/>
                <a:latin typeface="source-serif-pro"/>
              </a:rPr>
              <a:t>To install Git on Windows, go to </a:t>
            </a:r>
            <a:r>
              <a:rPr lang="en-US" b="0" i="0" u="sng" dirty="0">
                <a:solidFill>
                  <a:srgbClr val="292929"/>
                </a:solidFill>
                <a:effectLst/>
                <a:latin typeface="source-serif-pro"/>
                <a:hlinkClick r:id="rId2"/>
              </a:rPr>
              <a:t>https://git-scm.com/download/win</a:t>
            </a:r>
            <a:r>
              <a:rPr lang="en-US" b="0" i="0" dirty="0">
                <a:solidFill>
                  <a:srgbClr val="292929"/>
                </a:solidFill>
                <a:effectLst/>
                <a:latin typeface="source-serif-pro"/>
              </a:rPr>
              <a:t>.</a:t>
            </a:r>
          </a:p>
          <a:p>
            <a:pPr algn="l"/>
            <a:r>
              <a:rPr lang="en-US" b="0" i="0" dirty="0">
                <a:solidFill>
                  <a:srgbClr val="292929"/>
                </a:solidFill>
                <a:effectLst/>
                <a:latin typeface="source-serif-pro"/>
              </a:rPr>
              <a:t>Git Bash is kind of like a </a:t>
            </a:r>
            <a:r>
              <a:rPr lang="en-US" b="0" i="0" dirty="0" err="1">
                <a:solidFill>
                  <a:srgbClr val="292929"/>
                </a:solidFill>
                <a:effectLst/>
                <a:latin typeface="source-serif-pro"/>
              </a:rPr>
              <a:t>commaAfter</a:t>
            </a:r>
            <a:r>
              <a:rPr lang="en-US" b="0" i="0" dirty="0">
                <a:solidFill>
                  <a:srgbClr val="292929"/>
                </a:solidFill>
                <a:effectLst/>
                <a:latin typeface="source-serif-pro"/>
              </a:rPr>
              <a:t> installing, open your command line (or bash) and run git config --global user.name &lt;your name&gt; to set up your Git username. Adding --global will apply this email address of the user of your system. If you just want to set-up the email for the specific repository you’re working on, you can change this to --local.</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After setting up your Git username, run git config --global </a:t>
            </a:r>
            <a:r>
              <a:rPr lang="en-US" b="0" i="0" dirty="0" err="1">
                <a:solidFill>
                  <a:srgbClr val="292929"/>
                </a:solidFill>
                <a:effectLst/>
                <a:latin typeface="source-serif-pro"/>
              </a:rPr>
              <a:t>user.email</a:t>
            </a:r>
            <a:r>
              <a:rPr lang="en-US" b="0" i="0" dirty="0">
                <a:solidFill>
                  <a:srgbClr val="292929"/>
                </a:solidFill>
                <a:effectLst/>
                <a:latin typeface="source-serif-pro"/>
              </a:rPr>
              <a:t> “your_email@example.com” to set-up Git to use your </a:t>
            </a:r>
            <a:r>
              <a:rPr lang="en-US" b="0" i="0" dirty="0" err="1">
                <a:solidFill>
                  <a:srgbClr val="292929"/>
                </a:solidFill>
                <a:effectLst/>
                <a:latin typeface="source-serif-pro"/>
              </a:rPr>
              <a:t>email.nd</a:t>
            </a:r>
            <a:r>
              <a:rPr lang="en-US" b="0" i="0" dirty="0">
                <a:solidFill>
                  <a:srgbClr val="292929"/>
                </a:solidFill>
                <a:effectLst/>
                <a:latin typeface="source-serif-pro"/>
              </a:rPr>
              <a:t> line, but for Git</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endParaRPr lang="en-US" dirty="0"/>
          </a:p>
        </p:txBody>
      </p:sp>
    </p:spTree>
    <p:extLst>
      <p:ext uri="{BB962C8B-B14F-4D97-AF65-F5344CB8AC3E}">
        <p14:creationId xmlns:p14="http://schemas.microsoft.com/office/powerpoint/2010/main" val="23403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2076-D81A-87EF-FC52-A5FCC6BA1C96}"/>
              </a:ext>
            </a:extLst>
          </p:cNvPr>
          <p:cNvSpPr>
            <a:spLocks noGrp="1"/>
          </p:cNvSpPr>
          <p:nvPr>
            <p:ph type="title"/>
          </p:nvPr>
        </p:nvSpPr>
        <p:spPr>
          <a:xfrm>
            <a:off x="838200" y="365125"/>
            <a:ext cx="10515600" cy="758825"/>
          </a:xfrm>
        </p:spPr>
        <p:txBody>
          <a:bodyPr>
            <a:normAutofit fontScale="90000"/>
          </a:bodyPr>
          <a:lstStyle/>
          <a:p>
            <a:r>
              <a:rPr lang="en-US" b="1" i="0" dirty="0">
                <a:solidFill>
                  <a:srgbClr val="292929"/>
                </a:solidFill>
                <a:effectLst/>
                <a:latin typeface="sohne"/>
              </a:rPr>
              <a:t>Creating a Repository on GitHub</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E7C27659-3008-348C-378A-1BCB470F6C8C}"/>
              </a:ext>
            </a:extLst>
          </p:cNvPr>
          <p:cNvSpPr>
            <a:spLocks noGrp="1"/>
          </p:cNvSpPr>
          <p:nvPr>
            <p:ph idx="1"/>
          </p:nvPr>
        </p:nvSpPr>
        <p:spPr>
          <a:xfrm>
            <a:off x="676275" y="996950"/>
            <a:ext cx="10515600" cy="5746750"/>
          </a:xfrm>
        </p:spPr>
        <p:txBody>
          <a:bodyPr>
            <a:normAutofit fontScale="77500" lnSpcReduction="20000"/>
          </a:bodyPr>
          <a:lstStyle/>
          <a:p>
            <a:r>
              <a:rPr lang="en-US" b="0" i="0" dirty="0">
                <a:solidFill>
                  <a:srgbClr val="292929"/>
                </a:solidFill>
                <a:effectLst/>
                <a:latin typeface="source-serif-pro"/>
              </a:rPr>
              <a:t>In GitHub, projects are called </a:t>
            </a:r>
            <a:r>
              <a:rPr lang="en-US" b="0" i="1" dirty="0">
                <a:solidFill>
                  <a:srgbClr val="292929"/>
                </a:solidFill>
                <a:effectLst/>
                <a:latin typeface="source-serif-pro"/>
              </a:rPr>
              <a:t>repositories</a:t>
            </a:r>
            <a:r>
              <a:rPr lang="en-US" b="0" i="0" dirty="0">
                <a:solidFill>
                  <a:srgbClr val="292929"/>
                </a:solidFill>
                <a:effectLst/>
                <a:latin typeface="source-serif-pro"/>
              </a:rPr>
              <a:t>. You can think of repositories as “folders” where all your project files are</a:t>
            </a:r>
          </a:p>
          <a:p>
            <a:r>
              <a:rPr lang="en-US" b="0" i="0" dirty="0">
                <a:solidFill>
                  <a:srgbClr val="292929"/>
                </a:solidFill>
                <a:effectLst/>
                <a:latin typeface="source-serif-pro"/>
              </a:rPr>
              <a:t>First, you need to create a repository. You can find the “New ” button above your list of repositories in the home page, or when you navigate to your profile and click on “Repositories”.</a:t>
            </a:r>
          </a:p>
          <a:p>
            <a:r>
              <a:rPr lang="en-US" dirty="0">
                <a:solidFill>
                  <a:srgbClr val="292929"/>
                </a:solidFill>
                <a:latin typeface="source-serif-pro"/>
              </a:rPr>
              <a:t>There are two ways to put your code in </a:t>
            </a:r>
            <a:r>
              <a:rPr lang="en-US" dirty="0" err="1">
                <a:solidFill>
                  <a:srgbClr val="292929"/>
                </a:solidFill>
                <a:latin typeface="source-serif-pro"/>
              </a:rPr>
              <a:t>github</a:t>
            </a:r>
            <a:r>
              <a:rPr lang="en-US" dirty="0">
                <a:solidFill>
                  <a:srgbClr val="292929"/>
                </a:solidFill>
                <a:latin typeface="source-serif-pro"/>
              </a:rPr>
              <a:t> </a:t>
            </a:r>
          </a:p>
          <a:p>
            <a:pPr algn="l"/>
            <a:r>
              <a:rPr lang="en-US" b="1" i="0" dirty="0">
                <a:solidFill>
                  <a:srgbClr val="292929"/>
                </a:solidFill>
                <a:effectLst/>
                <a:latin typeface="sohne"/>
              </a:rPr>
              <a:t>1. You Already have code</a:t>
            </a:r>
          </a:p>
          <a:p>
            <a:pPr algn="l"/>
            <a:r>
              <a:rPr lang="en-US" b="0" i="0" dirty="0">
                <a:solidFill>
                  <a:srgbClr val="292929"/>
                </a:solidFill>
                <a:effectLst/>
                <a:latin typeface="source-serif-pro"/>
              </a:rPr>
              <a:t>Since you’re moving a project you already have into a GitHub repository, don’t tick the box that says “Initialize this repository with a README”. To turn a project you already have into a repository, open the terminal and move to your project’s folder. To do this, run the command cd &lt;directory address&gt;. (CD means Change Directory)</a:t>
            </a:r>
          </a:p>
          <a:p>
            <a:pPr marL="0" indent="0" algn="l">
              <a:buNone/>
            </a:pPr>
            <a:r>
              <a:rPr lang="en-US" b="0" i="0" dirty="0">
                <a:solidFill>
                  <a:srgbClr val="FF0000"/>
                </a:solidFill>
                <a:effectLst/>
                <a:latin typeface="source-serif-pro"/>
              </a:rPr>
              <a:t>Command that need to execute</a:t>
            </a:r>
          </a:p>
          <a:p>
            <a:pPr marL="0" indent="0" algn="l">
              <a:buNone/>
            </a:pPr>
            <a:r>
              <a:rPr lang="en-US" b="0" i="0" dirty="0">
                <a:solidFill>
                  <a:srgbClr val="FF0000"/>
                </a:solidFill>
                <a:effectLst/>
                <a:latin typeface="source-serif-pro"/>
              </a:rPr>
              <a:t>git </a:t>
            </a:r>
            <a:r>
              <a:rPr lang="en-US" b="0" i="0" dirty="0" err="1">
                <a:solidFill>
                  <a:srgbClr val="FF0000"/>
                </a:solidFill>
                <a:effectLst/>
                <a:latin typeface="source-serif-pro"/>
              </a:rPr>
              <a:t>init</a:t>
            </a:r>
            <a:endParaRPr lang="en-US" b="0" i="0" dirty="0">
              <a:solidFill>
                <a:srgbClr val="FF0000"/>
              </a:solidFill>
              <a:effectLst/>
              <a:latin typeface="source-serif-pro"/>
            </a:endParaRPr>
          </a:p>
          <a:p>
            <a:pPr marL="0" indent="0" algn="l">
              <a:buNone/>
            </a:pPr>
            <a:r>
              <a:rPr lang="en-US" dirty="0">
                <a:solidFill>
                  <a:srgbClr val="292929"/>
                </a:solidFill>
                <a:latin typeface="source-serif-pro"/>
              </a:rPr>
              <a:t>git add .</a:t>
            </a:r>
          </a:p>
          <a:p>
            <a:pPr marL="0" indent="0" algn="l">
              <a:buNone/>
            </a:pPr>
            <a:r>
              <a:rPr lang="en-US" b="0" i="0" dirty="0">
                <a:solidFill>
                  <a:srgbClr val="292929"/>
                </a:solidFill>
                <a:effectLst/>
                <a:latin typeface="source-serif-pro"/>
              </a:rPr>
              <a:t>git commit –</a:t>
            </a:r>
            <a:r>
              <a:rPr lang="en-US" b="0" i="0" dirty="0" err="1">
                <a:solidFill>
                  <a:srgbClr val="292929"/>
                </a:solidFill>
                <a:effectLst/>
                <a:latin typeface="source-serif-pro"/>
              </a:rPr>
              <a:t>m”my</a:t>
            </a:r>
            <a:r>
              <a:rPr lang="en-US" b="0" i="0" dirty="0">
                <a:solidFill>
                  <a:srgbClr val="292929"/>
                </a:solidFill>
                <a:effectLst/>
                <a:latin typeface="source-serif-pro"/>
              </a:rPr>
              <a:t> first commit”</a:t>
            </a:r>
          </a:p>
          <a:p>
            <a:pPr marL="0" indent="0" algn="l">
              <a:buNone/>
            </a:pPr>
            <a:r>
              <a:rPr lang="en-US" dirty="0">
                <a:solidFill>
                  <a:srgbClr val="292929"/>
                </a:solidFill>
                <a:latin typeface="source-serif-pro"/>
              </a:rPr>
              <a:t>git remote add origin &lt;your repository's link&gt;</a:t>
            </a:r>
          </a:p>
          <a:p>
            <a:pPr marL="0" indent="0" algn="l">
              <a:buNone/>
            </a:pPr>
            <a:r>
              <a:rPr lang="en-US" dirty="0">
                <a:solidFill>
                  <a:srgbClr val="292929"/>
                </a:solidFill>
                <a:latin typeface="source-serif-pro"/>
              </a:rPr>
              <a:t>git push origin -u master</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marL="0" indent="0" algn="l">
              <a:buNone/>
            </a:pPr>
            <a:endParaRPr lang="en-US" b="0" i="0" dirty="0">
              <a:solidFill>
                <a:srgbClr val="292929"/>
              </a:solidFill>
              <a:effectLst/>
              <a:latin typeface="source-serif-pro"/>
            </a:endParaRPr>
          </a:p>
          <a:p>
            <a:endParaRPr lang="en-US" dirty="0">
              <a:solidFill>
                <a:srgbClr val="292929"/>
              </a:solidFill>
              <a:latin typeface="source-serif-pro"/>
            </a:endParaRPr>
          </a:p>
        </p:txBody>
      </p:sp>
    </p:spTree>
    <p:extLst>
      <p:ext uri="{BB962C8B-B14F-4D97-AF65-F5344CB8AC3E}">
        <p14:creationId xmlns:p14="http://schemas.microsoft.com/office/powerpoint/2010/main" val="87574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8CEC8-5B36-1583-7A85-6A4B92779E3C}"/>
              </a:ext>
            </a:extLst>
          </p:cNvPr>
          <p:cNvSpPr>
            <a:spLocks noGrp="1"/>
          </p:cNvSpPr>
          <p:nvPr>
            <p:ph idx="1"/>
          </p:nvPr>
        </p:nvSpPr>
        <p:spPr>
          <a:xfrm>
            <a:off x="838200" y="390525"/>
            <a:ext cx="10515600" cy="5786438"/>
          </a:xfrm>
        </p:spPr>
        <p:txBody>
          <a:bodyPr>
            <a:normAutofit fontScale="92500" lnSpcReduction="20000"/>
          </a:bodyPr>
          <a:lstStyle/>
          <a:p>
            <a:pPr algn="l" fontAlgn="base"/>
            <a:r>
              <a:rPr lang="en-US" b="1" i="0" dirty="0">
                <a:solidFill>
                  <a:srgbClr val="262626"/>
                </a:solidFill>
                <a:effectLst/>
                <a:latin typeface="-apple-system"/>
              </a:rPr>
              <a:t>Creating Links in HTML</a:t>
            </a:r>
          </a:p>
          <a:p>
            <a:pPr algn="l" fontAlgn="base"/>
            <a:r>
              <a:rPr lang="en-US" b="0" i="0" dirty="0">
                <a:solidFill>
                  <a:srgbClr val="414141"/>
                </a:solidFill>
                <a:effectLst/>
                <a:latin typeface="-apple-system"/>
              </a:rPr>
              <a:t>A link or hyperlink is a connection from one web resource to another. Links allow users to move seamlessly from one page to another, on any server anywhere in the world.</a:t>
            </a:r>
          </a:p>
          <a:p>
            <a:pPr algn="l" fontAlgn="base"/>
            <a:r>
              <a:rPr lang="en-US" b="0" i="0" dirty="0">
                <a:solidFill>
                  <a:srgbClr val="414141"/>
                </a:solidFill>
                <a:effectLst/>
                <a:latin typeface="-apple-system"/>
              </a:rPr>
              <a:t>A link has two ends, called anchors. The link starts at the source anchor and points to the destination anchor, which may be any web resource, for example, an image, an audio or video clip, a PDF file, an HTML document or an element within the document itself, and so on.</a:t>
            </a:r>
          </a:p>
          <a:p>
            <a:pPr algn="l" fontAlgn="base"/>
            <a:r>
              <a:rPr lang="en-US" b="0" i="0" dirty="0">
                <a:solidFill>
                  <a:srgbClr val="414141"/>
                </a:solidFill>
                <a:effectLst/>
                <a:latin typeface="-apple-system"/>
              </a:rPr>
              <a:t>By default, links will appear as follow in most of the browsers:</a:t>
            </a:r>
          </a:p>
          <a:p>
            <a:pPr algn="l">
              <a:buFont typeface="Arial" panose="020B0604020202020204" pitchFamily="34" charset="0"/>
              <a:buChar char="•"/>
            </a:pPr>
            <a:r>
              <a:rPr lang="en-US" b="0" i="0" dirty="0">
                <a:solidFill>
                  <a:srgbClr val="414141"/>
                </a:solidFill>
                <a:effectLst/>
                <a:latin typeface="-apple-system"/>
              </a:rPr>
              <a:t>An </a:t>
            </a:r>
            <a:r>
              <a:rPr lang="en-US" b="0" i="0" u="sng" dirty="0">
                <a:solidFill>
                  <a:srgbClr val="0000FF"/>
                </a:solidFill>
                <a:effectLst/>
                <a:latin typeface="-apple-system"/>
              </a:rPr>
              <a:t>unvisited link</a:t>
            </a:r>
            <a:r>
              <a:rPr lang="en-US" b="0" i="0" dirty="0">
                <a:solidFill>
                  <a:srgbClr val="414141"/>
                </a:solidFill>
                <a:effectLst/>
                <a:latin typeface="-apple-system"/>
              </a:rPr>
              <a:t> is underlined and blue.</a:t>
            </a:r>
          </a:p>
          <a:p>
            <a:pPr algn="l">
              <a:buFont typeface="Arial" panose="020B0604020202020204" pitchFamily="34" charset="0"/>
              <a:buChar char="•"/>
            </a:pPr>
            <a:r>
              <a:rPr lang="en-US" b="0" i="0" dirty="0">
                <a:solidFill>
                  <a:srgbClr val="414141"/>
                </a:solidFill>
                <a:effectLst/>
                <a:latin typeface="-apple-system"/>
              </a:rPr>
              <a:t>A </a:t>
            </a:r>
            <a:r>
              <a:rPr lang="en-US" b="0" i="0" u="sng" dirty="0">
                <a:solidFill>
                  <a:srgbClr val="800080"/>
                </a:solidFill>
                <a:effectLst/>
                <a:latin typeface="-apple-system"/>
              </a:rPr>
              <a:t>visited link</a:t>
            </a:r>
            <a:r>
              <a:rPr lang="en-US" b="0" i="0" dirty="0">
                <a:solidFill>
                  <a:srgbClr val="414141"/>
                </a:solidFill>
                <a:effectLst/>
                <a:latin typeface="-apple-system"/>
              </a:rPr>
              <a:t> is underlined and purple.</a:t>
            </a:r>
          </a:p>
          <a:p>
            <a:pPr algn="l">
              <a:buFont typeface="Arial" panose="020B0604020202020204" pitchFamily="34" charset="0"/>
              <a:buChar char="•"/>
            </a:pPr>
            <a:r>
              <a:rPr lang="en-US" b="0" i="0" dirty="0">
                <a:solidFill>
                  <a:srgbClr val="414141"/>
                </a:solidFill>
                <a:effectLst/>
                <a:latin typeface="-apple-system"/>
              </a:rPr>
              <a:t>An </a:t>
            </a:r>
            <a:r>
              <a:rPr lang="en-US" b="0" i="0" u="sng" dirty="0">
                <a:solidFill>
                  <a:srgbClr val="FF0000"/>
                </a:solidFill>
                <a:effectLst/>
                <a:latin typeface="-apple-system"/>
              </a:rPr>
              <a:t>active link</a:t>
            </a:r>
            <a:r>
              <a:rPr lang="en-US" b="0" i="0" dirty="0">
                <a:solidFill>
                  <a:srgbClr val="414141"/>
                </a:solidFill>
                <a:effectLst/>
                <a:latin typeface="-apple-system"/>
              </a:rPr>
              <a:t> is underlined and red.</a:t>
            </a:r>
          </a:p>
          <a:p>
            <a:r>
              <a:rPr lang="en-US" b="0" dirty="0">
                <a:effectLst/>
                <a:latin typeface="Consolas" panose="020B0609020204030204" pitchFamily="49" charset="0"/>
              </a:rPr>
              <a:t>Links are specified in HTML using the &lt;a&gt; tag.</a:t>
            </a:r>
            <a:br>
              <a:rPr lang="en-US" b="0" dirty="0">
                <a:effectLst/>
                <a:latin typeface="Consolas" panose="020B0609020204030204" pitchFamily="49" charset="0"/>
              </a:rPr>
            </a:br>
            <a:r>
              <a:rPr lang="en-US" b="0" dirty="0">
                <a:effectLst/>
                <a:latin typeface="Consolas" panose="020B0609020204030204" pitchFamily="49" charset="0"/>
              </a:rPr>
              <a:t>A link or hyperlink could be a word, group of words, or image.</a:t>
            </a:r>
            <a:br>
              <a:rPr lang="en-US" b="0" dirty="0">
                <a:effectLst/>
                <a:latin typeface="Consolas" panose="020B0609020204030204" pitchFamily="49" charset="0"/>
              </a:rPr>
            </a:br>
            <a:r>
              <a:rPr lang="en-US" b="0" dirty="0">
                <a:effectLst/>
                <a:latin typeface="Consolas" panose="020B0609020204030204" pitchFamily="49" charset="0"/>
              </a:rPr>
              <a:t>&lt;a </a:t>
            </a:r>
            <a:r>
              <a:rPr lang="en-US" b="0" dirty="0" err="1">
                <a:effectLst/>
                <a:latin typeface="Consolas" panose="020B0609020204030204" pitchFamily="49" charset="0"/>
              </a:rPr>
              <a:t>href</a:t>
            </a:r>
            <a:r>
              <a:rPr lang="en-US" b="0" dirty="0">
                <a:effectLst/>
                <a:latin typeface="Consolas" panose="020B0609020204030204" pitchFamily="49" charset="0"/>
              </a:rPr>
              <a:t>="</a:t>
            </a:r>
            <a:r>
              <a:rPr lang="en-US" b="0" dirty="0" err="1">
                <a:effectLst/>
                <a:latin typeface="Consolas" panose="020B0609020204030204" pitchFamily="49" charset="0"/>
              </a:rPr>
              <a:t>url</a:t>
            </a:r>
            <a:r>
              <a:rPr lang="en-US" b="0" dirty="0">
                <a:effectLst/>
                <a:latin typeface="Consolas" panose="020B0609020204030204" pitchFamily="49" charset="0"/>
              </a:rPr>
              <a:t>"&gt;Link text&lt;/a&gt;</a:t>
            </a:r>
          </a:p>
          <a:p>
            <a:pPr algn="l">
              <a:buFont typeface="Arial" panose="020B0604020202020204" pitchFamily="34" charset="0"/>
              <a:buChar char="•"/>
            </a:pPr>
            <a:endParaRPr lang="en-US" b="0" i="0" dirty="0">
              <a:solidFill>
                <a:srgbClr val="414141"/>
              </a:solidFill>
              <a:effectLst/>
              <a:latin typeface="-apple-system"/>
            </a:endParaRPr>
          </a:p>
          <a:p>
            <a:pPr algn="l">
              <a:buFont typeface="Arial" panose="020B0604020202020204" pitchFamily="34" charset="0"/>
              <a:buChar char="•"/>
            </a:pP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206866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A2631-8E15-2BB2-5C27-70246A085B2F}"/>
              </a:ext>
            </a:extLst>
          </p:cNvPr>
          <p:cNvSpPr>
            <a:spLocks noGrp="1"/>
          </p:cNvSpPr>
          <p:nvPr>
            <p:ph idx="1"/>
          </p:nvPr>
        </p:nvSpPr>
        <p:spPr>
          <a:xfrm>
            <a:off x="838200" y="247650"/>
            <a:ext cx="10515600" cy="5929313"/>
          </a:xfrm>
        </p:spPr>
        <p:txBody>
          <a:bodyPr>
            <a:normAutofit fontScale="92500" lnSpcReduction="20000"/>
          </a:bodyPr>
          <a:lstStyle/>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 Search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p>
          <a:p>
            <a:r>
              <a:rPr lang="en-US" b="0" dirty="0">
                <a:effectLst/>
                <a:latin typeface="Consolas" panose="020B0609020204030204" pitchFamily="49" charset="0"/>
              </a:rPr>
              <a:t>The </a:t>
            </a:r>
            <a:r>
              <a:rPr lang="en-US" b="0" dirty="0">
                <a:solidFill>
                  <a:srgbClr val="FF0000"/>
                </a:solidFill>
                <a:effectLst/>
                <a:latin typeface="Consolas" panose="020B0609020204030204" pitchFamily="49" charset="0"/>
              </a:rPr>
              <a:t>target</a:t>
            </a:r>
            <a:r>
              <a:rPr lang="en-US" b="0" dirty="0">
                <a:effectLst/>
                <a:latin typeface="Consolas" panose="020B0609020204030204" pitchFamily="49" charset="0"/>
              </a:rPr>
              <a:t> attribute tells the browser where to open the linked document. There are four defined targets, and each target name starts with an underscore(_) character:</a:t>
            </a:r>
          </a:p>
          <a:p>
            <a:br>
              <a:rPr lang="en-US" b="0" dirty="0">
                <a:effectLst/>
                <a:latin typeface="Consolas" panose="020B0609020204030204" pitchFamily="49" charset="0"/>
              </a:rPr>
            </a:br>
            <a:r>
              <a:rPr lang="en-US" b="0" dirty="0">
                <a:solidFill>
                  <a:srgbClr val="00B0F0"/>
                </a:solidFill>
                <a:effectLst/>
                <a:latin typeface="Consolas" panose="020B0609020204030204" pitchFamily="49" charset="0"/>
              </a:rPr>
              <a:t>_blank </a:t>
            </a:r>
            <a:r>
              <a:rPr lang="en-US" b="0" dirty="0">
                <a:effectLst/>
                <a:latin typeface="Consolas" panose="020B0609020204030204" pitchFamily="49" charset="0"/>
              </a:rPr>
              <a:t>— Opens the linked document in a new window or tab.</a:t>
            </a:r>
          </a:p>
          <a:p>
            <a:r>
              <a:rPr lang="en-US" b="0" dirty="0">
                <a:solidFill>
                  <a:srgbClr val="00B0F0"/>
                </a:solidFill>
                <a:effectLst/>
                <a:latin typeface="Consolas" panose="020B0609020204030204" pitchFamily="49" charset="0"/>
              </a:rPr>
              <a:t>_parent </a:t>
            </a:r>
            <a:r>
              <a:rPr lang="en-US" b="0" dirty="0">
                <a:effectLst/>
                <a:latin typeface="Consolas" panose="020B0609020204030204" pitchFamily="49" charset="0"/>
              </a:rPr>
              <a:t>— Opens the linked document in the parent window.</a:t>
            </a:r>
          </a:p>
          <a:p>
            <a:r>
              <a:rPr lang="en-US" b="0" dirty="0">
                <a:solidFill>
                  <a:srgbClr val="00B0F0"/>
                </a:solidFill>
                <a:effectLst/>
                <a:latin typeface="Consolas" panose="020B0609020204030204" pitchFamily="49" charset="0"/>
              </a:rPr>
              <a:t>_self </a:t>
            </a:r>
            <a:r>
              <a:rPr lang="en-US" b="0" dirty="0">
                <a:effectLst/>
                <a:latin typeface="Consolas" panose="020B0609020204030204" pitchFamily="49" charset="0"/>
              </a:rPr>
              <a:t>— Opens the linked document in the same window or tab as the source document. This is the default, hence it is not necessary to explicitly specify this value.</a:t>
            </a:r>
          </a:p>
          <a:p>
            <a:r>
              <a:rPr lang="en-US" b="0" dirty="0">
                <a:solidFill>
                  <a:srgbClr val="00B0F0"/>
                </a:solidFill>
                <a:effectLst/>
                <a:latin typeface="Consolas" panose="020B0609020204030204" pitchFamily="49" charset="0"/>
              </a:rPr>
              <a:t>_top </a:t>
            </a:r>
            <a:r>
              <a:rPr lang="en-US" b="0" dirty="0">
                <a:effectLst/>
                <a:latin typeface="Consolas" panose="020B0609020204030204" pitchFamily="49" charset="0"/>
              </a:rPr>
              <a:t>— Opens the linked document in the full browser window.</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target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_blank</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9540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F2848-18BF-271D-8AE7-FF65A43EACDF}"/>
              </a:ext>
            </a:extLst>
          </p:cNvPr>
          <p:cNvSpPr>
            <a:spLocks noGrp="1"/>
          </p:cNvSpPr>
          <p:nvPr>
            <p:ph idx="1"/>
          </p:nvPr>
        </p:nvSpPr>
        <p:spPr>
          <a:xfrm>
            <a:off x="838200" y="314325"/>
            <a:ext cx="10515600" cy="5862638"/>
          </a:xfrm>
        </p:spPr>
        <p:txBody>
          <a:bodyPr>
            <a:normAutofit fontScale="92500" lnSpcReduction="20000"/>
          </a:bodyPr>
          <a:lstStyle/>
          <a:p>
            <a:r>
              <a:rPr lang="en-US" b="0" dirty="0">
                <a:effectLst/>
                <a:latin typeface="Consolas" panose="020B0609020204030204" pitchFamily="49" charset="0"/>
              </a:rPr>
              <a:t>Styling HTML Elements:</a:t>
            </a:r>
          </a:p>
          <a:p>
            <a:r>
              <a:rPr lang="en-US" b="0" i="0" dirty="0">
                <a:solidFill>
                  <a:srgbClr val="414141"/>
                </a:solidFill>
                <a:effectLst/>
                <a:latin typeface="-apple-system"/>
              </a:rPr>
              <a:t>HTML is only used for web page without style its just a </a:t>
            </a:r>
            <a:r>
              <a:rPr lang="en-US" b="0" i="0" dirty="0" err="1">
                <a:solidFill>
                  <a:srgbClr val="414141"/>
                </a:solidFill>
                <a:effectLst/>
                <a:latin typeface="-apple-system"/>
              </a:rPr>
              <a:t>skelten</a:t>
            </a:r>
            <a:r>
              <a:rPr lang="en-US" b="0" i="0" dirty="0">
                <a:solidFill>
                  <a:srgbClr val="414141"/>
                </a:solidFill>
                <a:effectLst/>
                <a:latin typeface="-apple-system"/>
              </a:rPr>
              <a:t> like body.</a:t>
            </a:r>
          </a:p>
          <a:p>
            <a:r>
              <a:rPr lang="en-US" b="0" i="0" dirty="0">
                <a:solidFill>
                  <a:srgbClr val="414141"/>
                </a:solidFill>
                <a:effectLst/>
                <a:latin typeface="-apple-system"/>
              </a:rPr>
              <a:t>With CSS, it becomes very easy to specify the things like, size and typeface for the fonts, colors for the text and backgrounds, alignment of the text and images, amount of space between the elements, border and outlines for the elements, and lots of other styling properties.</a:t>
            </a:r>
            <a:endParaRPr lang="en-US" dirty="0">
              <a:solidFill>
                <a:srgbClr val="414141"/>
              </a:solidFill>
              <a:latin typeface="-apple-system"/>
            </a:endParaRPr>
          </a:p>
          <a:p>
            <a:r>
              <a:rPr lang="en-US" b="1" i="0" dirty="0">
                <a:solidFill>
                  <a:srgbClr val="262626"/>
                </a:solidFill>
                <a:effectLst/>
                <a:latin typeface="-apple-system"/>
              </a:rPr>
              <a:t>Adding Styles to HTML Elements</a:t>
            </a:r>
          </a:p>
          <a:p>
            <a:r>
              <a:rPr lang="en-US" b="0" dirty="0">
                <a:solidFill>
                  <a:srgbClr val="00B0F0"/>
                </a:solidFill>
                <a:effectLst/>
                <a:latin typeface="Consolas" panose="020B0609020204030204" pitchFamily="49" charset="0"/>
              </a:rPr>
              <a:t>Inline styles </a:t>
            </a:r>
            <a:r>
              <a:rPr lang="en-US" b="0" dirty="0">
                <a:effectLst/>
                <a:latin typeface="Consolas" panose="020B0609020204030204" pitchFamily="49" charset="0"/>
              </a:rPr>
              <a:t>— Using the style attribute in the HTML start tag.</a:t>
            </a:r>
          </a:p>
          <a:p>
            <a:r>
              <a:rPr lang="en-US" b="0" dirty="0">
                <a:solidFill>
                  <a:srgbClr val="00B0F0"/>
                </a:solidFill>
                <a:effectLst/>
                <a:latin typeface="Consolas" panose="020B0609020204030204" pitchFamily="49" charset="0"/>
              </a:rPr>
              <a:t>Embedded style </a:t>
            </a:r>
            <a:r>
              <a:rPr lang="en-US" b="0" dirty="0">
                <a:effectLst/>
                <a:latin typeface="Consolas" panose="020B0609020204030204" pitchFamily="49" charset="0"/>
              </a:rPr>
              <a:t>— Using the &lt;style&gt; element in the head section of the document.</a:t>
            </a:r>
          </a:p>
          <a:p>
            <a:r>
              <a:rPr lang="en-US" b="0" dirty="0">
                <a:solidFill>
                  <a:srgbClr val="00B0F0"/>
                </a:solidFill>
                <a:effectLst/>
                <a:latin typeface="Consolas" panose="020B0609020204030204" pitchFamily="49" charset="0"/>
              </a:rPr>
              <a:t>External style sheet </a:t>
            </a:r>
            <a:r>
              <a:rPr lang="en-US" b="0" dirty="0">
                <a:effectLst/>
                <a:latin typeface="Consolas" panose="020B0609020204030204" pitchFamily="49" charset="0"/>
              </a:rPr>
              <a:t>— Using the &lt;link&gt; element, pointing to an external CSS files</a:t>
            </a:r>
            <a:r>
              <a:rPr lang="en-US" b="0" dirty="0">
                <a:solidFill>
                  <a:srgbClr val="D4D4D4"/>
                </a:solidFill>
                <a:effectLst/>
                <a:latin typeface="Consolas" panose="020B0609020204030204" pitchFamily="49" charset="0"/>
              </a:rPr>
              <a: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err="1">
                <a:solidFill>
                  <a:srgbClr val="990055"/>
                </a:solidFill>
                <a:effectLst/>
                <a:latin typeface="Consolas" panose="020B0609020204030204" pitchFamily="49" charset="0"/>
              </a:rPr>
              <a:t>color</a:t>
            </a:r>
            <a:r>
              <a:rPr lang="en-US" b="0" i="0" dirty="0" err="1">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red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a:t>
            </a:r>
            <a:r>
              <a:rPr lang="en-US" b="0" i="0" dirty="0">
                <a:solidFill>
                  <a:srgbClr val="990055"/>
                </a:solidFill>
                <a:effectLst/>
                <a:latin typeface="Consolas" panose="020B0609020204030204" pitchFamily="49" charset="0"/>
              </a:rPr>
              <a:t>font-size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30px</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br>
              <a:rPr lang="en-US" dirty="0"/>
            </a:br>
            <a:endParaRPr lang="en-US" b="0" dirty="0">
              <a:solidFill>
                <a:srgbClr val="D4D4D4"/>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427124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646CA-AE37-ECDB-9B37-C3B24A8521B2}"/>
              </a:ext>
            </a:extLst>
          </p:cNvPr>
          <p:cNvSpPr>
            <a:spLocks noGrp="1"/>
          </p:cNvSpPr>
          <p:nvPr>
            <p:ph idx="1"/>
          </p:nvPr>
        </p:nvSpPr>
        <p:spPr>
          <a:xfrm>
            <a:off x="838200" y="1825625"/>
            <a:ext cx="10515600" cy="4813300"/>
          </a:xfrm>
        </p:spPr>
        <p:txBody>
          <a:bodyPr>
            <a:normAutofit lnSpcReduction="10000"/>
          </a:bodyPr>
          <a:lstStyle/>
          <a:p>
            <a:pPr algn="l" fontAlgn="base"/>
            <a:r>
              <a:rPr lang="en-US" b="1" i="0" dirty="0">
                <a:solidFill>
                  <a:srgbClr val="262626"/>
                </a:solidFill>
                <a:effectLst/>
                <a:latin typeface="-apple-system"/>
              </a:rPr>
              <a:t>Creating Your First HTML Document</a:t>
            </a:r>
          </a:p>
          <a:p>
            <a:pPr algn="l" fontAlgn="base"/>
            <a:r>
              <a:rPr lang="en-US" b="0" i="0" dirty="0">
                <a:solidFill>
                  <a:srgbClr val="414141"/>
                </a:solidFill>
                <a:effectLst/>
                <a:latin typeface="-apple-system"/>
              </a:rPr>
              <a:t>Let's walk through the following steps. At the end of this tutorial, you will have made an HTML file that displays "Hello world" message in your web browser.</a:t>
            </a:r>
          </a:p>
          <a:p>
            <a:pPr algn="l" fontAlgn="base"/>
            <a:r>
              <a:rPr lang="en-US" b="1" i="0" dirty="0">
                <a:solidFill>
                  <a:srgbClr val="262626"/>
                </a:solidFill>
                <a:effectLst/>
                <a:latin typeface="-apple-system"/>
              </a:rPr>
              <a:t>Step 1: Creating the HTML file</a:t>
            </a:r>
          </a:p>
          <a:p>
            <a:r>
              <a:rPr lang="en-US" b="0" i="0" dirty="0">
                <a:solidFill>
                  <a:srgbClr val="414141"/>
                </a:solidFill>
                <a:effectLst/>
                <a:latin typeface="-apple-system"/>
              </a:rPr>
              <a:t>Open up your computer's plain text editor and create a new file.</a:t>
            </a:r>
          </a:p>
          <a:p>
            <a:pPr algn="l" fontAlgn="base"/>
            <a:r>
              <a:rPr lang="en-US" b="1" i="0" dirty="0">
                <a:solidFill>
                  <a:srgbClr val="262626"/>
                </a:solidFill>
                <a:effectLst/>
                <a:latin typeface="-apple-system"/>
              </a:rPr>
              <a:t>Step 2: Type some HTML code</a:t>
            </a:r>
          </a:p>
          <a:p>
            <a:pPr algn="l" fontAlgn="base"/>
            <a:r>
              <a:rPr lang="en-US" b="0" i="0" dirty="0">
                <a:solidFill>
                  <a:srgbClr val="414141"/>
                </a:solidFill>
                <a:effectLst/>
                <a:latin typeface="-apple-system"/>
              </a:rPr>
              <a:t>Start with an empty window and type the following code:</a:t>
            </a:r>
          </a:p>
          <a:p>
            <a:r>
              <a:rPr lang="en-US" b="0" i="0" dirty="0">
                <a:solidFill>
                  <a:srgbClr val="999999"/>
                </a:solidFill>
                <a:effectLst/>
                <a:latin typeface="Consolas" panose="020B0609020204030204" pitchFamily="49" charset="0"/>
              </a:rPr>
              <a:t>&lt;!DOCTYPE html&gt;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A simple HTML document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endParaRPr lang="en-US" dirty="0"/>
          </a:p>
          <a:p>
            <a:pPr algn="l" fontAlgn="base"/>
            <a:endParaRPr lang="en-US" b="1" i="0" dirty="0">
              <a:solidFill>
                <a:srgbClr val="262626"/>
              </a:solidFill>
              <a:effectLst/>
              <a:latin typeface="-apple-system"/>
            </a:endParaRPr>
          </a:p>
        </p:txBody>
      </p:sp>
    </p:spTree>
    <p:extLst>
      <p:ext uri="{BB962C8B-B14F-4D97-AF65-F5344CB8AC3E}">
        <p14:creationId xmlns:p14="http://schemas.microsoft.com/office/powerpoint/2010/main" val="365391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B36ED-1CAC-5DA7-6858-F2C8833FDE17}"/>
              </a:ext>
            </a:extLst>
          </p:cNvPr>
          <p:cNvSpPr>
            <a:spLocks noGrp="1"/>
          </p:cNvSpPr>
          <p:nvPr>
            <p:ph idx="1"/>
          </p:nvPr>
        </p:nvSpPr>
        <p:spPr>
          <a:xfrm>
            <a:off x="352425" y="158749"/>
            <a:ext cx="10515600" cy="6403975"/>
          </a:xfrm>
        </p:spPr>
        <p:txBody>
          <a:bodyPr>
            <a:normAutofit/>
          </a:bodyPr>
          <a:lstStyle/>
          <a:p>
            <a:r>
              <a:rPr lang="en-US" sz="2600" b="0" dirty="0">
                <a:solidFill>
                  <a:srgbClr val="FF0000"/>
                </a:solidFill>
                <a:effectLst/>
                <a:latin typeface="Consolas" panose="020B0609020204030204" pitchFamily="49" charset="0"/>
              </a:rPr>
              <a:t>Inline Styles</a:t>
            </a:r>
          </a:p>
          <a:p>
            <a:r>
              <a:rPr lang="en-US" sz="1800" b="0" dirty="0">
                <a:effectLst/>
                <a:latin typeface="Consolas" panose="020B0609020204030204" pitchFamily="49" charset="0"/>
              </a:rPr>
              <a:t>Inline styles are used to apply the unique style rules to an element, by putting the CSS rules directly into the start tag. It can be attached to an element using the style attribute.</a:t>
            </a:r>
          </a:p>
          <a:p>
            <a:br>
              <a:rPr lang="en-US" sz="1800" b="0" dirty="0">
                <a:effectLst/>
                <a:latin typeface="Consolas" panose="020B0609020204030204" pitchFamily="49" charset="0"/>
              </a:rPr>
            </a:br>
            <a:r>
              <a:rPr lang="en-US" sz="1800" b="0" dirty="0">
                <a:effectLst/>
                <a:latin typeface="Consolas" panose="020B0609020204030204" pitchFamily="49" charset="0"/>
              </a:rPr>
              <a:t>The style attribute includes a series of CSS property and value pairs. Each property: value pair is separated by a semicolon (;).</a:t>
            </a:r>
          </a:p>
          <a:p>
            <a:r>
              <a:rPr lang="en-US" sz="1800" b="0" i="0" dirty="0">
                <a:solidFill>
                  <a:srgbClr val="5F6364"/>
                </a:solidFill>
                <a:effectLst/>
                <a:latin typeface="Consolas" panose="020B0609020204030204" pitchFamily="49" charset="0"/>
              </a:rPr>
              <a:t>&lt;</a:t>
            </a:r>
            <a:r>
              <a:rPr lang="en-US" sz="1800" b="0" i="0" dirty="0">
                <a:solidFill>
                  <a:srgbClr val="990055"/>
                </a:solidFill>
                <a:effectLst/>
                <a:latin typeface="Consolas" panose="020B0609020204030204" pitchFamily="49" charset="0"/>
              </a:rPr>
              <a:t>h1</a:t>
            </a:r>
            <a:r>
              <a:rPr lang="en-US" sz="1800" b="0" i="0" dirty="0">
                <a:solidFill>
                  <a:srgbClr val="669900"/>
                </a:solidFill>
                <a:effectLst/>
                <a:latin typeface="Consolas" panose="020B0609020204030204" pitchFamily="49" charset="0"/>
              </a:rPr>
              <a:t> style</a:t>
            </a:r>
            <a:r>
              <a:rPr lang="en-US" sz="1800" b="0" i="0" dirty="0">
                <a:solidFill>
                  <a:srgbClr val="5F6364"/>
                </a:solidFill>
                <a:effectLst/>
                <a:latin typeface="Consolas" panose="020B0609020204030204" pitchFamily="49" charset="0"/>
              </a:rPr>
              <a:t>="</a:t>
            </a:r>
            <a:r>
              <a:rPr lang="en-US" sz="1800" b="0" i="0" dirty="0" err="1">
                <a:solidFill>
                  <a:srgbClr val="990055"/>
                </a:solidFill>
                <a:effectLst/>
                <a:latin typeface="Consolas" panose="020B0609020204030204" pitchFamily="49" charset="0"/>
              </a:rPr>
              <a:t>color</a:t>
            </a:r>
            <a:r>
              <a:rPr lang="en-US" sz="1800" b="0" i="0" dirty="0" err="1">
                <a:solidFill>
                  <a:srgbClr val="5F6364"/>
                </a:solidFill>
                <a:effectLst/>
                <a:latin typeface="Consolas" panose="020B0609020204030204" pitchFamily="49" charset="0"/>
              </a:rPr>
              <a:t>:</a:t>
            </a:r>
            <a:r>
              <a:rPr lang="en-US" sz="1800" b="0" i="0" dirty="0" err="1">
                <a:solidFill>
                  <a:srgbClr val="0077AA"/>
                </a:solidFill>
                <a:effectLst/>
                <a:latin typeface="Consolas" panose="020B0609020204030204" pitchFamily="49" charset="0"/>
              </a:rPr>
              <a:t>red</a:t>
            </a:r>
            <a:r>
              <a:rPr lang="en-US" sz="1800" b="0" i="0" dirty="0">
                <a:solidFill>
                  <a:srgbClr val="5F6364"/>
                </a:solidFill>
                <a:effectLst/>
                <a:latin typeface="Consolas" panose="020B0609020204030204" pitchFamily="49" charset="0"/>
              </a:rPr>
              <a:t>;</a:t>
            </a:r>
            <a:r>
              <a:rPr lang="en-US" sz="1800" b="0" i="0" dirty="0">
                <a:solidFill>
                  <a:srgbClr val="0077AA"/>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font-size</a:t>
            </a:r>
            <a:r>
              <a:rPr lang="en-US" sz="1800" b="0" i="0" dirty="0">
                <a:solidFill>
                  <a:srgbClr val="5F6364"/>
                </a:solidFill>
                <a:effectLst/>
                <a:latin typeface="Consolas" panose="020B0609020204030204" pitchFamily="49" charset="0"/>
              </a:rPr>
              <a:t>:</a:t>
            </a:r>
            <a:r>
              <a:rPr lang="en-US" sz="1800" b="0" i="0" dirty="0">
                <a:solidFill>
                  <a:srgbClr val="0077AA"/>
                </a:solidFill>
                <a:effectLst/>
                <a:latin typeface="Consolas" panose="020B0609020204030204" pitchFamily="49" charset="0"/>
              </a:rPr>
              <a:t>30px</a:t>
            </a:r>
            <a:r>
              <a:rPr lang="en-US" sz="1800" b="0" i="0" dirty="0">
                <a:solidFill>
                  <a:srgbClr val="5F6364"/>
                </a:solidFill>
                <a:effectLst/>
                <a:latin typeface="Consolas" panose="020B0609020204030204" pitchFamily="49" charset="0"/>
              </a:rPr>
              <a:t>;"&gt;</a:t>
            </a:r>
            <a:r>
              <a:rPr lang="en-US" sz="1800" b="0" i="0" dirty="0">
                <a:solidFill>
                  <a:srgbClr val="000000"/>
                </a:solidFill>
                <a:effectLst/>
                <a:latin typeface="Consolas" panose="020B0609020204030204" pitchFamily="49" charset="0"/>
              </a:rPr>
              <a:t>This is a heading</a:t>
            </a:r>
            <a:r>
              <a:rPr lang="en-US" sz="1800" b="0" i="0" dirty="0">
                <a:solidFill>
                  <a:srgbClr val="5F6364"/>
                </a:solidFill>
                <a:effectLst/>
                <a:latin typeface="Consolas" panose="020B0609020204030204" pitchFamily="49" charset="0"/>
              </a:rPr>
              <a:t>&lt;/</a:t>
            </a:r>
            <a:r>
              <a:rPr lang="en-US" sz="1800" b="0" i="0" dirty="0">
                <a:solidFill>
                  <a:srgbClr val="990055"/>
                </a:solidFill>
                <a:effectLst/>
                <a:latin typeface="Consolas" panose="020B0609020204030204" pitchFamily="49" charset="0"/>
              </a:rPr>
              <a:t>h1</a:t>
            </a:r>
            <a:r>
              <a:rPr lang="en-US" sz="1800" b="0" i="0" dirty="0">
                <a:solidFill>
                  <a:srgbClr val="5F6364"/>
                </a:solidFill>
                <a:effectLst/>
                <a:latin typeface="Consolas" panose="020B0609020204030204" pitchFamily="49" charset="0"/>
              </a:rPr>
              <a:t>&gt;</a:t>
            </a:r>
          </a:p>
          <a:p>
            <a:r>
              <a:rPr lang="en-US" sz="1800" b="0" dirty="0">
                <a:solidFill>
                  <a:srgbClr val="FF0000"/>
                </a:solidFill>
                <a:effectLst/>
                <a:latin typeface="Consolas" panose="020B0609020204030204" pitchFamily="49" charset="0"/>
              </a:rPr>
              <a:t>Embedded Style Sheets</a:t>
            </a:r>
          </a:p>
          <a:p>
            <a:r>
              <a:rPr lang="en-US" sz="1800" b="0" dirty="0">
                <a:effectLst/>
                <a:latin typeface="Consolas" panose="020B0609020204030204" pitchFamily="49" charset="0"/>
              </a:rPr>
              <a:t>Embedded or internal style sheets only affect the document they are embedded in.</a:t>
            </a:r>
          </a:p>
          <a:p>
            <a:br>
              <a:rPr lang="en-US" sz="1800" b="0" dirty="0">
                <a:effectLst/>
                <a:latin typeface="Consolas" panose="020B0609020204030204" pitchFamily="49" charset="0"/>
              </a:rPr>
            </a:br>
            <a:r>
              <a:rPr lang="en-US" sz="1800" b="0" dirty="0">
                <a:effectLst/>
                <a:latin typeface="Consolas" panose="020B0609020204030204" pitchFamily="49" charset="0"/>
              </a:rPr>
              <a:t>Embedded style sheets are defined in the &lt;head&gt; section of an HTML document using the &lt;style&gt; tag. You can define any number of &lt;style&gt; elements inside the &lt;head&gt; section.</a:t>
            </a:r>
          </a:p>
          <a:p>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head</a:t>
            </a:r>
            <a:r>
              <a:rPr lang="en-US" sz="1200" b="0" i="0" dirty="0">
                <a:solidFill>
                  <a:srgbClr val="5F6364"/>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style</a:t>
            </a:r>
            <a:r>
              <a:rPr lang="en-US" sz="1200" b="0" i="0" dirty="0">
                <a:solidFill>
                  <a:srgbClr val="5F6364"/>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 </a:t>
            </a:r>
            <a:r>
              <a:rPr lang="en-US" sz="1200" b="0" i="0" dirty="0">
                <a:solidFill>
                  <a:srgbClr val="669900"/>
                </a:solidFill>
                <a:effectLst/>
                <a:latin typeface="Consolas" panose="020B0609020204030204" pitchFamily="49" charset="0"/>
              </a:rPr>
              <a:t>body</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background-color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YellowGreen</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p>
          <a:p>
            <a:r>
              <a:rPr lang="en-US" sz="1200" b="0" i="0" dirty="0">
                <a:solidFill>
                  <a:srgbClr val="669900"/>
                </a:solidFill>
                <a:effectLst/>
                <a:latin typeface="Consolas" panose="020B0609020204030204" pitchFamily="49" charset="0"/>
              </a:rPr>
              <a:t>h1</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blue</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a:t>
            </a:r>
            <a:r>
              <a:rPr lang="en-US" sz="1200" b="0" i="0" dirty="0">
                <a:solidFill>
                  <a:srgbClr val="669900"/>
                </a:solidFill>
                <a:effectLst/>
                <a:latin typeface="Consolas" panose="020B0609020204030204" pitchFamily="49" charset="0"/>
              </a:rPr>
              <a:t>p</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red</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p>
          <a:p>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style</a:t>
            </a:r>
            <a:r>
              <a:rPr lang="en-US" sz="1200" b="0" i="0" dirty="0">
                <a:solidFill>
                  <a:srgbClr val="5F6364"/>
                </a:solidFill>
                <a:effectLst/>
                <a:latin typeface="Consolas" panose="020B0609020204030204" pitchFamily="49" charset="0"/>
              </a:rPr>
              <a:t>&gt;</a:t>
            </a:r>
          </a:p>
          <a:p>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head</a:t>
            </a:r>
            <a:r>
              <a:rPr lang="en-US" sz="1200" b="0" i="0" dirty="0">
                <a:solidFill>
                  <a:srgbClr val="5F6364"/>
                </a:solidFill>
                <a:effectLst/>
                <a:latin typeface="Consolas" panose="020B0609020204030204" pitchFamily="49" charset="0"/>
              </a:rPr>
              <a:t>&gt;</a:t>
            </a:r>
            <a:endParaRPr lang="en-US" sz="1800" dirty="0"/>
          </a:p>
        </p:txBody>
      </p:sp>
    </p:spTree>
    <p:extLst>
      <p:ext uri="{BB962C8B-B14F-4D97-AF65-F5344CB8AC3E}">
        <p14:creationId xmlns:p14="http://schemas.microsoft.com/office/powerpoint/2010/main" val="2757970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B4035-549F-0847-66D4-5CE72747E85F}"/>
              </a:ext>
            </a:extLst>
          </p:cNvPr>
          <p:cNvSpPr>
            <a:spLocks noGrp="1"/>
          </p:cNvSpPr>
          <p:nvPr>
            <p:ph idx="1"/>
          </p:nvPr>
        </p:nvSpPr>
        <p:spPr/>
        <p:txBody>
          <a:bodyPr/>
          <a:lstStyle/>
          <a:p>
            <a:pPr algn="l" fontAlgn="base"/>
            <a:r>
              <a:rPr lang="en-US" b="1" i="0" dirty="0">
                <a:solidFill>
                  <a:srgbClr val="262626"/>
                </a:solidFill>
                <a:effectLst/>
                <a:latin typeface="-apple-system"/>
              </a:rPr>
              <a:t>External Style Sheets</a:t>
            </a:r>
          </a:p>
          <a:p>
            <a:pPr algn="l" fontAlgn="base"/>
            <a:r>
              <a:rPr lang="en-US" b="0" i="0" dirty="0">
                <a:solidFill>
                  <a:srgbClr val="414141"/>
                </a:solidFill>
                <a:effectLst/>
                <a:latin typeface="-apple-system"/>
              </a:rPr>
              <a:t>An external style sheet is ideal when the style is applied to many pages.</a:t>
            </a:r>
          </a:p>
          <a:p>
            <a:pPr algn="l" fontAlgn="base"/>
            <a:r>
              <a:rPr lang="en-US" b="0" i="0" dirty="0">
                <a:solidFill>
                  <a:srgbClr val="414141"/>
                </a:solidFill>
                <a:effectLst/>
                <a:latin typeface="-apple-system"/>
              </a:rPr>
              <a:t>An external style sheet holds all the style rules in a separate document that you can link from any HTML document on your site. External style sheets are the most flexible because with an external style sheet, you can change the look of an entire website by updating just one file.</a:t>
            </a:r>
          </a:p>
          <a:p>
            <a:pPr algn="l" fontAlgn="base"/>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link </a:t>
            </a:r>
            <a:r>
              <a:rPr lang="en-US" b="0" i="0" dirty="0" err="1">
                <a:solidFill>
                  <a:srgbClr val="669900"/>
                </a:solidFill>
                <a:effectLst/>
                <a:latin typeface="Consolas" panose="020B0609020204030204" pitchFamily="49" charset="0"/>
              </a:rPr>
              <a:t>rel</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stylesheet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dirty="0" err="1">
                <a:solidFill>
                  <a:srgbClr val="0077AA"/>
                </a:solidFill>
                <a:latin typeface="Consolas" panose="020B0609020204030204" pitchFamily="49" charset="0"/>
              </a:rPr>
              <a:t>css</a:t>
            </a:r>
            <a:r>
              <a:rPr lang="en-US" dirty="0">
                <a:solidFill>
                  <a:srgbClr val="0077AA"/>
                </a:solidFill>
                <a:latin typeface="Consolas" panose="020B0609020204030204" pitchFamily="49" charset="0"/>
              </a:rPr>
              <a:t>/</a:t>
            </a:r>
            <a:r>
              <a:rPr lang="en-US" b="0" i="0" dirty="0">
                <a:solidFill>
                  <a:srgbClr val="0077AA"/>
                </a:solidFill>
                <a:effectLst/>
                <a:latin typeface="Consolas" panose="020B0609020204030204" pitchFamily="49" charset="0"/>
              </a:rPr>
              <a:t>style.css</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369251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47A0-1BE5-63BC-69DA-C95A7F1AEEF3}"/>
              </a:ext>
            </a:extLst>
          </p:cNvPr>
          <p:cNvSpPr>
            <a:spLocks noGrp="1"/>
          </p:cNvSpPr>
          <p:nvPr>
            <p:ph idx="1"/>
          </p:nvPr>
        </p:nvSpPr>
        <p:spPr/>
        <p:txBody>
          <a:bodyPr>
            <a:normAutofit fontScale="92500" lnSpcReduction="10000"/>
          </a:bodyPr>
          <a:lstStyle/>
          <a:p>
            <a:r>
              <a:rPr lang="en-US" b="1" i="0" dirty="0">
                <a:solidFill>
                  <a:srgbClr val="262626"/>
                </a:solidFill>
                <a:effectLst/>
                <a:latin typeface="-apple-system"/>
              </a:rPr>
              <a:t>HTML Images</a:t>
            </a:r>
          </a:p>
          <a:p>
            <a:pPr marL="0" indent="0">
              <a:buNone/>
            </a:pPr>
            <a:r>
              <a:rPr lang="en-US" b="0" dirty="0">
                <a:effectLst/>
                <a:latin typeface="Consolas" panose="020B0609020204030204" pitchFamily="49" charset="0"/>
              </a:rPr>
              <a:t>The &lt;</a:t>
            </a:r>
            <a:r>
              <a:rPr lang="en-US" b="0" dirty="0" err="1">
                <a:effectLst/>
                <a:latin typeface="Consolas" panose="020B0609020204030204" pitchFamily="49" charset="0"/>
              </a:rPr>
              <a:t>img</a:t>
            </a:r>
            <a:r>
              <a:rPr lang="en-US" b="0" dirty="0">
                <a:effectLst/>
                <a:latin typeface="Consolas" panose="020B0609020204030204" pitchFamily="49" charset="0"/>
              </a:rPr>
              <a:t>&gt; tag is used to insert images in the HTML documents. It is an empty element and contains attributes only. The syntax of the &lt;</a:t>
            </a:r>
            <a:r>
              <a:rPr lang="en-US" b="0" dirty="0" err="1">
                <a:effectLst/>
                <a:latin typeface="Consolas" panose="020B0609020204030204" pitchFamily="49" charset="0"/>
              </a:rPr>
              <a:t>img</a:t>
            </a:r>
            <a:r>
              <a:rPr lang="en-US" b="0" dirty="0">
                <a:effectLst/>
                <a:latin typeface="Consolas" panose="020B0609020204030204" pitchFamily="49" charset="0"/>
              </a:rPr>
              <a:t>&gt; tag can be given with:</a:t>
            </a:r>
          </a:p>
          <a:p>
            <a:pPr marL="0" indent="0">
              <a:buNone/>
            </a:pPr>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dirty="0">
                <a:solidFill>
                  <a:srgbClr val="0077AA"/>
                </a:solidFill>
                <a:latin typeface="Consolas" panose="020B0609020204030204" pitchFamily="49" charset="0"/>
              </a:rPr>
              <a:t>chesky</a:t>
            </a:r>
            <a:r>
              <a:rPr lang="en-US" b="0" i="0" dirty="0">
                <a:solidFill>
                  <a:srgbClr val="0077AA"/>
                </a:solidFill>
                <a:effectLst/>
                <a:latin typeface="Consolas" panose="020B0609020204030204" pitchFamily="49" charset="0"/>
              </a:rPr>
              <a:t>.jpg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image here</a:t>
            </a:r>
            <a:r>
              <a:rPr lang="en-US" b="0" i="0" dirty="0">
                <a:solidFill>
                  <a:srgbClr val="5F6364"/>
                </a:solidFill>
                <a:effectLst/>
                <a:latin typeface="Consolas" panose="020B0609020204030204" pitchFamily="49" charset="0"/>
              </a:rPr>
              <a:t>"&gt;</a:t>
            </a:r>
          </a:p>
          <a:p>
            <a:pPr marL="0" indent="0">
              <a:buNone/>
            </a:pPr>
            <a:r>
              <a:rPr lang="en-US" b="0" dirty="0">
                <a:effectLst/>
                <a:latin typeface="Consolas" panose="020B0609020204030204" pitchFamily="49" charset="0"/>
              </a:rPr>
              <a:t>The width and height attributes are used to specify the width and height of an image.</a:t>
            </a:r>
          </a:p>
          <a:p>
            <a:r>
              <a:rPr lang="en-US" sz="2200" b="0" dirty="0">
                <a:solidFill>
                  <a:srgbClr val="00B0F0"/>
                </a:solidFill>
                <a:effectLst/>
                <a:latin typeface="Consolas" panose="020B0609020204030204" pitchFamily="49" charset="0"/>
              </a:rPr>
              <a:t>The </a:t>
            </a:r>
            <a:r>
              <a:rPr lang="en-US" sz="2200" b="0" dirty="0" err="1">
                <a:solidFill>
                  <a:srgbClr val="00B0F0"/>
                </a:solidFill>
                <a:effectLst/>
                <a:latin typeface="Consolas" panose="020B0609020204030204" pitchFamily="49" charset="0"/>
              </a:rPr>
              <a:t>src</a:t>
            </a:r>
            <a:r>
              <a:rPr lang="en-US" sz="2200" b="0" dirty="0">
                <a:solidFill>
                  <a:srgbClr val="00B0F0"/>
                </a:solidFill>
                <a:effectLst/>
                <a:latin typeface="Consolas" panose="020B0609020204030204" pitchFamily="49" charset="0"/>
              </a:rPr>
              <a:t> attribute tells the browser where to find the image. Its value is the URL of the image file.</a:t>
            </a:r>
          </a:p>
          <a:p>
            <a:br>
              <a:rPr lang="en-US" sz="2200" b="0" dirty="0">
                <a:solidFill>
                  <a:srgbClr val="00B0F0"/>
                </a:solidFill>
                <a:effectLst/>
                <a:latin typeface="Consolas" panose="020B0609020204030204" pitchFamily="49" charset="0"/>
              </a:rPr>
            </a:br>
            <a:r>
              <a:rPr lang="en-US" sz="2200" b="0" dirty="0">
                <a:solidFill>
                  <a:srgbClr val="00B0F0"/>
                </a:solidFill>
                <a:effectLst/>
                <a:latin typeface="Consolas" panose="020B0609020204030204" pitchFamily="49" charset="0"/>
              </a:rPr>
              <a:t>Whereas, the alt attribute provides an alternative text for the image, if it is unavailable or cannot be displayed for some reason.</a:t>
            </a:r>
          </a:p>
          <a:p>
            <a:pPr marL="0" indent="0">
              <a:buNone/>
            </a:pPr>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224034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5FEC-A35D-2DE1-37E9-CE5E01033960}"/>
              </a:ext>
            </a:extLst>
          </p:cNvPr>
          <p:cNvSpPr>
            <a:spLocks noGrp="1"/>
          </p:cNvSpPr>
          <p:nvPr>
            <p:ph type="title"/>
          </p:nvPr>
        </p:nvSpPr>
        <p:spPr/>
        <p:txBody>
          <a:bodyPr/>
          <a:lstStyle/>
          <a:p>
            <a:r>
              <a:rPr lang="en-US" b="1" i="0" dirty="0">
                <a:solidFill>
                  <a:srgbClr val="262626"/>
                </a:solidFill>
                <a:effectLst/>
                <a:latin typeface="-apple-system"/>
              </a:rPr>
              <a:t>HTML Tables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BE41ED5F-28C5-2B1D-740E-380FAD3D40EF}"/>
              </a:ext>
            </a:extLst>
          </p:cNvPr>
          <p:cNvSpPr>
            <a:spLocks noGrp="1"/>
          </p:cNvSpPr>
          <p:nvPr>
            <p:ph idx="1"/>
          </p:nvPr>
        </p:nvSpPr>
        <p:spPr/>
        <p:txBody>
          <a:bodyPr>
            <a:normAutofit/>
          </a:bodyPr>
          <a:lstStyle/>
          <a:p>
            <a:r>
              <a:rPr lang="en-US" b="0" i="0" dirty="0">
                <a:solidFill>
                  <a:srgbClr val="414141"/>
                </a:solidFill>
                <a:effectLst/>
                <a:latin typeface="-apple-system"/>
              </a:rPr>
              <a:t>HTML table allows you to arrange data into rows and columns. They are commonly used to display tabular data</a:t>
            </a:r>
          </a:p>
          <a:p>
            <a:r>
              <a:rPr lang="en-US" dirty="0"/>
              <a:t>&lt;table&gt;: You can create a table using the &lt;table&gt; element. </a:t>
            </a:r>
          </a:p>
          <a:p>
            <a:r>
              <a:rPr lang="en-US" dirty="0"/>
              <a:t>&lt;tr&gt;: tr elements to create rows.</a:t>
            </a:r>
          </a:p>
          <a:p>
            <a:r>
              <a:rPr lang="en-US" dirty="0"/>
              <a:t>&lt;td&gt;: create columns inside a row</a:t>
            </a:r>
          </a:p>
          <a:p>
            <a:r>
              <a:rPr lang="en-US" dirty="0"/>
              <a:t>&lt;</a:t>
            </a:r>
            <a:r>
              <a:rPr lang="en-US" dirty="0" err="1"/>
              <a:t>th</a:t>
            </a:r>
            <a:r>
              <a:rPr lang="en-US" dirty="0"/>
              <a:t>&gt;:</a:t>
            </a:r>
            <a:r>
              <a:rPr lang="en-US" b="0" i="0" dirty="0">
                <a:solidFill>
                  <a:srgbClr val="414141"/>
                </a:solidFill>
                <a:effectLst/>
                <a:latin typeface="-apple-system"/>
              </a:rPr>
              <a:t>define a cell as a header for a group of table cells</a:t>
            </a:r>
          </a:p>
          <a:p>
            <a:endParaRPr lang="en-US" dirty="0"/>
          </a:p>
        </p:txBody>
      </p:sp>
    </p:spTree>
    <p:extLst>
      <p:ext uri="{BB962C8B-B14F-4D97-AF65-F5344CB8AC3E}">
        <p14:creationId xmlns:p14="http://schemas.microsoft.com/office/powerpoint/2010/main" val="339567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8055D-2F2B-23EC-686C-026FFD8F1A73}"/>
              </a:ext>
            </a:extLst>
          </p:cNvPr>
          <p:cNvSpPr>
            <a:spLocks noGrp="1"/>
          </p:cNvSpPr>
          <p:nvPr>
            <p:ph idx="1"/>
          </p:nvPr>
        </p:nvSpPr>
        <p:spPr>
          <a:xfrm>
            <a:off x="838200" y="247650"/>
            <a:ext cx="10515600" cy="5929313"/>
          </a:xfrm>
        </p:spPr>
        <p:txBody>
          <a:bodyPr>
            <a:normAutofit fontScale="62500" lnSpcReduction="20000"/>
          </a:bodyPr>
          <a:lstStyle/>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table</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No.</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Name</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Age</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1</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Test 1</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16</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2</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&gt;Test2&lt;/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34</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table</a:t>
            </a:r>
            <a:r>
              <a:rPr lang="en-US" sz="3500"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0670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63E76-5C93-73E2-902F-30E12A36A94E}"/>
              </a:ext>
            </a:extLst>
          </p:cNvPr>
          <p:cNvSpPr>
            <a:spLocks noGrp="1"/>
          </p:cNvSpPr>
          <p:nvPr>
            <p:ph idx="1"/>
          </p:nvPr>
        </p:nvSpPr>
        <p:spPr/>
        <p:txBody>
          <a:bodyPr/>
          <a:lstStyle/>
          <a:p>
            <a:pPr algn="l" fontAlgn="base"/>
            <a:r>
              <a:rPr lang="en-US" b="1" i="0" dirty="0">
                <a:solidFill>
                  <a:srgbClr val="262626"/>
                </a:solidFill>
                <a:effectLst/>
                <a:latin typeface="-apple-system"/>
              </a:rPr>
              <a:t>Spanning Multiple Rows and Columns</a:t>
            </a:r>
          </a:p>
          <a:p>
            <a:pPr algn="l" fontAlgn="base"/>
            <a:r>
              <a:rPr lang="en-US" b="0" i="0" dirty="0">
                <a:solidFill>
                  <a:srgbClr val="414141"/>
                </a:solidFill>
                <a:effectLst/>
                <a:latin typeface="-apple-system"/>
              </a:rPr>
              <a:t>Spanning allow you to extend table rows and columns across multiple other rows and columns.</a:t>
            </a:r>
          </a:p>
          <a:p>
            <a:r>
              <a:rPr lang="en-US" dirty="0"/>
              <a:t>can use the </a:t>
            </a:r>
            <a:r>
              <a:rPr lang="en-US" dirty="0" err="1"/>
              <a:t>rowspan</a:t>
            </a:r>
            <a:r>
              <a:rPr lang="en-US" dirty="0"/>
              <a:t> or </a:t>
            </a:r>
            <a:r>
              <a:rPr lang="en-US" dirty="0" err="1"/>
              <a:t>colspan</a:t>
            </a:r>
            <a:r>
              <a:rPr lang="en-US" dirty="0"/>
              <a:t> attributes to span multiple rows or columns in a table.</a:t>
            </a:r>
          </a:p>
        </p:txBody>
      </p:sp>
    </p:spTree>
    <p:extLst>
      <p:ext uri="{BB962C8B-B14F-4D97-AF65-F5344CB8AC3E}">
        <p14:creationId xmlns:p14="http://schemas.microsoft.com/office/powerpoint/2010/main" val="2749824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8C4E-73F6-EC62-D7B6-40B27971613C}"/>
              </a:ext>
            </a:extLst>
          </p:cNvPr>
          <p:cNvSpPr>
            <a:spLocks noGrp="1"/>
          </p:cNvSpPr>
          <p:nvPr>
            <p:ph type="title"/>
          </p:nvPr>
        </p:nvSpPr>
        <p:spPr/>
        <p:txBody>
          <a:bodyPr/>
          <a:lstStyle/>
          <a:p>
            <a:r>
              <a:rPr lang="en-US" b="1" i="0" dirty="0">
                <a:solidFill>
                  <a:srgbClr val="262626"/>
                </a:solidFill>
                <a:effectLst/>
                <a:latin typeface="-apple-system"/>
              </a:rPr>
              <a:t>HTML Lists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50D5C981-BC96-F460-CCA2-E90C2FE1957B}"/>
              </a:ext>
            </a:extLst>
          </p:cNvPr>
          <p:cNvSpPr>
            <a:spLocks noGrp="1"/>
          </p:cNvSpPr>
          <p:nvPr>
            <p:ph idx="1"/>
          </p:nvPr>
        </p:nvSpPr>
        <p:spPr/>
        <p:txBody>
          <a:bodyPr/>
          <a:lstStyle/>
          <a:p>
            <a:r>
              <a:rPr lang="en-US" b="0" i="0" dirty="0">
                <a:solidFill>
                  <a:srgbClr val="414141"/>
                </a:solidFill>
                <a:effectLst/>
                <a:latin typeface="-apple-system"/>
              </a:rPr>
              <a:t>HTML lists are used to present list of information in well formed and semantic way.</a:t>
            </a:r>
          </a:p>
          <a:p>
            <a:pPr algn="l">
              <a:buFont typeface="Arial" panose="020B0604020202020204" pitchFamily="34" charset="0"/>
              <a:buChar char="•"/>
            </a:pPr>
            <a:r>
              <a:rPr lang="en-US" b="1" i="0" dirty="0">
                <a:solidFill>
                  <a:srgbClr val="414141"/>
                </a:solidFill>
                <a:effectLst/>
                <a:latin typeface="-apple-system"/>
              </a:rPr>
              <a:t>Unordered list</a:t>
            </a:r>
            <a:r>
              <a:rPr lang="en-US" b="0" i="0" dirty="0">
                <a:solidFill>
                  <a:srgbClr val="414141"/>
                </a:solidFill>
                <a:effectLst/>
                <a:latin typeface="-apple-system"/>
              </a:rPr>
              <a:t> — Used to create a list of related items, in no particular order.</a:t>
            </a:r>
          </a:p>
          <a:p>
            <a:pPr algn="l">
              <a:buFont typeface="Arial" panose="020B0604020202020204" pitchFamily="34" charset="0"/>
              <a:buChar char="•"/>
            </a:pPr>
            <a:r>
              <a:rPr lang="en-US" b="1" i="0" dirty="0">
                <a:solidFill>
                  <a:srgbClr val="414141"/>
                </a:solidFill>
                <a:effectLst/>
                <a:latin typeface="-apple-system"/>
              </a:rPr>
              <a:t>Ordered list</a:t>
            </a:r>
            <a:r>
              <a:rPr lang="en-US" b="0" i="0" dirty="0">
                <a:solidFill>
                  <a:srgbClr val="414141"/>
                </a:solidFill>
                <a:effectLst/>
                <a:latin typeface="-apple-system"/>
              </a:rPr>
              <a:t> — Used to create a list of related items, in a specific order.</a:t>
            </a:r>
          </a:p>
          <a:p>
            <a:pPr algn="l">
              <a:buFont typeface="Arial" panose="020B0604020202020204" pitchFamily="34" charset="0"/>
              <a:buChar char="•"/>
            </a:pPr>
            <a:r>
              <a:rPr lang="en-US" b="1" i="0" dirty="0">
                <a:solidFill>
                  <a:srgbClr val="414141"/>
                </a:solidFill>
                <a:effectLst/>
                <a:latin typeface="-apple-system"/>
              </a:rPr>
              <a:t>Description list</a:t>
            </a:r>
            <a:r>
              <a:rPr lang="en-US" b="0" i="0" dirty="0">
                <a:solidFill>
                  <a:srgbClr val="414141"/>
                </a:solidFill>
                <a:effectLst/>
                <a:latin typeface="-apple-system"/>
              </a:rPr>
              <a:t> — Used to create a list of terms and their descriptions.</a:t>
            </a:r>
          </a:p>
          <a:p>
            <a:endParaRPr lang="en-US" dirty="0"/>
          </a:p>
        </p:txBody>
      </p:sp>
    </p:spTree>
    <p:extLst>
      <p:ext uri="{BB962C8B-B14F-4D97-AF65-F5344CB8AC3E}">
        <p14:creationId xmlns:p14="http://schemas.microsoft.com/office/powerpoint/2010/main" val="186991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84705-0F71-F95E-1879-8002231523FB}"/>
              </a:ext>
            </a:extLst>
          </p:cNvPr>
          <p:cNvSpPr>
            <a:spLocks noGrp="1"/>
          </p:cNvSpPr>
          <p:nvPr>
            <p:ph idx="1"/>
          </p:nvPr>
        </p:nvSpPr>
        <p:spPr>
          <a:xfrm>
            <a:off x="838200" y="257176"/>
            <a:ext cx="10515600" cy="6600824"/>
          </a:xfrm>
        </p:spPr>
        <p:txBody>
          <a:bodyPr>
            <a:normAutofit/>
          </a:bodyPr>
          <a:lstStyle/>
          <a:p>
            <a:r>
              <a:rPr lang="en-US" sz="2000" b="0" i="0" dirty="0">
                <a:effectLst/>
                <a:latin typeface="Consolas" panose="020B0609020204030204" pitchFamily="49" charset="0"/>
              </a:rPr>
              <a:t>An unordered list created using the &lt;</a:t>
            </a:r>
            <a:r>
              <a:rPr lang="en-US" sz="2000" b="0" i="0" dirty="0" err="1">
                <a:effectLst/>
                <a:latin typeface="Consolas" panose="020B0609020204030204" pitchFamily="49" charset="0"/>
              </a:rPr>
              <a:t>ul</a:t>
            </a:r>
            <a:r>
              <a:rPr lang="en-US" sz="2000" b="0" i="0" dirty="0">
                <a:effectLst/>
                <a:latin typeface="Consolas" panose="020B0609020204030204" pitchFamily="49" charset="0"/>
              </a:rPr>
              <a:t>&gt; element, and each list item starts with the &lt;li&gt; element.</a:t>
            </a:r>
          </a:p>
          <a:p>
            <a:pPr marL="0" indent="0">
              <a:buNone/>
            </a:pPr>
            <a:endParaRPr lang="it-IT" sz="2000" b="0" i="0" dirty="0">
              <a:solidFill>
                <a:srgbClr val="5F6364"/>
              </a:solidFill>
              <a:effectLst/>
              <a:latin typeface="Consolas" panose="020B0609020204030204" pitchFamily="49" charset="0"/>
            </a:endParaRP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ul</a:t>
            </a:r>
            <a:r>
              <a:rPr lang="it-IT" sz="2000" b="0" i="0" dirty="0">
                <a:solidFill>
                  <a:srgbClr val="5F6364"/>
                </a:solidFill>
                <a:effectLst/>
                <a:latin typeface="Consolas" panose="020B0609020204030204" pitchFamily="49" charset="0"/>
              </a:rPr>
              <a:t>&gt;</a:t>
            </a:r>
            <a:r>
              <a:rPr lang="it-IT" sz="2000" b="0" i="0" dirty="0">
                <a:solidFill>
                  <a:srgbClr val="000000"/>
                </a:solidFill>
                <a:effectLst/>
                <a:latin typeface="Consolas" panose="020B0609020204030204" pitchFamily="49" charset="0"/>
              </a:rPr>
              <a:t> </a:t>
            </a: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r>
              <a:rPr lang="it-IT" sz="2000" dirty="0">
                <a:solidFill>
                  <a:srgbClr val="000000"/>
                </a:solidFill>
                <a:latin typeface="Consolas" panose="020B0609020204030204" pitchFamily="49" charset="0"/>
              </a:rPr>
              <a:t>APPLE</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p>
          <a:p>
            <a:r>
              <a:rPr lang="it-IT" sz="2000" b="0" i="0" dirty="0">
                <a:solidFill>
                  <a:srgbClr val="000000"/>
                </a:solidFill>
                <a:effectLst/>
                <a:latin typeface="Consolas" panose="020B0609020204030204" pitchFamily="49" charset="0"/>
              </a:rPr>
              <a:t> </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&gt;BANANA&lt;/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p>
          <a:p>
            <a:r>
              <a:rPr lang="it-IT" sz="2000" b="0" i="0" dirty="0">
                <a:solidFill>
                  <a:srgbClr val="000000"/>
                </a:solidFill>
                <a:effectLst/>
                <a:latin typeface="Consolas" panose="020B0609020204030204" pitchFamily="49" charset="0"/>
              </a:rPr>
              <a:t> </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&gt;MILK&lt;/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r>
              <a:rPr lang="it-IT" sz="2000" b="0" i="0" dirty="0">
                <a:solidFill>
                  <a:srgbClr val="000000"/>
                </a:solidFill>
                <a:effectLst/>
                <a:latin typeface="Consolas" panose="020B0609020204030204" pitchFamily="49" charset="0"/>
              </a:rPr>
              <a:t> </a:t>
            </a: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ul</a:t>
            </a:r>
            <a:r>
              <a:rPr lang="it-IT" sz="2000" b="0" i="0" dirty="0">
                <a:solidFill>
                  <a:srgbClr val="5F6364"/>
                </a:solidFill>
                <a:effectLst/>
                <a:latin typeface="Consolas" panose="020B0609020204030204" pitchFamily="49" charset="0"/>
              </a:rPr>
              <a:t>&gt;</a:t>
            </a:r>
          </a:p>
          <a:p>
            <a:r>
              <a:rPr lang="en-US" sz="2000" b="0" i="0" dirty="0">
                <a:effectLst/>
                <a:latin typeface="Consolas" panose="020B0609020204030204" pitchFamily="49" charset="0"/>
              </a:rPr>
              <a:t>An ordered list created using the &lt;</a:t>
            </a:r>
            <a:r>
              <a:rPr lang="en-US" sz="2000" b="0" i="0" dirty="0" err="1">
                <a:effectLst/>
                <a:latin typeface="Consolas" panose="020B0609020204030204" pitchFamily="49" charset="0"/>
              </a:rPr>
              <a:t>ol</a:t>
            </a:r>
            <a:r>
              <a:rPr lang="en-US" sz="2000" b="0" i="0" dirty="0">
                <a:effectLst/>
                <a:latin typeface="Consolas" panose="020B0609020204030204" pitchFamily="49" charset="0"/>
              </a:rPr>
              <a:t>&gt; element, and each list item starts with the &lt;li&gt; element.</a:t>
            </a:r>
            <a:endParaRPr lang="it-IT" sz="2000" b="0" i="0" dirty="0">
              <a:effectLst/>
              <a:latin typeface="Consolas" panose="020B0609020204030204" pitchFamily="49" charset="0"/>
            </a:endParaRPr>
          </a:p>
          <a:p>
            <a:r>
              <a:rPr lang="en-US" sz="2000" b="0" i="0" dirty="0">
                <a:solidFill>
                  <a:srgbClr val="5F6364"/>
                </a:solidFill>
                <a:effectLst/>
                <a:latin typeface="Consolas" panose="020B0609020204030204" pitchFamily="49" charset="0"/>
              </a:rPr>
              <a:t>&lt;</a:t>
            </a:r>
            <a:r>
              <a:rPr lang="en-US" sz="2000" b="0" i="0" dirty="0" err="1">
                <a:solidFill>
                  <a:srgbClr val="990055"/>
                </a:solidFill>
                <a:effectLst/>
                <a:latin typeface="Consolas" panose="020B0609020204030204" pitchFamily="49" charset="0"/>
              </a:rPr>
              <a:t>ol</a:t>
            </a:r>
            <a:r>
              <a:rPr lang="en-US" sz="2000" b="0" i="0" dirty="0">
                <a:solidFill>
                  <a:srgbClr val="5F6364"/>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p>
          <a:p>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&gt;Apple&lt;/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p>
          <a:p>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dirty="0">
                <a:solidFill>
                  <a:srgbClr val="000000"/>
                </a:solidFill>
                <a:latin typeface="Consolas" panose="020B0609020204030204" pitchFamily="49" charset="0"/>
              </a:rPr>
              <a:t>Banana</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p>
          <a:p>
            <a:r>
              <a:rPr lang="en-US" sz="2000" b="0" i="0" dirty="0">
                <a:solidFill>
                  <a:srgbClr val="0000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dirty="0">
                <a:solidFill>
                  <a:srgbClr val="000000"/>
                </a:solidFill>
                <a:latin typeface="Consolas" panose="020B0609020204030204" pitchFamily="49" charset="0"/>
              </a:rPr>
              <a:t>Milk</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p>
          <a:p>
            <a:r>
              <a:rPr lang="en-US" sz="2000" b="0" i="0" dirty="0">
                <a:solidFill>
                  <a:srgbClr val="0000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&lt;/</a:t>
            </a:r>
            <a:r>
              <a:rPr lang="en-US" sz="2000" b="0" i="0" dirty="0" err="1">
                <a:solidFill>
                  <a:srgbClr val="990055"/>
                </a:solidFill>
                <a:effectLst/>
                <a:latin typeface="Consolas" panose="020B0609020204030204" pitchFamily="49" charset="0"/>
              </a:rPr>
              <a:t>ol</a:t>
            </a:r>
            <a:r>
              <a:rPr lang="en-US" sz="2000" b="0" i="0" dirty="0">
                <a:solidFill>
                  <a:srgbClr val="5F6364"/>
                </a:solidFill>
                <a:effectLst/>
                <a:latin typeface="Consolas" panose="020B0609020204030204" pitchFamily="49" charset="0"/>
              </a:rPr>
              <a:t>&gt;</a:t>
            </a:r>
          </a:p>
          <a:p>
            <a:r>
              <a:rPr lang="en-US" sz="2000" b="0" i="0" dirty="0">
                <a:solidFill>
                  <a:srgbClr val="5F6364"/>
                </a:solidFill>
                <a:effectLst/>
                <a:latin typeface="Consolas" panose="020B0609020204030204" pitchFamily="49" charset="0"/>
              </a:rPr>
              <a:t> </a:t>
            </a:r>
            <a:r>
              <a:rPr lang="en-US" sz="2000" b="1" i="0" dirty="0">
                <a:effectLst/>
                <a:latin typeface="Consolas" panose="020B0609020204030204" pitchFamily="49" charset="0"/>
              </a:rPr>
              <a:t>you can also use the CSS list-style-type property to change the numbering type in an ordered list</a:t>
            </a:r>
          </a:p>
          <a:p>
            <a:endParaRPr lang="en-US" sz="2000" dirty="0"/>
          </a:p>
        </p:txBody>
      </p:sp>
    </p:spTree>
    <p:extLst>
      <p:ext uri="{BB962C8B-B14F-4D97-AF65-F5344CB8AC3E}">
        <p14:creationId xmlns:p14="http://schemas.microsoft.com/office/powerpoint/2010/main" val="3446761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B489-F06A-B418-31E1-87EC4831773D}"/>
              </a:ext>
            </a:extLst>
          </p:cNvPr>
          <p:cNvSpPr>
            <a:spLocks noGrp="1"/>
          </p:cNvSpPr>
          <p:nvPr>
            <p:ph type="title"/>
          </p:nvPr>
        </p:nvSpPr>
        <p:spPr/>
        <p:txBody>
          <a:bodyPr/>
          <a:lstStyle/>
          <a:p>
            <a:r>
              <a:rPr lang="en-US" b="1" i="0" dirty="0">
                <a:solidFill>
                  <a:srgbClr val="262626"/>
                </a:solidFill>
                <a:effectLst/>
                <a:latin typeface="-apple-system"/>
              </a:rPr>
              <a:t>HTML Forms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305C3917-9857-3734-CFC4-6EDEA95134A9}"/>
              </a:ext>
            </a:extLst>
          </p:cNvPr>
          <p:cNvSpPr>
            <a:spLocks noGrp="1"/>
          </p:cNvSpPr>
          <p:nvPr>
            <p:ph idx="1"/>
          </p:nvPr>
        </p:nvSpPr>
        <p:spPr>
          <a:xfrm>
            <a:off x="838200" y="990600"/>
            <a:ext cx="10515600" cy="5186363"/>
          </a:xfrm>
        </p:spPr>
        <p:txBody>
          <a:bodyPr/>
          <a:lstStyle/>
          <a:p>
            <a:pPr algn="l" fontAlgn="base"/>
            <a:r>
              <a:rPr lang="en-US" b="0" i="0" dirty="0">
                <a:solidFill>
                  <a:srgbClr val="414141"/>
                </a:solidFill>
                <a:effectLst/>
                <a:latin typeface="-apple-system"/>
              </a:rPr>
              <a:t>HTML Forms are required to collect different kinds of user inputs, such as contact details like name, email address, phone numbers, or details like credit card information, etc.</a:t>
            </a:r>
          </a:p>
          <a:p>
            <a:pPr algn="l" fontAlgn="base"/>
            <a:br>
              <a:rPr lang="en-US" dirty="0"/>
            </a:br>
            <a:r>
              <a:rPr lang="en-US" dirty="0"/>
              <a:t>&lt;form&gt;</a:t>
            </a:r>
          </a:p>
          <a:p>
            <a:r>
              <a:rPr lang="en-US" dirty="0"/>
              <a:t>    &lt;label&gt;Username: &lt;input type="text"&gt;&lt;/label&gt;</a:t>
            </a:r>
          </a:p>
          <a:p>
            <a:r>
              <a:rPr lang="en-US" dirty="0"/>
              <a:t>    &lt;label&gt;Password: &lt;input type="password"&gt;&lt;/label&gt;</a:t>
            </a:r>
          </a:p>
          <a:p>
            <a:r>
              <a:rPr lang="en-US" dirty="0"/>
              <a:t>    &lt;input type="submit" value="Submit"&gt;</a:t>
            </a:r>
          </a:p>
          <a:p>
            <a:r>
              <a:rPr lang="en-US" dirty="0"/>
              <a:t>&lt;/form&gt;</a:t>
            </a:r>
          </a:p>
          <a:p>
            <a:r>
              <a:rPr lang="en-US" dirty="0" err="1"/>
              <a:t>Froms</a:t>
            </a:r>
            <a:r>
              <a:rPr lang="en-US" dirty="0"/>
              <a:t> </a:t>
            </a:r>
            <a:r>
              <a:rPr lang="en-US" dirty="0" err="1"/>
              <a:t>attribute:name,action,method</a:t>
            </a:r>
            <a:endParaRPr lang="en-US" dirty="0"/>
          </a:p>
          <a:p>
            <a:endParaRPr lang="en-US" dirty="0"/>
          </a:p>
        </p:txBody>
      </p:sp>
    </p:spTree>
    <p:extLst>
      <p:ext uri="{BB962C8B-B14F-4D97-AF65-F5344CB8AC3E}">
        <p14:creationId xmlns:p14="http://schemas.microsoft.com/office/powerpoint/2010/main" val="919823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B5AA-6FFC-6348-19C3-6125681A6A8E}"/>
              </a:ext>
            </a:extLst>
          </p:cNvPr>
          <p:cNvSpPr>
            <a:spLocks noGrp="1"/>
          </p:cNvSpPr>
          <p:nvPr>
            <p:ph type="title"/>
          </p:nvPr>
        </p:nvSpPr>
        <p:spPr/>
        <p:txBody>
          <a:bodyPr/>
          <a:lstStyle/>
          <a:p>
            <a:r>
              <a:rPr lang="en-US" dirty="0"/>
              <a:t>Form attribute</a:t>
            </a:r>
          </a:p>
        </p:txBody>
      </p:sp>
      <p:sp>
        <p:nvSpPr>
          <p:cNvPr id="3" name="Content Placeholder 2">
            <a:extLst>
              <a:ext uri="{FF2B5EF4-FFF2-40B4-BE49-F238E27FC236}">
                <a16:creationId xmlns:a16="http://schemas.microsoft.com/office/drawing/2014/main" id="{3629203D-26C4-5102-8AF4-71B54A2816D1}"/>
              </a:ext>
            </a:extLst>
          </p:cNvPr>
          <p:cNvSpPr>
            <a:spLocks noGrp="1"/>
          </p:cNvSpPr>
          <p:nvPr>
            <p:ph idx="1"/>
          </p:nvPr>
        </p:nvSpPr>
        <p:spPr/>
        <p:txBody>
          <a:bodyPr>
            <a:normAutofit/>
          </a:bodyPr>
          <a:lstStyle/>
          <a:p>
            <a:r>
              <a:rPr lang="en-US" b="0" dirty="0">
                <a:solidFill>
                  <a:srgbClr val="FF0000"/>
                </a:solidFill>
                <a:effectLst/>
                <a:latin typeface="Consolas" panose="020B0609020204030204" pitchFamily="49" charset="0"/>
              </a:rPr>
              <a:t>name:</a:t>
            </a:r>
            <a:r>
              <a:rPr lang="en-US" b="0" dirty="0">
                <a:effectLst/>
                <a:latin typeface="Consolas" panose="020B0609020204030204" pitchFamily="49" charset="0"/>
              </a:rPr>
              <a:t> Specifies the name of the form.</a:t>
            </a:r>
          </a:p>
          <a:p>
            <a:r>
              <a:rPr lang="en-US" dirty="0">
                <a:solidFill>
                  <a:srgbClr val="FF0000"/>
                </a:solidFill>
                <a:latin typeface="Consolas" panose="020B0609020204030204" pitchFamily="49" charset="0"/>
              </a:rPr>
              <a:t>a</a:t>
            </a:r>
            <a:r>
              <a:rPr lang="en-US" b="0" dirty="0">
                <a:solidFill>
                  <a:srgbClr val="FF0000"/>
                </a:solidFill>
                <a:effectLst/>
                <a:latin typeface="Consolas" panose="020B0609020204030204" pitchFamily="49" charset="0"/>
              </a:rPr>
              <a:t>ction</a:t>
            </a:r>
            <a:r>
              <a:rPr lang="en-US" dirty="0">
                <a:solidFill>
                  <a:srgbClr val="FF0000"/>
                </a:solidFill>
                <a:latin typeface="Consolas" panose="020B0609020204030204" pitchFamily="49" charset="0"/>
              </a:rPr>
              <a:t>:</a:t>
            </a:r>
            <a:r>
              <a:rPr lang="en-US" b="0" dirty="0">
                <a:effectLst/>
                <a:latin typeface="Consolas" panose="020B0609020204030204" pitchFamily="49" charset="0"/>
              </a:rPr>
              <a:t> Specifies the URL of the program or script on the web server</a:t>
            </a:r>
          </a:p>
          <a:p>
            <a:r>
              <a:rPr lang="en-US" dirty="0">
                <a:solidFill>
                  <a:srgbClr val="FF0000"/>
                </a:solidFill>
                <a:latin typeface="Consolas" panose="020B0609020204030204" pitchFamily="49" charset="0"/>
              </a:rPr>
              <a:t>m</a:t>
            </a:r>
            <a:r>
              <a:rPr lang="en-US" b="0" dirty="0">
                <a:solidFill>
                  <a:srgbClr val="FF0000"/>
                </a:solidFill>
                <a:effectLst/>
                <a:latin typeface="Consolas" panose="020B0609020204030204" pitchFamily="49" charset="0"/>
              </a:rPr>
              <a:t>ethod:</a:t>
            </a:r>
            <a:r>
              <a:rPr lang="en-US" b="0" dirty="0">
                <a:effectLst/>
                <a:latin typeface="Consolas" panose="020B0609020204030204" pitchFamily="49" charset="0"/>
              </a:rPr>
              <a:t>  Specifies the HTTP method used for sending the data to the web server by the browser. The value can be either get (the default) and post.</a:t>
            </a:r>
          </a:p>
          <a:p>
            <a:endParaRPr lang="en-US" dirty="0"/>
          </a:p>
        </p:txBody>
      </p:sp>
    </p:spTree>
    <p:extLst>
      <p:ext uri="{BB962C8B-B14F-4D97-AF65-F5344CB8AC3E}">
        <p14:creationId xmlns:p14="http://schemas.microsoft.com/office/powerpoint/2010/main" val="231134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C87B6-369D-1037-E66F-9D538B41D06C}"/>
              </a:ext>
            </a:extLst>
          </p:cNvPr>
          <p:cNvSpPr>
            <a:spLocks noGrp="1"/>
          </p:cNvSpPr>
          <p:nvPr>
            <p:ph idx="1"/>
          </p:nvPr>
        </p:nvSpPr>
        <p:spPr/>
        <p:txBody>
          <a:bodyPr/>
          <a:lstStyle/>
          <a:p>
            <a:pPr algn="l" fontAlgn="base"/>
            <a:r>
              <a:rPr lang="en-US" b="1" i="0" dirty="0">
                <a:solidFill>
                  <a:srgbClr val="262626"/>
                </a:solidFill>
                <a:effectLst/>
                <a:latin typeface="-apple-system"/>
              </a:rPr>
              <a:t>Step 3: Saving the file</a:t>
            </a:r>
          </a:p>
          <a:p>
            <a:pPr algn="l" fontAlgn="base"/>
            <a:r>
              <a:rPr lang="en-US" b="0" i="0" dirty="0">
                <a:solidFill>
                  <a:srgbClr val="414141"/>
                </a:solidFill>
                <a:effectLst/>
                <a:latin typeface="-apple-system"/>
              </a:rPr>
              <a:t>Now save the file on your desktop as “hello.html “</a:t>
            </a:r>
          </a:p>
          <a:p>
            <a:pPr algn="l" fontAlgn="base"/>
            <a:r>
              <a:rPr lang="en-US" b="0" i="0" dirty="0">
                <a:solidFill>
                  <a:srgbClr val="414141"/>
                </a:solidFill>
                <a:effectLst/>
                <a:latin typeface="-apple-system"/>
              </a:rPr>
              <a:t>To open the file in a browser. Navigate to your file then double click on it. It will open in your default Web browser. If it does not, open your browser and drag the file to it.</a:t>
            </a:r>
          </a:p>
        </p:txBody>
      </p:sp>
    </p:spTree>
    <p:extLst>
      <p:ext uri="{BB962C8B-B14F-4D97-AF65-F5344CB8AC3E}">
        <p14:creationId xmlns:p14="http://schemas.microsoft.com/office/powerpoint/2010/main" val="3675648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D3E3-FF45-83B3-3485-EFAE849D47EB}"/>
              </a:ext>
            </a:extLst>
          </p:cNvPr>
          <p:cNvSpPr>
            <a:spLocks noGrp="1"/>
          </p:cNvSpPr>
          <p:nvPr>
            <p:ph type="title"/>
          </p:nvPr>
        </p:nvSpPr>
        <p:spPr/>
        <p:txBody>
          <a:bodyPr/>
          <a:lstStyle/>
          <a:p>
            <a:r>
              <a:rPr lang="en-US" dirty="0"/>
              <a:t>Form Element</a:t>
            </a:r>
          </a:p>
        </p:txBody>
      </p:sp>
      <p:sp>
        <p:nvSpPr>
          <p:cNvPr id="3" name="Content Placeholder 2">
            <a:extLst>
              <a:ext uri="{FF2B5EF4-FFF2-40B4-BE49-F238E27FC236}">
                <a16:creationId xmlns:a16="http://schemas.microsoft.com/office/drawing/2014/main" id="{2877CC00-AA28-AA64-B29E-8813E1A7E7F8}"/>
              </a:ext>
            </a:extLst>
          </p:cNvPr>
          <p:cNvSpPr>
            <a:spLocks noGrp="1"/>
          </p:cNvSpPr>
          <p:nvPr>
            <p:ph idx="1"/>
          </p:nvPr>
        </p:nvSpPr>
        <p:spPr>
          <a:xfrm>
            <a:off x="838200" y="1825625"/>
            <a:ext cx="10515600" cy="4908550"/>
          </a:xfrm>
        </p:spPr>
        <p:txBody>
          <a:bodyPr>
            <a:normAutofit fontScale="92500" lnSpcReduction="20000"/>
          </a:bodyPr>
          <a:lstStyle/>
          <a:p>
            <a:r>
              <a:rPr lang="en-US" dirty="0"/>
              <a:t>-input </a:t>
            </a:r>
          </a:p>
          <a:p>
            <a:r>
              <a:rPr lang="en-US" dirty="0"/>
              <a:t>-Single-line text input controls are created using an &lt;input&gt; element, whose type attribute has a value of &lt;label for="username"&gt;Username:&lt;/label&gt;</a:t>
            </a:r>
          </a:p>
          <a:p>
            <a:r>
              <a:rPr lang="en-US" dirty="0"/>
              <a:t>    &lt;input type="text" name="username" id="username"&gt; text</a:t>
            </a:r>
          </a:p>
          <a:p>
            <a:r>
              <a:rPr lang="en-US" b="0" i="0" dirty="0">
                <a:solidFill>
                  <a:srgbClr val="414141"/>
                </a:solidFill>
                <a:effectLst/>
                <a:latin typeface="-apple-system"/>
              </a:rPr>
              <a:t>Password fields are similar to text fields.</a:t>
            </a:r>
          </a:p>
          <a:p>
            <a:r>
              <a:rPr lang="en-US" b="0" i="0" dirty="0">
                <a:solidFill>
                  <a:srgbClr val="414141"/>
                </a:solidFill>
                <a:effectLst/>
                <a:latin typeface="-apple-system"/>
              </a:rPr>
              <a:t>they are shown as asterisks or dots</a:t>
            </a:r>
            <a:endParaRPr lang="en-US" dirty="0">
              <a:solidFill>
                <a:srgbClr val="414141"/>
              </a:solidFill>
              <a:latin typeface="-apple-system"/>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password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user-password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user-</a:t>
            </a:r>
            <a:r>
              <a:rPr lang="en-US" b="0" i="0" dirty="0" err="1">
                <a:solidFill>
                  <a:srgbClr val="0077AA"/>
                </a:solidFill>
                <a:effectLst/>
                <a:latin typeface="Consolas" panose="020B0609020204030204" pitchFamily="49" charset="0"/>
              </a:rPr>
              <a:t>pwd</a:t>
            </a:r>
            <a:r>
              <a:rPr lang="en-US" b="0" i="0" dirty="0">
                <a:solidFill>
                  <a:srgbClr val="5F6364"/>
                </a:solidFill>
                <a:effectLst/>
                <a:latin typeface="Consolas" panose="020B0609020204030204" pitchFamily="49" charset="0"/>
              </a:rPr>
              <a:t>"&gt;Radio Buttons</a:t>
            </a:r>
          </a:p>
          <a:p>
            <a:r>
              <a:rPr lang="en-US" b="0" i="0" dirty="0">
                <a:effectLst/>
                <a:latin typeface="Consolas" panose="020B0609020204030204" pitchFamily="49" charset="0"/>
              </a:rPr>
              <a:t>Radio buttons are used to let the user select exactly one option from a pre-defined set of options. It is created using an &lt;input&gt; element whose type attribute has a value of radio.</a:t>
            </a:r>
          </a:p>
          <a:p>
            <a:endParaRPr lang="en-US" dirty="0"/>
          </a:p>
          <a:p>
            <a:endParaRPr lang="en-US" dirty="0"/>
          </a:p>
          <a:p>
            <a:endParaRPr lang="en-US" dirty="0"/>
          </a:p>
        </p:txBody>
      </p:sp>
    </p:spTree>
    <p:extLst>
      <p:ext uri="{BB962C8B-B14F-4D97-AF65-F5344CB8AC3E}">
        <p14:creationId xmlns:p14="http://schemas.microsoft.com/office/powerpoint/2010/main" val="789315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446DF-05DF-D171-F850-5C7F8B2AB00E}"/>
              </a:ext>
            </a:extLst>
          </p:cNvPr>
          <p:cNvSpPr>
            <a:spLocks noGrp="1"/>
          </p:cNvSpPr>
          <p:nvPr>
            <p:ph idx="1"/>
          </p:nvPr>
        </p:nvSpPr>
        <p:spPr>
          <a:xfrm>
            <a:off x="838200" y="285750"/>
            <a:ext cx="10515600" cy="5891213"/>
          </a:xfrm>
        </p:spPr>
        <p:txBody>
          <a:bodyPr/>
          <a:lstStyle/>
          <a:p>
            <a:r>
              <a:rPr lang="en-US" dirty="0"/>
              <a:t>Checkboxes</a:t>
            </a:r>
          </a:p>
          <a:p>
            <a:r>
              <a:rPr lang="en-US" dirty="0"/>
              <a:t>Checkboxes allows the user to select one or more option from a pre-defined set of options. </a:t>
            </a:r>
          </a:p>
          <a:p>
            <a:r>
              <a:rPr lang="en-US" dirty="0"/>
              <a:t>It is created using an &lt;input&gt; element whose type attribute has a value of checkbox.</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checkbox</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sports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soccer</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 </a:t>
            </a:r>
            <a:r>
              <a:rPr lang="en-US" b="0" i="0" dirty="0">
                <a:solidFill>
                  <a:srgbClr val="669900"/>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soccer</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Soccer</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checkbox</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sports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 </a:t>
            </a:r>
            <a:r>
              <a:rPr lang="en-US" b="0" i="0" dirty="0">
                <a:solidFill>
                  <a:srgbClr val="669900"/>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5F6364"/>
                </a:solidFill>
                <a:effectLst/>
                <a:latin typeface="Consolas" panose="020B0609020204030204" pitchFamily="49" charset="0"/>
              </a:rPr>
              <a:t>&gt;</a:t>
            </a:r>
          </a:p>
          <a:p>
            <a:pPr algn="l" fontAlgn="base"/>
            <a:r>
              <a:rPr lang="en-US" b="1" i="0" dirty="0">
                <a:solidFill>
                  <a:srgbClr val="262626"/>
                </a:solidFill>
                <a:effectLst/>
                <a:latin typeface="-apple-system"/>
              </a:rPr>
              <a:t>File Select box</a:t>
            </a:r>
          </a:p>
          <a:p>
            <a:pPr algn="l" fontAlgn="base"/>
            <a:r>
              <a:rPr lang="en-US" b="0" i="0" dirty="0">
                <a:solidFill>
                  <a:srgbClr val="414141"/>
                </a:solidFill>
                <a:effectLst/>
                <a:latin typeface="-apple-system"/>
              </a:rPr>
              <a:t>The file fields allow a user to browse for a local file and send it as an attachment with the form data</a:t>
            </a:r>
          </a:p>
          <a:p>
            <a:pPr algn="l" fontAlgn="base"/>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file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upload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file-select</a:t>
            </a:r>
            <a:r>
              <a:rPr lang="en-US" b="0" i="0" dirty="0">
                <a:solidFill>
                  <a:srgbClr val="5F6364"/>
                </a:solidFill>
                <a:effectLst/>
                <a:latin typeface="Consolas" panose="020B0609020204030204" pitchFamily="49" charset="0"/>
              </a:rPr>
              <a:t>"&gt;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389603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08EBC-C9E4-DAA8-EC42-BE8488C2ED63}"/>
              </a:ext>
            </a:extLst>
          </p:cNvPr>
          <p:cNvSpPr>
            <a:spLocks noGrp="1"/>
          </p:cNvSpPr>
          <p:nvPr>
            <p:ph idx="1"/>
          </p:nvPr>
        </p:nvSpPr>
        <p:spPr/>
        <p:txBody>
          <a:bodyPr>
            <a:normAutofit lnSpcReduction="10000"/>
          </a:bodyPr>
          <a:lstStyle/>
          <a:p>
            <a:pPr algn="l" fontAlgn="base"/>
            <a:r>
              <a:rPr lang="en-US" b="1" i="0" dirty="0" err="1">
                <a:solidFill>
                  <a:srgbClr val="FF0000"/>
                </a:solidFill>
                <a:effectLst/>
                <a:latin typeface="-apple-system"/>
              </a:rPr>
              <a:t>Textarea</a:t>
            </a:r>
            <a:endParaRPr lang="en-US" b="1" i="0" dirty="0">
              <a:solidFill>
                <a:srgbClr val="FF0000"/>
              </a:solidFill>
              <a:effectLst/>
              <a:latin typeface="-apple-system"/>
            </a:endParaRPr>
          </a:p>
          <a:p>
            <a:pPr algn="l" fontAlgn="base"/>
            <a:r>
              <a:rPr lang="en-US" b="0" i="0" dirty="0" err="1">
                <a:solidFill>
                  <a:srgbClr val="414141"/>
                </a:solidFill>
                <a:effectLst/>
                <a:latin typeface="-apple-system"/>
              </a:rPr>
              <a:t>Textarea</a:t>
            </a:r>
            <a:r>
              <a:rPr lang="en-US" b="0" i="0" dirty="0">
                <a:solidFill>
                  <a:srgbClr val="414141"/>
                </a:solidFill>
                <a:effectLst/>
                <a:latin typeface="-apple-system"/>
              </a:rPr>
              <a:t> is a multiple-line text input control that allows a user to enter more than one line of text.</a:t>
            </a:r>
          </a:p>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textarea</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rows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cols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address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address</a:t>
            </a:r>
            <a:r>
              <a:rPr lang="en-US" b="0" i="0" dirty="0">
                <a:solidFill>
                  <a:srgbClr val="5F6364"/>
                </a:solidFill>
                <a:effectLst/>
                <a:latin typeface="Consolas" panose="020B0609020204030204" pitchFamily="49" charset="0"/>
              </a:rPr>
              <a:t>"&gt;&lt;/</a:t>
            </a:r>
            <a:r>
              <a:rPr lang="en-US" b="0" i="0" dirty="0" err="1">
                <a:solidFill>
                  <a:srgbClr val="990055"/>
                </a:solidFill>
                <a:effectLst/>
                <a:latin typeface="Consolas" panose="020B0609020204030204" pitchFamily="49" charset="0"/>
              </a:rPr>
              <a:t>textarea</a:t>
            </a:r>
            <a:r>
              <a:rPr lang="en-US" b="0" i="0" dirty="0">
                <a:solidFill>
                  <a:srgbClr val="5F6364"/>
                </a:solidFill>
                <a:effectLst/>
                <a:latin typeface="Consolas" panose="020B0609020204030204" pitchFamily="49" charset="0"/>
              </a:rPr>
              <a:t>&gt;</a:t>
            </a:r>
          </a:p>
          <a:p>
            <a:r>
              <a:rPr lang="en-US" b="0" dirty="0">
                <a:solidFill>
                  <a:srgbClr val="FF0000"/>
                </a:solidFill>
                <a:effectLst/>
                <a:latin typeface="Consolas" panose="020B0609020204030204" pitchFamily="49" charset="0"/>
              </a:rPr>
              <a:t>Select Boxes</a:t>
            </a:r>
          </a:p>
          <a:p>
            <a:r>
              <a:rPr lang="en-US" b="0" dirty="0">
                <a:effectLst/>
                <a:latin typeface="Consolas" panose="020B0609020204030204" pitchFamily="49" charset="0"/>
              </a:rPr>
              <a:t>A select box is a dropdown list of options that allows user to select one or more option from a pull-down list of options. Select box is created using the &lt;select&gt; element and &lt;option&gt; element</a:t>
            </a:r>
            <a:r>
              <a:rPr lang="en-US"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13543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357D5-E03A-8E70-89EE-291FE0D76B79}"/>
              </a:ext>
            </a:extLst>
          </p:cNvPr>
          <p:cNvSpPr>
            <a:spLocks noGrp="1"/>
          </p:cNvSpPr>
          <p:nvPr>
            <p:ph idx="1"/>
          </p:nvPr>
        </p:nvSpPr>
        <p:spPr>
          <a:xfrm>
            <a:off x="838200" y="0"/>
            <a:ext cx="10515600" cy="6176963"/>
          </a:xfrm>
        </p:spPr>
        <p:txBody>
          <a:bodyPr/>
          <a:lstStyle/>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select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city</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city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sydney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Sydney</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melbourne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Melbourne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cromwell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Cromwell</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select</a:t>
            </a:r>
            <a:r>
              <a:rPr lang="en-US" b="0" i="0" dirty="0">
                <a:solidFill>
                  <a:srgbClr val="5F6364"/>
                </a:solidFill>
                <a:effectLst/>
                <a:latin typeface="Consolas" panose="020B0609020204030204" pitchFamily="49" charset="0"/>
              </a:rPr>
              <a:t>&gt;</a:t>
            </a:r>
          </a:p>
          <a:p>
            <a:pPr algn="l" fontAlgn="base"/>
            <a:r>
              <a:rPr lang="en-US" b="1" i="0" dirty="0">
                <a:solidFill>
                  <a:srgbClr val="262626"/>
                </a:solidFill>
                <a:effectLst/>
                <a:latin typeface="-apple-system"/>
              </a:rPr>
              <a:t>Submit and Reset Buttons</a:t>
            </a:r>
          </a:p>
          <a:p>
            <a:pPr algn="l" fontAlgn="base"/>
            <a:r>
              <a:rPr lang="en-US" b="0" i="0" dirty="0">
                <a:solidFill>
                  <a:srgbClr val="414141"/>
                </a:solidFill>
                <a:effectLst/>
                <a:latin typeface="-apple-system"/>
              </a:rPr>
              <a:t>A submit button is used to send the form data to a web server.</a:t>
            </a:r>
          </a:p>
          <a:p>
            <a:r>
              <a:rPr lang="en-US" b="0" i="0" dirty="0">
                <a:solidFill>
                  <a:srgbClr val="414141"/>
                </a:solidFill>
                <a:effectLst/>
                <a:latin typeface="-apple-system"/>
              </a:rPr>
              <a:t>A reset button resets all the forms control to default values.</a:t>
            </a:r>
            <a:endParaRPr lang="en-US" dirty="0">
              <a:solidFill>
                <a:srgbClr val="5F6364"/>
              </a:solidFill>
              <a:latin typeface="Consolas" panose="020B0609020204030204" pitchFamily="49" charset="0"/>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submit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Submit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reset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Reset</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887994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856F0-9B97-8513-DE87-A3FE714A06E9}"/>
              </a:ext>
            </a:extLst>
          </p:cNvPr>
          <p:cNvSpPr>
            <a:spLocks noGrp="1"/>
          </p:cNvSpPr>
          <p:nvPr>
            <p:ph idx="1"/>
          </p:nvPr>
        </p:nvSpPr>
        <p:spPr/>
        <p:txBody>
          <a:bodyPr>
            <a:normAutofit fontScale="85000" lnSpcReduction="10000"/>
          </a:bodyPr>
          <a:lstStyle/>
          <a:p>
            <a:r>
              <a:rPr lang="en-US" dirty="0" err="1">
                <a:solidFill>
                  <a:srgbClr val="FF0000"/>
                </a:solidFill>
              </a:rPr>
              <a:t>Div</a:t>
            </a:r>
            <a:r>
              <a:rPr lang="en-US" dirty="0">
                <a:solidFill>
                  <a:srgbClr val="FF0000"/>
                </a:solidFill>
              </a:rPr>
              <a:t> Element </a:t>
            </a:r>
            <a:r>
              <a:rPr lang="en-US" dirty="0"/>
              <a:t>The div element in HTML is a container element that encapsulates other elements and can be used to group and separate parts of a webpage. </a:t>
            </a:r>
          </a:p>
          <a:p>
            <a:r>
              <a:rPr lang="en-US" dirty="0"/>
              <a:t>A div by itself does not inherently represent anything but is a powerful tool in web design. </a:t>
            </a:r>
          </a:p>
          <a:p>
            <a:r>
              <a:rPr lang="en-US" dirty="0"/>
              <a:t>Basic usage</a:t>
            </a:r>
          </a:p>
          <a:p>
            <a:r>
              <a:rPr lang="en-US" dirty="0"/>
              <a:t> The element usually has no specific semantic meaning by itself, simply representing a division, and is typically used for grouping and encapsulating other elements within an HTML document and separating those from other groups of content. As such, each is best described by its contents. Hello! This is a paragraph.</a:t>
            </a:r>
          </a:p>
          <a:p>
            <a:r>
              <a:rPr lang="en-US" b="1" dirty="0"/>
              <a:t>The div element is typically a block-level element</a:t>
            </a:r>
            <a:r>
              <a:rPr lang="en-US" dirty="0"/>
              <a:t>, meaning that it separates a block of an HTML document and occupying the maximum width of the page. Browsers typically have the following default CSS rule: div { display: block; }</a:t>
            </a:r>
          </a:p>
        </p:txBody>
      </p:sp>
    </p:spTree>
    <p:extLst>
      <p:ext uri="{BB962C8B-B14F-4D97-AF65-F5344CB8AC3E}">
        <p14:creationId xmlns:p14="http://schemas.microsoft.com/office/powerpoint/2010/main" val="411582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97FAB-427F-B5C3-A6BB-77291557340A}"/>
              </a:ext>
            </a:extLst>
          </p:cNvPr>
          <p:cNvSpPr>
            <a:spLocks noGrp="1"/>
          </p:cNvSpPr>
          <p:nvPr>
            <p:ph idx="1"/>
          </p:nvPr>
        </p:nvSpPr>
        <p:spPr>
          <a:xfrm>
            <a:off x="838200" y="391160"/>
            <a:ext cx="10515600" cy="5785803"/>
          </a:xfrm>
        </p:spPr>
        <p:txBody>
          <a:bodyPr>
            <a:normAutofit fontScale="92500" lnSpcReduction="20000"/>
          </a:bodyPr>
          <a:lstStyle/>
          <a:p>
            <a:r>
              <a:rPr lang="en-US" b="0" dirty="0">
                <a:solidFill>
                  <a:srgbClr val="FF0000"/>
                </a:solidFill>
                <a:effectLst/>
                <a:latin typeface="Consolas" panose="020B0609020204030204" pitchFamily="49" charset="0"/>
              </a:rPr>
              <a:t>Attribute Details</a:t>
            </a:r>
          </a:p>
          <a:p>
            <a:r>
              <a:rPr lang="en-US" b="0" dirty="0">
                <a:effectLst/>
                <a:latin typeface="Consolas" panose="020B0609020204030204" pitchFamily="49" charset="0"/>
              </a:rPr>
              <a:t>width    Sets the element's width in pixels.</a:t>
            </a:r>
          </a:p>
          <a:p>
            <a:r>
              <a:rPr lang="en-US" b="0" dirty="0">
                <a:effectLst/>
                <a:latin typeface="Consolas" panose="020B0609020204030204" pitchFamily="49" charset="0"/>
              </a:rPr>
              <a:t>height   Sets the element's height in pixels.</a:t>
            </a:r>
          </a:p>
          <a:p>
            <a:r>
              <a:rPr lang="en-US" b="0" dirty="0">
                <a:effectLst/>
                <a:latin typeface="Consolas" panose="020B0609020204030204" pitchFamily="49" charset="0"/>
              </a:rPr>
              <a:t>&lt;source&gt;    Defines resources of the audio or video files</a:t>
            </a:r>
          </a:p>
          <a:p>
            <a:r>
              <a:rPr lang="en-US" b="0" dirty="0">
                <a:effectLst/>
                <a:latin typeface="Consolas" panose="020B0609020204030204" pitchFamily="49" charset="0"/>
              </a:rPr>
              <a:t>track   Defines the text track for media elements</a:t>
            </a:r>
          </a:p>
          <a:p>
            <a:r>
              <a:rPr lang="en-US" b="0" dirty="0">
                <a:effectLst/>
                <a:latin typeface="Consolas" panose="020B0609020204030204" pitchFamily="49" charset="0"/>
              </a:rPr>
              <a:t>Controls   Displays controls</a:t>
            </a:r>
          </a:p>
          <a:p>
            <a:r>
              <a:rPr lang="en-US" b="0" dirty="0" err="1">
                <a:effectLst/>
                <a:latin typeface="Consolas" panose="020B0609020204030204" pitchFamily="49" charset="0"/>
              </a:rPr>
              <a:t>autoplay</a:t>
            </a:r>
            <a:r>
              <a:rPr lang="en-US" b="0" dirty="0">
                <a:effectLst/>
                <a:latin typeface="Consolas" panose="020B0609020204030204" pitchFamily="49" charset="0"/>
              </a:rPr>
              <a:t>   Automatically start playing the media</a:t>
            </a:r>
          </a:p>
          <a:p>
            <a:r>
              <a:rPr lang="en-US" b="0" dirty="0">
                <a:effectLst/>
                <a:latin typeface="Consolas" panose="020B0609020204030204" pitchFamily="49" charset="0"/>
              </a:rPr>
              <a:t>loop      Plays the media in a repeated cycle</a:t>
            </a:r>
          </a:p>
          <a:p>
            <a:r>
              <a:rPr lang="en-US" b="0" dirty="0">
                <a:effectLst/>
                <a:latin typeface="Consolas" panose="020B0609020204030204" pitchFamily="49" charset="0"/>
              </a:rPr>
              <a:t>muted     Plays the media without sound</a:t>
            </a:r>
          </a:p>
          <a:p>
            <a:r>
              <a:rPr lang="en-US" b="0" dirty="0">
                <a:effectLst/>
                <a:latin typeface="Consolas" panose="020B0609020204030204" pitchFamily="49" charset="0"/>
              </a:rPr>
              <a:t>poster    Assigns an image to display until a video is loaded</a:t>
            </a:r>
          </a:p>
          <a:p>
            <a:br>
              <a:rPr lang="en-US" b="0" dirty="0">
                <a:effectLst/>
                <a:latin typeface="Consolas" panose="020B0609020204030204" pitchFamily="49" charset="0"/>
              </a:rPr>
            </a:br>
            <a:endParaRPr lang="en-US" b="0" dirty="0">
              <a:effectLst/>
              <a:latin typeface="Consolas" panose="020B0609020204030204" pitchFamily="49" charset="0"/>
            </a:endParaRPr>
          </a:p>
        </p:txBody>
      </p:sp>
    </p:spTree>
    <p:extLst>
      <p:ext uri="{BB962C8B-B14F-4D97-AF65-F5344CB8AC3E}">
        <p14:creationId xmlns:p14="http://schemas.microsoft.com/office/powerpoint/2010/main" val="70727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F14DD-2808-F128-9288-3CCC83EE59C4}"/>
              </a:ext>
            </a:extLst>
          </p:cNvPr>
          <p:cNvSpPr>
            <a:spLocks noGrp="1"/>
          </p:cNvSpPr>
          <p:nvPr>
            <p:ph idx="1"/>
          </p:nvPr>
        </p:nvSpPr>
        <p:spPr/>
        <p:txBody>
          <a:bodyPr>
            <a:normAutofit fontScale="70000" lnSpcReduction="20000"/>
          </a:bodyPr>
          <a:lstStyle/>
          <a:p>
            <a:r>
              <a:rPr lang="en-US" dirty="0"/>
              <a:t>Audio : HTML5 provides a new standard for embedding an audio file on a web page. You can embed an audio file to a page using the element: Your browser does not support the audio element. &lt;/audio</a:t>
            </a: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audio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controls</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source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"file.mp3"</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"audio/mpeg"</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Your browser does not support the audio element.</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audio&gt;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Video</a:t>
            </a:r>
          </a:p>
          <a:p>
            <a:r>
              <a:rPr lang="en-US" b="0" dirty="0">
                <a:effectLst/>
                <a:latin typeface="Consolas" panose="020B0609020204030204" pitchFamily="49" charset="0"/>
              </a:rPr>
              <a:t>You can embed also a video to a webpage using the &lt;video&gt; element:</a:t>
            </a:r>
          </a:p>
          <a:p>
            <a:r>
              <a:rPr lang="en-US" b="0" dirty="0">
                <a:solidFill>
                  <a:srgbClr val="00B0F0"/>
                </a:solidFill>
                <a:effectLst/>
                <a:latin typeface="Consolas" panose="020B0609020204030204" pitchFamily="49" charset="0"/>
              </a:rPr>
              <a:t>&lt;video width="500" height="700" controls&gt;</a:t>
            </a:r>
          </a:p>
          <a:p>
            <a:r>
              <a:rPr lang="en-US" b="0" dirty="0">
                <a:solidFill>
                  <a:srgbClr val="00B0F0"/>
                </a:solidFill>
                <a:effectLst/>
                <a:latin typeface="Consolas" panose="020B0609020204030204" pitchFamily="49" charset="0"/>
              </a:rPr>
              <a:t> &lt;source </a:t>
            </a:r>
            <a:r>
              <a:rPr lang="en-US" b="0" dirty="0" err="1">
                <a:solidFill>
                  <a:srgbClr val="00B0F0"/>
                </a:solidFill>
                <a:effectLst/>
                <a:latin typeface="Consolas" panose="020B0609020204030204" pitchFamily="49" charset="0"/>
              </a:rPr>
              <a:t>src</a:t>
            </a:r>
            <a:r>
              <a:rPr lang="en-US" b="0" dirty="0">
                <a:solidFill>
                  <a:srgbClr val="00B0F0"/>
                </a:solidFill>
                <a:effectLst/>
                <a:latin typeface="Consolas" panose="020B0609020204030204" pitchFamily="49" charset="0"/>
              </a:rPr>
              <a:t>="video.mp4" type="video/mp4"&gt;</a:t>
            </a:r>
          </a:p>
          <a:p>
            <a:r>
              <a:rPr lang="en-US" b="0" dirty="0">
                <a:solidFill>
                  <a:srgbClr val="00B0F0"/>
                </a:solidFill>
                <a:effectLst/>
                <a:latin typeface="Consolas" panose="020B0609020204030204" pitchFamily="49" charset="0"/>
              </a:rPr>
              <a:t>Your browser does not support the video tag.</a:t>
            </a:r>
          </a:p>
          <a:p>
            <a:r>
              <a:rPr lang="en-US" b="0" dirty="0">
                <a:solidFill>
                  <a:srgbClr val="00B0F0"/>
                </a:solidFill>
                <a:effectLst/>
                <a:latin typeface="Consolas" panose="020B0609020204030204" pitchFamily="49" charset="0"/>
              </a:rPr>
              <a:t>&lt;/video&gt;</a:t>
            </a:r>
          </a:p>
          <a:p>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6113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2EBB2-3F7B-7A1D-F060-6434123FF9D3}"/>
              </a:ext>
            </a:extLst>
          </p:cNvPr>
          <p:cNvSpPr>
            <a:spLocks noGrp="1"/>
          </p:cNvSpPr>
          <p:nvPr>
            <p:ph idx="1"/>
          </p:nvPr>
        </p:nvSpPr>
        <p:spPr/>
        <p:txBody>
          <a:bodyPr>
            <a:normAutofit fontScale="85000" lnSpcReduction="20000"/>
          </a:bodyPr>
          <a:lstStyle/>
          <a:p>
            <a:r>
              <a:rPr lang="en-US" b="0" dirty="0" err="1">
                <a:solidFill>
                  <a:srgbClr val="FF0000"/>
                </a:solidFill>
                <a:effectLst/>
                <a:latin typeface="Consolas" panose="020B0609020204030204" pitchFamily="49" charset="0"/>
              </a:rPr>
              <a:t>IFrames</a:t>
            </a:r>
            <a:endParaRPr lang="en-US" b="0" dirty="0">
              <a:solidFill>
                <a:srgbClr val="FF0000"/>
              </a:solidFill>
              <a:effectLst/>
              <a:latin typeface="Consolas" panose="020B0609020204030204" pitchFamily="49" charset="0"/>
            </a:endParaRPr>
          </a:p>
          <a:p>
            <a:r>
              <a:rPr lang="en-US" b="0" dirty="0">
                <a:effectLst/>
                <a:latin typeface="Consolas" panose="020B0609020204030204" pitchFamily="49" charset="0"/>
              </a:rPr>
              <a:t>Attribute              Details</a:t>
            </a:r>
          </a:p>
          <a:p>
            <a:r>
              <a:rPr lang="en-US" b="0" dirty="0">
                <a:effectLst/>
                <a:latin typeface="Consolas" panose="020B0609020204030204" pitchFamily="49" charset="0"/>
              </a:rPr>
              <a:t>name       Sets the element's name, to be used with an a tag to change the </a:t>
            </a:r>
            <a:r>
              <a:rPr lang="en-US" b="0" dirty="0" err="1">
                <a:effectLst/>
                <a:latin typeface="Consolas" panose="020B0609020204030204" pitchFamily="49" charset="0"/>
              </a:rPr>
              <a:t>iframe's</a:t>
            </a:r>
            <a:r>
              <a:rPr lang="en-US" b="0" dirty="0">
                <a:effectLst/>
                <a:latin typeface="Consolas" panose="020B0609020204030204" pitchFamily="49" charset="0"/>
              </a:rPr>
              <a:t> </a:t>
            </a:r>
            <a:r>
              <a:rPr lang="en-US" b="0" dirty="0" err="1">
                <a:effectLst/>
                <a:latin typeface="Consolas" panose="020B0609020204030204" pitchFamily="49" charset="0"/>
              </a:rPr>
              <a:t>src</a:t>
            </a:r>
            <a:r>
              <a:rPr lang="en-US" b="0" dirty="0">
                <a:effectLst/>
                <a:latin typeface="Consolas" panose="020B0609020204030204" pitchFamily="49" charset="0"/>
              </a:rPr>
              <a:t>.</a:t>
            </a:r>
          </a:p>
          <a:p>
            <a:r>
              <a:rPr lang="en-US" b="0" dirty="0">
                <a:effectLst/>
                <a:latin typeface="Consolas" panose="020B0609020204030204" pitchFamily="49" charset="0"/>
              </a:rPr>
              <a:t>width     Sets the element's width in pixels.</a:t>
            </a:r>
          </a:p>
          <a:p>
            <a:r>
              <a:rPr lang="en-US" b="0" dirty="0">
                <a:effectLst/>
                <a:latin typeface="Consolas" panose="020B0609020204030204" pitchFamily="49" charset="0"/>
              </a:rPr>
              <a:t>height      Sets the element's height in pixels.</a:t>
            </a:r>
          </a:p>
          <a:p>
            <a:r>
              <a:rPr lang="en-US" b="0" dirty="0" err="1">
                <a:effectLst/>
                <a:latin typeface="Consolas" panose="020B0609020204030204" pitchFamily="49" charset="0"/>
              </a:rPr>
              <a:t>src</a:t>
            </a:r>
            <a:r>
              <a:rPr lang="en-US" b="0" dirty="0">
                <a:effectLst/>
                <a:latin typeface="Consolas" panose="020B0609020204030204" pitchFamily="49" charset="0"/>
              </a:rPr>
              <a:t>        Specifies the page that will be displayed in the frame.</a:t>
            </a:r>
          </a:p>
          <a:p>
            <a:r>
              <a:rPr lang="en-US" b="0" dirty="0">
                <a:effectLst/>
                <a:latin typeface="Consolas" panose="020B0609020204030204" pitchFamily="49" charset="0"/>
              </a:rPr>
              <a:t>&lt;</a:t>
            </a:r>
            <a:r>
              <a:rPr lang="en-US" b="0" dirty="0" err="1">
                <a:effectLst/>
                <a:latin typeface="Consolas" panose="020B0609020204030204" pitchFamily="49" charset="0"/>
              </a:rPr>
              <a:t>iframe</a:t>
            </a:r>
            <a:r>
              <a:rPr lang="en-US" b="0" dirty="0">
                <a:effectLst/>
                <a:latin typeface="Consolas" panose="020B0609020204030204" pitchFamily="49" charset="0"/>
              </a:rPr>
              <a:t> </a:t>
            </a:r>
            <a:r>
              <a:rPr lang="en-US" b="0" dirty="0" err="1">
                <a:effectLst/>
                <a:latin typeface="Consolas" panose="020B0609020204030204" pitchFamily="49" charset="0"/>
              </a:rPr>
              <a:t>src</a:t>
            </a:r>
            <a:r>
              <a:rPr lang="en-US" b="0" dirty="0">
                <a:effectLst/>
                <a:latin typeface="Consolas" panose="020B0609020204030204" pitchFamily="49" charset="0"/>
              </a:rPr>
              <a:t>="base.html" width="800" height="600"&gt;&lt;/</a:t>
            </a:r>
            <a:r>
              <a:rPr lang="en-US" b="0" dirty="0" err="1">
                <a:effectLst/>
                <a:latin typeface="Consolas" panose="020B0609020204030204" pitchFamily="49" charset="0"/>
              </a:rPr>
              <a:t>iframe</a:t>
            </a:r>
            <a:r>
              <a:rPr lang="en-US" b="0" dirty="0">
                <a:effectLst/>
                <a:latin typeface="Consolas" panose="020B0609020204030204" pitchFamily="49" charset="0"/>
              </a:rPr>
              <a:t>&gt;</a:t>
            </a:r>
          </a:p>
          <a:p>
            <a:endParaRPr lang="en-US" b="0" dirty="0">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226529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F6FEB-9663-2756-796C-1937C73AF7A5}"/>
              </a:ext>
            </a:extLst>
          </p:cNvPr>
          <p:cNvSpPr>
            <a:spLocks noGrp="1"/>
          </p:cNvSpPr>
          <p:nvPr>
            <p:ph idx="1"/>
          </p:nvPr>
        </p:nvSpPr>
        <p:spPr/>
        <p:txBody>
          <a:bodyPr/>
          <a:lstStyle/>
          <a:p>
            <a:r>
              <a:rPr lang="en-US" dirty="0"/>
              <a:t>Assignment on Navigation bar: Demo how to </a:t>
            </a:r>
            <a:r>
              <a:rPr lang="en-US" dirty="0" err="1"/>
              <a:t>designe</a:t>
            </a:r>
            <a:r>
              <a:rPr lang="en-US" dirty="0"/>
              <a:t> basic nav bar</a:t>
            </a:r>
          </a:p>
          <a:p>
            <a:endParaRPr lang="en-US" dirty="0"/>
          </a:p>
        </p:txBody>
      </p:sp>
    </p:spTree>
    <p:extLst>
      <p:ext uri="{BB962C8B-B14F-4D97-AF65-F5344CB8AC3E}">
        <p14:creationId xmlns:p14="http://schemas.microsoft.com/office/powerpoint/2010/main" val="4094078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600A-86DD-446B-B252-11DD0CE3CECD}"/>
              </a:ext>
            </a:extLst>
          </p:cNvPr>
          <p:cNvSpPr>
            <a:spLocks noGrp="1"/>
          </p:cNvSpPr>
          <p:nvPr>
            <p:ph type="title"/>
          </p:nvPr>
        </p:nvSpPr>
        <p:spPr/>
        <p:txBody>
          <a:bodyPr/>
          <a:lstStyle/>
          <a:p>
            <a:r>
              <a:rPr lang="en-US" dirty="0"/>
              <a:t>               </a:t>
            </a:r>
            <a:r>
              <a:rPr lang="en-US" dirty="0">
                <a:solidFill>
                  <a:srgbClr val="FF0000"/>
                </a:solidFill>
              </a:rPr>
              <a:t>CSS-Cascading Style Sheets</a:t>
            </a:r>
          </a:p>
        </p:txBody>
      </p:sp>
      <p:sp>
        <p:nvSpPr>
          <p:cNvPr id="3" name="Content Placeholder 2">
            <a:extLst>
              <a:ext uri="{FF2B5EF4-FFF2-40B4-BE49-F238E27FC236}">
                <a16:creationId xmlns:a16="http://schemas.microsoft.com/office/drawing/2014/main" id="{28B5B3D1-1FAB-A315-3237-406486F0C80A}"/>
              </a:ext>
            </a:extLst>
          </p:cNvPr>
          <p:cNvSpPr>
            <a:spLocks noGrp="1"/>
          </p:cNvSpPr>
          <p:nvPr>
            <p:ph idx="1"/>
          </p:nvPr>
        </p:nvSpPr>
        <p:spPr>
          <a:xfrm>
            <a:off x="838200" y="1400175"/>
            <a:ext cx="10515600" cy="4776788"/>
          </a:xfrm>
        </p:spPr>
        <p:txBody>
          <a:bodyPr>
            <a:normAutofit/>
          </a:bodyPr>
          <a:lstStyle/>
          <a:p>
            <a:r>
              <a:rPr lang="en-US" dirty="0"/>
              <a:t>CSS stands for Cascading Style Sheets. CSS is a standard style sheet language used for describing the presentation (i.e. the layout and formatting) of the web pages.</a:t>
            </a:r>
          </a:p>
        </p:txBody>
      </p:sp>
    </p:spTree>
    <p:extLst>
      <p:ext uri="{BB962C8B-B14F-4D97-AF65-F5344CB8AC3E}">
        <p14:creationId xmlns:p14="http://schemas.microsoft.com/office/powerpoint/2010/main" val="211468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0DDE4-4B45-DA8C-7969-0F47697B5B2D}"/>
              </a:ext>
            </a:extLst>
          </p:cNvPr>
          <p:cNvSpPr>
            <a:spLocks noGrp="1"/>
          </p:cNvSpPr>
          <p:nvPr>
            <p:ph idx="1"/>
          </p:nvPr>
        </p:nvSpPr>
        <p:spPr/>
        <p:txBody>
          <a:bodyPr>
            <a:normAutofit fontScale="92500" lnSpcReduction="10000"/>
          </a:bodyPr>
          <a:lstStyle/>
          <a:p>
            <a:r>
              <a:rPr lang="en-US" b="1" dirty="0">
                <a:effectLst/>
                <a:latin typeface="Consolas" panose="020B0609020204030204" pitchFamily="49" charset="0"/>
              </a:rPr>
              <a:t>Explanation of code</a:t>
            </a:r>
          </a:p>
          <a:p>
            <a:r>
              <a:rPr lang="en-US" b="0" dirty="0">
                <a:effectLst/>
                <a:latin typeface="Consolas" panose="020B0609020204030204" pitchFamily="49" charset="0"/>
              </a:rPr>
              <a:t>The first line &lt;!DOCTYPE html&gt; is the document type declaration. It instructs the web browser that this document is an HTML5 document.</a:t>
            </a:r>
          </a:p>
          <a:p>
            <a:r>
              <a:rPr lang="en-US" b="0" dirty="0">
                <a:effectLst/>
                <a:latin typeface="Consolas" panose="020B0609020204030204" pitchFamily="49" charset="0"/>
              </a:rPr>
              <a:t>The &lt;head&gt; element is a container for the tags that provides information about the document, for example, &lt;title&gt; tag defines the title of the document.</a:t>
            </a:r>
          </a:p>
          <a:p>
            <a:r>
              <a:rPr lang="en-US" b="0" dirty="0">
                <a:effectLst/>
                <a:latin typeface="Consolas" panose="020B0609020204030204" pitchFamily="49" charset="0"/>
              </a:rPr>
              <a:t>The &lt;body&gt; element contains the document's actual content (paragraphs, links, images, tables, and so on) that is displayed in the web browser and displayed to the user.</a:t>
            </a:r>
          </a:p>
          <a:p>
            <a:pPr marL="0" indent="0">
              <a:buNone/>
            </a:pPr>
            <a:endParaRPr lang="en-US" dirty="0"/>
          </a:p>
        </p:txBody>
      </p:sp>
    </p:spTree>
    <p:extLst>
      <p:ext uri="{BB962C8B-B14F-4D97-AF65-F5344CB8AC3E}">
        <p14:creationId xmlns:p14="http://schemas.microsoft.com/office/powerpoint/2010/main" val="1589855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FE28-E5F9-0D45-156C-BAB22C57B206}"/>
              </a:ext>
            </a:extLst>
          </p:cNvPr>
          <p:cNvSpPr>
            <a:spLocks noGrp="1"/>
          </p:cNvSpPr>
          <p:nvPr>
            <p:ph type="title"/>
          </p:nvPr>
        </p:nvSpPr>
        <p:spPr/>
        <p:txBody>
          <a:bodyPr/>
          <a:lstStyle/>
          <a:p>
            <a:r>
              <a:rPr lang="en-US" dirty="0"/>
              <a:t>Advantage of Using CSS</a:t>
            </a:r>
          </a:p>
        </p:txBody>
      </p:sp>
      <p:sp>
        <p:nvSpPr>
          <p:cNvPr id="3" name="Content Placeholder 2">
            <a:extLst>
              <a:ext uri="{FF2B5EF4-FFF2-40B4-BE49-F238E27FC236}">
                <a16:creationId xmlns:a16="http://schemas.microsoft.com/office/drawing/2014/main" id="{E1856499-25BE-BEC2-9050-E0566055DD00}"/>
              </a:ext>
            </a:extLst>
          </p:cNvPr>
          <p:cNvSpPr>
            <a:spLocks noGrp="1"/>
          </p:cNvSpPr>
          <p:nvPr>
            <p:ph idx="1"/>
          </p:nvPr>
        </p:nvSpPr>
        <p:spPr/>
        <p:txBody>
          <a:bodyPr>
            <a:normAutofit fontScale="77500" lnSpcReduction="20000"/>
          </a:bodyPr>
          <a:lstStyle/>
          <a:p>
            <a:pPr marL="0" indent="0">
              <a:buNone/>
            </a:pPr>
            <a:endParaRPr lang="en-US" dirty="0"/>
          </a:p>
          <a:p>
            <a:endParaRPr lang="en-US" dirty="0"/>
          </a:p>
          <a:p>
            <a:r>
              <a:rPr lang="en-US" dirty="0"/>
              <a:t>You can easily apply same style rules on multiple elements.</a:t>
            </a:r>
          </a:p>
          <a:p>
            <a:r>
              <a:rPr lang="en-US" dirty="0"/>
              <a:t>You can control the presentation of multiple pages of a website with a single style sheet.</a:t>
            </a:r>
          </a:p>
          <a:p>
            <a:r>
              <a:rPr lang="en-US" dirty="0"/>
              <a:t>You can present the same page differently on different devices.</a:t>
            </a:r>
          </a:p>
          <a:p>
            <a:r>
              <a:rPr lang="en-US" dirty="0"/>
              <a:t>You can style dynamic states of elements such as hover, focus, etc. that isn't possible otherwise.</a:t>
            </a:r>
          </a:p>
          <a:p>
            <a:r>
              <a:rPr lang="en-US" dirty="0"/>
              <a:t>You can change the position of an element on a web page without changing the markup.</a:t>
            </a:r>
          </a:p>
          <a:p>
            <a:r>
              <a:rPr lang="en-US" dirty="0"/>
              <a:t>You can alter the display of existing HTML elements.</a:t>
            </a:r>
          </a:p>
          <a:p>
            <a:r>
              <a:rPr lang="en-US" dirty="0"/>
              <a:t>You can transform elements like scale, rotate, skew, etc. in 2D or 3D space.</a:t>
            </a:r>
          </a:p>
          <a:p>
            <a:r>
              <a:rPr lang="en-US" dirty="0"/>
              <a:t>You can create animations and transitions effects without using any JavaScript.</a:t>
            </a:r>
          </a:p>
        </p:txBody>
      </p:sp>
    </p:spTree>
    <p:extLst>
      <p:ext uri="{BB962C8B-B14F-4D97-AF65-F5344CB8AC3E}">
        <p14:creationId xmlns:p14="http://schemas.microsoft.com/office/powerpoint/2010/main" val="890308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B943-E235-664E-55CE-FD932333C9B3}"/>
              </a:ext>
            </a:extLst>
          </p:cNvPr>
          <p:cNvSpPr>
            <a:spLocks noGrp="1"/>
          </p:cNvSpPr>
          <p:nvPr>
            <p:ph type="title"/>
          </p:nvPr>
        </p:nvSpPr>
        <p:spPr/>
        <p:txBody>
          <a:bodyPr/>
          <a:lstStyle/>
          <a:p>
            <a:r>
              <a:rPr lang="en-US" dirty="0">
                <a:solidFill>
                  <a:srgbClr val="FF0000"/>
                </a:solidFill>
              </a:rPr>
              <a:t>Including CSS in HTML Documents</a:t>
            </a:r>
          </a:p>
        </p:txBody>
      </p:sp>
      <p:sp>
        <p:nvSpPr>
          <p:cNvPr id="3" name="Content Placeholder 2">
            <a:extLst>
              <a:ext uri="{FF2B5EF4-FFF2-40B4-BE49-F238E27FC236}">
                <a16:creationId xmlns:a16="http://schemas.microsoft.com/office/drawing/2014/main" id="{9D313A1F-90EF-EF8D-8A28-82338246AAF0}"/>
              </a:ext>
            </a:extLst>
          </p:cNvPr>
          <p:cNvSpPr>
            <a:spLocks noGrp="1"/>
          </p:cNvSpPr>
          <p:nvPr>
            <p:ph idx="1"/>
          </p:nvPr>
        </p:nvSpPr>
        <p:spPr/>
        <p:txBody>
          <a:bodyPr/>
          <a:lstStyle/>
          <a:p>
            <a:r>
              <a:rPr lang="en-US" dirty="0">
                <a:solidFill>
                  <a:srgbClr val="FF0000"/>
                </a:solidFill>
              </a:rPr>
              <a:t>There are three methods of including CSS in an HTML document:</a:t>
            </a:r>
          </a:p>
          <a:p>
            <a:endParaRPr lang="en-US" dirty="0">
              <a:solidFill>
                <a:srgbClr val="FF0000"/>
              </a:solidFill>
            </a:endParaRPr>
          </a:p>
          <a:p>
            <a:r>
              <a:rPr lang="en-US" dirty="0"/>
              <a:t>Inline styles — Using the style attribute in the HTML start tag.</a:t>
            </a:r>
          </a:p>
          <a:p>
            <a:r>
              <a:rPr lang="en-US" dirty="0"/>
              <a:t>Embedded styles — Using the &lt;style&gt; element in the head section of a document.</a:t>
            </a:r>
          </a:p>
          <a:p>
            <a:r>
              <a:rPr lang="en-US" dirty="0"/>
              <a:t>External style sheets — Using the &lt;link&gt; element, pointing to an external CSS file.</a:t>
            </a:r>
          </a:p>
          <a:p>
            <a:r>
              <a:rPr lang="en-US" dirty="0">
                <a:solidFill>
                  <a:srgbClr val="00B050"/>
                </a:solidFill>
              </a:rPr>
              <a:t>example--&lt;h1 style="</a:t>
            </a:r>
            <a:r>
              <a:rPr lang="en-US" dirty="0" err="1">
                <a:solidFill>
                  <a:srgbClr val="00B050"/>
                </a:solidFill>
              </a:rPr>
              <a:t>color:red</a:t>
            </a:r>
            <a:r>
              <a:rPr lang="en-US" dirty="0">
                <a:solidFill>
                  <a:srgbClr val="00B050"/>
                </a:solidFill>
              </a:rPr>
              <a:t>; font-size:30px;"&gt;This is a heading&lt;/h1</a:t>
            </a:r>
          </a:p>
        </p:txBody>
      </p:sp>
    </p:spTree>
    <p:extLst>
      <p:ext uri="{BB962C8B-B14F-4D97-AF65-F5344CB8AC3E}">
        <p14:creationId xmlns:p14="http://schemas.microsoft.com/office/powerpoint/2010/main" val="3501206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EB49-F9D3-8A88-F8B1-8E66AED5A023}"/>
              </a:ext>
            </a:extLst>
          </p:cNvPr>
          <p:cNvSpPr>
            <a:spLocks noGrp="1"/>
          </p:cNvSpPr>
          <p:nvPr>
            <p:ph type="title"/>
          </p:nvPr>
        </p:nvSpPr>
        <p:spPr/>
        <p:txBody>
          <a:bodyPr/>
          <a:lstStyle/>
          <a:p>
            <a:r>
              <a:rPr lang="en-US" dirty="0"/>
              <a:t>Embedding style example</a:t>
            </a:r>
          </a:p>
        </p:txBody>
      </p:sp>
      <p:sp>
        <p:nvSpPr>
          <p:cNvPr id="3" name="Content Placeholder 2">
            <a:extLst>
              <a:ext uri="{FF2B5EF4-FFF2-40B4-BE49-F238E27FC236}">
                <a16:creationId xmlns:a16="http://schemas.microsoft.com/office/drawing/2014/main" id="{510DBAA7-7454-3AF7-DD75-867E10C9A6D3}"/>
              </a:ext>
            </a:extLst>
          </p:cNvPr>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 lang="</a:t>
            </a:r>
            <a:r>
              <a:rPr lang="en-US" dirty="0" err="1"/>
              <a:t>en</a:t>
            </a:r>
            <a:r>
              <a:rPr lang="en-US" dirty="0"/>
              <a:t>"&gt;</a:t>
            </a:r>
          </a:p>
          <a:p>
            <a:pPr marL="0" indent="0">
              <a:buNone/>
            </a:pPr>
            <a:r>
              <a:rPr lang="en-US" dirty="0"/>
              <a:t>&lt;head&gt;</a:t>
            </a:r>
          </a:p>
          <a:p>
            <a:pPr marL="0" indent="0">
              <a:buNone/>
            </a:pPr>
            <a:r>
              <a:rPr lang="en-US" dirty="0"/>
              <a:t>    &lt;title&gt;My HTML Document&lt;/title&gt;</a:t>
            </a:r>
          </a:p>
          <a:p>
            <a:pPr marL="0" indent="0">
              <a:buNone/>
            </a:pPr>
            <a:r>
              <a:rPr lang="en-US" dirty="0"/>
              <a:t>    &lt;style&gt;</a:t>
            </a:r>
          </a:p>
          <a:p>
            <a:pPr marL="0" indent="0">
              <a:buNone/>
            </a:pPr>
            <a:r>
              <a:rPr lang="en-US" dirty="0"/>
              <a:t>        body { background-color: </a:t>
            </a:r>
            <a:r>
              <a:rPr lang="en-US" dirty="0" err="1"/>
              <a:t>YellowGreen</a:t>
            </a:r>
            <a:r>
              <a:rPr lang="en-US" dirty="0"/>
              <a:t>; }</a:t>
            </a:r>
          </a:p>
          <a:p>
            <a:pPr marL="0" indent="0">
              <a:buNone/>
            </a:pPr>
            <a:r>
              <a:rPr lang="en-US" dirty="0"/>
              <a:t>        p { color: #fff; }</a:t>
            </a:r>
          </a:p>
          <a:p>
            <a:pPr marL="0" indent="0">
              <a:buNone/>
            </a:pPr>
            <a:r>
              <a:rPr lang="en-US" dirty="0"/>
              <a:t>    &lt;/style&gt;</a:t>
            </a:r>
          </a:p>
          <a:p>
            <a:pPr marL="0" indent="0">
              <a:buNone/>
            </a:pPr>
            <a:r>
              <a:rPr lang="en-US" dirty="0"/>
              <a:t>&lt;/head&gt;</a:t>
            </a:r>
          </a:p>
          <a:p>
            <a:pPr marL="0" indent="0">
              <a:buNone/>
            </a:pPr>
            <a:r>
              <a:rPr lang="en-US" dirty="0"/>
              <a:t>&lt;body&gt;</a:t>
            </a:r>
          </a:p>
          <a:p>
            <a:pPr marL="0" indent="0">
              <a:buNone/>
            </a:pPr>
            <a:r>
              <a:rPr lang="en-US" dirty="0"/>
              <a:t>    &lt;h1&gt;This is a heading&lt;/h1&gt;</a:t>
            </a:r>
          </a:p>
          <a:p>
            <a:pPr marL="0" indent="0">
              <a:buNone/>
            </a:pPr>
            <a:r>
              <a:rPr lang="en-US" dirty="0"/>
              <a:t>    &lt;p&gt;This is a paragraph of text.&lt;/p&gt;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1802895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0C257-28DF-BD9D-36B8-63DA818A2465}"/>
              </a:ext>
            </a:extLst>
          </p:cNvPr>
          <p:cNvSpPr>
            <a:spLocks noGrp="1"/>
          </p:cNvSpPr>
          <p:nvPr>
            <p:ph idx="1"/>
          </p:nvPr>
        </p:nvSpPr>
        <p:spPr>
          <a:xfrm>
            <a:off x="838200" y="352425"/>
            <a:ext cx="10515600" cy="5824538"/>
          </a:xfrm>
        </p:spPr>
        <p:txBody>
          <a:bodyPr/>
          <a:lstStyle/>
          <a:p>
            <a:r>
              <a:rPr lang="en-US" dirty="0"/>
              <a:t>External Style Sheets</a:t>
            </a:r>
          </a:p>
          <a:p>
            <a:r>
              <a:rPr lang="en-US" dirty="0"/>
              <a:t>An external style sheet is ideal when the style is applied to many pages of the website.</a:t>
            </a:r>
          </a:p>
          <a:p>
            <a:r>
              <a:rPr lang="en-US" dirty="0"/>
              <a:t>A CSS stylesheet consists of a set of rules that are interpreted by the web browser and then applied to the corresponding elements such as paragraphs, headings, etc. in the document.</a:t>
            </a:r>
          </a:p>
          <a:p>
            <a:endParaRPr lang="en-US" dirty="0"/>
          </a:p>
        </p:txBody>
      </p:sp>
    </p:spTree>
    <p:extLst>
      <p:ext uri="{BB962C8B-B14F-4D97-AF65-F5344CB8AC3E}">
        <p14:creationId xmlns:p14="http://schemas.microsoft.com/office/powerpoint/2010/main" val="219011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2207-E0CD-7347-1F83-69A2C0B5DD92}"/>
              </a:ext>
            </a:extLst>
          </p:cNvPr>
          <p:cNvSpPr>
            <a:spLocks noGrp="1"/>
          </p:cNvSpPr>
          <p:nvPr>
            <p:ph type="title"/>
          </p:nvPr>
        </p:nvSpPr>
        <p:spPr/>
        <p:txBody>
          <a:bodyPr/>
          <a:lstStyle/>
          <a:p>
            <a:r>
              <a:rPr lang="en-US" dirty="0">
                <a:solidFill>
                  <a:srgbClr val="FF0000"/>
                </a:solidFill>
              </a:rPr>
              <a:t>CSS Syntax</a:t>
            </a:r>
          </a:p>
        </p:txBody>
      </p:sp>
      <p:sp>
        <p:nvSpPr>
          <p:cNvPr id="3" name="Content Placeholder 2">
            <a:extLst>
              <a:ext uri="{FF2B5EF4-FFF2-40B4-BE49-F238E27FC236}">
                <a16:creationId xmlns:a16="http://schemas.microsoft.com/office/drawing/2014/main" id="{2133F94F-9E74-6E8D-EFB0-1EAC3DD3BA79}"/>
              </a:ext>
            </a:extLst>
          </p:cNvPr>
          <p:cNvSpPr>
            <a:spLocks noGrp="1"/>
          </p:cNvSpPr>
          <p:nvPr>
            <p:ph idx="1"/>
          </p:nvPr>
        </p:nvSpPr>
        <p:spPr>
          <a:xfrm>
            <a:off x="838200" y="1825624"/>
            <a:ext cx="10515600" cy="4879975"/>
          </a:xfrm>
        </p:spPr>
        <p:txBody>
          <a:bodyPr/>
          <a:lstStyle/>
          <a:p>
            <a:pPr marL="0" indent="0">
              <a:buNone/>
            </a:pPr>
            <a:r>
              <a:rPr lang="en-US" dirty="0"/>
              <a:t>A CSS rule have two main parts, a selector and one or more declarations</a:t>
            </a:r>
          </a:p>
          <a:p>
            <a:pPr marL="0" indent="0">
              <a:buNone/>
            </a:pPr>
            <a:r>
              <a:rPr lang="en-US" dirty="0"/>
              <a:t>The selector specifies which element or elements in the HTML page the CSS rule applies to.</a:t>
            </a:r>
          </a:p>
          <a:p>
            <a:pPr marL="0" indent="0">
              <a:buNone/>
            </a:pPr>
            <a:r>
              <a:rPr lang="en-US" dirty="0"/>
              <a:t> Each declaration consists of a property and a value separated by a colon (:) and ending with a semicolon (;), and the declaration groups are surrounded by curly braces {}.</a:t>
            </a:r>
          </a:p>
          <a:p>
            <a:pPr marL="0" indent="0">
              <a:buNone/>
            </a:pPr>
            <a:r>
              <a:rPr lang="en-US" dirty="0"/>
              <a:t>The property is the style attribute you want to change; they could be font, color, background, etc. Each property has a value, for example color property can have value either blue or #0000FF etc.</a:t>
            </a:r>
          </a:p>
          <a:p>
            <a:pPr marL="0" indent="0">
              <a:buNone/>
            </a:pPr>
            <a:r>
              <a:rPr lang="en-US" dirty="0"/>
              <a:t>h1 {</a:t>
            </a:r>
            <a:r>
              <a:rPr lang="en-US" dirty="0" err="1"/>
              <a:t>color:blue</a:t>
            </a:r>
            <a:r>
              <a:rPr lang="en-US" dirty="0"/>
              <a:t>; </a:t>
            </a:r>
            <a:r>
              <a:rPr lang="en-US" dirty="0" err="1"/>
              <a:t>text-align:center</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1259327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5305-536E-7147-7DC2-3766CD395A45}"/>
              </a:ext>
            </a:extLst>
          </p:cNvPr>
          <p:cNvSpPr>
            <a:spLocks noGrp="1"/>
          </p:cNvSpPr>
          <p:nvPr>
            <p:ph type="title"/>
          </p:nvPr>
        </p:nvSpPr>
        <p:spPr/>
        <p:txBody>
          <a:bodyPr/>
          <a:lstStyle/>
          <a:p>
            <a:r>
              <a:rPr lang="en-US" dirty="0">
                <a:solidFill>
                  <a:srgbClr val="FF0000"/>
                </a:solidFill>
              </a:rPr>
              <a:t>CSS Selectors</a:t>
            </a:r>
          </a:p>
        </p:txBody>
      </p:sp>
      <p:sp>
        <p:nvSpPr>
          <p:cNvPr id="3" name="Content Placeholder 2">
            <a:extLst>
              <a:ext uri="{FF2B5EF4-FFF2-40B4-BE49-F238E27FC236}">
                <a16:creationId xmlns:a16="http://schemas.microsoft.com/office/drawing/2014/main" id="{9FFDC35E-34C7-D2B2-BF2F-2BED468BE699}"/>
              </a:ext>
            </a:extLst>
          </p:cNvPr>
          <p:cNvSpPr>
            <a:spLocks noGrp="1"/>
          </p:cNvSpPr>
          <p:nvPr>
            <p:ph idx="1"/>
          </p:nvPr>
        </p:nvSpPr>
        <p:spPr>
          <a:xfrm>
            <a:off x="838200" y="1371600"/>
            <a:ext cx="10515600" cy="5191125"/>
          </a:xfrm>
        </p:spPr>
        <p:txBody>
          <a:bodyPr>
            <a:normAutofit fontScale="77500" lnSpcReduction="20000"/>
          </a:bodyPr>
          <a:lstStyle/>
          <a:p>
            <a:r>
              <a:rPr lang="en-US" dirty="0"/>
              <a:t>A CSS selector is a pattern to match the elements on a web page. The style rules associated with that selector will be applied to the elements that match the selector pattern.</a:t>
            </a:r>
          </a:p>
          <a:p>
            <a:r>
              <a:rPr lang="en-US" dirty="0">
                <a:solidFill>
                  <a:srgbClr val="FF0000"/>
                </a:solidFill>
              </a:rPr>
              <a:t>Universal Selector</a:t>
            </a:r>
          </a:p>
          <a:p>
            <a:r>
              <a:rPr lang="en-US" dirty="0"/>
              <a:t>The universal selector, denoted by an asterisk (*), matches every single element on the page.</a:t>
            </a:r>
          </a:p>
          <a:p>
            <a:r>
              <a:rPr lang="en-US" dirty="0"/>
              <a:t>The universal selector may be omitted if other conditions exist on the element. This selector is often used to remove the default margins and paddings from the elements for quick testing purpose.</a:t>
            </a:r>
          </a:p>
          <a:p>
            <a:r>
              <a:rPr lang="en-US" dirty="0"/>
              <a:t>Let's try out the following example to understand how it basically works:</a:t>
            </a:r>
          </a:p>
          <a:p>
            <a:endParaRPr lang="en-US" dirty="0"/>
          </a:p>
          <a:p>
            <a:r>
              <a:rPr lang="en-US" dirty="0" err="1"/>
              <a:t>ExampleTry</a:t>
            </a:r>
            <a:r>
              <a:rPr lang="en-US" dirty="0"/>
              <a:t> this code »</a:t>
            </a:r>
          </a:p>
          <a:p>
            <a:r>
              <a:rPr lang="en-US" dirty="0"/>
              <a:t>* {</a:t>
            </a:r>
          </a:p>
          <a:p>
            <a:r>
              <a:rPr lang="en-US" dirty="0"/>
              <a:t>    margin: 0;</a:t>
            </a:r>
          </a:p>
          <a:p>
            <a:r>
              <a:rPr lang="en-US" dirty="0"/>
              <a:t>    padding: 0;</a:t>
            </a:r>
          </a:p>
          <a:p>
            <a:r>
              <a:rPr lang="en-US" dirty="0"/>
              <a:t>}</a:t>
            </a:r>
          </a:p>
          <a:p>
            <a:endParaRPr lang="en-US" dirty="0"/>
          </a:p>
          <a:p>
            <a:endParaRPr lang="en-US" dirty="0"/>
          </a:p>
        </p:txBody>
      </p:sp>
    </p:spTree>
    <p:extLst>
      <p:ext uri="{BB962C8B-B14F-4D97-AF65-F5344CB8AC3E}">
        <p14:creationId xmlns:p14="http://schemas.microsoft.com/office/powerpoint/2010/main" val="1030472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55367-7EFA-4F02-CA2E-7163FD4594A3}"/>
              </a:ext>
            </a:extLst>
          </p:cNvPr>
          <p:cNvSpPr>
            <a:spLocks noGrp="1"/>
          </p:cNvSpPr>
          <p:nvPr>
            <p:ph idx="1"/>
          </p:nvPr>
        </p:nvSpPr>
        <p:spPr>
          <a:xfrm>
            <a:off x="838200" y="171450"/>
            <a:ext cx="10515600" cy="6005513"/>
          </a:xfrm>
        </p:spPr>
        <p:txBody>
          <a:bodyPr>
            <a:normAutofit fontScale="85000" lnSpcReduction="10000"/>
          </a:bodyPr>
          <a:lstStyle/>
          <a:p>
            <a:r>
              <a:rPr lang="en-US" dirty="0">
                <a:solidFill>
                  <a:srgbClr val="FF0000"/>
                </a:solidFill>
              </a:rPr>
              <a:t>Element Type Selectors</a:t>
            </a:r>
          </a:p>
          <a:p>
            <a:pPr marL="0" indent="0">
              <a:buNone/>
            </a:pPr>
            <a:r>
              <a:rPr lang="en-US" dirty="0"/>
              <a:t>An element type selector matches all instance of the element in the document with the corresponding element type name. Let's try out an example to see how it actually works:</a:t>
            </a:r>
          </a:p>
          <a:p>
            <a:pPr marL="0" indent="0">
              <a:buNone/>
            </a:pPr>
            <a:r>
              <a:rPr lang="en-US" dirty="0"/>
              <a:t>p {</a:t>
            </a:r>
          </a:p>
          <a:p>
            <a:pPr marL="0" indent="0">
              <a:buNone/>
            </a:pPr>
            <a:r>
              <a:rPr lang="en-US" dirty="0"/>
              <a:t>color: blue;</a:t>
            </a:r>
          </a:p>
          <a:p>
            <a:pPr marL="0" indent="0">
              <a:buNone/>
            </a:pPr>
            <a:r>
              <a:rPr lang="en-US" dirty="0"/>
              <a:t>}</a:t>
            </a:r>
          </a:p>
          <a:p>
            <a:pPr marL="0" indent="0">
              <a:buNone/>
            </a:pPr>
            <a:r>
              <a:rPr lang="en-US" dirty="0">
                <a:solidFill>
                  <a:srgbClr val="FF0000"/>
                </a:solidFill>
              </a:rPr>
              <a:t>Id Selectors:</a:t>
            </a:r>
          </a:p>
          <a:p>
            <a:pPr marL="0" indent="0">
              <a:buNone/>
            </a:pPr>
            <a:endParaRPr lang="en-US" dirty="0">
              <a:solidFill>
                <a:srgbClr val="FF0000"/>
              </a:solidFill>
            </a:endParaRPr>
          </a:p>
          <a:p>
            <a:pPr marL="0" indent="0">
              <a:buNone/>
            </a:pPr>
            <a:r>
              <a:rPr lang="en-US" dirty="0"/>
              <a:t>The id selector is used to define style rules for a single or unique element.</a:t>
            </a:r>
          </a:p>
          <a:p>
            <a:pPr marL="0" indent="0">
              <a:buNone/>
            </a:pPr>
            <a:r>
              <a:rPr lang="en-US" dirty="0"/>
              <a:t>The id selector is defined with a hash sign (#) immediately followed by the id value.</a:t>
            </a:r>
          </a:p>
          <a:p>
            <a:pPr marL="0" indent="0">
              <a:buNone/>
            </a:pPr>
            <a:endParaRPr lang="en-US" dirty="0"/>
          </a:p>
          <a:p>
            <a:pPr marL="0" indent="0">
              <a:buNone/>
            </a:pPr>
            <a:r>
              <a:rPr lang="en-US" dirty="0"/>
              <a:t>#error {</a:t>
            </a:r>
          </a:p>
          <a:p>
            <a:pPr marL="0" indent="0">
              <a:buNone/>
            </a:pPr>
            <a:r>
              <a:rPr lang="en-US" dirty="0"/>
              <a:t>    color: red;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992370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9BDE7-A5F2-9402-517D-143D792908C3}"/>
              </a:ext>
            </a:extLst>
          </p:cNvPr>
          <p:cNvSpPr>
            <a:spLocks noGrp="1"/>
          </p:cNvSpPr>
          <p:nvPr>
            <p:ph idx="1"/>
          </p:nvPr>
        </p:nvSpPr>
        <p:spPr>
          <a:xfrm>
            <a:off x="409575" y="492124"/>
            <a:ext cx="10515600" cy="5794375"/>
          </a:xfrm>
        </p:spPr>
        <p:txBody>
          <a:bodyPr>
            <a:normAutofit fontScale="77500" lnSpcReduction="20000"/>
          </a:bodyPr>
          <a:lstStyle/>
          <a:p>
            <a:pPr marL="0" indent="0">
              <a:buNone/>
            </a:pPr>
            <a:r>
              <a:rPr lang="en-US" dirty="0">
                <a:solidFill>
                  <a:srgbClr val="FF0000"/>
                </a:solidFill>
              </a:rPr>
              <a:t>Class Selectors</a:t>
            </a:r>
          </a:p>
          <a:p>
            <a:pPr marL="0" indent="0">
              <a:buNone/>
            </a:pPr>
            <a:r>
              <a:rPr lang="en-US" dirty="0"/>
              <a:t>The class selectors can be used to select any HTML element that has a class attribute. All the elements having that class will be formatted according to the defined rule.</a:t>
            </a:r>
          </a:p>
          <a:p>
            <a:pPr marL="0" indent="0">
              <a:buNone/>
            </a:pPr>
            <a:endParaRPr lang="en-US" dirty="0"/>
          </a:p>
          <a:p>
            <a:pPr marL="0" indent="0">
              <a:buNone/>
            </a:pPr>
            <a:r>
              <a:rPr lang="en-US" dirty="0"/>
              <a:t>The class selector is defined with a period sign (.) immediately followed by the class value.</a:t>
            </a:r>
          </a:p>
          <a:p>
            <a:pPr marL="0" indent="0">
              <a:buNone/>
            </a:pPr>
            <a:r>
              <a:rPr lang="en-US" dirty="0"/>
              <a:t>.blue {</a:t>
            </a:r>
          </a:p>
          <a:p>
            <a:pPr marL="0" indent="0">
              <a:buNone/>
            </a:pPr>
            <a:r>
              <a:rPr lang="en-US" dirty="0"/>
              <a:t>   color: blue;</a:t>
            </a:r>
          </a:p>
          <a:p>
            <a:pPr marL="0" indent="0">
              <a:buNone/>
            </a:pPr>
            <a:r>
              <a:rPr lang="en-US" dirty="0"/>
              <a:t>}</a:t>
            </a:r>
          </a:p>
          <a:p>
            <a:pPr marL="0" indent="0">
              <a:buNone/>
            </a:pPr>
            <a:r>
              <a:rPr lang="en-US" dirty="0">
                <a:solidFill>
                  <a:srgbClr val="FF0000"/>
                </a:solidFill>
              </a:rPr>
              <a:t>Child Selectors</a:t>
            </a:r>
          </a:p>
          <a:p>
            <a:pPr marL="0" indent="0">
              <a:buNone/>
            </a:pPr>
            <a:r>
              <a:rPr lang="en-US" dirty="0"/>
              <a:t>A child selector is used to select only those elements that are the direct children of some element.</a:t>
            </a:r>
          </a:p>
          <a:p>
            <a:pPr marL="0" indent="0">
              <a:buNone/>
            </a:pPr>
            <a:endParaRPr lang="en-US" dirty="0"/>
          </a:p>
          <a:p>
            <a:pPr marL="0" indent="0">
              <a:buNone/>
            </a:pPr>
            <a:r>
              <a:rPr lang="en-US" dirty="0"/>
              <a:t>A child selector is made up of two or more selectors separated by a greater than symbol (&gt;). You can use this selector, for instance, to select the first level of list elements inside a nested list that has more than one level. </a:t>
            </a:r>
          </a:p>
          <a:p>
            <a:pPr marL="0" indent="0">
              <a:buNone/>
            </a:pPr>
            <a:r>
              <a:rPr lang="en-US" dirty="0"/>
              <a:t>Let's check out an example to understand how it works:</a:t>
            </a:r>
          </a:p>
          <a:p>
            <a:pPr marL="0" indent="0">
              <a:buNone/>
            </a:pPr>
            <a:endParaRPr lang="en-US" dirty="0"/>
          </a:p>
        </p:txBody>
      </p:sp>
    </p:spTree>
    <p:extLst>
      <p:ext uri="{BB962C8B-B14F-4D97-AF65-F5344CB8AC3E}">
        <p14:creationId xmlns:p14="http://schemas.microsoft.com/office/powerpoint/2010/main" val="3569213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00D26-B1ED-F8F1-63D4-3745BCEA4545}"/>
              </a:ext>
            </a:extLst>
          </p:cNvPr>
          <p:cNvSpPr>
            <a:spLocks noGrp="1"/>
          </p:cNvSpPr>
          <p:nvPr>
            <p:ph idx="1"/>
          </p:nvPr>
        </p:nvSpPr>
        <p:spPr>
          <a:xfrm>
            <a:off x="838200" y="161925"/>
            <a:ext cx="10515600" cy="6015038"/>
          </a:xfrm>
        </p:spPr>
        <p:txBody>
          <a:bodyPr/>
          <a:lstStyle/>
          <a:p>
            <a:pPr marL="0" indent="0">
              <a:buNone/>
            </a:pPr>
            <a:r>
              <a:rPr lang="en-US" dirty="0"/>
              <a:t>color </a:t>
            </a:r>
          </a:p>
          <a:p>
            <a:pPr marL="0" indent="0">
              <a:buNone/>
            </a:pPr>
            <a:r>
              <a:rPr lang="en-US" dirty="0"/>
              <a:t>The color property defines the text color (foreground color in general) of an element.</a:t>
            </a:r>
          </a:p>
          <a:p>
            <a:pPr marL="0" indent="0">
              <a:buNone/>
            </a:pPr>
            <a:r>
              <a:rPr lang="en-US" dirty="0"/>
              <a:t>body {</a:t>
            </a:r>
          </a:p>
          <a:p>
            <a:pPr marL="0" indent="0">
              <a:buNone/>
            </a:pPr>
            <a:r>
              <a:rPr lang="en-US" dirty="0"/>
              <a:t>    color: #ff5722;</a:t>
            </a:r>
          </a:p>
          <a:p>
            <a:pPr marL="0" indent="0">
              <a:buNone/>
            </a:pPr>
            <a:r>
              <a:rPr lang="en-US" dirty="0"/>
              <a:t>}</a:t>
            </a:r>
          </a:p>
        </p:txBody>
      </p:sp>
    </p:spTree>
    <p:extLst>
      <p:ext uri="{BB962C8B-B14F-4D97-AF65-F5344CB8AC3E}">
        <p14:creationId xmlns:p14="http://schemas.microsoft.com/office/powerpoint/2010/main" val="1659364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FE57-2E33-C292-AED7-096BD608DB6E}"/>
              </a:ext>
            </a:extLst>
          </p:cNvPr>
          <p:cNvSpPr>
            <a:spLocks noGrp="1"/>
          </p:cNvSpPr>
          <p:nvPr>
            <p:ph type="title"/>
          </p:nvPr>
        </p:nvSpPr>
        <p:spPr/>
        <p:txBody>
          <a:bodyPr/>
          <a:lstStyle/>
          <a:p>
            <a:r>
              <a:rPr lang="en-US" dirty="0"/>
              <a:t>Box Model</a:t>
            </a:r>
          </a:p>
        </p:txBody>
      </p:sp>
      <p:sp>
        <p:nvSpPr>
          <p:cNvPr id="3" name="Content Placeholder 2">
            <a:extLst>
              <a:ext uri="{FF2B5EF4-FFF2-40B4-BE49-F238E27FC236}">
                <a16:creationId xmlns:a16="http://schemas.microsoft.com/office/drawing/2014/main" id="{176B73A9-5125-B8FD-9EEC-11EFB2BB7623}"/>
              </a:ext>
            </a:extLst>
          </p:cNvPr>
          <p:cNvSpPr>
            <a:spLocks noGrp="1"/>
          </p:cNvSpPr>
          <p:nvPr>
            <p:ph idx="1"/>
          </p:nvPr>
        </p:nvSpPr>
        <p:spPr>
          <a:xfrm>
            <a:off x="838200" y="1200150"/>
            <a:ext cx="10515600" cy="5486399"/>
          </a:xfrm>
        </p:spPr>
        <p:txBody>
          <a:bodyPr>
            <a:normAutofit fontScale="92500" lnSpcReduction="10000"/>
          </a:bodyPr>
          <a:lstStyle/>
          <a:p>
            <a:r>
              <a:rPr lang="en-US" dirty="0"/>
              <a:t>What is Box Model?</a:t>
            </a:r>
          </a:p>
          <a:p>
            <a:r>
              <a:rPr lang="en-US"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content area and optional surrounding padding, border, and margin areas.</a:t>
            </a:r>
          </a:p>
          <a:p>
            <a:r>
              <a:rPr lang="en-US" dirty="0"/>
              <a:t>Padding is the transparent space between the element's content and its border (or edge of the box, if it has no border), whereas margin is the transparent space around the border.</a:t>
            </a:r>
          </a:p>
          <a:p>
            <a:r>
              <a:rPr lang="en-US" dirty="0" err="1"/>
              <a:t>Content:the</a:t>
            </a:r>
            <a:r>
              <a:rPr lang="en-US" dirty="0"/>
              <a:t> content of the </a:t>
            </a:r>
            <a:r>
              <a:rPr lang="en-US" dirty="0" err="1"/>
              <a:t>box,where</a:t>
            </a:r>
            <a:r>
              <a:rPr lang="en-US" dirty="0"/>
              <a:t> text and image appear</a:t>
            </a:r>
          </a:p>
          <a:p>
            <a:r>
              <a:rPr lang="en-US" dirty="0" err="1"/>
              <a:t>Padding:clears</a:t>
            </a:r>
            <a:r>
              <a:rPr lang="en-US" dirty="0"/>
              <a:t> the area around the content</a:t>
            </a:r>
          </a:p>
          <a:p>
            <a:r>
              <a:rPr lang="en-US" dirty="0" err="1"/>
              <a:t>Border:A</a:t>
            </a:r>
            <a:r>
              <a:rPr lang="en-US" dirty="0"/>
              <a:t> border that goes around the padding and content.</a:t>
            </a:r>
          </a:p>
          <a:p>
            <a:r>
              <a:rPr lang="en-US" dirty="0" err="1"/>
              <a:t>Margin:Clears</a:t>
            </a:r>
            <a:r>
              <a:rPr lang="en-US" dirty="0"/>
              <a:t> the area outside  the border</a:t>
            </a:r>
          </a:p>
          <a:p>
            <a:endParaRPr lang="en-US" dirty="0"/>
          </a:p>
          <a:p>
            <a:endParaRPr lang="en-US" dirty="0"/>
          </a:p>
        </p:txBody>
      </p:sp>
    </p:spTree>
    <p:extLst>
      <p:ext uri="{BB962C8B-B14F-4D97-AF65-F5344CB8AC3E}">
        <p14:creationId xmlns:p14="http://schemas.microsoft.com/office/powerpoint/2010/main" val="334159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1EBB7-C84D-BF18-9CBA-E5A1987D919A}"/>
              </a:ext>
            </a:extLst>
          </p:cNvPr>
          <p:cNvSpPr>
            <a:spLocks noGrp="1"/>
          </p:cNvSpPr>
          <p:nvPr>
            <p:ph idx="1"/>
          </p:nvPr>
        </p:nvSpPr>
        <p:spPr>
          <a:xfrm>
            <a:off x="838200" y="1825625"/>
            <a:ext cx="10515600" cy="4794250"/>
          </a:xfrm>
        </p:spPr>
        <p:txBody>
          <a:bodyPr>
            <a:normAutofit fontScale="70000" lnSpcReduction="20000"/>
          </a:bodyPr>
          <a:lstStyle/>
          <a:p>
            <a:r>
              <a:rPr lang="en-US" b="0" dirty="0">
                <a:solidFill>
                  <a:srgbClr val="FF0000"/>
                </a:solidFill>
                <a:effectLst/>
                <a:latin typeface="Consolas" panose="020B0609020204030204" pitchFamily="49" charset="0"/>
              </a:rPr>
              <a:t>HTML Tags and Elements</a:t>
            </a:r>
          </a:p>
          <a:p>
            <a:r>
              <a:rPr lang="en-US" b="0" dirty="0">
                <a:effectLst/>
                <a:latin typeface="Consolas" panose="020B0609020204030204" pitchFamily="49" charset="0"/>
              </a:rPr>
              <a:t>HTML is written in the form of HTML elements consisting of markup tags. Every markup tag is composed of a keyword, surrounded by angle brackets, such as &lt;html&gt;, &lt;head&gt;, &lt;body&gt;, &lt;title&gt;, &lt;p&gt;, and so on.</a:t>
            </a:r>
          </a:p>
          <a:p>
            <a:br>
              <a:rPr lang="en-US" b="0" dirty="0">
                <a:effectLst/>
                <a:latin typeface="Consolas" panose="020B0609020204030204" pitchFamily="49" charset="0"/>
              </a:rPr>
            </a:br>
            <a:r>
              <a:rPr lang="en-US" b="0" dirty="0">
                <a:effectLst/>
                <a:latin typeface="Consolas" panose="020B0609020204030204" pitchFamily="49" charset="0"/>
              </a:rPr>
              <a:t>HTML tags normally come in pairs like &lt;html&gt; and &lt;/html&gt;. The first tag in a pair is often called the opening tag (or start tag), and the second tag is called the closing tag (or end tag).</a:t>
            </a:r>
          </a:p>
          <a:p>
            <a:br>
              <a:rPr lang="en-US" b="0" dirty="0">
                <a:effectLst/>
                <a:latin typeface="Consolas" panose="020B0609020204030204" pitchFamily="49" charset="0"/>
              </a:rPr>
            </a:br>
            <a:r>
              <a:rPr lang="en-US" b="0" dirty="0">
                <a:effectLst/>
                <a:latin typeface="Consolas" panose="020B0609020204030204" pitchFamily="49" charset="0"/>
              </a:rPr>
              <a:t>An opening tag and a closing tag are identical, except a slash (/) after the opening angle bracket of the closing tag, to tell the browser that the command has been completed.</a:t>
            </a:r>
          </a:p>
          <a:p>
            <a:br>
              <a:rPr lang="en-US" b="0" dirty="0">
                <a:effectLst/>
                <a:latin typeface="Consolas" panose="020B0609020204030204" pitchFamily="49" charset="0"/>
              </a:rPr>
            </a:br>
            <a:r>
              <a:rPr lang="en-US" b="0" dirty="0">
                <a:effectLst/>
                <a:latin typeface="Consolas" panose="020B0609020204030204" pitchFamily="49" charset="0"/>
              </a:rPr>
              <a:t>In between the start and end tags you can place appropriate contents. For example, a paragraph, which is represented by the p element, would be written as:</a:t>
            </a:r>
          </a:p>
          <a:p>
            <a:r>
              <a:rPr lang="en-US" b="0" dirty="0">
                <a:solidFill>
                  <a:srgbClr val="FF0000"/>
                </a:solidFill>
                <a:effectLst/>
                <a:latin typeface="Consolas" panose="020B0609020204030204" pitchFamily="49" charset="0"/>
              </a:rPr>
              <a:t>&lt;p&gt;This is a paragraph.&lt;/p&gt;</a:t>
            </a:r>
          </a:p>
          <a:p>
            <a:r>
              <a:rPr lang="en-US" b="0" dirty="0">
                <a:solidFill>
                  <a:srgbClr val="FF0000"/>
                </a:solidFill>
                <a:effectLst/>
                <a:latin typeface="Consolas" panose="020B0609020204030204" pitchFamily="49" charset="0"/>
              </a:rPr>
              <a:t>&lt;h1&gt;This is a paragraph.&lt;/h1&gt;</a:t>
            </a:r>
          </a:p>
          <a:p>
            <a:endParaRPr lang="en-US" b="0" dirty="0">
              <a:solidFill>
                <a:srgbClr val="FF0000"/>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989815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0CAAC-629C-83AA-DD78-01274900393B}"/>
              </a:ext>
            </a:extLst>
          </p:cNvPr>
          <p:cNvSpPr>
            <a:spLocks noGrp="1"/>
          </p:cNvSpPr>
          <p:nvPr>
            <p:ph idx="1"/>
          </p:nvPr>
        </p:nvSpPr>
        <p:spPr>
          <a:xfrm>
            <a:off x="838200" y="142875"/>
            <a:ext cx="10515600" cy="6781800"/>
          </a:xfrm>
        </p:spPr>
        <p:txBody>
          <a:bodyPr>
            <a:normAutofit fontScale="47500" lnSpcReduction="20000"/>
          </a:bodyPr>
          <a:lstStyle/>
          <a:p>
            <a:pPr marL="0" indent="0">
              <a:buNone/>
            </a:pPr>
            <a:r>
              <a:rPr lang="en-US" sz="5900" dirty="0">
                <a:solidFill>
                  <a:srgbClr val="FF0000"/>
                </a:solidFill>
              </a:rPr>
              <a:t>Setting Background Properties</a:t>
            </a:r>
          </a:p>
          <a:p>
            <a:pPr marL="0" indent="0">
              <a:buNone/>
            </a:pPr>
            <a:r>
              <a:rPr lang="en-US" sz="3300" dirty="0"/>
              <a:t>CSS provide several properties for styling the background of an element, including coloring the background, placing images in the background and managing their positioning, etc.</a:t>
            </a:r>
          </a:p>
          <a:p>
            <a:pPr marL="0" indent="0">
              <a:buNone/>
            </a:pPr>
            <a:r>
              <a:rPr lang="en-US" sz="3300" dirty="0"/>
              <a:t>The background-color property is used to set the background color of an element.</a:t>
            </a:r>
          </a:p>
          <a:p>
            <a:pPr marL="0" indent="0">
              <a:buNone/>
            </a:pPr>
            <a:r>
              <a:rPr lang="en-US" sz="3300" dirty="0"/>
              <a:t>The background-image property set an image as a background of an HTML element.</a:t>
            </a:r>
          </a:p>
          <a:p>
            <a:pPr marL="0" indent="0">
              <a:buNone/>
            </a:pPr>
            <a:r>
              <a:rPr lang="en-US" sz="3300" dirty="0"/>
              <a:t>body {</a:t>
            </a:r>
          </a:p>
          <a:p>
            <a:pPr marL="0" indent="0">
              <a:buNone/>
            </a:pPr>
            <a:r>
              <a:rPr lang="en-US" sz="3300" dirty="0"/>
              <a:t>    background-image: </a:t>
            </a:r>
            <a:r>
              <a:rPr lang="en-US" sz="3300" dirty="0" err="1"/>
              <a:t>url</a:t>
            </a:r>
            <a:r>
              <a:rPr lang="en-US" sz="3300" dirty="0"/>
              <a:t>("images/tile.png");</a:t>
            </a:r>
          </a:p>
          <a:p>
            <a:pPr marL="0" indent="0">
              <a:buNone/>
            </a:pPr>
            <a:r>
              <a:rPr lang="en-US" sz="3300" dirty="0"/>
              <a:t>}</a:t>
            </a:r>
          </a:p>
          <a:p>
            <a:pPr marL="0" indent="0">
              <a:buNone/>
            </a:pPr>
            <a:r>
              <a:rPr lang="en-US" sz="3300" dirty="0"/>
              <a:t>The background-repeat property allows you to control how a background image is repeated or tiled in the background of an element. You can set a background image to repeat vertically (y-axis), horizontally (x-axis), in both directions, or in neither direction.</a:t>
            </a:r>
          </a:p>
          <a:p>
            <a:pPr marL="0" indent="0">
              <a:buNone/>
            </a:pPr>
            <a:r>
              <a:rPr lang="en-US" sz="3300" dirty="0"/>
              <a:t>body {</a:t>
            </a:r>
          </a:p>
          <a:p>
            <a:pPr marL="0" indent="0">
              <a:buNone/>
            </a:pPr>
            <a:r>
              <a:rPr lang="en-US" sz="3300" dirty="0"/>
              <a:t>    background-image: </a:t>
            </a:r>
            <a:r>
              <a:rPr lang="en-US" sz="3300" dirty="0" err="1"/>
              <a:t>url</a:t>
            </a:r>
            <a:r>
              <a:rPr lang="en-US" sz="3300" dirty="0"/>
              <a:t>("images/texture.png");</a:t>
            </a:r>
          </a:p>
          <a:p>
            <a:pPr marL="0" indent="0">
              <a:buNone/>
            </a:pPr>
            <a:r>
              <a:rPr lang="en-US" sz="3300" dirty="0"/>
              <a:t>    </a:t>
            </a:r>
            <a:r>
              <a:rPr lang="en-US" sz="3300" dirty="0" err="1"/>
              <a:t>background-repeat:repeat-x</a:t>
            </a:r>
            <a:r>
              <a:rPr lang="en-US" sz="3300" dirty="0"/>
              <a:t>;</a:t>
            </a:r>
          </a:p>
          <a:p>
            <a:pPr marL="0" indent="0">
              <a:buNone/>
            </a:pPr>
            <a:r>
              <a:rPr lang="en-US" sz="3300" dirty="0"/>
              <a:t>   The background-position property is used to control the position of the background image.</a:t>
            </a:r>
          </a:p>
          <a:p>
            <a:pPr marL="0" indent="0">
              <a:buNone/>
            </a:pPr>
            <a:r>
              <a:rPr lang="en-US" sz="3300" dirty="0"/>
              <a:t>    If no background position has been specified, the background image is placed at the default top-left position of the element i.e. at (0,0), let's try out the following example:</a:t>
            </a:r>
          </a:p>
          <a:p>
            <a:pPr marL="0" indent="0">
              <a:buNone/>
            </a:pPr>
            <a:r>
              <a:rPr lang="en-US" sz="3300" dirty="0"/>
              <a:t>   </a:t>
            </a:r>
          </a:p>
          <a:p>
            <a:pPr marL="0" indent="0">
              <a:buNone/>
            </a:pPr>
            <a:r>
              <a:rPr lang="en-US" sz="3300" dirty="0"/>
              <a:t>    body {</a:t>
            </a:r>
          </a:p>
          <a:p>
            <a:pPr marL="0" indent="0">
              <a:buNone/>
            </a:pPr>
            <a:r>
              <a:rPr lang="en-US" sz="3300" dirty="0"/>
              <a:t>        background-image: </a:t>
            </a:r>
            <a:r>
              <a:rPr lang="en-US" sz="3300" dirty="0" err="1"/>
              <a:t>url</a:t>
            </a:r>
            <a:r>
              <a:rPr lang="en-US" sz="3300" dirty="0"/>
              <a:t>("images/robot.png");</a:t>
            </a:r>
          </a:p>
          <a:p>
            <a:pPr marL="0" indent="0">
              <a:buNone/>
            </a:pPr>
            <a:r>
              <a:rPr lang="en-US" sz="3300" dirty="0"/>
              <a:t>        background-repeat: no-repeat;</a:t>
            </a:r>
          </a:p>
          <a:p>
            <a:pPr marL="0" indent="0">
              <a:buNone/>
            </a:pPr>
            <a:r>
              <a:rPr lang="en-US" sz="3300" dirty="0"/>
              <a:t>        background-position: right top;</a:t>
            </a:r>
          </a:p>
          <a:p>
            <a:pPr marL="0" indent="0">
              <a:buNone/>
            </a:pPr>
            <a:r>
              <a:rPr lang="en-US" sz="3300" dirty="0"/>
              <a:t> }</a:t>
            </a:r>
          </a:p>
        </p:txBody>
      </p:sp>
    </p:spTree>
    <p:extLst>
      <p:ext uri="{BB962C8B-B14F-4D97-AF65-F5344CB8AC3E}">
        <p14:creationId xmlns:p14="http://schemas.microsoft.com/office/powerpoint/2010/main" val="1376994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5D6E-F1E9-2A66-582B-5ABC2EBCAF8B}"/>
              </a:ext>
            </a:extLst>
          </p:cNvPr>
          <p:cNvSpPr>
            <a:spLocks noGrp="1"/>
          </p:cNvSpPr>
          <p:nvPr>
            <p:ph type="title"/>
          </p:nvPr>
        </p:nvSpPr>
        <p:spPr/>
        <p:txBody>
          <a:bodyPr/>
          <a:lstStyle/>
          <a:p>
            <a:r>
              <a:rPr lang="en-US" dirty="0">
                <a:solidFill>
                  <a:srgbClr val="FF0000"/>
                </a:solidFill>
              </a:rPr>
              <a:t>CSS PROPERTIES</a:t>
            </a:r>
          </a:p>
        </p:txBody>
      </p:sp>
      <p:sp>
        <p:nvSpPr>
          <p:cNvPr id="3" name="Content Placeholder 2">
            <a:extLst>
              <a:ext uri="{FF2B5EF4-FFF2-40B4-BE49-F238E27FC236}">
                <a16:creationId xmlns:a16="http://schemas.microsoft.com/office/drawing/2014/main" id="{6D0F5EF5-C36F-2DAB-6AC8-6D740DDE1669}"/>
              </a:ext>
            </a:extLst>
          </p:cNvPr>
          <p:cNvSpPr>
            <a:spLocks noGrp="1"/>
          </p:cNvSpPr>
          <p:nvPr>
            <p:ph idx="1"/>
          </p:nvPr>
        </p:nvSpPr>
        <p:spPr>
          <a:xfrm>
            <a:off x="838200" y="1825624"/>
            <a:ext cx="10515600" cy="4956175"/>
          </a:xfrm>
        </p:spPr>
        <p:txBody>
          <a:bodyPr>
            <a:normAutofit fontScale="85000" lnSpcReduction="10000"/>
          </a:bodyPr>
          <a:lstStyle/>
          <a:p>
            <a:pPr marL="0" indent="0">
              <a:buNone/>
            </a:pPr>
            <a:r>
              <a:rPr lang="en-US" sz="1800" dirty="0">
                <a:solidFill>
                  <a:srgbClr val="FF0000"/>
                </a:solidFill>
              </a:rPr>
              <a:t>color</a:t>
            </a:r>
            <a:r>
              <a:rPr lang="en-US" sz="1800" dirty="0"/>
              <a:t> </a:t>
            </a:r>
          </a:p>
          <a:p>
            <a:pPr marL="0" indent="0">
              <a:buNone/>
            </a:pPr>
            <a:r>
              <a:rPr lang="en-US" sz="1800" dirty="0"/>
              <a:t>The color property defines the text color (foreground color in general) of an element.</a:t>
            </a:r>
          </a:p>
          <a:p>
            <a:pPr marL="0" indent="0">
              <a:buNone/>
            </a:pPr>
            <a:r>
              <a:rPr lang="en-US" sz="1800" dirty="0"/>
              <a:t>body {</a:t>
            </a:r>
          </a:p>
          <a:p>
            <a:pPr marL="0" indent="0">
              <a:buNone/>
            </a:pPr>
            <a:r>
              <a:rPr lang="en-US" sz="1800" dirty="0"/>
              <a:t>  color: #ff5722;</a:t>
            </a:r>
          </a:p>
          <a:p>
            <a:r>
              <a:rPr lang="en-US" sz="1800" dirty="0"/>
              <a:t>}</a:t>
            </a:r>
          </a:p>
          <a:p>
            <a:pPr marL="0" indent="0">
              <a:buNone/>
            </a:pPr>
            <a:r>
              <a:rPr lang="en-US" sz="1800" dirty="0">
                <a:solidFill>
                  <a:srgbClr val="FF0000"/>
                </a:solidFill>
              </a:rPr>
              <a:t>background-color</a:t>
            </a:r>
            <a:r>
              <a:rPr lang="en-US" sz="1800" dirty="0"/>
              <a:t>: The background-color property is used to set the background color of an element.</a:t>
            </a:r>
          </a:p>
          <a:p>
            <a:pPr marL="0" indent="0">
              <a:buNone/>
            </a:pPr>
            <a:r>
              <a:rPr lang="en-US" sz="1800" dirty="0">
                <a:solidFill>
                  <a:srgbClr val="FF0000"/>
                </a:solidFill>
              </a:rPr>
              <a:t>background-image:</a:t>
            </a:r>
            <a:r>
              <a:rPr lang="en-US" sz="1800" dirty="0"/>
              <a:t> property set an image as a background of an HTML element.</a:t>
            </a:r>
          </a:p>
          <a:p>
            <a:pPr marL="0" indent="0">
              <a:buNone/>
            </a:pPr>
            <a:r>
              <a:rPr lang="en-US" sz="1800" dirty="0"/>
              <a:t>body {</a:t>
            </a:r>
          </a:p>
          <a:p>
            <a:pPr marL="0" indent="0">
              <a:buNone/>
            </a:pPr>
            <a:r>
              <a:rPr lang="en-US" sz="1800" dirty="0"/>
              <a:t>    background-image: </a:t>
            </a:r>
            <a:r>
              <a:rPr lang="en-US" sz="1800" dirty="0" err="1"/>
              <a:t>url</a:t>
            </a:r>
            <a:r>
              <a:rPr lang="en-US" sz="1800" dirty="0"/>
              <a:t>(“chesky.jpg");</a:t>
            </a:r>
          </a:p>
          <a:p>
            <a:pPr marL="0" indent="0">
              <a:buNone/>
            </a:pPr>
            <a:r>
              <a:rPr lang="en-US" sz="1800" dirty="0"/>
              <a:t>}</a:t>
            </a:r>
          </a:p>
          <a:p>
            <a:pPr marL="0" indent="0">
              <a:buNone/>
            </a:pPr>
            <a:r>
              <a:rPr lang="en-US" sz="1800" dirty="0">
                <a:solidFill>
                  <a:srgbClr val="FF0000"/>
                </a:solidFill>
              </a:rPr>
              <a:t>background-repeat: </a:t>
            </a:r>
            <a:r>
              <a:rPr lang="en-US" sz="1800" dirty="0"/>
              <a:t>property allows you to control how a background image is repeated or tiled in the background of an element. You can set a background image to repeat vertically (y-axis), horizontally (x-axis), in both directions, or in neither direction.</a:t>
            </a:r>
          </a:p>
          <a:p>
            <a:pPr marL="0" indent="0">
              <a:buNone/>
            </a:pPr>
            <a:r>
              <a:rPr lang="en-US" sz="1800" dirty="0"/>
              <a:t>body {</a:t>
            </a:r>
          </a:p>
          <a:p>
            <a:pPr marL="0" indent="0">
              <a:buNone/>
            </a:pPr>
            <a:r>
              <a:rPr lang="en-US" sz="1800" dirty="0"/>
              <a:t>    background-image: </a:t>
            </a:r>
            <a:r>
              <a:rPr lang="en-US" sz="1800" dirty="0" err="1"/>
              <a:t>url</a:t>
            </a:r>
            <a:r>
              <a:rPr lang="en-US" sz="1800" dirty="0"/>
              <a:t>("images/texture.png");</a:t>
            </a:r>
          </a:p>
          <a:p>
            <a:pPr marL="0" indent="0">
              <a:buNone/>
            </a:pPr>
            <a:r>
              <a:rPr lang="en-US" sz="1800" dirty="0"/>
              <a:t>    </a:t>
            </a:r>
            <a:r>
              <a:rPr lang="en-US" sz="1800" dirty="0" err="1"/>
              <a:t>background-repeat:repeat-x</a:t>
            </a:r>
            <a:r>
              <a:rPr lang="en-US" sz="1800" dirty="0"/>
              <a:t>;</a:t>
            </a:r>
          </a:p>
          <a:p>
            <a:pPr marL="0" indent="0">
              <a:buNone/>
            </a:pPr>
            <a:r>
              <a:rPr lang="en-US" sz="1800" dirty="0"/>
              <a:t>}</a:t>
            </a:r>
          </a:p>
        </p:txBody>
      </p:sp>
    </p:spTree>
    <p:extLst>
      <p:ext uri="{BB962C8B-B14F-4D97-AF65-F5344CB8AC3E}">
        <p14:creationId xmlns:p14="http://schemas.microsoft.com/office/powerpoint/2010/main" val="4102179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AD470-EC91-66E9-60EF-F9231DB5F7F1}"/>
              </a:ext>
            </a:extLst>
          </p:cNvPr>
          <p:cNvSpPr>
            <a:spLocks noGrp="1"/>
          </p:cNvSpPr>
          <p:nvPr>
            <p:ph idx="1"/>
          </p:nvPr>
        </p:nvSpPr>
        <p:spPr>
          <a:xfrm>
            <a:off x="838200" y="257175"/>
            <a:ext cx="10515600" cy="5919788"/>
          </a:xfrm>
        </p:spPr>
        <p:txBody>
          <a:bodyPr>
            <a:normAutofit/>
          </a:bodyPr>
          <a:lstStyle/>
          <a:p>
            <a:r>
              <a:rPr lang="en-US" dirty="0"/>
              <a:t>The background-position property is used to control the position of the background image.</a:t>
            </a:r>
          </a:p>
          <a:p>
            <a:endParaRPr lang="en-US" dirty="0"/>
          </a:p>
          <a:p>
            <a:r>
              <a:rPr lang="en-US" dirty="0"/>
              <a:t>   If no background position has been specified, the background image is placed at the default top-left position of the element i.e. at (0,0), let's try out the following example:</a:t>
            </a:r>
          </a:p>
          <a:p>
            <a:pPr marL="0" indent="0">
              <a:buNone/>
            </a:pPr>
            <a:r>
              <a:rPr lang="en-US" dirty="0"/>
              <a:t>    </a:t>
            </a:r>
          </a:p>
          <a:p>
            <a:pPr marL="0" indent="0">
              <a:buNone/>
            </a:pPr>
            <a:r>
              <a:rPr lang="en-US" dirty="0"/>
              <a:t>    body {</a:t>
            </a:r>
          </a:p>
          <a:p>
            <a:pPr marL="0" indent="0">
              <a:buNone/>
            </a:pPr>
            <a:r>
              <a:rPr lang="en-US" dirty="0"/>
              <a:t>        background-image: </a:t>
            </a:r>
            <a:r>
              <a:rPr lang="en-US" dirty="0" err="1"/>
              <a:t>url</a:t>
            </a:r>
            <a:r>
              <a:rPr lang="en-US" dirty="0"/>
              <a:t>("images/robot.png");</a:t>
            </a:r>
          </a:p>
          <a:p>
            <a:pPr marL="0" indent="0">
              <a:buNone/>
            </a:pPr>
            <a:r>
              <a:rPr lang="en-US" dirty="0"/>
              <a:t>        background-repeat: no-repeat;</a:t>
            </a:r>
          </a:p>
          <a:p>
            <a:pPr marL="0" indent="0">
              <a:buNone/>
            </a:pPr>
            <a:r>
              <a:rPr lang="en-US" dirty="0"/>
              <a:t>        background-position: right top;</a:t>
            </a:r>
          </a:p>
          <a:p>
            <a:pPr marL="0" indent="0">
              <a:buNone/>
            </a:pPr>
            <a:r>
              <a:rPr lang="en-US" dirty="0"/>
              <a:t>    }</a:t>
            </a:r>
          </a:p>
        </p:txBody>
      </p:sp>
    </p:spTree>
    <p:extLst>
      <p:ext uri="{BB962C8B-B14F-4D97-AF65-F5344CB8AC3E}">
        <p14:creationId xmlns:p14="http://schemas.microsoft.com/office/powerpoint/2010/main" val="530957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7C50-2DAD-FBCD-489D-26297EACCA8D}"/>
              </a:ext>
            </a:extLst>
          </p:cNvPr>
          <p:cNvSpPr>
            <a:spLocks noGrp="1"/>
          </p:cNvSpPr>
          <p:nvPr>
            <p:ph type="title"/>
          </p:nvPr>
        </p:nvSpPr>
        <p:spPr/>
        <p:txBody>
          <a:bodyPr/>
          <a:lstStyle/>
          <a:p>
            <a:r>
              <a:rPr lang="en-US" dirty="0">
                <a:solidFill>
                  <a:srgbClr val="FF0000"/>
                </a:solidFill>
              </a:rPr>
              <a:t>BOX MODEL</a:t>
            </a:r>
          </a:p>
        </p:txBody>
      </p:sp>
      <p:sp>
        <p:nvSpPr>
          <p:cNvPr id="3" name="Content Placeholder 2">
            <a:extLst>
              <a:ext uri="{FF2B5EF4-FFF2-40B4-BE49-F238E27FC236}">
                <a16:creationId xmlns:a16="http://schemas.microsoft.com/office/drawing/2014/main" id="{C5E31E7D-9D42-10E3-2773-C07DF0E2679F}"/>
              </a:ext>
            </a:extLst>
          </p:cNvPr>
          <p:cNvSpPr>
            <a:spLocks noGrp="1"/>
          </p:cNvSpPr>
          <p:nvPr>
            <p:ph idx="1"/>
          </p:nvPr>
        </p:nvSpPr>
        <p:spPr>
          <a:xfrm>
            <a:off x="838200" y="1362075"/>
            <a:ext cx="10515600" cy="4814888"/>
          </a:xfrm>
        </p:spPr>
        <p:txBody>
          <a:bodyPr>
            <a:normAutofit/>
          </a:bodyPr>
          <a:lstStyle/>
          <a:p>
            <a:pPr marL="0" indent="0">
              <a:buNone/>
            </a:pPr>
            <a:endParaRPr lang="en-US" dirty="0"/>
          </a:p>
          <a:p>
            <a:r>
              <a:rPr lang="en-US"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content area and optional surrounding padding, border, and margin areas.</a:t>
            </a:r>
          </a:p>
          <a:p>
            <a:r>
              <a:rPr lang="en-US" dirty="0"/>
              <a:t>Padding is the transparent space between the element's content and its border (or edge of the box, if it has no border),</a:t>
            </a:r>
          </a:p>
          <a:p>
            <a:r>
              <a:rPr lang="en-US" dirty="0"/>
              <a:t> whereas margin is the transparent space around the border.</a:t>
            </a:r>
          </a:p>
          <a:p>
            <a:endParaRPr lang="en-US" dirty="0"/>
          </a:p>
        </p:txBody>
      </p:sp>
    </p:spTree>
    <p:extLst>
      <p:ext uri="{BB962C8B-B14F-4D97-AF65-F5344CB8AC3E}">
        <p14:creationId xmlns:p14="http://schemas.microsoft.com/office/powerpoint/2010/main" val="17755588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DAC3-81D0-A178-10C5-7B85DDDB63DE}"/>
              </a:ext>
            </a:extLst>
          </p:cNvPr>
          <p:cNvSpPr>
            <a:spLocks noGrp="1"/>
          </p:cNvSpPr>
          <p:nvPr>
            <p:ph type="title"/>
          </p:nvPr>
        </p:nvSpPr>
        <p:spPr/>
        <p:txBody>
          <a:bodyPr/>
          <a:lstStyle/>
          <a:p>
            <a:r>
              <a:rPr lang="en-US" dirty="0"/>
              <a:t>CSS FONTS</a:t>
            </a:r>
          </a:p>
        </p:txBody>
      </p:sp>
      <p:sp>
        <p:nvSpPr>
          <p:cNvPr id="3" name="Content Placeholder 2">
            <a:extLst>
              <a:ext uri="{FF2B5EF4-FFF2-40B4-BE49-F238E27FC236}">
                <a16:creationId xmlns:a16="http://schemas.microsoft.com/office/drawing/2014/main" id="{1C99E075-750A-8936-4BE1-4A238B8BD0A3}"/>
              </a:ext>
            </a:extLst>
          </p:cNvPr>
          <p:cNvSpPr>
            <a:spLocks noGrp="1"/>
          </p:cNvSpPr>
          <p:nvPr>
            <p:ph idx="1"/>
          </p:nvPr>
        </p:nvSpPr>
        <p:spPr/>
        <p:txBody>
          <a:bodyPr>
            <a:normAutofit fontScale="92500" lnSpcReduction="20000"/>
          </a:bodyPr>
          <a:lstStyle/>
          <a:p>
            <a:pPr marL="0" indent="0">
              <a:buNone/>
            </a:pPr>
            <a:r>
              <a:rPr lang="en-US" sz="2400" dirty="0"/>
              <a:t>CSS provide several properties for styling the font of the text, including changing their face, controlling their size and boldness, managing variant, and so on.</a:t>
            </a:r>
          </a:p>
          <a:p>
            <a:r>
              <a:rPr lang="en-US" sz="2400" dirty="0"/>
              <a:t>The font properties are: font-family, font-style, font-weight, font-size</a:t>
            </a:r>
          </a:p>
          <a:p>
            <a:endParaRPr lang="en-US" sz="2400" dirty="0"/>
          </a:p>
          <a:p>
            <a:r>
              <a:rPr lang="en-US" sz="2400" dirty="0"/>
              <a:t>The </a:t>
            </a:r>
            <a:r>
              <a:rPr lang="en-US" sz="2400" dirty="0">
                <a:solidFill>
                  <a:srgbClr val="FF0000"/>
                </a:solidFill>
              </a:rPr>
              <a:t>font-family</a:t>
            </a:r>
            <a:r>
              <a:rPr lang="en-US" sz="2400" dirty="0"/>
              <a:t> property is used to specify the font to be used to render the text.</a:t>
            </a:r>
          </a:p>
          <a:p>
            <a:pPr marL="0" indent="0">
              <a:buNone/>
            </a:pPr>
            <a:r>
              <a:rPr lang="en-US" sz="2400" dirty="0">
                <a:solidFill>
                  <a:srgbClr val="00B0F0"/>
                </a:solidFill>
              </a:rPr>
              <a:t>body {</a:t>
            </a:r>
          </a:p>
          <a:p>
            <a:pPr marL="0" indent="0">
              <a:buNone/>
            </a:pPr>
            <a:r>
              <a:rPr lang="en-US" sz="2400" dirty="0">
                <a:solidFill>
                  <a:srgbClr val="00B0F0"/>
                </a:solidFill>
              </a:rPr>
              <a:t>   font-family: Arial, Helvetica, sans-serif;</a:t>
            </a:r>
          </a:p>
          <a:p>
            <a:pPr marL="0" indent="0">
              <a:buNone/>
            </a:pPr>
            <a:r>
              <a:rPr lang="en-US" sz="2400" dirty="0">
                <a:solidFill>
                  <a:srgbClr val="00B0F0"/>
                </a:solidFill>
              </a:rPr>
              <a:t>}</a:t>
            </a:r>
          </a:p>
          <a:p>
            <a:r>
              <a:rPr lang="en-US" sz="2400" dirty="0">
                <a:solidFill>
                  <a:srgbClr val="FF0000"/>
                </a:solidFill>
              </a:rPr>
              <a:t>Font Style</a:t>
            </a:r>
          </a:p>
          <a:p>
            <a:r>
              <a:rPr lang="en-US" sz="2400" dirty="0"/>
              <a:t>The font-style property is used to set the font face style for the text content of an element.</a:t>
            </a:r>
          </a:p>
          <a:p>
            <a:r>
              <a:rPr lang="en-US" sz="2400" dirty="0"/>
              <a:t>The font style can be normal, italic or oblique. The default value is normal.</a:t>
            </a:r>
          </a:p>
        </p:txBody>
      </p:sp>
    </p:spTree>
    <p:extLst>
      <p:ext uri="{BB962C8B-B14F-4D97-AF65-F5344CB8AC3E}">
        <p14:creationId xmlns:p14="http://schemas.microsoft.com/office/powerpoint/2010/main" val="1772884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AE4E6-8326-8F86-D4F3-48998F97A0E3}"/>
              </a:ext>
            </a:extLst>
          </p:cNvPr>
          <p:cNvSpPr>
            <a:spLocks noGrp="1"/>
          </p:cNvSpPr>
          <p:nvPr>
            <p:ph idx="1"/>
          </p:nvPr>
        </p:nvSpPr>
        <p:spPr>
          <a:xfrm>
            <a:off x="838200" y="352424"/>
            <a:ext cx="10515600" cy="6276975"/>
          </a:xfrm>
        </p:spPr>
        <p:txBody>
          <a:bodyPr>
            <a:normAutofit/>
          </a:bodyPr>
          <a:lstStyle/>
          <a:p>
            <a:pPr marL="0" indent="0">
              <a:buNone/>
            </a:pPr>
            <a:r>
              <a:rPr lang="en-US" sz="2000" dirty="0">
                <a:solidFill>
                  <a:srgbClr val="FF0000"/>
                </a:solidFill>
              </a:rPr>
              <a:t>Font Size</a:t>
            </a:r>
          </a:p>
          <a:p>
            <a:pPr marL="0" indent="0">
              <a:buNone/>
            </a:pPr>
            <a:r>
              <a:rPr lang="en-US" sz="2000" dirty="0"/>
              <a:t>The font-size property is used to set the size of font for the text content of an element.</a:t>
            </a:r>
          </a:p>
          <a:p>
            <a:pPr marL="0" indent="0">
              <a:buNone/>
            </a:pPr>
            <a:r>
              <a:rPr lang="en-US" sz="2000" dirty="0"/>
              <a:t>h1 {</a:t>
            </a:r>
          </a:p>
          <a:p>
            <a:pPr marL="0" indent="0">
              <a:buNone/>
            </a:pPr>
            <a:r>
              <a:rPr lang="en-US" sz="2000" dirty="0"/>
              <a:t>font-size: 24px;</a:t>
            </a:r>
          </a:p>
          <a:p>
            <a:pPr marL="0" indent="0">
              <a:buNone/>
            </a:pPr>
            <a:r>
              <a:rPr lang="en-US" sz="2000" dirty="0"/>
              <a:t>}</a:t>
            </a:r>
          </a:p>
          <a:p>
            <a:pPr marL="0" indent="0">
              <a:buNone/>
            </a:pPr>
            <a:r>
              <a:rPr lang="en-US" sz="2000" dirty="0">
                <a:solidFill>
                  <a:srgbClr val="FF0000"/>
                </a:solidFill>
              </a:rPr>
              <a:t>Font Weight</a:t>
            </a:r>
          </a:p>
          <a:p>
            <a:pPr marL="0" indent="0">
              <a:buNone/>
            </a:pPr>
            <a:r>
              <a:rPr lang="en-US" sz="2000" dirty="0"/>
              <a:t>The font-weight property specifies the weight or boldness of the font.</a:t>
            </a:r>
          </a:p>
          <a:p>
            <a:pPr marL="0" indent="0">
              <a:buNone/>
            </a:pPr>
            <a:r>
              <a:rPr lang="en-US" sz="2000" dirty="0"/>
              <a:t>This property can take one of the following values: normal, bold, bolder, lighter, 100, 200, 300, 400, 500, 600, 700, 800, 900 and inherit.</a:t>
            </a:r>
          </a:p>
          <a:p>
            <a:pPr marL="0" indent="0">
              <a:buNone/>
            </a:pPr>
            <a:r>
              <a:rPr lang="en-US" sz="2000" dirty="0"/>
              <a:t>p {</a:t>
            </a:r>
          </a:p>
          <a:p>
            <a:pPr marL="0" indent="0">
              <a:buNone/>
            </a:pPr>
            <a:r>
              <a:rPr lang="en-US" sz="2000" dirty="0"/>
              <a:t>    font-weight: bold;</a:t>
            </a:r>
          </a:p>
          <a:p>
            <a:pPr marL="0" indent="0">
              <a:buNone/>
            </a:pPr>
            <a:r>
              <a:rPr lang="en-US" sz="2000" dirty="0"/>
              <a:t>}</a:t>
            </a:r>
          </a:p>
        </p:txBody>
      </p:sp>
    </p:spTree>
    <p:extLst>
      <p:ext uri="{BB962C8B-B14F-4D97-AF65-F5344CB8AC3E}">
        <p14:creationId xmlns:p14="http://schemas.microsoft.com/office/powerpoint/2010/main" val="4113677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A1E0-7754-589D-8121-E41E521F99D2}"/>
              </a:ext>
            </a:extLst>
          </p:cNvPr>
          <p:cNvSpPr>
            <a:spLocks noGrp="1"/>
          </p:cNvSpPr>
          <p:nvPr>
            <p:ph type="title"/>
          </p:nvPr>
        </p:nvSpPr>
        <p:spPr>
          <a:xfrm>
            <a:off x="838200" y="365125"/>
            <a:ext cx="10515600" cy="777875"/>
          </a:xfrm>
        </p:spPr>
        <p:txBody>
          <a:bodyPr>
            <a:normAutofit fontScale="90000"/>
          </a:bodyPr>
          <a:lstStyle/>
          <a:p>
            <a:r>
              <a:rPr lang="en-US" dirty="0"/>
              <a:t>CSS Text</a:t>
            </a:r>
            <a:br>
              <a:rPr lang="en-US" dirty="0"/>
            </a:br>
            <a:endParaRPr lang="en-US" dirty="0"/>
          </a:p>
        </p:txBody>
      </p:sp>
      <p:sp>
        <p:nvSpPr>
          <p:cNvPr id="3" name="Content Placeholder 2">
            <a:extLst>
              <a:ext uri="{FF2B5EF4-FFF2-40B4-BE49-F238E27FC236}">
                <a16:creationId xmlns:a16="http://schemas.microsoft.com/office/drawing/2014/main" id="{D8EEF1D6-D9DF-C69F-CF23-513B095B3A35}"/>
              </a:ext>
            </a:extLst>
          </p:cNvPr>
          <p:cNvSpPr>
            <a:spLocks noGrp="1"/>
          </p:cNvSpPr>
          <p:nvPr>
            <p:ph idx="1"/>
          </p:nvPr>
        </p:nvSpPr>
        <p:spPr>
          <a:xfrm>
            <a:off x="828675" y="754062"/>
            <a:ext cx="10515600" cy="5943600"/>
          </a:xfrm>
        </p:spPr>
        <p:txBody>
          <a:bodyPr/>
          <a:lstStyle/>
          <a:p>
            <a:pPr marL="0" indent="0">
              <a:buNone/>
            </a:pPr>
            <a:r>
              <a:rPr lang="en-US" sz="2000" dirty="0"/>
              <a:t>CSS provides several properties that allows you to define various text styles such as color, alignment, spacing, decoration, transformation, etc. very easily and effectively.</a:t>
            </a:r>
          </a:p>
          <a:p>
            <a:pPr marL="0" indent="0">
              <a:buNone/>
            </a:pPr>
            <a:r>
              <a:rPr lang="en-US" sz="2000" dirty="0"/>
              <a:t>the color of the text is defined by the CSS color property.</a:t>
            </a:r>
          </a:p>
          <a:p>
            <a:pPr marL="0" indent="0">
              <a:buNone/>
            </a:pPr>
            <a:r>
              <a:rPr lang="en-US" sz="2000" dirty="0"/>
              <a:t>body {</a:t>
            </a:r>
          </a:p>
          <a:p>
            <a:pPr marL="0" indent="0">
              <a:buNone/>
            </a:pPr>
            <a:r>
              <a:rPr lang="en-US" sz="2000" dirty="0"/>
              <a:t>    color: #434343;</a:t>
            </a:r>
          </a:p>
          <a:p>
            <a:pPr marL="0" indent="0">
              <a:buNone/>
            </a:pPr>
            <a:r>
              <a:rPr lang="en-US" sz="2000" dirty="0"/>
              <a:t>}</a:t>
            </a:r>
          </a:p>
          <a:p>
            <a:pPr marL="0" indent="0">
              <a:buNone/>
            </a:pPr>
            <a:r>
              <a:rPr lang="en-US" sz="2000" dirty="0"/>
              <a:t>The text-align property is used to set the horizontal alignment of the text.</a:t>
            </a:r>
          </a:p>
          <a:p>
            <a:pPr marL="0" indent="0">
              <a:buNone/>
            </a:pPr>
            <a:r>
              <a:rPr lang="en-US" sz="2000" dirty="0"/>
              <a:t>The text-decoration property is used to set or remove decorations from text.</a:t>
            </a:r>
          </a:p>
          <a:p>
            <a:pPr marL="0" indent="0">
              <a:buNone/>
            </a:pPr>
            <a:r>
              <a:rPr lang="en-US" sz="2000" dirty="0">
                <a:solidFill>
                  <a:srgbClr val="FF0000"/>
                </a:solidFill>
              </a:rPr>
              <a:t>Removing the Default Underline from Links</a:t>
            </a:r>
          </a:p>
          <a:p>
            <a:pPr marL="0" indent="0">
              <a:buNone/>
            </a:pPr>
            <a:r>
              <a:rPr lang="en-US" sz="2000" dirty="0"/>
              <a:t>The text-decoration property is extensively used to remove the default underline from the HTML hyperlinks.</a:t>
            </a:r>
          </a:p>
          <a:p>
            <a:pPr marL="0" indent="0">
              <a:buNone/>
            </a:pPr>
            <a:r>
              <a:rPr lang="en-US" sz="2000" dirty="0"/>
              <a:t>The text-transform property is used to set the cases for a text.</a:t>
            </a:r>
          </a:p>
          <a:p>
            <a:pPr marL="0" indent="0">
              <a:buNone/>
            </a:pPr>
            <a:r>
              <a:rPr lang="en-US" sz="2000" dirty="0"/>
              <a:t>The word-spacing property is used to specify additional spacing between the words.</a:t>
            </a:r>
          </a:p>
          <a:p>
            <a:pPr marL="0" indent="0">
              <a:buNone/>
            </a:pPr>
            <a:r>
              <a:rPr lang="en-US" sz="2000" dirty="0"/>
              <a:t>The letter-spacing property is used to set extra spacing between the characters of text.</a:t>
            </a:r>
          </a:p>
          <a:p>
            <a:pPr marL="0" indent="0">
              <a:buNone/>
            </a:pPr>
            <a:r>
              <a:rPr lang="en-US" sz="2000" dirty="0"/>
              <a:t>The line-height property is used to set the height of the text line.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944594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F8B1-DD3D-B785-518F-BF06C7F6FBCC}"/>
              </a:ext>
            </a:extLst>
          </p:cNvPr>
          <p:cNvSpPr>
            <a:spLocks noGrp="1"/>
          </p:cNvSpPr>
          <p:nvPr>
            <p:ph type="title"/>
          </p:nvPr>
        </p:nvSpPr>
        <p:spPr/>
        <p:txBody>
          <a:bodyPr/>
          <a:lstStyle/>
          <a:p>
            <a:r>
              <a:rPr lang="en-US" dirty="0"/>
              <a:t>CSS Links</a:t>
            </a:r>
          </a:p>
        </p:txBody>
      </p:sp>
      <p:sp>
        <p:nvSpPr>
          <p:cNvPr id="3" name="Content Placeholder 2">
            <a:extLst>
              <a:ext uri="{FF2B5EF4-FFF2-40B4-BE49-F238E27FC236}">
                <a16:creationId xmlns:a16="http://schemas.microsoft.com/office/drawing/2014/main" id="{E5FD9F3D-3F2E-CCA2-7B41-2F8EE08F54BE}"/>
              </a:ext>
            </a:extLst>
          </p:cNvPr>
          <p:cNvSpPr>
            <a:spLocks noGrp="1"/>
          </p:cNvSpPr>
          <p:nvPr>
            <p:ph idx="1"/>
          </p:nvPr>
        </p:nvSpPr>
        <p:spPr>
          <a:xfrm>
            <a:off x="838200" y="1825625"/>
            <a:ext cx="10515600" cy="4832350"/>
          </a:xfrm>
        </p:spPr>
        <p:txBody>
          <a:bodyPr>
            <a:normAutofit/>
          </a:bodyPr>
          <a:lstStyle/>
          <a:p>
            <a:r>
              <a:rPr lang="en-US" sz="2200" dirty="0"/>
              <a:t>Links or hyperlinks are an essential part of a website. It allows visitors to navigate through the site</a:t>
            </a:r>
          </a:p>
          <a:p>
            <a:r>
              <a:rPr lang="en-US" sz="2200" dirty="0"/>
              <a:t>A link has four different states — link, visited, active and hover. These four states of a link can be styled differently through using the following anchor pseudo-class selectors.</a:t>
            </a:r>
          </a:p>
          <a:p>
            <a:r>
              <a:rPr lang="en-US" sz="2200" dirty="0"/>
              <a:t>a:link — define styles for normal or unvisited links.</a:t>
            </a:r>
          </a:p>
          <a:p>
            <a:r>
              <a:rPr lang="en-US" sz="2200" dirty="0"/>
              <a:t>a:visited — define styles for links that the user has already visited.</a:t>
            </a:r>
          </a:p>
          <a:p>
            <a:r>
              <a:rPr lang="en-US" sz="2200" dirty="0"/>
              <a:t>a:hover — define styles for a link when the user place the mouse pointer over it.</a:t>
            </a:r>
          </a:p>
          <a:p>
            <a:r>
              <a:rPr lang="en-US" sz="2200" dirty="0"/>
              <a:t>a:active — define styles for links when they are being clicked.</a:t>
            </a:r>
          </a:p>
          <a:p>
            <a:endParaRPr lang="en-US" dirty="0"/>
          </a:p>
        </p:txBody>
      </p:sp>
    </p:spTree>
    <p:extLst>
      <p:ext uri="{BB962C8B-B14F-4D97-AF65-F5344CB8AC3E}">
        <p14:creationId xmlns:p14="http://schemas.microsoft.com/office/powerpoint/2010/main" val="1320292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43A6E-67A5-0FAF-1350-7F8FC9A95CB2}"/>
              </a:ext>
            </a:extLst>
          </p:cNvPr>
          <p:cNvSpPr>
            <a:spLocks noGrp="1"/>
          </p:cNvSpPr>
          <p:nvPr>
            <p:ph idx="1"/>
          </p:nvPr>
        </p:nvSpPr>
        <p:spPr>
          <a:xfrm>
            <a:off x="838200" y="352425"/>
            <a:ext cx="10515600" cy="5824538"/>
          </a:xfrm>
        </p:spPr>
        <p:txBody>
          <a:bodyPr>
            <a:normAutofit fontScale="85000" lnSpcReduction="20000"/>
          </a:bodyPr>
          <a:lstStyle/>
          <a:p>
            <a:pPr marL="0" indent="0">
              <a:buNone/>
            </a:pPr>
            <a:r>
              <a:rPr lang="en-US" dirty="0"/>
              <a:t>a:link {    /* unvisited link */</a:t>
            </a:r>
          </a:p>
          <a:p>
            <a:pPr marL="0" indent="0">
              <a:buNone/>
            </a:pPr>
            <a:r>
              <a:rPr lang="en-US" dirty="0"/>
              <a:t>    </a:t>
            </a:r>
            <a:r>
              <a:rPr lang="en-US" dirty="0" err="1"/>
              <a:t>color:red</a:t>
            </a:r>
            <a:r>
              <a:rPr lang="en-US" dirty="0"/>
              <a:t>;</a:t>
            </a:r>
          </a:p>
          <a:p>
            <a:pPr marL="0" indent="0">
              <a:buNone/>
            </a:pPr>
            <a:r>
              <a:rPr lang="en-US" dirty="0"/>
              <a:t>    text-decoration: none;</a:t>
            </a:r>
          </a:p>
          <a:p>
            <a:pPr marL="0" indent="0">
              <a:buNone/>
            </a:pPr>
            <a:r>
              <a:rPr lang="en-US" dirty="0"/>
              <a:t>    border-bottom: 1px solid;</a:t>
            </a:r>
          </a:p>
          <a:p>
            <a:pPr marL="0" indent="0">
              <a:buNone/>
            </a:pPr>
            <a:r>
              <a:rPr lang="en-US" dirty="0"/>
              <a:t>}</a:t>
            </a:r>
          </a:p>
          <a:p>
            <a:pPr marL="0" indent="0">
              <a:buNone/>
            </a:pPr>
            <a:r>
              <a:rPr lang="en-US" dirty="0"/>
              <a:t>a:visited {    /* visited link */</a:t>
            </a:r>
          </a:p>
          <a:p>
            <a:pPr marL="0" indent="0">
              <a:buNone/>
            </a:pPr>
            <a:r>
              <a:rPr lang="en-US" dirty="0"/>
              <a:t>    color: green;</a:t>
            </a:r>
          </a:p>
          <a:p>
            <a:pPr marL="0" indent="0">
              <a:buNone/>
            </a:pPr>
            <a:r>
              <a:rPr lang="en-US" dirty="0"/>
              <a:t>}</a:t>
            </a:r>
          </a:p>
          <a:p>
            <a:pPr marL="0" indent="0">
              <a:buNone/>
            </a:pPr>
            <a:r>
              <a:rPr lang="en-US" dirty="0"/>
              <a:t>a:hover {    /* mouse over link */</a:t>
            </a:r>
          </a:p>
          <a:p>
            <a:pPr marL="0" indent="0">
              <a:buNone/>
            </a:pPr>
            <a:r>
              <a:rPr lang="en-US" dirty="0"/>
              <a:t>    color: blue;</a:t>
            </a:r>
          </a:p>
          <a:p>
            <a:pPr marL="0" indent="0">
              <a:buNone/>
            </a:pPr>
            <a:r>
              <a:rPr lang="en-US" dirty="0"/>
              <a:t>    border-bottom: none;</a:t>
            </a:r>
          </a:p>
          <a:p>
            <a:pPr marL="0" indent="0">
              <a:buNone/>
            </a:pPr>
            <a:r>
              <a:rPr lang="en-US" dirty="0"/>
              <a:t>}</a:t>
            </a:r>
          </a:p>
          <a:p>
            <a:pPr marL="0" indent="0">
              <a:buNone/>
            </a:pPr>
            <a:r>
              <a:rPr lang="en-US" dirty="0"/>
              <a:t>a:active {    /* active link */</a:t>
            </a:r>
          </a:p>
          <a:p>
            <a:pPr marL="0" indent="0">
              <a:buNone/>
            </a:pPr>
            <a:r>
              <a:rPr lang="en-US" dirty="0"/>
              <a:t>    color: cyan;</a:t>
            </a:r>
          </a:p>
          <a:p>
            <a:pPr marL="0" indent="0">
              <a:buNone/>
            </a:pPr>
            <a:r>
              <a:rPr lang="en-US" dirty="0"/>
              <a:t>}</a:t>
            </a:r>
          </a:p>
          <a:p>
            <a:endParaRPr lang="en-US" dirty="0"/>
          </a:p>
        </p:txBody>
      </p:sp>
    </p:spTree>
    <p:extLst>
      <p:ext uri="{BB962C8B-B14F-4D97-AF65-F5344CB8AC3E}">
        <p14:creationId xmlns:p14="http://schemas.microsoft.com/office/powerpoint/2010/main" val="25640272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453FB-F068-E6F3-0F05-AA49A05CF4C5}"/>
              </a:ext>
            </a:extLst>
          </p:cNvPr>
          <p:cNvSpPr>
            <a:spLocks noGrp="1"/>
          </p:cNvSpPr>
          <p:nvPr>
            <p:ph idx="1"/>
          </p:nvPr>
        </p:nvSpPr>
        <p:spPr>
          <a:xfrm>
            <a:off x="838200" y="257175"/>
            <a:ext cx="10515600" cy="6248400"/>
          </a:xfrm>
        </p:spPr>
        <p:txBody>
          <a:bodyPr>
            <a:normAutofit/>
          </a:bodyPr>
          <a:lstStyle/>
          <a:p>
            <a:pPr marL="0" indent="0">
              <a:buNone/>
            </a:pPr>
            <a:r>
              <a:rPr lang="en-US" dirty="0">
                <a:solidFill>
                  <a:srgbClr val="FF0000"/>
                </a:solidFill>
              </a:rPr>
              <a:t>CSS Cursors</a:t>
            </a:r>
          </a:p>
          <a:p>
            <a:pPr marL="0" indent="0">
              <a:buNone/>
            </a:pPr>
            <a:r>
              <a:rPr lang="en-US" dirty="0"/>
              <a:t>CSS cursor property used to define cursor type (i.e. mouse pointer) when the mouse moves over a certain area or, over a link on the webpage.</a:t>
            </a:r>
          </a:p>
          <a:p>
            <a:pPr marL="0" indent="0">
              <a:buNone/>
            </a:pPr>
            <a:r>
              <a:rPr lang="en-US" dirty="0">
                <a:solidFill>
                  <a:srgbClr val="FF0000"/>
                </a:solidFill>
              </a:rPr>
              <a:t>CSS Overflow</a:t>
            </a:r>
          </a:p>
          <a:p>
            <a:pPr marL="0" indent="0">
              <a:buNone/>
            </a:pPr>
            <a:r>
              <a:rPr lang="en-US" dirty="0"/>
              <a:t>The overflow property specifies the behavior that occurs when an element's content overflows (doesn't fit) the element's box.</a:t>
            </a:r>
          </a:p>
          <a:p>
            <a:pPr marL="0" indent="0">
              <a:buNone/>
            </a:pPr>
            <a:r>
              <a:rPr lang="en-US" dirty="0"/>
              <a:t>div {</a:t>
            </a:r>
          </a:p>
          <a:p>
            <a:pPr marL="0" indent="0">
              <a:buNone/>
            </a:pPr>
            <a:r>
              <a:rPr lang="en-US" dirty="0"/>
              <a:t>    width: 250px;</a:t>
            </a:r>
          </a:p>
          <a:p>
            <a:pPr marL="0" indent="0">
              <a:buNone/>
            </a:pPr>
            <a:r>
              <a:rPr lang="en-US" dirty="0"/>
              <a:t>    height: 150px;</a:t>
            </a:r>
          </a:p>
          <a:p>
            <a:pPr marL="0" indent="0">
              <a:buNone/>
            </a:pPr>
            <a:r>
              <a:rPr lang="en-US" dirty="0"/>
              <a:t>    overflow: scroll;</a:t>
            </a:r>
          </a:p>
          <a:p>
            <a:pPr marL="0" indent="0">
              <a:buNone/>
            </a:pPr>
            <a:r>
              <a:rPr lang="en-US" dirty="0"/>
              <a:t>}</a:t>
            </a:r>
          </a:p>
        </p:txBody>
      </p:sp>
    </p:spTree>
    <p:extLst>
      <p:ext uri="{BB962C8B-B14F-4D97-AF65-F5344CB8AC3E}">
        <p14:creationId xmlns:p14="http://schemas.microsoft.com/office/powerpoint/2010/main" val="47915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0512D-0E90-851A-DEF5-F33677AEE809}"/>
              </a:ext>
            </a:extLst>
          </p:cNvPr>
          <p:cNvSpPr>
            <a:spLocks noGrp="1"/>
          </p:cNvSpPr>
          <p:nvPr>
            <p:ph idx="1"/>
          </p:nvPr>
        </p:nvSpPr>
        <p:spPr/>
        <p:txBody>
          <a:bodyPr>
            <a:normAutofit fontScale="92500" lnSpcReduction="10000"/>
          </a:bodyPr>
          <a:lstStyle/>
          <a:p>
            <a:r>
              <a:rPr lang="en-US" b="1" i="0" dirty="0">
                <a:solidFill>
                  <a:srgbClr val="262626"/>
                </a:solidFill>
                <a:effectLst/>
                <a:latin typeface="-apple-system"/>
              </a:rPr>
              <a:t>HTML Element Syntax</a:t>
            </a:r>
          </a:p>
          <a:p>
            <a:r>
              <a:rPr lang="en-US" b="0" dirty="0">
                <a:effectLst/>
                <a:latin typeface="Consolas" panose="020B0609020204030204" pitchFamily="49" charset="0"/>
              </a:rPr>
              <a:t>Most HTML elements are written with a start tag (or opening tag) and an end tag (or closing tag), with content in between. Elements can also contain attributes that defines its additional properties. For example, a paragraph, which is represented by the p element, would be written as</a:t>
            </a:r>
          </a:p>
          <a:p>
            <a:r>
              <a:rPr lang="en-US" dirty="0"/>
              <a:t>&lt;p class=“p1”&gt;Hello Paragraph&lt;/p&gt;</a:t>
            </a:r>
          </a:p>
          <a:p>
            <a:r>
              <a:rPr lang="en-US" b="1" i="0" dirty="0">
                <a:solidFill>
                  <a:srgbClr val="262626"/>
                </a:solidFill>
                <a:effectLst/>
                <a:latin typeface="-apple-system"/>
              </a:rPr>
              <a:t>HTML Tags Vs Elements</a:t>
            </a:r>
          </a:p>
          <a:p>
            <a:r>
              <a:rPr lang="en-US" b="0" i="0" dirty="0">
                <a:solidFill>
                  <a:srgbClr val="414141"/>
                </a:solidFill>
                <a:effectLst/>
                <a:latin typeface="-apple-system"/>
              </a:rPr>
              <a:t>Technically, an HTML element is the collection of start tag, its attributes, an end tag and everything in between.</a:t>
            </a:r>
            <a:endParaRPr lang="en-US" dirty="0"/>
          </a:p>
        </p:txBody>
      </p:sp>
    </p:spTree>
    <p:extLst>
      <p:ext uri="{BB962C8B-B14F-4D97-AF65-F5344CB8AC3E}">
        <p14:creationId xmlns:p14="http://schemas.microsoft.com/office/powerpoint/2010/main" val="2649176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6ED7-9CAF-224F-A411-B806010E2B70}"/>
              </a:ext>
            </a:extLst>
          </p:cNvPr>
          <p:cNvSpPr>
            <a:spLocks noGrp="1"/>
          </p:cNvSpPr>
          <p:nvPr>
            <p:ph type="title"/>
          </p:nvPr>
        </p:nvSpPr>
        <p:spPr/>
        <p:txBody>
          <a:bodyPr/>
          <a:lstStyle/>
          <a:p>
            <a:r>
              <a:rPr lang="en-US" sz="3600" dirty="0"/>
              <a:t>CSS POSITION</a:t>
            </a:r>
            <a:r>
              <a:rPr lang="en-US" dirty="0"/>
              <a:t>: </a:t>
            </a:r>
            <a:r>
              <a:rPr lang="en-US" sz="2400" dirty="0"/>
              <a:t>The position property defines how an element will be positioned on a page.</a:t>
            </a:r>
            <a:endParaRPr lang="en-US" dirty="0"/>
          </a:p>
        </p:txBody>
      </p:sp>
      <p:sp>
        <p:nvSpPr>
          <p:cNvPr id="3" name="Content Placeholder 2">
            <a:extLst>
              <a:ext uri="{FF2B5EF4-FFF2-40B4-BE49-F238E27FC236}">
                <a16:creationId xmlns:a16="http://schemas.microsoft.com/office/drawing/2014/main" id="{B013B3E7-116B-C25F-9174-A0B3CF55BDDE}"/>
              </a:ext>
            </a:extLst>
          </p:cNvPr>
          <p:cNvSpPr>
            <a:spLocks noGrp="1"/>
          </p:cNvSpPr>
          <p:nvPr>
            <p:ph idx="1"/>
          </p:nvPr>
        </p:nvSpPr>
        <p:spPr/>
        <p:txBody>
          <a:bodyPr>
            <a:normAutofit fontScale="62500" lnSpcReduction="20000"/>
          </a:bodyPr>
          <a:lstStyle/>
          <a:p>
            <a:r>
              <a:rPr lang="en-US" dirty="0">
                <a:solidFill>
                  <a:srgbClr val="FF0000"/>
                </a:solidFill>
              </a:rPr>
              <a:t>Static Positioning</a:t>
            </a:r>
          </a:p>
          <a:p>
            <a:r>
              <a:rPr lang="en-US" dirty="0"/>
              <a:t>A static positioned element is always positioned according to the normal flow of the page. HTML elements are positioned static by default. Static positioned elements are not affected by the top, bottom, left, right, and z-index properties.</a:t>
            </a:r>
          </a:p>
          <a:p>
            <a:r>
              <a:rPr lang="en-US" dirty="0">
                <a:solidFill>
                  <a:srgbClr val="FF0000"/>
                </a:solidFill>
              </a:rPr>
              <a:t>Relative Positioning</a:t>
            </a:r>
          </a:p>
          <a:p>
            <a:r>
              <a:rPr lang="en-US" dirty="0"/>
              <a:t>A relative positioned element is positioned relative to its normal position.</a:t>
            </a:r>
          </a:p>
          <a:p>
            <a:endParaRPr lang="en-US" dirty="0"/>
          </a:p>
          <a:p>
            <a:r>
              <a:rPr lang="en-US" dirty="0"/>
              <a:t>In the relative positioning scheme the element's box position is calculated according to the normal flow. Then the box is shifted from this normal position according to the properties — top or bottom and/or left or right.</a:t>
            </a:r>
          </a:p>
          <a:p>
            <a:endParaRPr lang="en-US" dirty="0"/>
          </a:p>
          <a:p>
            <a:pPr marL="0" indent="0">
              <a:buNone/>
            </a:pPr>
            <a:r>
              <a:rPr lang="en-US" dirty="0"/>
              <a:t>.box {</a:t>
            </a:r>
          </a:p>
          <a:p>
            <a:pPr marL="0" indent="0">
              <a:buNone/>
            </a:pPr>
            <a:r>
              <a:rPr lang="en-US" dirty="0"/>
              <a:t>    position: relative;</a:t>
            </a:r>
          </a:p>
          <a:p>
            <a:pPr marL="0" indent="0">
              <a:buNone/>
            </a:pPr>
            <a:r>
              <a:rPr lang="en-US" dirty="0"/>
              <a:t>    left: 100px;</a:t>
            </a:r>
          </a:p>
          <a:p>
            <a:pPr marL="0" indent="0">
              <a:buNone/>
            </a:pPr>
            <a:r>
              <a:rPr lang="en-US" dirty="0"/>
              <a:t>}</a:t>
            </a:r>
          </a:p>
        </p:txBody>
      </p:sp>
    </p:spTree>
    <p:extLst>
      <p:ext uri="{BB962C8B-B14F-4D97-AF65-F5344CB8AC3E}">
        <p14:creationId xmlns:p14="http://schemas.microsoft.com/office/powerpoint/2010/main" val="3950969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6F44E-4656-D51B-112A-0A4A12F59662}"/>
              </a:ext>
            </a:extLst>
          </p:cNvPr>
          <p:cNvSpPr>
            <a:spLocks noGrp="1"/>
          </p:cNvSpPr>
          <p:nvPr>
            <p:ph idx="1"/>
          </p:nvPr>
        </p:nvSpPr>
        <p:spPr>
          <a:xfrm>
            <a:off x="838200" y="228600"/>
            <a:ext cx="10515600" cy="6410325"/>
          </a:xfrm>
        </p:spPr>
        <p:txBody>
          <a:bodyPr>
            <a:normAutofit/>
          </a:bodyPr>
          <a:lstStyle/>
          <a:p>
            <a:pPr marL="0" indent="0">
              <a:buNone/>
            </a:pPr>
            <a:r>
              <a:rPr lang="en-US" dirty="0">
                <a:solidFill>
                  <a:srgbClr val="FF0000"/>
                </a:solidFill>
              </a:rPr>
              <a:t>Absolute Positioning</a:t>
            </a:r>
          </a:p>
          <a:p>
            <a:pPr marL="0" indent="0">
              <a:buNone/>
            </a:pPr>
            <a:r>
              <a:rPr lang="en-US" dirty="0"/>
              <a:t>An absolutely positioned element is positioned relative to the first parent element that has a position other than static. If no such element is found, it will be positioned on a page relative to the 'top-left' corner of the browser window. The box's offsets further can be specified using one or more of the properties top, right, bottom, and left.</a:t>
            </a:r>
          </a:p>
          <a:p>
            <a:pPr marL="0" indent="0">
              <a:buNone/>
            </a:pPr>
            <a:r>
              <a:rPr lang="en-US" dirty="0"/>
              <a:t>.box {</a:t>
            </a:r>
          </a:p>
          <a:p>
            <a:pPr marL="0" indent="0">
              <a:buNone/>
            </a:pPr>
            <a:r>
              <a:rPr lang="en-US" dirty="0"/>
              <a:t>    position: absolute;</a:t>
            </a:r>
          </a:p>
          <a:p>
            <a:pPr marL="0" indent="0">
              <a:buNone/>
            </a:pPr>
            <a:r>
              <a:rPr lang="en-US" dirty="0"/>
              <a:t>    top: 200px;</a:t>
            </a:r>
          </a:p>
          <a:p>
            <a:pPr marL="0" indent="0">
              <a:buNone/>
            </a:pPr>
            <a:r>
              <a:rPr lang="en-US" dirty="0"/>
              <a:t>    left: 100px;</a:t>
            </a:r>
          </a:p>
          <a:p>
            <a:pPr marL="0" indent="0">
              <a:buNone/>
            </a:pPr>
            <a:r>
              <a:rPr lang="en-US" dirty="0"/>
              <a:t>}</a:t>
            </a:r>
          </a:p>
          <a:p>
            <a:pPr marL="0" indent="0">
              <a:buNone/>
            </a:pPr>
            <a:r>
              <a:rPr lang="en-US" dirty="0">
                <a:solidFill>
                  <a:srgbClr val="FF0000"/>
                </a:solidFill>
              </a:rPr>
              <a:t>Fixed Positioning</a:t>
            </a:r>
          </a:p>
          <a:p>
            <a:pPr marL="0" indent="0">
              <a:buNone/>
            </a:pPr>
            <a:r>
              <a:rPr lang="en-US" dirty="0"/>
              <a:t>Fixed positioning is a subcategory of absolute positioning.</a:t>
            </a:r>
          </a:p>
          <a:p>
            <a:pPr marL="0" indent="0">
              <a:buNone/>
            </a:pPr>
            <a:endParaRPr lang="en-US" dirty="0"/>
          </a:p>
        </p:txBody>
      </p:sp>
    </p:spTree>
    <p:extLst>
      <p:ext uri="{BB962C8B-B14F-4D97-AF65-F5344CB8AC3E}">
        <p14:creationId xmlns:p14="http://schemas.microsoft.com/office/powerpoint/2010/main" val="6466690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51B58-E74E-96B2-BC7F-A388E1AA08B6}"/>
              </a:ext>
            </a:extLst>
          </p:cNvPr>
          <p:cNvSpPr>
            <a:spLocks noGrp="1"/>
          </p:cNvSpPr>
          <p:nvPr>
            <p:ph idx="1"/>
          </p:nvPr>
        </p:nvSpPr>
        <p:spPr>
          <a:xfrm>
            <a:off x="838200" y="257175"/>
            <a:ext cx="10515600" cy="6400800"/>
          </a:xfrm>
        </p:spPr>
        <p:txBody>
          <a:bodyPr>
            <a:normAutofit/>
          </a:bodyPr>
          <a:lstStyle/>
          <a:p>
            <a:r>
              <a:rPr lang="en-US" sz="2400" dirty="0"/>
              <a:t>The only difference is, a fixed positioned element is fixed with respect to the browser's viewport and does not move when scrolled.</a:t>
            </a:r>
          </a:p>
          <a:p>
            <a:pPr marL="0" indent="0">
              <a:buNone/>
            </a:pPr>
            <a:r>
              <a:rPr lang="en-US" sz="2400" dirty="0"/>
              <a:t>.box {</a:t>
            </a:r>
          </a:p>
          <a:p>
            <a:pPr marL="0" indent="0">
              <a:buNone/>
            </a:pPr>
            <a:r>
              <a:rPr lang="en-US" sz="2400" dirty="0"/>
              <a:t>    position: fixed;</a:t>
            </a:r>
          </a:p>
          <a:p>
            <a:pPr marL="0" indent="0">
              <a:buNone/>
            </a:pPr>
            <a:r>
              <a:rPr lang="en-US" sz="2400" dirty="0"/>
              <a:t>   top: 200px;</a:t>
            </a:r>
          </a:p>
          <a:p>
            <a:pPr marL="0" indent="0">
              <a:buNone/>
            </a:pPr>
            <a:r>
              <a:rPr lang="en-US" sz="2400" dirty="0"/>
              <a:t>    left: 100px;</a:t>
            </a:r>
          </a:p>
          <a:p>
            <a:pPr marL="0" indent="0">
              <a:buNone/>
            </a:pPr>
            <a:r>
              <a:rPr lang="en-US" sz="2400" dirty="0"/>
              <a:t>}</a:t>
            </a:r>
          </a:p>
        </p:txBody>
      </p:sp>
    </p:spTree>
    <p:extLst>
      <p:ext uri="{BB962C8B-B14F-4D97-AF65-F5344CB8AC3E}">
        <p14:creationId xmlns:p14="http://schemas.microsoft.com/office/powerpoint/2010/main" val="4167654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6DBF-F4A7-DEFB-F1C4-0650C0F5F1AD}"/>
              </a:ext>
            </a:extLst>
          </p:cNvPr>
          <p:cNvSpPr>
            <a:spLocks noGrp="1"/>
          </p:cNvSpPr>
          <p:nvPr>
            <p:ph type="title"/>
          </p:nvPr>
        </p:nvSpPr>
        <p:spPr/>
        <p:txBody>
          <a:bodyPr/>
          <a:lstStyle/>
          <a:p>
            <a:r>
              <a:rPr lang="en-US" dirty="0" err="1"/>
              <a:t>Css</a:t>
            </a:r>
            <a:r>
              <a:rPr lang="en-US" dirty="0"/>
              <a:t> box sizing</a:t>
            </a:r>
          </a:p>
        </p:txBody>
      </p:sp>
      <p:sp>
        <p:nvSpPr>
          <p:cNvPr id="3" name="Content Placeholder 2">
            <a:extLst>
              <a:ext uri="{FF2B5EF4-FFF2-40B4-BE49-F238E27FC236}">
                <a16:creationId xmlns:a16="http://schemas.microsoft.com/office/drawing/2014/main" id="{D4B0F9DD-EEDE-2187-BA86-4D824569BE80}"/>
              </a:ext>
            </a:extLst>
          </p:cNvPr>
          <p:cNvSpPr>
            <a:spLocks noGrp="1"/>
          </p:cNvSpPr>
          <p:nvPr>
            <p:ph idx="1"/>
          </p:nvPr>
        </p:nvSpPr>
        <p:spPr/>
        <p:txBody>
          <a:bodyPr>
            <a:normAutofit fontScale="85000" lnSpcReduction="20000"/>
          </a:bodyPr>
          <a:lstStyle/>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The CSS box-sizing property allows us to include the padding and border in an element's total width and height.</a:t>
            </a:r>
          </a:p>
          <a:p>
            <a:pPr marL="0" indent="0">
              <a:buNone/>
            </a:pPr>
            <a:r>
              <a:rPr lang="en-US" b="0" dirty="0">
                <a:effectLst/>
                <a:latin typeface="Consolas" panose="020B0609020204030204" pitchFamily="49" charset="0"/>
              </a:rPr>
              <a:t>By default, the width and height of an element is calculated like this: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width + padding + border = actual width of an element</a:t>
            </a:r>
          </a:p>
          <a:p>
            <a:pPr marL="0" indent="0">
              <a:buNone/>
            </a:pPr>
            <a:r>
              <a:rPr lang="en-US" b="0" dirty="0">
                <a:effectLst/>
                <a:latin typeface="Consolas" panose="020B0609020204030204" pitchFamily="49" charset="0"/>
              </a:rPr>
              <a:t>height + padding + border = actual height of an element</a:t>
            </a:r>
          </a:p>
          <a:p>
            <a:pPr marL="0" indent="0">
              <a:buNone/>
            </a:pPr>
            <a:r>
              <a:rPr lang="en-US" b="0" dirty="0">
                <a:effectLst/>
                <a:latin typeface="Consolas" panose="020B0609020204030204" pitchFamily="49" charset="0"/>
              </a:rPr>
              <a:t>The box-sizing property allows us to include the padding and border in an element's total width and height.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If you set box-sizing: border-box; on an element, padding and border are included in the width and height:</a:t>
            </a:r>
          </a:p>
          <a:p>
            <a:pPr marL="0" indent="0">
              <a:buNone/>
            </a:pPr>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312988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6D56A-B56F-9776-D0F0-BB920A6EBF8C}"/>
              </a:ext>
            </a:extLst>
          </p:cNvPr>
          <p:cNvSpPr>
            <a:spLocks noGrp="1"/>
          </p:cNvSpPr>
          <p:nvPr>
            <p:ph idx="1"/>
          </p:nvPr>
        </p:nvSpPr>
        <p:spPr>
          <a:xfrm>
            <a:off x="838200" y="180975"/>
            <a:ext cx="10515600" cy="5995988"/>
          </a:xfrm>
        </p:spPr>
        <p:txBody>
          <a:bodyPr>
            <a:normAutofit fontScale="85000" lnSpcReduction="20000"/>
          </a:bodyPr>
          <a:lstStyle/>
          <a:p>
            <a:pPr marL="0" indent="0">
              <a:buNone/>
            </a:pPr>
            <a:r>
              <a:rPr lang="en-US" b="0" dirty="0">
                <a:solidFill>
                  <a:srgbClr val="FF0000"/>
                </a:solidFill>
                <a:effectLst/>
                <a:latin typeface="Consolas" panose="020B0609020204030204" pitchFamily="49" charset="0"/>
              </a:rPr>
              <a:t>CSS Flexbox</a:t>
            </a: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First define flexbox container as parent</a:t>
            </a:r>
          </a:p>
          <a:p>
            <a:pPr marL="0" indent="0">
              <a:buNone/>
            </a:pPr>
            <a:r>
              <a:rPr lang="en-US" b="0" dirty="0">
                <a:effectLst/>
                <a:latin typeface="Consolas" panose="020B0609020204030204" pitchFamily="49" charset="0"/>
              </a:rPr>
              <a:t>A flex container with three flex items: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&lt;div class="flex-container"&gt;</a:t>
            </a:r>
          </a:p>
          <a:p>
            <a:pPr marL="0" indent="0">
              <a:buNone/>
            </a:pPr>
            <a:r>
              <a:rPr lang="en-US" b="0" dirty="0">
                <a:effectLst/>
                <a:latin typeface="Consolas" panose="020B0609020204030204" pitchFamily="49" charset="0"/>
              </a:rPr>
              <a:t>  &lt;div&gt;first div&lt;/div&gt;</a:t>
            </a:r>
          </a:p>
          <a:p>
            <a:pPr marL="0" indent="0">
              <a:buNone/>
            </a:pPr>
            <a:r>
              <a:rPr lang="en-US" b="0" dirty="0">
                <a:effectLst/>
                <a:latin typeface="Consolas" panose="020B0609020204030204" pitchFamily="49" charset="0"/>
              </a:rPr>
              <a:t>  &lt;div&gt;2</a:t>
            </a:r>
            <a:r>
              <a:rPr lang="en-US" b="0" baseline="30000" dirty="0">
                <a:effectLst/>
                <a:latin typeface="Consolas" panose="020B0609020204030204" pitchFamily="49" charset="0"/>
              </a:rPr>
              <a:t>nd</a:t>
            </a:r>
            <a:r>
              <a:rPr lang="en-US" b="0" dirty="0">
                <a:effectLst/>
                <a:latin typeface="Consolas" panose="020B0609020204030204" pitchFamily="49" charset="0"/>
              </a:rPr>
              <a:t> div&lt;/div&gt;</a:t>
            </a:r>
          </a:p>
          <a:p>
            <a:pPr marL="0" indent="0">
              <a:buNone/>
            </a:pPr>
            <a:r>
              <a:rPr lang="en-US" b="0" dirty="0">
                <a:effectLst/>
                <a:latin typeface="Consolas" panose="020B0609020204030204" pitchFamily="49" charset="0"/>
              </a:rPr>
              <a:t>  &lt;div&gt;3</a:t>
            </a:r>
            <a:r>
              <a:rPr lang="en-US" b="0" baseline="30000" dirty="0">
                <a:effectLst/>
                <a:latin typeface="Consolas" panose="020B0609020204030204" pitchFamily="49" charset="0"/>
              </a:rPr>
              <a:t>rd</a:t>
            </a:r>
            <a:r>
              <a:rPr lang="en-US" b="0" dirty="0">
                <a:effectLst/>
                <a:latin typeface="Consolas" panose="020B0609020204030204" pitchFamily="49" charset="0"/>
              </a:rPr>
              <a:t> div&lt;/div&gt;</a:t>
            </a:r>
          </a:p>
          <a:p>
            <a:pPr marL="0" indent="0">
              <a:buNone/>
            </a:pPr>
            <a:r>
              <a:rPr lang="en-US" b="0" dirty="0">
                <a:effectLst/>
                <a:latin typeface="Consolas" panose="020B0609020204030204" pitchFamily="49" charset="0"/>
              </a:rPr>
              <a:t>&lt;/div&gt;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flex container becomes flexible by setting the display property to flex:</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flex-direction: The flex-direction property defines in which direction the container wants to stack the flex items.</a:t>
            </a:r>
          </a:p>
          <a:p>
            <a:pPr marL="0" indent="0">
              <a:buNone/>
            </a:pPr>
            <a:endParaRPr lang="en-US" dirty="0"/>
          </a:p>
        </p:txBody>
      </p:sp>
    </p:spTree>
    <p:extLst>
      <p:ext uri="{BB962C8B-B14F-4D97-AF65-F5344CB8AC3E}">
        <p14:creationId xmlns:p14="http://schemas.microsoft.com/office/powerpoint/2010/main" val="1112425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7519F-D3C6-91CA-B020-261088D5014F}"/>
              </a:ext>
            </a:extLst>
          </p:cNvPr>
          <p:cNvSpPr>
            <a:spLocks noGrp="1"/>
          </p:cNvSpPr>
          <p:nvPr>
            <p:ph idx="1"/>
          </p:nvPr>
        </p:nvSpPr>
        <p:spPr>
          <a:xfrm>
            <a:off x="838200" y="0"/>
            <a:ext cx="10515600" cy="6705600"/>
          </a:xfrm>
        </p:spPr>
        <p:txBody>
          <a:bodyPr>
            <a:normAutofit fontScale="70000" lnSpcReduction="20000"/>
          </a:bodyPr>
          <a:lstStyle/>
          <a:p>
            <a:pPr marL="0" indent="0">
              <a:buNone/>
            </a:pPr>
            <a:r>
              <a:rPr lang="en-US" b="0" dirty="0">
                <a:effectLst/>
                <a:latin typeface="Consolas" panose="020B0609020204030204" pitchFamily="49" charset="0"/>
              </a:rPr>
              <a:t>The flex-wrap Property</a:t>
            </a:r>
          </a:p>
          <a:p>
            <a:pPr marL="0" indent="0">
              <a:buNone/>
            </a:pPr>
            <a:r>
              <a:rPr lang="en-US" b="0" dirty="0">
                <a:effectLst/>
                <a:latin typeface="Consolas" panose="020B0609020204030204" pitchFamily="49" charset="0"/>
              </a:rPr>
              <a:t>The flex-wrap property specifies whether the flex items should wrap or not.</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flex-wrap: wrap;</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t>
            </a:r>
            <a:r>
              <a:rPr lang="en-US" b="0" dirty="0" err="1">
                <a:effectLst/>
                <a:latin typeface="Consolas" panose="020B0609020204030204" pitchFamily="49" charset="0"/>
              </a:rPr>
              <a:t>nowrap</a:t>
            </a:r>
            <a:r>
              <a:rPr lang="en-US" b="0" dirty="0">
                <a:effectLst/>
                <a:latin typeface="Consolas" panose="020B0609020204030204" pitchFamily="49" charset="0"/>
              </a:rPr>
              <a:t> value specifies that the flex items will not wrap (this is default):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flex-wrap: </a:t>
            </a:r>
            <a:r>
              <a:rPr lang="en-US" b="0" dirty="0" err="1">
                <a:effectLst/>
                <a:latin typeface="Consolas" panose="020B0609020204030204" pitchFamily="49" charset="0"/>
              </a:rPr>
              <a:t>nowrap</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flex-flow property is a shorthand property for setting both the flex-direction and flex-wrap properties.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flex-flow: row wrap;</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754147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E87B6-678D-E2B6-4AE3-09B2A4E820C0}"/>
              </a:ext>
            </a:extLst>
          </p:cNvPr>
          <p:cNvSpPr>
            <a:spLocks noGrp="1"/>
          </p:cNvSpPr>
          <p:nvPr>
            <p:ph idx="1"/>
          </p:nvPr>
        </p:nvSpPr>
        <p:spPr>
          <a:xfrm>
            <a:off x="838200" y="180975"/>
            <a:ext cx="10515600" cy="5995988"/>
          </a:xfrm>
        </p:spPr>
        <p:txBody>
          <a:bodyPr>
            <a:normAutofit fontScale="62500" lnSpcReduction="20000"/>
          </a:bodyPr>
          <a:lstStyle/>
          <a:p>
            <a:pPr marL="0" indent="0">
              <a:buNone/>
            </a:pPr>
            <a:r>
              <a:rPr lang="en-US" b="0" dirty="0">
                <a:effectLst/>
                <a:latin typeface="Consolas" panose="020B0609020204030204" pitchFamily="49" charset="0"/>
              </a:rPr>
              <a:t>The justify-content Property</a:t>
            </a:r>
          </a:p>
          <a:p>
            <a:pPr marL="0" indent="0">
              <a:buNone/>
            </a:pPr>
            <a:r>
              <a:rPr lang="en-US" b="0" dirty="0">
                <a:effectLst/>
                <a:latin typeface="Consolas" panose="020B0609020204030204" pitchFamily="49" charset="0"/>
              </a:rPr>
              <a:t>The justify-content property is used to align the flex items:</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center;</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flex-start value aligns the flex items at the beginning of the container (this is default):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flex-start;</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flex-end value aligns the flex items at the end of the container:</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flex-end;</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8917915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95AC3-38A0-CDFF-E37A-12ED7E018A6F}"/>
              </a:ext>
            </a:extLst>
          </p:cNvPr>
          <p:cNvSpPr>
            <a:spLocks noGrp="1"/>
          </p:cNvSpPr>
          <p:nvPr>
            <p:ph idx="1"/>
          </p:nvPr>
        </p:nvSpPr>
        <p:spPr>
          <a:xfrm>
            <a:off x="838200" y="342900"/>
            <a:ext cx="10515600" cy="5834063"/>
          </a:xfrm>
        </p:spPr>
        <p:txBody>
          <a:bodyPr>
            <a:normAutofit fontScale="55000" lnSpcReduction="20000"/>
          </a:bodyPr>
          <a:lstStyle/>
          <a:p>
            <a:pPr marL="0" indent="0">
              <a:buNone/>
            </a:pPr>
            <a:r>
              <a:rPr lang="en-US" b="0" dirty="0">
                <a:effectLst/>
                <a:latin typeface="Consolas" panose="020B0609020204030204" pitchFamily="49" charset="0"/>
              </a:rPr>
              <a:t>The space-around value displays the flex items with space before, between, and after the lines: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space-around;</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space-between value displays the flex items with space between the lines: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space-between;</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align-items Property</a:t>
            </a:r>
          </a:p>
          <a:p>
            <a:pPr marL="0" indent="0">
              <a:buNone/>
            </a:pPr>
            <a:r>
              <a:rPr lang="en-US" b="0" dirty="0">
                <a:effectLst/>
                <a:latin typeface="Consolas" panose="020B0609020204030204" pitchFamily="49" charset="0"/>
              </a:rPr>
              <a:t>The align-items property is used to align the flex items.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height: 200px;</a:t>
            </a:r>
          </a:p>
          <a:p>
            <a:pPr marL="0" indent="0">
              <a:buNone/>
            </a:pPr>
            <a:r>
              <a:rPr lang="en-US" b="0" dirty="0">
                <a:effectLst/>
                <a:latin typeface="Consolas" panose="020B0609020204030204" pitchFamily="49" charset="0"/>
              </a:rPr>
              <a:t>  align-items: center;</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200831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7F4FB-A7C2-406D-05DF-FE663CEDC48B}"/>
              </a:ext>
            </a:extLst>
          </p:cNvPr>
          <p:cNvSpPr>
            <a:spLocks noGrp="1"/>
          </p:cNvSpPr>
          <p:nvPr>
            <p:ph idx="1"/>
          </p:nvPr>
        </p:nvSpPr>
        <p:spPr>
          <a:xfrm>
            <a:off x="838200" y="0"/>
            <a:ext cx="10515600" cy="6176963"/>
          </a:xfrm>
        </p:spPr>
        <p:txBody>
          <a:bodyPr>
            <a:normAutofit/>
          </a:bodyPr>
          <a:lstStyle/>
          <a:p>
            <a:pPr marL="0" indent="0">
              <a:buNone/>
            </a:pPr>
            <a:r>
              <a:rPr lang="en-US" b="0" dirty="0">
                <a:solidFill>
                  <a:srgbClr val="FF0000"/>
                </a:solidFill>
                <a:effectLst/>
                <a:latin typeface="Consolas" panose="020B0609020204030204" pitchFamily="49" charset="0"/>
              </a:rPr>
              <a:t>Perfect Centering</a:t>
            </a:r>
          </a:p>
          <a:p>
            <a:pPr marL="0" indent="0">
              <a:buNone/>
            </a:pPr>
            <a:r>
              <a:rPr lang="en-US" b="0" dirty="0">
                <a:effectLst/>
                <a:latin typeface="Consolas" panose="020B0609020204030204" pitchFamily="49" charset="0"/>
              </a:rPr>
              <a:t>Set both the justify-content and align-items properties to center, and the flex item will be perfectly centered:</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height: 300px;</a:t>
            </a:r>
          </a:p>
          <a:p>
            <a:pPr marL="0" indent="0">
              <a:buNone/>
            </a:pPr>
            <a:r>
              <a:rPr lang="en-US" b="0" dirty="0">
                <a:effectLst/>
                <a:latin typeface="Consolas" panose="020B0609020204030204" pitchFamily="49" charset="0"/>
              </a:rPr>
              <a:t>  justify-content: center;</a:t>
            </a:r>
          </a:p>
          <a:p>
            <a:pPr marL="0" indent="0">
              <a:buNone/>
            </a:pPr>
            <a:r>
              <a:rPr lang="en-US" b="0" dirty="0">
                <a:effectLst/>
                <a:latin typeface="Consolas" panose="020B0609020204030204" pitchFamily="49" charset="0"/>
              </a:rPr>
              <a:t>  align-items: center;</a:t>
            </a:r>
          </a:p>
          <a:p>
            <a:pPr marL="0" indent="0">
              <a:buNone/>
            </a:pP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40042227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E31C-5C80-E310-E9C1-17B87B41449E}"/>
              </a:ext>
            </a:extLst>
          </p:cNvPr>
          <p:cNvSpPr>
            <a:spLocks noGrp="1"/>
          </p:cNvSpPr>
          <p:nvPr>
            <p:ph type="title"/>
          </p:nvPr>
        </p:nvSpPr>
        <p:spPr/>
        <p:txBody>
          <a:bodyPr/>
          <a:lstStyle/>
          <a:p>
            <a:r>
              <a:rPr lang="en-US" dirty="0" err="1"/>
              <a:t>Css</a:t>
            </a:r>
            <a:r>
              <a:rPr lang="en-US" dirty="0"/>
              <a:t> grid</a:t>
            </a:r>
          </a:p>
        </p:txBody>
      </p:sp>
      <p:sp>
        <p:nvSpPr>
          <p:cNvPr id="3" name="Content Placeholder 2">
            <a:extLst>
              <a:ext uri="{FF2B5EF4-FFF2-40B4-BE49-F238E27FC236}">
                <a16:creationId xmlns:a16="http://schemas.microsoft.com/office/drawing/2014/main" id="{5F6431C5-FDE1-8FE0-1FCC-FCE5AFCC0DB2}"/>
              </a:ext>
            </a:extLst>
          </p:cNvPr>
          <p:cNvSpPr>
            <a:spLocks noGrp="1"/>
          </p:cNvSpPr>
          <p:nvPr>
            <p:ph idx="1"/>
          </p:nvPr>
        </p:nvSpPr>
        <p:spPr>
          <a:xfrm>
            <a:off x="838200" y="1409700"/>
            <a:ext cx="10515600" cy="5276850"/>
          </a:xfrm>
        </p:spPr>
        <p:txBody>
          <a:bodyPr/>
          <a:lstStyle/>
          <a:p>
            <a:pPr marL="0" indent="0">
              <a:buNone/>
            </a:pPr>
            <a:r>
              <a:rPr lang="en-US" b="0" i="0" u="none" strike="noStrike" dirty="0">
                <a:solidFill>
                  <a:srgbClr val="E91E63"/>
                </a:solidFill>
                <a:effectLst/>
                <a:latin typeface="-apple-system"/>
                <a:hlinkClick r:id="rId2"/>
              </a:rPr>
              <a:t>CSS Grid</a:t>
            </a:r>
            <a:r>
              <a:rPr lang="en-US" b="0" i="0" dirty="0">
                <a:solidFill>
                  <a:srgbClr val="434346"/>
                </a:solidFill>
                <a:effectLst/>
                <a:latin typeface="-apple-system"/>
              </a:rPr>
              <a:t> is a powerful tool that allows for two-dimensional layouts to be created on the web</a:t>
            </a:r>
          </a:p>
          <a:p>
            <a:pPr marL="0" indent="0">
              <a:buNone/>
            </a:pPr>
            <a:r>
              <a:rPr lang="en-US" dirty="0">
                <a:solidFill>
                  <a:srgbClr val="FF0000"/>
                </a:solidFill>
              </a:rPr>
              <a:t>Grid Container</a:t>
            </a:r>
          </a:p>
          <a:p>
            <a:pPr marL="0" indent="0">
              <a:buNone/>
            </a:pPr>
            <a:r>
              <a:rPr lang="en-US" dirty="0"/>
              <a:t>Create a grid container by setting the display property with a value of grid or inline-grid. All direct children of grid containers become grid items.</a:t>
            </a:r>
          </a:p>
          <a:p>
            <a:pPr marL="0" indent="0">
              <a:buNone/>
            </a:pPr>
            <a:r>
              <a:rPr lang="en-US" dirty="0">
                <a:solidFill>
                  <a:srgbClr val="FF0000"/>
                </a:solidFill>
              </a:rPr>
              <a:t>display: grid</a:t>
            </a:r>
          </a:p>
          <a:p>
            <a:pPr marL="0" indent="0">
              <a:buNone/>
            </a:pPr>
            <a:r>
              <a:rPr lang="en-US" dirty="0"/>
              <a:t>Grid items are placed in rows by default and span the full width of the grid container.</a:t>
            </a:r>
          </a:p>
          <a:p>
            <a:pPr marL="0" indent="0">
              <a:buNone/>
            </a:pPr>
            <a:r>
              <a:rPr lang="en-US" dirty="0">
                <a:solidFill>
                  <a:srgbClr val="FF0000"/>
                </a:solidFill>
              </a:rPr>
              <a:t>display: inline-grid</a:t>
            </a:r>
          </a:p>
          <a:p>
            <a:pPr marL="0" indent="0">
              <a:buNone/>
            </a:pPr>
            <a:endParaRPr lang="en-US" dirty="0"/>
          </a:p>
        </p:txBody>
      </p:sp>
    </p:spTree>
    <p:extLst>
      <p:ext uri="{BB962C8B-B14F-4D97-AF65-F5344CB8AC3E}">
        <p14:creationId xmlns:p14="http://schemas.microsoft.com/office/powerpoint/2010/main" val="179759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6BD9C-9873-A65E-1F30-3DC9ECF3E8D0}"/>
              </a:ext>
            </a:extLst>
          </p:cNvPr>
          <p:cNvSpPr>
            <a:spLocks noGrp="1"/>
          </p:cNvSpPr>
          <p:nvPr>
            <p:ph idx="1"/>
          </p:nvPr>
        </p:nvSpPr>
        <p:spPr/>
        <p:txBody>
          <a:bodyPr/>
          <a:lstStyle/>
          <a:p>
            <a:r>
              <a:rPr lang="en-US" b="0" dirty="0">
                <a:solidFill>
                  <a:srgbClr val="FF0000"/>
                </a:solidFill>
                <a:effectLst/>
                <a:latin typeface="Consolas" panose="020B0609020204030204" pitchFamily="49" charset="0"/>
              </a:rPr>
              <a:t>Empty HTML Elements</a:t>
            </a:r>
          </a:p>
          <a:p>
            <a:r>
              <a:rPr lang="en-US" b="0" dirty="0">
                <a:effectLst/>
                <a:latin typeface="Consolas" panose="020B0609020204030204" pitchFamily="49" charset="0"/>
              </a:rPr>
              <a:t>Empty elements (also called self-closing or void elements) are not container tags — that means, you can not write &lt;</a:t>
            </a:r>
            <a:r>
              <a:rPr lang="en-US" b="0" dirty="0" err="1">
                <a:effectLst/>
                <a:latin typeface="Consolas" panose="020B0609020204030204" pitchFamily="49" charset="0"/>
              </a:rPr>
              <a:t>hr</a:t>
            </a:r>
            <a:r>
              <a:rPr lang="en-US" b="0" dirty="0">
                <a:effectLst/>
                <a:latin typeface="Consolas" panose="020B0609020204030204" pitchFamily="49" charset="0"/>
              </a:rPr>
              <a:t>&gt;some content&lt;/</a:t>
            </a:r>
            <a:r>
              <a:rPr lang="en-US" b="0" dirty="0" err="1">
                <a:effectLst/>
                <a:latin typeface="Consolas" panose="020B0609020204030204" pitchFamily="49" charset="0"/>
              </a:rPr>
              <a:t>hr</a:t>
            </a:r>
            <a:r>
              <a:rPr lang="en-US" b="0" dirty="0">
                <a:effectLst/>
                <a:latin typeface="Consolas" panose="020B0609020204030204" pitchFamily="49" charset="0"/>
              </a:rPr>
              <a:t>&gt; or &lt;</a:t>
            </a:r>
            <a:r>
              <a:rPr lang="en-US" b="0" dirty="0" err="1">
                <a:effectLst/>
                <a:latin typeface="Consolas" panose="020B0609020204030204" pitchFamily="49" charset="0"/>
              </a:rPr>
              <a:t>br</a:t>
            </a:r>
            <a:r>
              <a:rPr lang="en-US" b="0" dirty="0">
                <a:effectLst/>
                <a:latin typeface="Consolas" panose="020B0609020204030204" pitchFamily="49" charset="0"/>
              </a:rPr>
              <a:t>&gt;some content&lt;/</a:t>
            </a:r>
            <a:r>
              <a:rPr lang="en-US" b="0" dirty="0" err="1">
                <a:effectLst/>
                <a:latin typeface="Consolas" panose="020B0609020204030204" pitchFamily="49" charset="0"/>
              </a:rPr>
              <a:t>br</a:t>
            </a:r>
            <a:r>
              <a:rPr lang="en-US" b="0" dirty="0">
                <a:effectLst/>
                <a:latin typeface="Consolas" panose="020B0609020204030204" pitchFamily="49" charset="0"/>
              </a:rPr>
              <a:t>&gt;.</a:t>
            </a:r>
          </a:p>
          <a:p>
            <a:br>
              <a:rPr lang="en-US" b="0" dirty="0">
                <a:effectLst/>
                <a:latin typeface="Consolas" panose="020B0609020204030204" pitchFamily="49" charset="0"/>
              </a:rPr>
            </a:br>
            <a:r>
              <a:rPr lang="en-US" b="0" dirty="0">
                <a:effectLst/>
                <a:latin typeface="Consolas" panose="020B0609020204030204" pitchFamily="49" charset="0"/>
              </a:rPr>
              <a:t>A typical example of an empty element, is the &lt;</a:t>
            </a:r>
            <a:r>
              <a:rPr lang="en-US" b="0" dirty="0" err="1">
                <a:effectLst/>
                <a:latin typeface="Consolas" panose="020B0609020204030204" pitchFamily="49" charset="0"/>
              </a:rPr>
              <a:t>br</a:t>
            </a:r>
            <a:r>
              <a:rPr lang="en-US" b="0" dirty="0">
                <a:effectLst/>
                <a:latin typeface="Consolas" panose="020B0609020204030204" pitchFamily="49" charset="0"/>
              </a:rPr>
              <a:t>&gt; element, which represents a line break. Some other common empty elements are &lt;</a:t>
            </a:r>
            <a:r>
              <a:rPr lang="en-US" b="0" dirty="0" err="1">
                <a:effectLst/>
                <a:latin typeface="Consolas" panose="020B0609020204030204" pitchFamily="49" charset="0"/>
              </a:rPr>
              <a:t>img</a:t>
            </a:r>
            <a:r>
              <a:rPr lang="en-US" b="0" dirty="0">
                <a:effectLst/>
                <a:latin typeface="Consolas" panose="020B0609020204030204" pitchFamily="49" charset="0"/>
              </a:rPr>
              <a:t>&gt;, &lt;input&gt;, &lt;link&gt;, &lt;meta&gt;, &lt;</a:t>
            </a:r>
            <a:r>
              <a:rPr lang="en-US" b="0" dirty="0" err="1">
                <a:effectLst/>
                <a:latin typeface="Consolas" panose="020B0609020204030204" pitchFamily="49" charset="0"/>
              </a:rPr>
              <a:t>hr</a:t>
            </a:r>
            <a:r>
              <a:rPr lang="en-US" b="0" dirty="0">
                <a:effectLst/>
                <a:latin typeface="Consolas" panose="020B0609020204030204" pitchFamily="49" charset="0"/>
              </a:rPr>
              <a:t>&gt;, etc.</a:t>
            </a:r>
          </a:p>
          <a:p>
            <a:endParaRPr lang="en-US" dirty="0"/>
          </a:p>
        </p:txBody>
      </p:sp>
    </p:spTree>
    <p:extLst>
      <p:ext uri="{BB962C8B-B14F-4D97-AF65-F5344CB8AC3E}">
        <p14:creationId xmlns:p14="http://schemas.microsoft.com/office/powerpoint/2010/main" val="3415481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27B23-1401-83D5-3C81-92539C1D5D90}"/>
              </a:ext>
            </a:extLst>
          </p:cNvPr>
          <p:cNvSpPr>
            <a:spLocks noGrp="1"/>
          </p:cNvSpPr>
          <p:nvPr>
            <p:ph idx="1"/>
          </p:nvPr>
        </p:nvSpPr>
        <p:spPr>
          <a:xfrm>
            <a:off x="838200" y="161925"/>
            <a:ext cx="10515600" cy="6015038"/>
          </a:xfrm>
        </p:spPr>
        <p:txBody>
          <a:bodyPr/>
          <a:lstStyle/>
          <a:p>
            <a:r>
              <a:rPr lang="en-US" dirty="0"/>
              <a:t>Explicit Grid</a:t>
            </a:r>
          </a:p>
          <a:p>
            <a:r>
              <a:rPr lang="en-US" dirty="0"/>
              <a:t>Explicitly set a grid by creating columns and rows with the grid-template-columns and grid-template-rows properties.</a:t>
            </a:r>
          </a:p>
          <a:p>
            <a:r>
              <a:rPr lang="en-US" b="0" dirty="0">
                <a:solidFill>
                  <a:srgbClr val="569CD6"/>
                </a:solidFill>
                <a:effectLst/>
                <a:latin typeface="Consolas" panose="020B0609020204030204" pitchFamily="49" charset="0"/>
              </a:rPr>
              <a:t>grid-template-rows</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50px 100px</a:t>
            </a:r>
          </a:p>
          <a:p>
            <a:r>
              <a:rPr lang="en-US" b="0" dirty="0">
                <a:effectLst/>
                <a:latin typeface="Consolas" panose="020B0609020204030204" pitchFamily="49" charset="0"/>
              </a:rPr>
              <a:t>A row track is created for each value specified for grid-template-rows. Track size values can be any non-negative, length value (</a:t>
            </a:r>
            <a:r>
              <a:rPr lang="en-US" b="0" dirty="0" err="1">
                <a:effectLst/>
                <a:latin typeface="Consolas" panose="020B0609020204030204" pitchFamily="49" charset="0"/>
              </a:rPr>
              <a:t>px</a:t>
            </a:r>
            <a:r>
              <a:rPr lang="en-US" b="0" dirty="0">
                <a:effectLst/>
                <a:latin typeface="Consolas" panose="020B0609020204030204" pitchFamily="49" charset="0"/>
              </a:rPr>
              <a:t>, %, </a:t>
            </a:r>
            <a:r>
              <a:rPr lang="en-US" b="0" dirty="0" err="1">
                <a:effectLst/>
                <a:latin typeface="Consolas" panose="020B0609020204030204" pitchFamily="49" charset="0"/>
              </a:rPr>
              <a:t>em</a:t>
            </a:r>
            <a:r>
              <a:rPr lang="en-US" b="0" dirty="0">
                <a:effectLst/>
                <a:latin typeface="Consolas" panose="020B0609020204030204" pitchFamily="49" charset="0"/>
              </a:rPr>
              <a:t>, etc.)</a:t>
            </a:r>
          </a:p>
          <a:p>
            <a:br>
              <a:rPr lang="en-US" b="0" dirty="0">
                <a:solidFill>
                  <a:srgbClr val="D4D4D4"/>
                </a:solidFill>
                <a:effectLst/>
                <a:latin typeface="Consolas" panose="020B0609020204030204" pitchFamily="49" charset="0"/>
              </a:rPr>
            </a:br>
            <a:r>
              <a:rPr lang="en-US" b="0" dirty="0">
                <a:effectLst/>
                <a:latin typeface="Consolas" panose="020B0609020204030204" pitchFamily="49" charset="0"/>
              </a:rPr>
              <a:t>Items 1 and 2 have fixed heights of 50px and 100px</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effectLst/>
                <a:latin typeface="Consolas" panose="020B0609020204030204" pitchFamily="49" charset="0"/>
              </a:rPr>
              <a:t>Because only 2 row tracks were defined, heights of items 3 and 4 are defined by the contents of each</a:t>
            </a:r>
            <a:r>
              <a:rPr lang="en-US"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459981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458DB-A0C8-48F0-254E-11684C0AAF8E}"/>
              </a:ext>
            </a:extLst>
          </p:cNvPr>
          <p:cNvSpPr>
            <a:spLocks noGrp="1"/>
          </p:cNvSpPr>
          <p:nvPr>
            <p:ph idx="1"/>
          </p:nvPr>
        </p:nvSpPr>
        <p:spPr>
          <a:xfrm>
            <a:off x="838200" y="295275"/>
            <a:ext cx="10515600" cy="5881688"/>
          </a:xfrm>
        </p:spPr>
        <p:txBody>
          <a:bodyPr>
            <a:normAutofit/>
          </a:bodyPr>
          <a:lstStyle/>
          <a:p>
            <a:r>
              <a:rPr lang="en-US" dirty="0"/>
              <a:t>grid-template-columns: 90px 50px 120px</a:t>
            </a:r>
          </a:p>
          <a:p>
            <a:r>
              <a:rPr lang="en-US" dirty="0"/>
              <a:t>Like rows, a column track is created for each value specified for grid-template-columns.</a:t>
            </a:r>
          </a:p>
          <a:p>
            <a:r>
              <a:rPr lang="en-US" dirty="0"/>
              <a:t>Items 4, 5 and 6 were placed on a new row track because only 3 column track sizes were defined; and because they were placed in column tracks 1, 2 and 3, their column sizes are equal to items 1, 2 and 3.</a:t>
            </a:r>
          </a:p>
          <a:p>
            <a:r>
              <a:rPr lang="en-US" dirty="0"/>
              <a:t>Grid items 1, 2 and 3 have fixed widths of 90px, 50px and 120px respectively.</a:t>
            </a:r>
          </a:p>
        </p:txBody>
      </p:sp>
    </p:spTree>
    <p:extLst>
      <p:ext uri="{BB962C8B-B14F-4D97-AF65-F5344CB8AC3E}">
        <p14:creationId xmlns:p14="http://schemas.microsoft.com/office/powerpoint/2010/main" val="762873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F856E-1262-131F-9265-13AD0023EB36}"/>
              </a:ext>
            </a:extLst>
          </p:cNvPr>
          <p:cNvSpPr>
            <a:spLocks noGrp="1"/>
          </p:cNvSpPr>
          <p:nvPr>
            <p:ph idx="1"/>
          </p:nvPr>
        </p:nvSpPr>
        <p:spPr>
          <a:xfrm>
            <a:off x="838200" y="209550"/>
            <a:ext cx="10515600" cy="5967413"/>
          </a:xfrm>
        </p:spPr>
        <p:txBody>
          <a:bodyPr/>
          <a:lstStyle/>
          <a:p>
            <a:pPr marL="0" indent="0">
              <a:buNone/>
            </a:pPr>
            <a:r>
              <a:rPr lang="en-US" b="0" dirty="0">
                <a:effectLst/>
                <a:latin typeface="Consolas" panose="020B0609020204030204" pitchFamily="49" charset="0"/>
              </a:rPr>
              <a:t>grid-template-columns: 3rem 25% 1fr 2fr</a:t>
            </a:r>
          </a:p>
          <a:p>
            <a:pPr marL="0" indent="0">
              <a:buNone/>
            </a:pPr>
            <a:r>
              <a:rPr lang="en-US" b="0" dirty="0" err="1">
                <a:effectLst/>
                <a:latin typeface="Consolas" panose="020B0609020204030204" pitchFamily="49" charset="0"/>
              </a:rPr>
              <a:t>fr</a:t>
            </a:r>
            <a:r>
              <a:rPr lang="en-US" b="0" dirty="0">
                <a:effectLst/>
                <a:latin typeface="Consolas" panose="020B0609020204030204" pitchFamily="49" charset="0"/>
              </a:rPr>
              <a:t> is calculated based on the remaining space when combined with other length values.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In this example, 3rem and 25% would be subtracted from the available space before the size of </a:t>
            </a:r>
            <a:r>
              <a:rPr lang="en-US" b="0" dirty="0" err="1">
                <a:effectLst/>
                <a:latin typeface="Consolas" panose="020B0609020204030204" pitchFamily="49" charset="0"/>
              </a:rPr>
              <a:t>fr</a:t>
            </a:r>
            <a:r>
              <a:rPr lang="en-US" b="0" dirty="0">
                <a:effectLst/>
                <a:latin typeface="Consolas" panose="020B0609020204030204" pitchFamily="49" charset="0"/>
              </a:rPr>
              <a:t> is calculated:</a:t>
            </a:r>
          </a:p>
          <a:p>
            <a:pPr marL="0" indent="0">
              <a:buNone/>
            </a:pPr>
            <a:r>
              <a:rPr lang="en-US" b="0" dirty="0">
                <a:effectLst/>
                <a:latin typeface="Consolas" panose="020B0609020204030204" pitchFamily="49" charset="0"/>
              </a:rPr>
              <a:t>1fr = ((width of grid) - (3rem) - (25% of width of grid)) / 3</a:t>
            </a:r>
          </a:p>
          <a:p>
            <a:pPr marL="0" indent="0">
              <a:buNone/>
            </a:pPr>
            <a:endParaRPr lang="en-US" dirty="0"/>
          </a:p>
        </p:txBody>
      </p:sp>
    </p:spTree>
    <p:extLst>
      <p:ext uri="{BB962C8B-B14F-4D97-AF65-F5344CB8AC3E}">
        <p14:creationId xmlns:p14="http://schemas.microsoft.com/office/powerpoint/2010/main" val="3529193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E8490-AB1F-C030-F2A6-D4A62BA2855D}"/>
              </a:ext>
            </a:extLst>
          </p:cNvPr>
          <p:cNvSpPr>
            <a:spLocks noGrp="1"/>
          </p:cNvSpPr>
          <p:nvPr>
            <p:ph idx="1"/>
          </p:nvPr>
        </p:nvSpPr>
        <p:spPr>
          <a:xfrm>
            <a:off x="838200" y="180974"/>
            <a:ext cx="10515600" cy="6448425"/>
          </a:xfrm>
        </p:spPr>
        <p:txBody>
          <a:bodyPr>
            <a:normAutofit/>
          </a:bodyPr>
          <a:lstStyle/>
          <a:p>
            <a:r>
              <a:rPr lang="en-US" b="1" i="0" dirty="0">
                <a:solidFill>
                  <a:srgbClr val="202023"/>
                </a:solidFill>
                <a:effectLst/>
                <a:latin typeface="-apple-system"/>
              </a:rPr>
              <a:t>Repeating Grid Tracks</a:t>
            </a:r>
          </a:p>
          <a:p>
            <a:r>
              <a:rPr lang="en-US" b="0" dirty="0">
                <a:effectLst/>
                <a:latin typeface="Consolas" panose="020B0609020204030204" pitchFamily="49" charset="0"/>
              </a:rPr>
              <a:t>Define repeating grid tracks using the repeat() notation. This is useful for grids with items with equal sizes or many items</a:t>
            </a:r>
            <a:r>
              <a:rPr lang="en-US" b="0" dirty="0">
                <a:solidFill>
                  <a:srgbClr val="D4D4D4"/>
                </a:solidFill>
                <a:effectLst/>
                <a:latin typeface="Consolas" panose="020B0609020204030204" pitchFamily="49" charset="0"/>
              </a:rPr>
              <a:t>.</a:t>
            </a:r>
          </a:p>
          <a:p>
            <a:r>
              <a:rPr lang="en-US" b="0" dirty="0">
                <a:effectLst/>
                <a:latin typeface="Consolas" panose="020B0609020204030204" pitchFamily="49" charset="0"/>
              </a:rPr>
              <a:t>grid-template-rows:    repeat(4, 100px);</a:t>
            </a:r>
          </a:p>
          <a:p>
            <a:r>
              <a:rPr lang="en-US" b="0" dirty="0">
                <a:effectLst/>
                <a:latin typeface="Consolas" panose="020B0609020204030204" pitchFamily="49" charset="0"/>
              </a:rPr>
              <a:t>grid-template-columns: repeat(3, 1fr);</a:t>
            </a:r>
          </a:p>
          <a:p>
            <a:r>
              <a:rPr lang="en-US" b="0" dirty="0">
                <a:effectLst/>
                <a:latin typeface="Consolas" panose="020B0609020204030204" pitchFamily="49" charset="0"/>
              </a:rPr>
              <a:t>The repeat() notation accepts 2 arguments: the first represents the number of times the defined tracks should repeat, and the second is the track definition.</a:t>
            </a:r>
          </a:p>
          <a:p>
            <a:endParaRPr lang="en-US" dirty="0"/>
          </a:p>
        </p:txBody>
      </p:sp>
    </p:spTree>
    <p:extLst>
      <p:ext uri="{BB962C8B-B14F-4D97-AF65-F5344CB8AC3E}">
        <p14:creationId xmlns:p14="http://schemas.microsoft.com/office/powerpoint/2010/main" val="2263762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46109-0748-2185-75E2-A0C2736336EB}"/>
              </a:ext>
            </a:extLst>
          </p:cNvPr>
          <p:cNvSpPr>
            <a:spLocks noGrp="1"/>
          </p:cNvSpPr>
          <p:nvPr>
            <p:ph idx="1"/>
          </p:nvPr>
        </p:nvSpPr>
        <p:spPr>
          <a:xfrm>
            <a:off x="838200" y="123825"/>
            <a:ext cx="10515600" cy="6053138"/>
          </a:xfrm>
        </p:spPr>
        <p:txBody>
          <a:bodyPr>
            <a:normAutofit fontScale="70000" lnSpcReduction="20000"/>
          </a:bodyPr>
          <a:lstStyle/>
          <a:p>
            <a:pPr marL="0" indent="0">
              <a:buNone/>
            </a:pPr>
            <a:r>
              <a:rPr lang="en-US" b="1" i="0" dirty="0">
                <a:solidFill>
                  <a:srgbClr val="202023"/>
                </a:solidFill>
                <a:effectLst/>
                <a:latin typeface="-apple-system"/>
              </a:rPr>
              <a:t>Aligning Grid Items (Box Alignment)</a:t>
            </a:r>
          </a:p>
          <a:p>
            <a:pPr marL="0" indent="0">
              <a:buNone/>
            </a:pPr>
            <a:r>
              <a:rPr lang="en-US" dirty="0"/>
              <a:t>justify-items and justify-self align items along the row axis, and align-items and align-self align items along the column axis.</a:t>
            </a:r>
          </a:p>
          <a:p>
            <a:pPr marL="0" indent="0">
              <a:buNone/>
            </a:pPr>
            <a:endParaRPr lang="en-US" dirty="0"/>
          </a:p>
          <a:p>
            <a:pPr marL="0" indent="0">
              <a:buNone/>
            </a:pPr>
            <a:r>
              <a:rPr lang="en-US" dirty="0"/>
              <a:t>justify-items and align-items are applied to the grid container and support the following values:</a:t>
            </a:r>
          </a:p>
          <a:p>
            <a:pPr marL="0" indent="0">
              <a:buNone/>
            </a:pPr>
            <a:r>
              <a:rPr lang="en-US" dirty="0"/>
              <a:t>justify-items: center</a:t>
            </a:r>
          </a:p>
          <a:p>
            <a:pPr marL="0" indent="0">
              <a:buNone/>
            </a:pPr>
            <a:r>
              <a:rPr lang="en-US" dirty="0"/>
              <a:t>align-</a:t>
            </a:r>
            <a:r>
              <a:rPr lang="en-US" dirty="0" err="1"/>
              <a:t>iteIndividual</a:t>
            </a:r>
            <a:r>
              <a:rPr lang="en-US" dirty="0"/>
              <a:t> items can be self-aligned with the align-self and justify-self properties.ms:   center</a:t>
            </a:r>
          </a:p>
          <a:p>
            <a:pPr marL="0" indent="0">
              <a:buNone/>
            </a:pPr>
            <a:r>
              <a:rPr lang="en-US" dirty="0"/>
              <a:t>Items are positioned at the center of the row and column axes.</a:t>
            </a:r>
          </a:p>
          <a:p>
            <a:pPr marL="0" indent="0">
              <a:buNone/>
            </a:pPr>
            <a:r>
              <a:rPr lang="en-US" dirty="0"/>
              <a:t>.item-1 { justify-self: start }</a:t>
            </a:r>
          </a:p>
          <a:p>
            <a:pPr marL="0" indent="0">
              <a:buNone/>
            </a:pPr>
            <a:r>
              <a:rPr lang="en-US" dirty="0"/>
              <a:t>.item-2 { justify-self: center } </a:t>
            </a:r>
          </a:p>
          <a:p>
            <a:pPr marL="0" indent="0">
              <a:buNone/>
            </a:pPr>
            <a:r>
              <a:rPr lang="en-US" dirty="0"/>
              <a:t>justify-self aligns individual items along the row axis.</a:t>
            </a:r>
          </a:p>
          <a:p>
            <a:pPr marL="0" indent="0">
              <a:buNone/>
            </a:pPr>
            <a:endParaRPr lang="en-US" dirty="0"/>
          </a:p>
          <a:p>
            <a:pPr marL="0" indent="0">
              <a:buNone/>
            </a:pPr>
            <a:r>
              <a:rPr lang="en-US" dirty="0"/>
              <a:t>.item-1 { align-self: start }</a:t>
            </a:r>
          </a:p>
          <a:p>
            <a:pPr marL="0" indent="0">
              <a:buNone/>
            </a:pPr>
            <a:r>
              <a:rPr lang="en-US" dirty="0"/>
              <a:t>.item-2 { align-self: center }</a:t>
            </a:r>
          </a:p>
          <a:p>
            <a:pPr marL="0" indent="0">
              <a:buNone/>
            </a:pPr>
            <a:r>
              <a:rPr lang="en-US" dirty="0"/>
              <a:t>.item-3 { align-self: end }</a:t>
            </a:r>
          </a:p>
          <a:p>
            <a:pPr marL="0" indent="0">
              <a:buNone/>
            </a:pPr>
            <a:r>
              <a:rPr lang="en-US" dirty="0"/>
              <a:t>align-self aligns items along the column axis.</a:t>
            </a:r>
          </a:p>
          <a:p>
            <a:pPr marL="0" indent="0">
              <a:buNone/>
            </a:pPr>
            <a:r>
              <a:rPr lang="en-US" dirty="0"/>
              <a:t>.item-3 { justify-self: end }</a:t>
            </a:r>
          </a:p>
        </p:txBody>
      </p:sp>
    </p:spTree>
    <p:extLst>
      <p:ext uri="{BB962C8B-B14F-4D97-AF65-F5344CB8AC3E}">
        <p14:creationId xmlns:p14="http://schemas.microsoft.com/office/powerpoint/2010/main" val="11733460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A3E13-6DE7-815B-E2CC-1DCFB51F41CD}"/>
              </a:ext>
            </a:extLst>
          </p:cNvPr>
          <p:cNvSpPr>
            <a:spLocks noGrp="1"/>
          </p:cNvSpPr>
          <p:nvPr>
            <p:ph idx="1"/>
          </p:nvPr>
        </p:nvSpPr>
        <p:spPr>
          <a:xfrm>
            <a:off x="838200" y="304800"/>
            <a:ext cx="10515600" cy="5872163"/>
          </a:xfrm>
        </p:spPr>
        <p:txBody>
          <a:bodyPr/>
          <a:lstStyle/>
          <a:p>
            <a:pPr marL="0" indent="0">
              <a:buNone/>
            </a:pPr>
            <a:r>
              <a:rPr lang="en-US" dirty="0"/>
              <a:t>.item-1 {</a:t>
            </a:r>
          </a:p>
          <a:p>
            <a:pPr marL="0" indent="0">
              <a:buNone/>
            </a:pPr>
            <a:r>
              <a:rPr lang="en-US" dirty="0"/>
              <a:t>  justify-self: center</a:t>
            </a:r>
          </a:p>
          <a:p>
            <a:pPr marL="0" indent="0">
              <a:buNone/>
            </a:pPr>
            <a:r>
              <a:rPr lang="en-US" dirty="0"/>
              <a:t>  align-self:   center</a:t>
            </a:r>
          </a:p>
          <a:p>
            <a:pPr marL="0" indent="0">
              <a:buNone/>
            </a:pPr>
            <a:r>
              <a:rPr lang="en-US" dirty="0"/>
              <a:t>}</a:t>
            </a:r>
          </a:p>
          <a:p>
            <a:pPr marL="0" indent="0">
              <a:buNone/>
            </a:pPr>
            <a:r>
              <a:rPr lang="en-US" dirty="0"/>
              <a:t>Item 1 is positioned at the center of the row and column axes.</a:t>
            </a:r>
          </a:p>
        </p:txBody>
      </p:sp>
    </p:spTree>
    <p:extLst>
      <p:ext uri="{BB962C8B-B14F-4D97-AF65-F5344CB8AC3E}">
        <p14:creationId xmlns:p14="http://schemas.microsoft.com/office/powerpoint/2010/main" val="35459582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A038-520D-0C4E-9307-BBA5089FD0F3}"/>
              </a:ext>
            </a:extLst>
          </p:cNvPr>
          <p:cNvSpPr>
            <a:spLocks noGrp="1"/>
          </p:cNvSpPr>
          <p:nvPr>
            <p:ph type="ctrTitle"/>
          </p:nvPr>
        </p:nvSpPr>
        <p:spPr>
          <a:xfrm>
            <a:off x="1524000" y="114300"/>
            <a:ext cx="9144000" cy="600075"/>
          </a:xfrm>
        </p:spPr>
        <p:txBody>
          <a:bodyPr>
            <a:normAutofit fontScale="90000"/>
          </a:bodyPr>
          <a:lstStyle/>
          <a:p>
            <a:pPr algn="l"/>
            <a:r>
              <a:rPr lang="en-US" dirty="0"/>
              <a:t>JavaScript</a:t>
            </a:r>
          </a:p>
        </p:txBody>
      </p:sp>
      <p:sp>
        <p:nvSpPr>
          <p:cNvPr id="3" name="Subtitle 2">
            <a:extLst>
              <a:ext uri="{FF2B5EF4-FFF2-40B4-BE49-F238E27FC236}">
                <a16:creationId xmlns:a16="http://schemas.microsoft.com/office/drawing/2014/main" id="{F6F4A4FA-58CB-080A-E969-BF5EA8782D60}"/>
              </a:ext>
            </a:extLst>
          </p:cNvPr>
          <p:cNvSpPr>
            <a:spLocks noGrp="1"/>
          </p:cNvSpPr>
          <p:nvPr>
            <p:ph type="subTitle" idx="1"/>
          </p:nvPr>
        </p:nvSpPr>
        <p:spPr>
          <a:xfrm>
            <a:off x="1524000" y="933450"/>
            <a:ext cx="9144000" cy="5676900"/>
          </a:xfrm>
        </p:spPr>
        <p:txBody>
          <a:bodyPr/>
          <a:lstStyle/>
          <a:p>
            <a:pPr algn="l"/>
            <a:r>
              <a:rPr lang="en-US" b="0" i="0" dirty="0">
                <a:solidFill>
                  <a:srgbClr val="414141"/>
                </a:solidFill>
                <a:effectLst/>
                <a:latin typeface="-apple-system"/>
              </a:rPr>
              <a:t>JavaScript is the most popular and widely used client-side scripting language. Client-side scripting refers to scripts that run within your web browser. JavaScript is designed to add interactivity and dynamic effects to the web pages by manipulating the content returned from a web server.</a:t>
            </a:r>
          </a:p>
          <a:p>
            <a:pPr algn="l"/>
            <a:r>
              <a:rPr lang="en-US" b="0" i="0" dirty="0">
                <a:solidFill>
                  <a:srgbClr val="414141"/>
                </a:solidFill>
                <a:effectLst/>
                <a:latin typeface="-apple-system"/>
              </a:rPr>
              <a:t>JavaScript is an object-oriented language, and it also has some similarities in syntax to Java programming language. But, JavaScript is not related to Java in any way.</a:t>
            </a:r>
            <a:endParaRPr lang="en-US" dirty="0">
              <a:solidFill>
                <a:srgbClr val="414141"/>
              </a:solidFill>
              <a:latin typeface="-apple-system"/>
            </a:endParaRPr>
          </a:p>
          <a:p>
            <a:pPr algn="l"/>
            <a:r>
              <a:rPr lang="en-US" b="0" i="0" dirty="0">
                <a:solidFill>
                  <a:srgbClr val="414141"/>
                </a:solidFill>
                <a:effectLst/>
                <a:latin typeface="-apple-system"/>
              </a:rPr>
              <a:t>JavaScript is officially maintained by ECMA (European Computer Manufacturers Association) as ECMAScript. ECMAScript 6 (or ES6) is the latest major version of the ECMAScript standard.</a:t>
            </a:r>
            <a:endParaRPr lang="en-US" dirty="0"/>
          </a:p>
        </p:txBody>
      </p:sp>
    </p:spTree>
    <p:extLst>
      <p:ext uri="{BB962C8B-B14F-4D97-AF65-F5344CB8AC3E}">
        <p14:creationId xmlns:p14="http://schemas.microsoft.com/office/powerpoint/2010/main" val="3280295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0C02A-7DB7-1796-0300-1ED3B96190D6}"/>
              </a:ext>
            </a:extLst>
          </p:cNvPr>
          <p:cNvSpPr>
            <a:spLocks noGrp="1"/>
          </p:cNvSpPr>
          <p:nvPr>
            <p:ph idx="1"/>
          </p:nvPr>
        </p:nvSpPr>
        <p:spPr>
          <a:xfrm>
            <a:off x="838200" y="133350"/>
            <a:ext cx="10515600" cy="6410325"/>
          </a:xfrm>
        </p:spPr>
        <p:txBody>
          <a:bodyPr>
            <a:normAutofit/>
          </a:bodyPr>
          <a:lstStyle/>
          <a:p>
            <a:pPr algn="l" fontAlgn="base"/>
            <a:r>
              <a:rPr lang="en-US" b="0" i="0" dirty="0">
                <a:solidFill>
                  <a:srgbClr val="414141"/>
                </a:solidFill>
                <a:effectLst/>
                <a:latin typeface="-apple-system"/>
              </a:rPr>
              <a:t>There are lot more things you can do with JavaScript.</a:t>
            </a:r>
          </a:p>
          <a:p>
            <a:pPr algn="l">
              <a:buFont typeface="Arial" panose="020B0604020202020204" pitchFamily="34" charset="0"/>
              <a:buChar char="•"/>
            </a:pPr>
            <a:r>
              <a:rPr lang="en-US" b="0" i="0" dirty="0">
                <a:solidFill>
                  <a:srgbClr val="414141"/>
                </a:solidFill>
                <a:effectLst/>
                <a:latin typeface="-apple-system"/>
              </a:rPr>
              <a:t>You can modify the content of a web page by adding or removing elements.</a:t>
            </a:r>
          </a:p>
          <a:p>
            <a:pPr algn="l">
              <a:buFont typeface="Arial" panose="020B0604020202020204" pitchFamily="34" charset="0"/>
              <a:buChar char="•"/>
            </a:pPr>
            <a:r>
              <a:rPr lang="en-US" b="0" i="0" dirty="0">
                <a:solidFill>
                  <a:srgbClr val="414141"/>
                </a:solidFill>
                <a:effectLst/>
                <a:latin typeface="-apple-system"/>
              </a:rPr>
              <a:t>You can change the style and position of the elements on a web page.</a:t>
            </a:r>
          </a:p>
          <a:p>
            <a:pPr algn="l">
              <a:buFont typeface="Arial" panose="020B0604020202020204" pitchFamily="34" charset="0"/>
              <a:buChar char="•"/>
            </a:pPr>
            <a:r>
              <a:rPr lang="en-US" b="0" i="0" dirty="0">
                <a:solidFill>
                  <a:srgbClr val="414141"/>
                </a:solidFill>
                <a:effectLst/>
                <a:latin typeface="-apple-system"/>
              </a:rPr>
              <a:t>You can monitor events like mouse click, hover, etc. and react to it.</a:t>
            </a:r>
          </a:p>
          <a:p>
            <a:pPr algn="l">
              <a:buFont typeface="Arial" panose="020B0604020202020204" pitchFamily="34" charset="0"/>
              <a:buChar char="•"/>
            </a:pPr>
            <a:r>
              <a:rPr lang="en-US" b="0" i="0" dirty="0">
                <a:solidFill>
                  <a:srgbClr val="414141"/>
                </a:solidFill>
                <a:effectLst/>
                <a:latin typeface="-apple-system"/>
              </a:rPr>
              <a:t>You can perform and control transitions and animations.</a:t>
            </a:r>
          </a:p>
          <a:p>
            <a:pPr algn="l">
              <a:buFont typeface="Arial" panose="020B0604020202020204" pitchFamily="34" charset="0"/>
              <a:buChar char="•"/>
            </a:pPr>
            <a:r>
              <a:rPr lang="en-US" b="0" i="0" dirty="0">
                <a:solidFill>
                  <a:srgbClr val="414141"/>
                </a:solidFill>
                <a:effectLst/>
                <a:latin typeface="-apple-system"/>
              </a:rPr>
              <a:t>You can create alert pop-ups to display info or warning messages to the user.</a:t>
            </a:r>
          </a:p>
          <a:p>
            <a:pPr algn="l">
              <a:buFont typeface="Arial" panose="020B0604020202020204" pitchFamily="34" charset="0"/>
              <a:buChar char="•"/>
            </a:pPr>
            <a:r>
              <a:rPr lang="en-US" b="0" i="0" dirty="0">
                <a:solidFill>
                  <a:srgbClr val="414141"/>
                </a:solidFill>
                <a:effectLst/>
                <a:latin typeface="-apple-system"/>
              </a:rPr>
              <a:t>You can perform operations based on user inputs and display the results.</a:t>
            </a:r>
          </a:p>
          <a:p>
            <a:pPr algn="l">
              <a:buFont typeface="Arial" panose="020B0604020202020204" pitchFamily="34" charset="0"/>
              <a:buChar char="•"/>
            </a:pPr>
            <a:r>
              <a:rPr lang="en-US" b="0" i="0" dirty="0">
                <a:solidFill>
                  <a:srgbClr val="414141"/>
                </a:solidFill>
                <a:effectLst/>
                <a:latin typeface="-apple-system"/>
              </a:rPr>
              <a:t>You can validate user inputs before submitting it to the server.</a:t>
            </a:r>
          </a:p>
          <a:p>
            <a:endParaRPr lang="en-US" dirty="0"/>
          </a:p>
        </p:txBody>
      </p:sp>
    </p:spTree>
    <p:extLst>
      <p:ext uri="{BB962C8B-B14F-4D97-AF65-F5344CB8AC3E}">
        <p14:creationId xmlns:p14="http://schemas.microsoft.com/office/powerpoint/2010/main" val="37521959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CAD-5238-43A1-5149-923AA210BACE}"/>
              </a:ext>
            </a:extLst>
          </p:cNvPr>
          <p:cNvSpPr>
            <a:spLocks noGrp="1"/>
          </p:cNvSpPr>
          <p:nvPr>
            <p:ph type="title"/>
          </p:nvPr>
        </p:nvSpPr>
        <p:spPr/>
        <p:txBody>
          <a:bodyPr/>
          <a:lstStyle/>
          <a:p>
            <a:r>
              <a:rPr lang="en-US" b="1" i="0" dirty="0">
                <a:solidFill>
                  <a:srgbClr val="262626"/>
                </a:solidFill>
                <a:effectLst/>
                <a:latin typeface="-apple-system"/>
              </a:rPr>
              <a:t>Adding JavaScript to Your Web Pages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9BF56D74-95E0-C773-48F9-260ABA69060C}"/>
              </a:ext>
            </a:extLst>
          </p:cNvPr>
          <p:cNvSpPr>
            <a:spLocks noGrp="1"/>
          </p:cNvSpPr>
          <p:nvPr>
            <p:ph idx="1"/>
          </p:nvPr>
        </p:nvSpPr>
        <p:spPr/>
        <p:txBody>
          <a:bodyPr>
            <a:normAutofit/>
          </a:bodyPr>
          <a:lstStyle/>
          <a:p>
            <a:endParaRPr lang="en-US" dirty="0"/>
          </a:p>
          <a:p>
            <a:r>
              <a:rPr lang="en-US" dirty="0"/>
              <a:t>There are typically three ways to add JavaScript to a web page:</a:t>
            </a:r>
          </a:p>
          <a:p>
            <a:r>
              <a:rPr lang="en-US" dirty="0"/>
              <a:t>Embedding the JavaScript code between a pair of &lt;script&gt; and &lt;/script&gt; tag.</a:t>
            </a:r>
          </a:p>
          <a:p>
            <a:r>
              <a:rPr lang="en-US" dirty="0"/>
              <a:t>Creating an external JavaScript file with the .</a:t>
            </a:r>
            <a:r>
              <a:rPr lang="en-US" dirty="0" err="1"/>
              <a:t>js</a:t>
            </a:r>
            <a:r>
              <a:rPr lang="en-US" dirty="0"/>
              <a:t> extension and then load it within the page through the </a:t>
            </a:r>
            <a:r>
              <a:rPr lang="en-US" dirty="0" err="1"/>
              <a:t>src</a:t>
            </a:r>
            <a:r>
              <a:rPr lang="en-US" dirty="0"/>
              <a:t> attribute of the &lt;script&gt; tag.</a:t>
            </a:r>
          </a:p>
          <a:p>
            <a:r>
              <a:rPr lang="en-US" dirty="0"/>
              <a:t>Placing the JavaScript code directly inside an HTML tag using the special tag attributes such as onclick, </a:t>
            </a:r>
            <a:r>
              <a:rPr lang="en-US" dirty="0" err="1"/>
              <a:t>onmouseover</a:t>
            </a:r>
            <a:r>
              <a:rPr lang="en-US" dirty="0"/>
              <a:t>, </a:t>
            </a:r>
            <a:r>
              <a:rPr lang="en-US" dirty="0" err="1"/>
              <a:t>onkeypress</a:t>
            </a:r>
            <a:r>
              <a:rPr lang="en-US" dirty="0"/>
              <a:t>, onload, etc.</a:t>
            </a:r>
          </a:p>
        </p:txBody>
      </p:sp>
    </p:spTree>
    <p:extLst>
      <p:ext uri="{BB962C8B-B14F-4D97-AF65-F5344CB8AC3E}">
        <p14:creationId xmlns:p14="http://schemas.microsoft.com/office/powerpoint/2010/main" val="8255963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F7B1-A318-4427-6AF7-075E217536CF}"/>
              </a:ext>
            </a:extLst>
          </p:cNvPr>
          <p:cNvSpPr>
            <a:spLocks noGrp="1"/>
          </p:cNvSpPr>
          <p:nvPr>
            <p:ph type="title"/>
          </p:nvPr>
        </p:nvSpPr>
        <p:spPr/>
        <p:txBody>
          <a:bodyPr/>
          <a:lstStyle/>
          <a:p>
            <a:r>
              <a:rPr lang="en-US" b="1" i="0" dirty="0">
                <a:solidFill>
                  <a:srgbClr val="262626"/>
                </a:solidFill>
                <a:effectLst/>
                <a:latin typeface="-apple-system"/>
              </a:rPr>
              <a:t>Embedding the JavaScript Code</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651BC92A-37B5-353A-EBC4-C081D76FBFF9}"/>
              </a:ext>
            </a:extLst>
          </p:cNvPr>
          <p:cNvSpPr>
            <a:spLocks noGrp="1"/>
          </p:cNvSpPr>
          <p:nvPr>
            <p:ph idx="1"/>
          </p:nvPr>
        </p:nvSpPr>
        <p:spPr/>
        <p:txBody>
          <a:bodyPr>
            <a:normAutofit fontScale="92500" lnSpcReduction="10000"/>
          </a:bodyPr>
          <a:lstStyle/>
          <a:p>
            <a:r>
              <a:rPr lang="en-US" b="0" i="0" dirty="0">
                <a:solidFill>
                  <a:srgbClr val="999999"/>
                </a:solidFill>
                <a:effectLst/>
                <a:latin typeface="Consolas" panose="020B0609020204030204" pitchFamily="49" charset="0"/>
              </a:rPr>
              <a:t>&lt;!DOCTYPE html&gt;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 </a:t>
            </a:r>
            <a:r>
              <a:rPr lang="en-US" b="0" i="0" dirty="0">
                <a:solidFill>
                  <a:srgbClr val="669900"/>
                </a:solidFill>
                <a:effectLst/>
                <a:latin typeface="Consolas" panose="020B0609020204030204" pitchFamily="49" charset="0"/>
              </a:rPr>
              <a:t>lang</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en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meta </a:t>
            </a:r>
            <a:r>
              <a:rPr lang="en-US" b="0" i="0" dirty="0">
                <a:solidFill>
                  <a:srgbClr val="669900"/>
                </a:solidFill>
                <a:effectLst/>
                <a:latin typeface="Consolas" panose="020B0609020204030204" pitchFamily="49" charset="0"/>
              </a:rPr>
              <a:t>charset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UTF-8</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Embedding JavaScript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script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greet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write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greet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Prints: Hello World!</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script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p>
          <a:p>
            <a:r>
              <a:rPr lang="en-US" b="1" i="0" dirty="0">
                <a:solidFill>
                  <a:srgbClr val="262626"/>
                </a:solidFill>
                <a:effectLst/>
                <a:latin typeface="-apple-system"/>
              </a:rPr>
              <a:t>External JavaScript File</a:t>
            </a:r>
          </a:p>
          <a:p>
            <a:r>
              <a:rPr lang="en-US" b="0" i="0" dirty="0">
                <a:solidFill>
                  <a:srgbClr val="2F4959"/>
                </a:solidFill>
                <a:effectLst/>
                <a:latin typeface="Consolas" panose="020B0609020204030204" pitchFamily="49" charset="0"/>
              </a:rPr>
              <a:t>&lt;script </a:t>
            </a:r>
            <a:r>
              <a:rPr lang="en-US" b="0" i="0" dirty="0" err="1">
                <a:solidFill>
                  <a:srgbClr val="2F4959"/>
                </a:solidFill>
                <a:effectLst/>
                <a:latin typeface="Consolas" panose="020B0609020204030204" pitchFamily="49" charset="0"/>
              </a:rPr>
              <a:t>src</a:t>
            </a:r>
            <a:r>
              <a:rPr lang="en-US" b="0" i="0" dirty="0">
                <a:solidFill>
                  <a:srgbClr val="2F4959"/>
                </a:solidFill>
                <a:effectLst/>
                <a:latin typeface="Consolas" panose="020B0609020204030204" pitchFamily="49" charset="0"/>
              </a:rPr>
              <a:t>="</a:t>
            </a:r>
            <a:r>
              <a:rPr lang="en-US" b="0" i="0" dirty="0" err="1">
                <a:solidFill>
                  <a:srgbClr val="2F4959"/>
                </a:solidFill>
                <a:effectLst/>
                <a:latin typeface="Consolas" panose="020B0609020204030204" pitchFamily="49" charset="0"/>
              </a:rPr>
              <a:t>js</a:t>
            </a:r>
            <a:r>
              <a:rPr lang="en-US" b="0" i="0" dirty="0">
                <a:solidFill>
                  <a:srgbClr val="2F4959"/>
                </a:solidFill>
                <a:effectLst/>
                <a:latin typeface="Consolas" panose="020B0609020204030204" pitchFamily="49" charset="0"/>
              </a:rPr>
              <a:t>/hello.js"&gt;&lt;/script&gt;</a:t>
            </a:r>
            <a:endParaRPr lang="en-US" dirty="0">
              <a:solidFill>
                <a:srgbClr val="5F6364"/>
              </a:solidFill>
              <a:latin typeface="Consolas" panose="020B0609020204030204" pitchFamily="49" charset="0"/>
            </a:endParaRPr>
          </a:p>
          <a:p>
            <a:r>
              <a:rPr lang="en-US" b="0" i="0" dirty="0">
                <a:solidFill>
                  <a:srgbClr val="999999"/>
                </a:solidFill>
                <a:effectLst/>
                <a:latin typeface="Consolas" panose="020B0609020204030204" pitchFamily="49" charset="0"/>
              </a:rPr>
              <a:t>// A function to display a message</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sayHello</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Call function on click of the button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getElementById</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a:t>
            </a:r>
            <a:r>
              <a:rPr lang="en-US" b="0" i="0" dirty="0" err="1">
                <a:solidFill>
                  <a:srgbClr val="669900"/>
                </a:solidFill>
                <a:effectLst/>
                <a:latin typeface="Consolas" panose="020B0609020204030204" pitchFamily="49" charset="0"/>
              </a:rPr>
              <a:t>myBtn</a:t>
            </a:r>
            <a:r>
              <a:rPr lang="en-US" b="0" i="0" dirty="0">
                <a:solidFill>
                  <a:srgbClr val="669900"/>
                </a:solidFill>
                <a:effectLst/>
                <a:latin typeface="Consolas" panose="020B0609020204030204" pitchFamily="49" charset="0"/>
              </a:rPr>
              <a: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onclick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sayHello</a:t>
            </a:r>
            <a:r>
              <a:rPr lang="en-US" b="0" i="0" dirty="0">
                <a:solidFill>
                  <a:srgbClr val="5F6364"/>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400160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279FF-8F36-C815-DBC1-18EFE68A1826}"/>
              </a:ext>
            </a:extLst>
          </p:cNvPr>
          <p:cNvSpPr>
            <a:spLocks noGrp="1"/>
          </p:cNvSpPr>
          <p:nvPr>
            <p:ph idx="1"/>
          </p:nvPr>
        </p:nvSpPr>
        <p:spPr/>
        <p:txBody>
          <a:bodyPr>
            <a:normAutofit fontScale="77500" lnSpcReduction="20000"/>
          </a:bodyPr>
          <a:lstStyle/>
          <a:p>
            <a:r>
              <a:rPr lang="en-US" b="0" dirty="0">
                <a:solidFill>
                  <a:srgbClr val="FF0000"/>
                </a:solidFill>
                <a:effectLst/>
                <a:latin typeface="Consolas" panose="020B0609020204030204" pitchFamily="49" charset="0"/>
              </a:rPr>
              <a:t>HTML Elements Types</a:t>
            </a:r>
          </a:p>
          <a:p>
            <a:r>
              <a:rPr lang="en-US" b="0" dirty="0">
                <a:effectLst/>
                <a:latin typeface="Consolas" panose="020B0609020204030204" pitchFamily="49" charset="0"/>
              </a:rPr>
              <a:t>Elements can be placed in two distinct groups: block level and inline level elements. The former make up the document's structure, while the latter dress up the contents of a block.</a:t>
            </a:r>
          </a:p>
          <a:p>
            <a:br>
              <a:rPr lang="en-US" b="0" dirty="0">
                <a:effectLst/>
                <a:latin typeface="Consolas" panose="020B0609020204030204" pitchFamily="49" charset="0"/>
              </a:rPr>
            </a:br>
            <a:r>
              <a:rPr lang="en-US" b="0" dirty="0">
                <a:effectLst/>
                <a:latin typeface="Consolas" panose="020B0609020204030204" pitchFamily="49" charset="0"/>
              </a:rPr>
              <a:t>Also, a block element occupies 100% of the available width and it is rendered with a line break before and after. Whereas, an inline element will take up only as much space as it needs.</a:t>
            </a:r>
          </a:p>
          <a:p>
            <a:br>
              <a:rPr lang="en-US" b="0" dirty="0">
                <a:effectLst/>
                <a:latin typeface="Consolas" panose="020B0609020204030204" pitchFamily="49" charset="0"/>
              </a:rPr>
            </a:br>
            <a:r>
              <a:rPr lang="en-US" b="0" dirty="0">
                <a:solidFill>
                  <a:srgbClr val="00B050"/>
                </a:solidFill>
                <a:effectLst/>
                <a:latin typeface="Consolas" panose="020B0609020204030204" pitchFamily="49" charset="0"/>
              </a:rPr>
              <a:t>The most commonly used block-level elements are &lt;div&gt;, &lt;p&gt;, &lt;h1&gt; through &lt;h6&gt;, &lt;form&gt;, &lt;</a:t>
            </a:r>
            <a:r>
              <a:rPr lang="en-US" b="0" dirty="0" err="1">
                <a:solidFill>
                  <a:srgbClr val="00B050"/>
                </a:solidFill>
                <a:effectLst/>
                <a:latin typeface="Consolas" panose="020B0609020204030204" pitchFamily="49" charset="0"/>
              </a:rPr>
              <a:t>ol</a:t>
            </a:r>
            <a:r>
              <a:rPr lang="en-US" b="0" dirty="0">
                <a:solidFill>
                  <a:srgbClr val="00B050"/>
                </a:solidFill>
                <a:effectLst/>
                <a:latin typeface="Consolas" panose="020B0609020204030204" pitchFamily="49" charset="0"/>
              </a:rPr>
              <a:t>&gt;, &lt;</a:t>
            </a:r>
            <a:r>
              <a:rPr lang="en-US" b="0" dirty="0" err="1">
                <a:solidFill>
                  <a:srgbClr val="00B050"/>
                </a:solidFill>
                <a:effectLst/>
                <a:latin typeface="Consolas" panose="020B0609020204030204" pitchFamily="49" charset="0"/>
              </a:rPr>
              <a:t>ul</a:t>
            </a:r>
            <a:r>
              <a:rPr lang="en-US" b="0" dirty="0">
                <a:solidFill>
                  <a:srgbClr val="00B050"/>
                </a:solidFill>
                <a:effectLst/>
                <a:latin typeface="Consolas" panose="020B0609020204030204" pitchFamily="49" charset="0"/>
              </a:rPr>
              <a:t>&gt;, &lt;li&gt;, and so on. Whereas, the commonly used inline-level elements are &lt;</a:t>
            </a:r>
            <a:r>
              <a:rPr lang="en-US" b="0" dirty="0" err="1">
                <a:solidFill>
                  <a:srgbClr val="00B050"/>
                </a:solidFill>
                <a:effectLst/>
                <a:latin typeface="Consolas" panose="020B0609020204030204" pitchFamily="49" charset="0"/>
              </a:rPr>
              <a:t>img</a:t>
            </a:r>
            <a:r>
              <a:rPr lang="en-US" b="0" dirty="0">
                <a:solidFill>
                  <a:srgbClr val="00B050"/>
                </a:solidFill>
                <a:effectLst/>
                <a:latin typeface="Consolas" panose="020B0609020204030204" pitchFamily="49" charset="0"/>
              </a:rPr>
              <a:t>&gt;, &lt;a&gt;, &lt;span&gt;, &lt;strong&gt;, &lt;b&gt;, &lt;</a:t>
            </a:r>
            <a:r>
              <a:rPr lang="en-US" b="0" dirty="0" err="1">
                <a:solidFill>
                  <a:srgbClr val="00B050"/>
                </a:solidFill>
                <a:effectLst/>
                <a:latin typeface="Consolas" panose="020B0609020204030204" pitchFamily="49" charset="0"/>
              </a:rPr>
              <a:t>em</a:t>
            </a:r>
            <a:r>
              <a:rPr lang="en-US" b="0" dirty="0">
                <a:solidFill>
                  <a:srgbClr val="00B050"/>
                </a:solidFill>
                <a:effectLst/>
                <a:latin typeface="Consolas" panose="020B0609020204030204" pitchFamily="49" charset="0"/>
              </a:rPr>
              <a:t>&gt;, &lt;</a:t>
            </a:r>
            <a:r>
              <a:rPr lang="en-US" b="0" dirty="0" err="1">
                <a:solidFill>
                  <a:srgbClr val="00B050"/>
                </a:solidFill>
                <a:effectLst/>
                <a:latin typeface="Consolas" panose="020B0609020204030204" pitchFamily="49" charset="0"/>
              </a:rPr>
              <a:t>i</a:t>
            </a:r>
            <a:r>
              <a:rPr lang="en-US" b="0" dirty="0">
                <a:solidFill>
                  <a:srgbClr val="00B050"/>
                </a:solidFill>
                <a:effectLst/>
                <a:latin typeface="Consolas" panose="020B0609020204030204" pitchFamily="49" charset="0"/>
              </a:rPr>
              <a:t>&gt;, &lt;code&gt;, &lt;input&gt;, &lt;button&gt;, etc.</a:t>
            </a:r>
          </a:p>
          <a:p>
            <a:endParaRPr lang="en-US" dirty="0"/>
          </a:p>
        </p:txBody>
      </p:sp>
    </p:spTree>
    <p:extLst>
      <p:ext uri="{BB962C8B-B14F-4D97-AF65-F5344CB8AC3E}">
        <p14:creationId xmlns:p14="http://schemas.microsoft.com/office/powerpoint/2010/main" val="1613440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78C4-088E-BB1D-E7A0-11ACA22E0F51}"/>
              </a:ext>
            </a:extLst>
          </p:cNvPr>
          <p:cNvSpPr>
            <a:spLocks noGrp="1"/>
          </p:cNvSpPr>
          <p:nvPr>
            <p:ph type="title"/>
          </p:nvPr>
        </p:nvSpPr>
        <p:spPr/>
        <p:txBody>
          <a:bodyPr/>
          <a:lstStyle/>
          <a:p>
            <a:r>
              <a:rPr lang="en-US" b="1" i="0" dirty="0">
                <a:solidFill>
                  <a:srgbClr val="262626"/>
                </a:solidFill>
                <a:effectLst/>
                <a:latin typeface="-apple-system"/>
              </a:rPr>
              <a:t>Placing the JavaScript Code Inline</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2F3044BB-417E-A7B1-42FB-1F9FE87C5156}"/>
              </a:ext>
            </a:extLst>
          </p:cNvPr>
          <p:cNvSpPr>
            <a:spLocks noGrp="1"/>
          </p:cNvSpPr>
          <p:nvPr>
            <p:ph idx="1"/>
          </p:nvPr>
        </p:nvSpPr>
        <p:spPr/>
        <p:txBody>
          <a:bodyPr/>
          <a:lstStyle/>
          <a:p>
            <a:r>
              <a:rPr lang="en-US" b="0" dirty="0">
                <a:effectLst/>
                <a:latin typeface="Consolas" panose="020B0609020204030204" pitchFamily="49" charset="0"/>
              </a:rPr>
              <a:t>You can also place JavaScript code inline by inserting it directly inside the HTML tag using the special tag attributes such as onclick, </a:t>
            </a:r>
            <a:r>
              <a:rPr lang="en-US" b="0" dirty="0" err="1">
                <a:effectLst/>
                <a:latin typeface="Consolas" panose="020B0609020204030204" pitchFamily="49" charset="0"/>
              </a:rPr>
              <a:t>onmouseover</a:t>
            </a:r>
            <a:r>
              <a:rPr lang="en-US" b="0" dirty="0">
                <a:effectLst/>
                <a:latin typeface="Consolas" panose="020B0609020204030204" pitchFamily="49" charset="0"/>
              </a:rPr>
              <a:t>, </a:t>
            </a:r>
            <a:r>
              <a:rPr lang="en-US" b="0" dirty="0" err="1">
                <a:effectLst/>
                <a:latin typeface="Consolas" panose="020B0609020204030204" pitchFamily="49" charset="0"/>
              </a:rPr>
              <a:t>onkeypress</a:t>
            </a:r>
            <a:r>
              <a:rPr lang="en-US" b="0" dirty="0">
                <a:effectLst/>
                <a:latin typeface="Consolas" panose="020B0609020204030204" pitchFamily="49" charset="0"/>
              </a:rPr>
              <a:t>, onload, etc.</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 </a:t>
            </a:r>
            <a:r>
              <a:rPr lang="en-US" b="0" i="0" dirty="0">
                <a:solidFill>
                  <a:srgbClr val="669900"/>
                </a:solidFill>
                <a:effectLst/>
                <a:latin typeface="Consolas" panose="020B0609020204030204" pitchFamily="49" charset="0"/>
              </a:rPr>
              <a:t>onclick</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Click Me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05273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19846-C44D-B502-5A8A-7150BF64829C}"/>
              </a:ext>
            </a:extLst>
          </p:cNvPr>
          <p:cNvSpPr>
            <a:spLocks noGrp="1"/>
          </p:cNvSpPr>
          <p:nvPr>
            <p:ph idx="1"/>
          </p:nvPr>
        </p:nvSpPr>
        <p:spPr>
          <a:xfrm>
            <a:off x="838200" y="333375"/>
            <a:ext cx="10515600" cy="5843588"/>
          </a:xfrm>
        </p:spPr>
        <p:txBody>
          <a:bodyPr/>
          <a:lstStyle/>
          <a:p>
            <a:pPr algn="l" fontAlgn="base"/>
            <a:r>
              <a:rPr lang="en-US" b="1" i="0" dirty="0">
                <a:solidFill>
                  <a:srgbClr val="262626"/>
                </a:solidFill>
                <a:effectLst/>
                <a:latin typeface="-apple-system"/>
              </a:rPr>
              <a:t>Client-side and Server-side Scripting</a:t>
            </a:r>
          </a:p>
          <a:p>
            <a:pPr algn="l" fontAlgn="base"/>
            <a:r>
              <a:rPr lang="en-US" b="0" i="0" dirty="0">
                <a:solidFill>
                  <a:srgbClr val="414141"/>
                </a:solidFill>
                <a:effectLst/>
                <a:latin typeface="-apple-system"/>
              </a:rPr>
              <a:t>Client-side scripting languages such as JavaScript, VBScript, etc. are interpreted and executed by the web browser, while server-side scripting languages such as PHP, ASP, Java, Python, Ruby, etc. runs on the web server and the output sent back to the web browser in HTML format.</a:t>
            </a:r>
          </a:p>
          <a:p>
            <a:endParaRPr lang="en-US" dirty="0"/>
          </a:p>
        </p:txBody>
      </p:sp>
    </p:spTree>
    <p:extLst>
      <p:ext uri="{BB962C8B-B14F-4D97-AF65-F5344CB8AC3E}">
        <p14:creationId xmlns:p14="http://schemas.microsoft.com/office/powerpoint/2010/main" val="17594716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28B4D-82A2-3249-AA99-B9617CFE2EF5}"/>
              </a:ext>
            </a:extLst>
          </p:cNvPr>
          <p:cNvSpPr>
            <a:spLocks noGrp="1"/>
          </p:cNvSpPr>
          <p:nvPr>
            <p:ph idx="1"/>
          </p:nvPr>
        </p:nvSpPr>
        <p:spPr>
          <a:xfrm>
            <a:off x="838200" y="323850"/>
            <a:ext cx="10515600" cy="5853113"/>
          </a:xfrm>
        </p:spPr>
        <p:txBody>
          <a:bodyPr>
            <a:normAutofit/>
          </a:bodyPr>
          <a:lstStyle/>
          <a:p>
            <a:r>
              <a:rPr lang="en-US" dirty="0"/>
              <a:t>The syntax of JavaScript is the set of rules that define a correctly structured JavaScript program.</a:t>
            </a:r>
          </a:p>
          <a:p>
            <a:endParaRPr lang="en-US" dirty="0"/>
          </a:p>
          <a:p>
            <a:r>
              <a:rPr lang="en-US" dirty="0"/>
              <a:t>A JavaScript consists of JavaScript statements that are placed within the &lt;script&gt;&lt;/script&gt; HTML tags in a web page, or within the external JavaScript file having .</a:t>
            </a:r>
            <a:r>
              <a:rPr lang="en-US" dirty="0" err="1"/>
              <a:t>js</a:t>
            </a:r>
            <a:r>
              <a:rPr lang="en-US" dirty="0"/>
              <a:t> extension.</a:t>
            </a:r>
          </a:p>
          <a:p>
            <a:r>
              <a:rPr lang="en-US" dirty="0"/>
              <a:t>var x = 5;</a:t>
            </a:r>
          </a:p>
          <a:p>
            <a:r>
              <a:rPr lang="en-US" dirty="0"/>
              <a:t>var y = 10;</a:t>
            </a:r>
          </a:p>
          <a:p>
            <a:r>
              <a:rPr lang="en-US" dirty="0"/>
              <a:t>var sum = x + y;</a:t>
            </a:r>
          </a:p>
          <a:p>
            <a:r>
              <a:rPr lang="en-US" dirty="0" err="1"/>
              <a:t>document.write</a:t>
            </a:r>
            <a:r>
              <a:rPr lang="en-US" dirty="0"/>
              <a:t>(sum); // Prints variable value</a:t>
            </a:r>
          </a:p>
          <a:p>
            <a:endParaRPr lang="en-US" dirty="0"/>
          </a:p>
        </p:txBody>
      </p:sp>
    </p:spTree>
    <p:extLst>
      <p:ext uri="{BB962C8B-B14F-4D97-AF65-F5344CB8AC3E}">
        <p14:creationId xmlns:p14="http://schemas.microsoft.com/office/powerpoint/2010/main" val="11005880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365CD-BEB6-3E65-0592-BAE250D4DCE3}"/>
              </a:ext>
            </a:extLst>
          </p:cNvPr>
          <p:cNvSpPr>
            <a:spLocks noGrp="1"/>
          </p:cNvSpPr>
          <p:nvPr>
            <p:ph idx="1"/>
          </p:nvPr>
        </p:nvSpPr>
        <p:spPr>
          <a:xfrm>
            <a:off x="838200" y="304800"/>
            <a:ext cx="10515600" cy="5872163"/>
          </a:xfrm>
        </p:spPr>
        <p:txBody>
          <a:bodyPr>
            <a:normAutofit fontScale="77500" lnSpcReduction="20000"/>
          </a:bodyPr>
          <a:lstStyle/>
          <a:p>
            <a:r>
              <a:rPr lang="en-US" dirty="0"/>
              <a:t>What is Variable?</a:t>
            </a:r>
          </a:p>
          <a:p>
            <a:r>
              <a:rPr lang="en-US" dirty="0"/>
              <a:t>Variables are fundamental to all programming languages. Variables are used to store data, like string of text, numbers, etc. The data or value stored in the variables can be set, updated, and retrieved whenever needed. In general, variables are symbolic names for values.</a:t>
            </a:r>
          </a:p>
          <a:p>
            <a:endParaRPr lang="en-US" dirty="0"/>
          </a:p>
          <a:p>
            <a:r>
              <a:rPr lang="en-US" dirty="0"/>
              <a:t>You can create a variable with the var keyword, whereas the assignment operator (=) is used to assign value to a variable, like this: var </a:t>
            </a:r>
            <a:r>
              <a:rPr lang="en-US" dirty="0" err="1"/>
              <a:t>varName</a:t>
            </a:r>
            <a:r>
              <a:rPr lang="en-US" dirty="0"/>
              <a:t> = value;</a:t>
            </a:r>
          </a:p>
          <a:p>
            <a:pPr marL="0" indent="0">
              <a:buNone/>
            </a:pP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"Peter Parker"</a:t>
            </a:r>
            <a:r>
              <a:rPr lang="en-US" b="0" dirty="0">
                <a:solidFill>
                  <a:srgbClr val="D4D4D4"/>
                </a:solidFill>
                <a:effectLst/>
                <a:latin typeface="Consolas" panose="020B0609020204030204" pitchFamily="49" charset="0"/>
              </a:rPr>
              <a:t>;</a:t>
            </a:r>
          </a:p>
          <a:p>
            <a:pPr marL="0" indent="0">
              <a:buNone/>
            </a:pP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age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21</a:t>
            </a:r>
            <a:r>
              <a:rPr lang="en-US" b="0" dirty="0">
                <a:solidFill>
                  <a:srgbClr val="D4D4D4"/>
                </a:solidFill>
                <a:effectLst/>
                <a:latin typeface="Consolas" panose="020B0609020204030204" pitchFamily="49" charset="0"/>
              </a:rPr>
              <a:t>;</a:t>
            </a:r>
          </a:p>
          <a:p>
            <a:pPr marL="0" indent="0">
              <a:buNone/>
            </a:pP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isMarried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false</a:t>
            </a:r>
            <a:r>
              <a:rPr lang="en-US" b="0" dirty="0">
                <a:solidFill>
                  <a:srgbClr val="D4D4D4"/>
                </a:solidFill>
                <a:effectLst/>
                <a:latin typeface="Consolas" panose="020B0609020204030204" pitchFamily="49" charset="0"/>
              </a:rPr>
              <a:t>;</a:t>
            </a:r>
          </a:p>
          <a:p>
            <a:pPr marL="0" indent="0">
              <a:buNone/>
            </a:pPr>
            <a:endParaRPr lang="en-US" b="0" dirty="0">
              <a:solidFill>
                <a:srgbClr val="D4D4D4"/>
              </a:solidFill>
              <a:effectLst/>
              <a:latin typeface="Consolas" panose="020B0609020204030204" pitchFamily="49" charset="0"/>
            </a:endParaRPr>
          </a:p>
          <a:p>
            <a:r>
              <a:rPr lang="en-US" b="0" dirty="0">
                <a:solidFill>
                  <a:srgbClr val="FF0000"/>
                </a:solidFill>
                <a:effectLst/>
                <a:latin typeface="Consolas" panose="020B0609020204030204" pitchFamily="49" charset="0"/>
              </a:rPr>
              <a:t>ES6 introduces two new keywords let and const for declaring variables.</a:t>
            </a:r>
          </a:p>
          <a:p>
            <a:br>
              <a:rPr lang="en-US" b="0" dirty="0">
                <a:solidFill>
                  <a:srgbClr val="FF0000"/>
                </a:solidFill>
                <a:effectLst/>
                <a:latin typeface="Consolas" panose="020B0609020204030204" pitchFamily="49" charset="0"/>
              </a:rPr>
            </a:br>
            <a:r>
              <a:rPr lang="en-US" b="0" dirty="0">
                <a:effectLst/>
                <a:latin typeface="Consolas" panose="020B0609020204030204" pitchFamily="49" charset="0"/>
              </a:rPr>
              <a:t>Unlike var, which declare function-scoped variables, both let and const keywords declare variables, scoped at block-level ({}). Block scoping means that a new scope is created between a pair of curly brackets {}</a:t>
            </a:r>
          </a:p>
          <a:p>
            <a:endParaRPr lang="en-US" dirty="0"/>
          </a:p>
        </p:txBody>
      </p:sp>
    </p:spTree>
    <p:extLst>
      <p:ext uri="{BB962C8B-B14F-4D97-AF65-F5344CB8AC3E}">
        <p14:creationId xmlns:p14="http://schemas.microsoft.com/office/powerpoint/2010/main" val="22351456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F056-B7F4-3BFA-3C17-367161A8E90B}"/>
              </a:ext>
            </a:extLst>
          </p:cNvPr>
          <p:cNvSpPr>
            <a:spLocks noGrp="1"/>
          </p:cNvSpPr>
          <p:nvPr>
            <p:ph type="title"/>
          </p:nvPr>
        </p:nvSpPr>
        <p:spPr/>
        <p:txBody>
          <a:bodyPr/>
          <a:lstStyle/>
          <a:p>
            <a:r>
              <a:rPr lang="en-US" dirty="0"/>
              <a:t>Naming Conventions for Variable</a:t>
            </a:r>
          </a:p>
        </p:txBody>
      </p:sp>
      <p:sp>
        <p:nvSpPr>
          <p:cNvPr id="3" name="Content Placeholder 2">
            <a:extLst>
              <a:ext uri="{FF2B5EF4-FFF2-40B4-BE49-F238E27FC236}">
                <a16:creationId xmlns:a16="http://schemas.microsoft.com/office/drawing/2014/main" id="{2FC3F9B4-C481-342E-D571-59EF16F38ED3}"/>
              </a:ext>
            </a:extLst>
          </p:cNvPr>
          <p:cNvSpPr>
            <a:spLocks noGrp="1"/>
          </p:cNvSpPr>
          <p:nvPr>
            <p:ph idx="1"/>
          </p:nvPr>
        </p:nvSpPr>
        <p:spPr/>
        <p:txBody>
          <a:bodyPr/>
          <a:lstStyle/>
          <a:p>
            <a:r>
              <a:rPr lang="en-US" dirty="0"/>
              <a:t>A variable name must start with a letter, underscore (_), or dollar sign ($).</a:t>
            </a:r>
          </a:p>
          <a:p>
            <a:r>
              <a:rPr lang="en-US" dirty="0"/>
              <a:t>A variable name cannot start with a number.</a:t>
            </a:r>
          </a:p>
          <a:p>
            <a:r>
              <a:rPr lang="en-US" dirty="0"/>
              <a:t>A variable name can only contain alpha-numeric characters (A-z, 0-9) and underscores.</a:t>
            </a:r>
          </a:p>
          <a:p>
            <a:r>
              <a:rPr lang="en-US" dirty="0"/>
              <a:t>A variable name cannot contain spaces.</a:t>
            </a:r>
          </a:p>
          <a:p>
            <a:r>
              <a:rPr lang="en-US" dirty="0"/>
              <a:t>A variable name cannot be a JavaScript keyword or a JavaScript reserved word.</a:t>
            </a:r>
          </a:p>
        </p:txBody>
      </p:sp>
    </p:spTree>
    <p:extLst>
      <p:ext uri="{BB962C8B-B14F-4D97-AF65-F5344CB8AC3E}">
        <p14:creationId xmlns:p14="http://schemas.microsoft.com/office/powerpoint/2010/main" val="902963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4FEF-5A0B-142A-D6DC-A057FB7E6CA5}"/>
              </a:ext>
            </a:extLst>
          </p:cNvPr>
          <p:cNvSpPr>
            <a:spLocks noGrp="1"/>
          </p:cNvSpPr>
          <p:nvPr>
            <p:ph type="title"/>
          </p:nvPr>
        </p:nvSpPr>
        <p:spPr/>
        <p:txBody>
          <a:bodyPr/>
          <a:lstStyle/>
          <a:p>
            <a:r>
              <a:rPr lang="en-US" b="1" i="0" dirty="0">
                <a:solidFill>
                  <a:srgbClr val="262626"/>
                </a:solidFill>
                <a:effectLst/>
                <a:latin typeface="-apple-system"/>
              </a:rPr>
              <a:t>Generating Output in JavaScript</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F4C856B6-F497-2A9C-4254-E40537E56E61}"/>
              </a:ext>
            </a:extLst>
          </p:cNvPr>
          <p:cNvSpPr>
            <a:spLocks noGrp="1"/>
          </p:cNvSpPr>
          <p:nvPr>
            <p:ph idx="1"/>
          </p:nvPr>
        </p:nvSpPr>
        <p:spPr>
          <a:xfrm>
            <a:off x="838200" y="1066800"/>
            <a:ext cx="10515600" cy="5695950"/>
          </a:xfrm>
        </p:spPr>
        <p:txBody>
          <a:bodyPr>
            <a:normAutofit fontScale="92500" lnSpcReduction="10000"/>
          </a:bodyPr>
          <a:lstStyle/>
          <a:p>
            <a:r>
              <a:rPr lang="en-US" b="0" i="0" dirty="0">
                <a:solidFill>
                  <a:srgbClr val="414141"/>
                </a:solidFill>
                <a:effectLst/>
                <a:latin typeface="-apple-system"/>
              </a:rPr>
              <a:t>In JavaScript there are several different ways of generating output including writing output to the browser window or browser console, displaying output in dialog boxes, writing output into an HTML element.</a:t>
            </a:r>
          </a:p>
          <a:p>
            <a:r>
              <a:rPr lang="en-US" b="1" i="0" dirty="0">
                <a:solidFill>
                  <a:srgbClr val="262626"/>
                </a:solidFill>
                <a:effectLst/>
                <a:latin typeface="-apple-system"/>
              </a:rPr>
              <a:t> Writing Output to Browser Console</a:t>
            </a:r>
          </a:p>
          <a:p>
            <a:r>
              <a:rPr lang="en-US" b="0" i="0" dirty="0">
                <a:solidFill>
                  <a:srgbClr val="000000"/>
                </a:solidFill>
                <a:effectLst/>
                <a:latin typeface="Consolas" panose="020B0609020204030204" pitchFamily="49" charset="0"/>
              </a:rPr>
              <a:t>console</a:t>
            </a:r>
            <a:r>
              <a:rPr lang="en-US" b="0" i="0" dirty="0">
                <a:solidFill>
                  <a:srgbClr val="5F6364"/>
                </a:solidFill>
                <a:effectLst/>
                <a:latin typeface="Consolas" panose="020B0609020204030204" pitchFamily="49" charset="0"/>
              </a:rPr>
              <a:t>.</a:t>
            </a:r>
            <a:r>
              <a:rPr lang="en-US" b="0" i="0" dirty="0">
                <a:solidFill>
                  <a:srgbClr val="DD4A68"/>
                </a:solidFill>
                <a:effectLst/>
                <a:latin typeface="Consolas" panose="020B0609020204030204" pitchFamily="49" charset="0"/>
              </a:rPr>
              <a:t>log</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1" dirty="0">
                <a:solidFill>
                  <a:srgbClr val="262626"/>
                </a:solidFill>
                <a:latin typeface="-apple-system"/>
              </a:rPr>
              <a:t>Output in Alert Dialog Boxes</a:t>
            </a:r>
          </a:p>
          <a:p>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Outputs: Hello World!</a:t>
            </a:r>
            <a:endParaRPr lang="en-US" b="1" i="0" dirty="0">
              <a:solidFill>
                <a:srgbClr val="262626"/>
              </a:solidFill>
              <a:effectLst/>
              <a:latin typeface="-apple-system"/>
            </a:endParaRPr>
          </a:p>
          <a:p>
            <a:r>
              <a:rPr lang="en-US" b="1" dirty="0">
                <a:solidFill>
                  <a:srgbClr val="262626"/>
                </a:solidFill>
                <a:latin typeface="-apple-system"/>
              </a:rPr>
              <a:t>Output to the Browser Window</a:t>
            </a:r>
          </a:p>
          <a:p>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write</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p>
          <a:p>
            <a:r>
              <a:rPr lang="en-US" b="1" i="0" dirty="0">
                <a:solidFill>
                  <a:srgbClr val="262626"/>
                </a:solidFill>
                <a:effectLst/>
                <a:latin typeface="-apple-system"/>
              </a:rPr>
              <a:t>Output Inside an HTML Element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greet</a:t>
            </a:r>
            <a:r>
              <a:rPr lang="en-US" b="0" i="0" dirty="0">
                <a:solidFill>
                  <a:srgbClr val="5F6364"/>
                </a:solidFill>
                <a:effectLst/>
                <a:latin typeface="Consolas" panose="020B0609020204030204" pitchFamily="49" charset="0"/>
              </a:rPr>
              <a:t>"&gt;&lt;/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b="1" i="0" dirty="0">
              <a:solidFill>
                <a:srgbClr val="262626"/>
              </a:solidFill>
              <a:effectLst/>
              <a:latin typeface="-apple-system"/>
            </a:endParaRPr>
          </a:p>
          <a:p>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getElementById</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"greet"</a:t>
            </a:r>
            <a:r>
              <a:rPr lang="en-US" b="0" i="0" dirty="0">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innerHTML</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2334481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0D4-5F74-28FA-22DC-B8019D40D15A}"/>
              </a:ext>
            </a:extLst>
          </p:cNvPr>
          <p:cNvSpPr>
            <a:spLocks noGrp="1"/>
          </p:cNvSpPr>
          <p:nvPr>
            <p:ph type="title"/>
          </p:nvPr>
        </p:nvSpPr>
        <p:spPr/>
        <p:txBody>
          <a:bodyPr/>
          <a:lstStyle/>
          <a:p>
            <a:r>
              <a:rPr lang="en-US" b="1" i="0" dirty="0">
                <a:solidFill>
                  <a:srgbClr val="262626"/>
                </a:solidFill>
                <a:effectLst/>
                <a:latin typeface="-apple-system"/>
              </a:rPr>
              <a:t>Data Types in JavaScript</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81FD0EC5-6A00-A66D-33F9-6E5896481D06}"/>
              </a:ext>
            </a:extLst>
          </p:cNvPr>
          <p:cNvSpPr>
            <a:spLocks noGrp="1"/>
          </p:cNvSpPr>
          <p:nvPr>
            <p:ph idx="1"/>
          </p:nvPr>
        </p:nvSpPr>
        <p:spPr/>
        <p:txBody>
          <a:bodyPr>
            <a:normAutofit fontScale="92500"/>
          </a:bodyPr>
          <a:lstStyle/>
          <a:p>
            <a:r>
              <a:rPr lang="en-US" dirty="0"/>
              <a:t>Data types basically specify what kind of data can be stored and manipulated within a program.</a:t>
            </a:r>
          </a:p>
          <a:p>
            <a:endParaRPr lang="en-US" dirty="0"/>
          </a:p>
          <a:p>
            <a:r>
              <a:rPr lang="en-US" dirty="0"/>
              <a:t>There are six basic data types in JavaScript which can be divided into three main categories: primitive (or primary), composite (or reference), and special data types. String, Number, and Boolean are primitive data types. Object, Array, and Function (which are all types of objects) are composite data types. Whereas Undefined and Null are special data types.</a:t>
            </a:r>
          </a:p>
          <a:p>
            <a:r>
              <a:rPr lang="en-US" b="0" i="0" dirty="0">
                <a:solidFill>
                  <a:srgbClr val="414141"/>
                </a:solidFill>
                <a:effectLst/>
                <a:latin typeface="-apple-system"/>
              </a:rPr>
              <a:t>Primitive data types can hold only one value at a time, whereas composite data types can hold collections of values and more complex entities</a:t>
            </a:r>
            <a:endParaRPr lang="en-US" dirty="0"/>
          </a:p>
        </p:txBody>
      </p:sp>
    </p:spTree>
    <p:extLst>
      <p:ext uri="{BB962C8B-B14F-4D97-AF65-F5344CB8AC3E}">
        <p14:creationId xmlns:p14="http://schemas.microsoft.com/office/powerpoint/2010/main" val="34014226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17860-8121-9BE8-CF3E-B573C9AB0688}"/>
              </a:ext>
            </a:extLst>
          </p:cNvPr>
          <p:cNvSpPr>
            <a:spLocks noGrp="1"/>
          </p:cNvSpPr>
          <p:nvPr>
            <p:ph idx="1"/>
          </p:nvPr>
        </p:nvSpPr>
        <p:spPr>
          <a:xfrm>
            <a:off x="838200" y="76200"/>
            <a:ext cx="10515600" cy="6100763"/>
          </a:xfrm>
        </p:spPr>
        <p:txBody>
          <a:bodyPr>
            <a:normAutofit fontScale="70000" lnSpcReduction="20000"/>
          </a:bodyPr>
          <a:lstStyle/>
          <a:p>
            <a:r>
              <a:rPr lang="en-US" b="0" i="0" dirty="0">
                <a:solidFill>
                  <a:srgbClr val="414141"/>
                </a:solidFill>
                <a:effectLst/>
                <a:latin typeface="-apple-system"/>
              </a:rPr>
              <a:t>The </a:t>
            </a:r>
            <a:r>
              <a:rPr lang="en-US" b="0" i="1" dirty="0">
                <a:solidFill>
                  <a:srgbClr val="414141"/>
                </a:solidFill>
                <a:effectLst/>
                <a:latin typeface="-apple-system"/>
              </a:rPr>
              <a:t>string</a:t>
            </a:r>
            <a:r>
              <a:rPr lang="en-US" b="0" i="0" dirty="0">
                <a:solidFill>
                  <a:srgbClr val="414141"/>
                </a:solidFill>
                <a:effectLst/>
                <a:latin typeface="-apple-system"/>
              </a:rPr>
              <a:t> data type is used to represent textual data (i.e. sequences of characters). Strings are created using single or double quotes surrounding one or more characters</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'Hi there!'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using single quotes</a:t>
            </a:r>
            <a:r>
              <a:rPr lang="en-US" b="0" i="0" dirty="0">
                <a:solidFill>
                  <a:srgbClr val="000000"/>
                </a:solidFill>
                <a:effectLst/>
                <a:latin typeface="Consolas" panose="020B0609020204030204" pitchFamily="49" charset="0"/>
              </a:rPr>
              <a:t> </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b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"Hi there!"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using double quotes</a:t>
            </a:r>
          </a:p>
          <a:p>
            <a:r>
              <a:rPr lang="en-US" b="0" i="0" dirty="0">
                <a:solidFill>
                  <a:srgbClr val="414141"/>
                </a:solidFill>
                <a:effectLst/>
                <a:latin typeface="-apple-system"/>
              </a:rPr>
              <a:t>The </a:t>
            </a:r>
            <a:r>
              <a:rPr lang="en-US" b="0" i="1" dirty="0">
                <a:solidFill>
                  <a:srgbClr val="414141"/>
                </a:solidFill>
                <a:effectLst/>
                <a:latin typeface="-apple-system"/>
              </a:rPr>
              <a:t>number</a:t>
            </a:r>
            <a:r>
              <a:rPr lang="en-US" b="0" i="0" dirty="0">
                <a:solidFill>
                  <a:srgbClr val="414141"/>
                </a:solidFill>
                <a:effectLst/>
                <a:latin typeface="-apple-system"/>
              </a:rPr>
              <a:t> data type is used to represent positive or negative numbers with or without decimal place</a:t>
            </a:r>
            <a:endParaRPr lang="en-US" dirty="0">
              <a:solidFill>
                <a:srgbClr val="999999"/>
              </a:solidFill>
              <a:latin typeface="Consolas" panose="020B0609020204030204" pitchFamily="49" charset="0"/>
            </a:endParaRP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25</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integer</a:t>
            </a:r>
            <a:r>
              <a:rPr lang="en-US" b="0" i="0" dirty="0">
                <a:solidFill>
                  <a:srgbClr val="000000"/>
                </a:solidFill>
                <a:effectLst/>
                <a:latin typeface="Consolas" panose="020B0609020204030204" pitchFamily="49" charset="0"/>
              </a:rPr>
              <a:t> </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b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80.5</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floating-point number</a:t>
            </a:r>
          </a:p>
          <a:p>
            <a:r>
              <a:rPr lang="en-US" b="0" dirty="0">
                <a:effectLst/>
                <a:latin typeface="Consolas" panose="020B0609020204030204" pitchFamily="49" charset="0"/>
              </a:rPr>
              <a:t>The Boolean data type can hold only two values: true or false. It is typically used to store values like yes (true) or no (false), on (true) or off (false)</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isReading</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true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yes, I'm reading</a:t>
            </a:r>
          </a:p>
          <a:p>
            <a:r>
              <a:rPr lang="en-US" b="0" dirty="0">
                <a:effectLst/>
                <a:latin typeface="Consolas" panose="020B0609020204030204" pitchFamily="49" charset="0"/>
              </a:rPr>
              <a:t>The undefined data type can only have one value-the special value undefined. If a variable has been declared, but has not been assigned a value, has the value undefined</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a:t>
            </a:r>
            <a:r>
              <a:rPr lang="en-US" b="0" i="0" dirty="0">
                <a:solidFill>
                  <a:srgbClr val="5F6364"/>
                </a:solidFill>
                <a:effectLst/>
                <a:latin typeface="Consolas" panose="020B0609020204030204" pitchFamily="49" charset="0"/>
              </a:rPr>
              <a:t>;</a:t>
            </a:r>
          </a:p>
          <a:p>
            <a:r>
              <a:rPr lang="en-US" b="0" dirty="0">
                <a:effectLst/>
                <a:latin typeface="Consolas" panose="020B0609020204030204" pitchFamily="49" charset="0"/>
              </a:rPr>
              <a:t>This is another special data type that can have only one value-the null value. A null value means that there is no value. It is not equivalent to an empty string ("") or 0, it is simply nothing.</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null</a:t>
            </a:r>
            <a:r>
              <a:rPr lang="en-US" b="0" i="0" dirty="0">
                <a:solidFill>
                  <a:srgbClr val="5F6364"/>
                </a:solidFill>
                <a:effectLst/>
                <a:latin typeface="Consolas" panose="020B0609020204030204" pitchFamily="49" charset="0"/>
              </a:rPr>
              <a:t>;</a:t>
            </a:r>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b="0" i="0" dirty="0">
              <a:solidFill>
                <a:srgbClr val="999999"/>
              </a:solidFill>
              <a:effectLst/>
              <a:latin typeface="Consolas" panose="020B0609020204030204" pitchFamily="49" charset="0"/>
            </a:endParaRPr>
          </a:p>
          <a:p>
            <a:endParaRPr lang="en-US" b="0" dirty="0">
              <a:effectLst/>
              <a:latin typeface="Consolas" panose="020B0609020204030204" pitchFamily="49" charset="0"/>
            </a:endParaRPr>
          </a:p>
          <a:p>
            <a:endParaRPr lang="en-US" b="0" i="0" dirty="0">
              <a:solidFill>
                <a:srgbClr val="999999"/>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6948438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9ECCE-7D91-7C04-3A7F-82C52D75ED53}"/>
              </a:ext>
            </a:extLst>
          </p:cNvPr>
          <p:cNvSpPr>
            <a:spLocks noGrp="1"/>
          </p:cNvSpPr>
          <p:nvPr>
            <p:ph idx="1"/>
          </p:nvPr>
        </p:nvSpPr>
        <p:spPr>
          <a:xfrm>
            <a:off x="838200" y="161924"/>
            <a:ext cx="10515600" cy="6372225"/>
          </a:xfrm>
        </p:spPr>
        <p:txBody>
          <a:bodyPr>
            <a:normAutofit/>
          </a:bodyPr>
          <a:lstStyle/>
          <a:p>
            <a:r>
              <a:rPr lang="en-US" b="0" dirty="0">
                <a:effectLst/>
                <a:latin typeface="Consolas" panose="020B0609020204030204" pitchFamily="49" charset="0"/>
              </a:rPr>
              <a:t>The object is a complex data type that allows you to store collections of data.</a:t>
            </a:r>
          </a:p>
          <a:p>
            <a:br>
              <a:rPr lang="en-US" b="0" dirty="0">
                <a:effectLst/>
                <a:latin typeface="Consolas" panose="020B0609020204030204" pitchFamily="49" charset="0"/>
              </a:rPr>
            </a:br>
            <a:r>
              <a:rPr lang="en-US" b="0" dirty="0">
                <a:effectLst/>
                <a:latin typeface="Consolas" panose="020B0609020204030204" pitchFamily="49" charset="0"/>
              </a:rPr>
              <a:t>An object contains properties, defined as a key-value pair. A property key (name) is always a string, but the value can be any data type, like strings, numbers, </a:t>
            </a:r>
            <a:r>
              <a:rPr lang="en-US" b="0" dirty="0" err="1">
                <a:effectLst/>
                <a:latin typeface="Consolas" panose="020B0609020204030204" pitchFamily="49" charset="0"/>
              </a:rPr>
              <a:t>booleans</a:t>
            </a:r>
            <a:r>
              <a:rPr lang="en-US" b="0" dirty="0">
                <a:effectLst/>
                <a:latin typeface="Consolas" panose="020B0609020204030204" pitchFamily="49" charset="0"/>
              </a:rPr>
              <a:t>, or complex data types</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car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"modal"</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"BMW X3"</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"color"</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"white"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"doors"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p>
          <a:p>
            <a:r>
              <a:rPr lang="en-US" b="0" dirty="0">
                <a:solidFill>
                  <a:srgbClr val="9CDCFE"/>
                </a:solidFill>
                <a:effectLst/>
                <a:latin typeface="Consolas" panose="020B0609020204030204" pitchFamily="49" charset="0"/>
              </a:rPr>
              <a:t>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used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storing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multiple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values</a:t>
            </a:r>
            <a:r>
              <a:rPr lang="en-US" dirty="0">
                <a:solidFill>
                  <a:srgbClr val="D4D4D4"/>
                </a:solidFill>
                <a:latin typeface="Consolas" panose="020B0609020204030204" pitchFamily="49" charset="0"/>
              </a:rPr>
              <a:t>.</a:t>
            </a:r>
          </a:p>
          <a:p>
            <a:r>
              <a:rPr lang="en-US" b="0" dirty="0">
                <a:solidFill>
                  <a:srgbClr val="D4D4D4"/>
                </a:solidFill>
                <a:effectLst/>
                <a:latin typeface="Consolas" panose="020B0609020204030204" pitchFamily="49" charset="0"/>
              </a:rPr>
              <a:t>Array element stored at index that start form 0</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cities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"London"</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"Paris"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"New York"</a:t>
            </a:r>
            <a:r>
              <a:rPr lang="en-US" b="0" i="0" dirty="0">
                <a:solidFill>
                  <a:srgbClr val="5F6364"/>
                </a:solidFill>
                <a:effectLst/>
                <a:latin typeface="Consolas" panose="020B0609020204030204" pitchFamily="49" charset="0"/>
              </a:rPr>
              <a:t>];</a:t>
            </a:r>
            <a:endParaRPr lang="en-US" i="0" dirty="0">
              <a:solidFill>
                <a:srgbClr val="D4D4D4"/>
              </a:solidFill>
              <a:latin typeface="Consolas" panose="020B0609020204030204" pitchFamily="49" charset="0"/>
            </a:endParaRPr>
          </a:p>
          <a:p>
            <a:r>
              <a:rPr lang="en-US" b="0" dirty="0">
                <a:effectLst/>
                <a:latin typeface="Consolas" panose="020B0609020204030204" pitchFamily="49" charset="0"/>
              </a:rPr>
              <a:t>Console.log(cities[</a:t>
            </a:r>
            <a:r>
              <a:rPr lang="en-US" dirty="0">
                <a:latin typeface="Consolas" panose="020B0609020204030204" pitchFamily="49" charset="0"/>
              </a:rPr>
              <a:t>1])</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883423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DD7FF-01BF-2F84-D3F7-32540F26B2EF}"/>
              </a:ext>
            </a:extLst>
          </p:cNvPr>
          <p:cNvSpPr>
            <a:spLocks noGrp="1"/>
          </p:cNvSpPr>
          <p:nvPr>
            <p:ph idx="1"/>
          </p:nvPr>
        </p:nvSpPr>
        <p:spPr>
          <a:xfrm>
            <a:off x="838200" y="190500"/>
            <a:ext cx="10515600" cy="6419850"/>
          </a:xfrm>
        </p:spPr>
        <p:txBody>
          <a:bodyPr>
            <a:normAutofit fontScale="77500" lnSpcReduction="20000"/>
          </a:bodyPr>
          <a:lstStyle/>
          <a:p>
            <a:r>
              <a:rPr lang="en-US" b="0" i="0" dirty="0">
                <a:solidFill>
                  <a:srgbClr val="414141"/>
                </a:solidFill>
                <a:effectLst/>
                <a:latin typeface="-apple-system"/>
              </a:rPr>
              <a:t>The function is callable object that executes a block of code. Since functions are objects, so it is possible to assign them to variables, as shown in the example below:</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greeting</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function</a:t>
            </a:r>
            <a:r>
              <a:rPr lang="en-US" b="0" i="0" dirty="0">
                <a:solidFill>
                  <a:srgbClr val="5F6364"/>
                </a:solidFill>
                <a:effectLst/>
                <a:latin typeface="Consolas" panose="020B0609020204030204" pitchFamily="49" charset="0"/>
              </a:rPr>
              <a:t>(){</a:t>
            </a:r>
          </a:p>
          <a:p>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pPr marL="0" indent="0">
              <a:buNone/>
            </a:pP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greeting</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pPr marL="0" indent="0">
              <a:buNone/>
            </a:pP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DD4A68"/>
                </a:solidFill>
                <a:effectLst/>
                <a:latin typeface="Consolas" panose="020B0609020204030204" pitchFamily="49" charset="0"/>
              </a:rPr>
              <a:t>greeting</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Output: Hello World!</a:t>
            </a:r>
          </a:p>
          <a:p>
            <a:pPr marL="0" indent="0">
              <a:buNone/>
            </a:pPr>
            <a:r>
              <a:rPr lang="en-US" b="0" dirty="0">
                <a:effectLst/>
                <a:latin typeface="Consolas" panose="020B0609020204030204" pitchFamily="49" charset="0"/>
              </a:rPr>
              <a:t>The </a:t>
            </a:r>
            <a:r>
              <a:rPr lang="en-US" b="0" dirty="0" err="1">
                <a:effectLst/>
                <a:latin typeface="Consolas" panose="020B0609020204030204" pitchFamily="49" charset="0"/>
              </a:rPr>
              <a:t>typeof</a:t>
            </a:r>
            <a:r>
              <a:rPr lang="en-US" b="0" dirty="0">
                <a:effectLst/>
                <a:latin typeface="Consolas" panose="020B0609020204030204" pitchFamily="49" charset="0"/>
              </a:rPr>
              <a:t> operator can be used to find out what type of data a variable or operand contains. It can be used with or without parentheses (</a:t>
            </a:r>
            <a:r>
              <a:rPr lang="en-US" b="0" dirty="0" err="1">
                <a:effectLst/>
                <a:latin typeface="Consolas" panose="020B0609020204030204" pitchFamily="49" charset="0"/>
              </a:rPr>
              <a:t>typeof</a:t>
            </a:r>
            <a:r>
              <a:rPr lang="en-US" b="0" dirty="0">
                <a:effectLst/>
                <a:latin typeface="Consolas" panose="020B0609020204030204" pitchFamily="49" charset="0"/>
              </a:rPr>
              <a:t>(x) or </a:t>
            </a:r>
            <a:r>
              <a:rPr lang="en-US" b="0" dirty="0" err="1">
                <a:effectLst/>
                <a:latin typeface="Consolas" panose="020B0609020204030204" pitchFamily="49" charset="0"/>
              </a:rPr>
              <a:t>typeof</a:t>
            </a:r>
            <a:r>
              <a:rPr lang="en-US" b="0" dirty="0">
                <a:effectLst/>
                <a:latin typeface="Consolas" panose="020B0609020204030204" pitchFamily="49" charset="0"/>
              </a:rPr>
              <a:t> x).</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15</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"number"</a:t>
            </a:r>
            <a:r>
              <a:rPr lang="en-US" b="0" i="0" dirty="0">
                <a:solidFill>
                  <a:srgbClr val="000000"/>
                </a:solidFill>
                <a:effectLst/>
                <a:latin typeface="Consolas" panose="020B0609020204030204" pitchFamily="49" charset="0"/>
              </a:rPr>
              <a:t> </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"string“</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true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a:t>
            </a:r>
            <a:r>
              <a:rPr lang="en-US" b="0" i="0" dirty="0" err="1">
                <a:solidFill>
                  <a:srgbClr val="999999"/>
                </a:solidFill>
                <a:effectLst/>
                <a:latin typeface="Consolas" panose="020B0609020204030204" pitchFamily="49" charset="0"/>
              </a:rPr>
              <a:t>boolean</a:t>
            </a:r>
            <a:r>
              <a:rPr lang="en-US" b="0" i="0" dirty="0">
                <a:solidFill>
                  <a:srgbClr val="999999"/>
                </a:solidFill>
                <a:effectLst/>
                <a:latin typeface="Consolas" panose="020B0609020204030204" pitchFamily="49" charset="0"/>
              </a:rPr>
              <a:t>“</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undefined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"undefined“</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Null</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"object“</a:t>
            </a:r>
            <a:endParaRPr lang="en-US" dirty="0">
              <a:solidFill>
                <a:srgbClr val="999999"/>
              </a:solidFill>
              <a:latin typeface="Consolas" panose="020B0609020204030204" pitchFamily="49" charset="0"/>
            </a:endParaRP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1</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2</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4</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"object“</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function</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"function"</a:t>
            </a:r>
            <a:br>
              <a:rPr lang="en-US" dirty="0"/>
            </a:b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93288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21BF8-4303-27AE-7060-8965BDD7FF3A}"/>
              </a:ext>
            </a:extLst>
          </p:cNvPr>
          <p:cNvSpPr>
            <a:spLocks noGrp="1"/>
          </p:cNvSpPr>
          <p:nvPr>
            <p:ph idx="1"/>
          </p:nvPr>
        </p:nvSpPr>
        <p:spPr/>
        <p:txBody>
          <a:bodyPr>
            <a:normAutofit lnSpcReduction="10000"/>
          </a:bodyPr>
          <a:lstStyle/>
          <a:p>
            <a:r>
              <a:rPr lang="en-US" b="0" dirty="0">
                <a:solidFill>
                  <a:srgbClr val="FF0000"/>
                </a:solidFill>
                <a:effectLst/>
                <a:latin typeface="Consolas" panose="020B0609020204030204" pitchFamily="49" charset="0"/>
              </a:rPr>
              <a:t>What are Attributes</a:t>
            </a:r>
          </a:p>
          <a:p>
            <a:r>
              <a:rPr lang="en-US" b="0" dirty="0">
                <a:effectLst/>
                <a:latin typeface="Consolas" panose="020B0609020204030204" pitchFamily="49" charset="0"/>
              </a:rPr>
              <a:t>Attributes define additional characteristics or properties of the element such as width and height of an image. Attributes are always specified in the start tag (or opening tag) and usually consists of name/value pairs like name="value". Attribute values should always be enclosed in quotation marks.</a:t>
            </a:r>
          </a:p>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chesky.jpg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width</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height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Smiley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0704986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E24C-108E-191A-44E5-340193CD2CCB}"/>
              </a:ext>
            </a:extLst>
          </p:cNvPr>
          <p:cNvSpPr>
            <a:spLocks noGrp="1"/>
          </p:cNvSpPr>
          <p:nvPr>
            <p:ph type="title"/>
          </p:nvPr>
        </p:nvSpPr>
        <p:spPr>
          <a:xfrm>
            <a:off x="838200" y="365126"/>
            <a:ext cx="10515600" cy="654050"/>
          </a:xfrm>
        </p:spPr>
        <p:txBody>
          <a:bodyPr>
            <a:normAutofit fontScale="90000"/>
          </a:bodyPr>
          <a:lstStyle/>
          <a:p>
            <a:r>
              <a:rPr lang="en-US" dirty="0"/>
              <a:t>Operators</a:t>
            </a:r>
          </a:p>
        </p:txBody>
      </p:sp>
      <p:sp>
        <p:nvSpPr>
          <p:cNvPr id="3" name="Content Placeholder 2">
            <a:extLst>
              <a:ext uri="{FF2B5EF4-FFF2-40B4-BE49-F238E27FC236}">
                <a16:creationId xmlns:a16="http://schemas.microsoft.com/office/drawing/2014/main" id="{FB6E53CC-FF02-2632-84E7-14ED5D26E02C}"/>
              </a:ext>
            </a:extLst>
          </p:cNvPr>
          <p:cNvSpPr>
            <a:spLocks noGrp="1"/>
          </p:cNvSpPr>
          <p:nvPr>
            <p:ph idx="1"/>
          </p:nvPr>
        </p:nvSpPr>
        <p:spPr>
          <a:xfrm>
            <a:off x="838200" y="1019176"/>
            <a:ext cx="10515600" cy="5157787"/>
          </a:xfrm>
        </p:spPr>
        <p:txBody>
          <a:bodyPr/>
          <a:lstStyle/>
          <a:p>
            <a:r>
              <a:rPr lang="en-US" dirty="0"/>
              <a:t>Operators are symbols or keywords that tell the JavaScript engine to perform some sort of actions. For example, the addition (+) symbol is an operator that tells JavaScript engine to add two variables or values</a:t>
            </a:r>
          </a:p>
          <a:p>
            <a:r>
              <a:rPr lang="en-US" b="1" i="0" dirty="0">
                <a:solidFill>
                  <a:srgbClr val="262626"/>
                </a:solidFill>
                <a:effectLst/>
                <a:latin typeface="-apple-system"/>
              </a:rPr>
              <a:t>Arithmetic Operators</a:t>
            </a:r>
          </a:p>
          <a:p>
            <a:endParaRPr lang="en-US" dirty="0"/>
          </a:p>
        </p:txBody>
      </p:sp>
      <p:graphicFrame>
        <p:nvGraphicFramePr>
          <p:cNvPr id="6" name="Table 5">
            <a:extLst>
              <a:ext uri="{FF2B5EF4-FFF2-40B4-BE49-F238E27FC236}">
                <a16:creationId xmlns:a16="http://schemas.microsoft.com/office/drawing/2014/main" id="{B038D77E-4254-3921-5F43-D38E57E945B1}"/>
              </a:ext>
            </a:extLst>
          </p:cNvPr>
          <p:cNvGraphicFramePr>
            <a:graphicFrameLocks noGrp="1"/>
          </p:cNvGraphicFramePr>
          <p:nvPr/>
        </p:nvGraphicFramePr>
        <p:xfrm>
          <a:off x="838200" y="2676683"/>
          <a:ext cx="4648200" cy="3985260"/>
        </p:xfrm>
        <a:graphic>
          <a:graphicData uri="http://schemas.openxmlformats.org/drawingml/2006/table">
            <a:tbl>
              <a:tblPr/>
              <a:tblGrid>
                <a:gridCol w="1162050">
                  <a:extLst>
                    <a:ext uri="{9D8B030D-6E8A-4147-A177-3AD203B41FA5}">
                      <a16:colId xmlns:a16="http://schemas.microsoft.com/office/drawing/2014/main" val="2185772120"/>
                    </a:ext>
                  </a:extLst>
                </a:gridCol>
                <a:gridCol w="1162050">
                  <a:extLst>
                    <a:ext uri="{9D8B030D-6E8A-4147-A177-3AD203B41FA5}">
                      <a16:colId xmlns:a16="http://schemas.microsoft.com/office/drawing/2014/main" val="4047492717"/>
                    </a:ext>
                  </a:extLst>
                </a:gridCol>
                <a:gridCol w="1162050">
                  <a:extLst>
                    <a:ext uri="{9D8B030D-6E8A-4147-A177-3AD203B41FA5}">
                      <a16:colId xmlns:a16="http://schemas.microsoft.com/office/drawing/2014/main" val="3934519238"/>
                    </a:ext>
                  </a:extLst>
                </a:gridCol>
                <a:gridCol w="1162050">
                  <a:extLst>
                    <a:ext uri="{9D8B030D-6E8A-4147-A177-3AD203B41FA5}">
                      <a16:colId xmlns:a16="http://schemas.microsoft.com/office/drawing/2014/main" val="2513434605"/>
                    </a:ext>
                  </a:extLst>
                </a:gridCol>
              </a:tblGrid>
              <a:tr h="323824">
                <a:tc>
                  <a:txBody>
                    <a:bodyPr/>
                    <a:lstStyle/>
                    <a:p>
                      <a:pPr algn="l" fontAlgn="t"/>
                      <a:r>
                        <a:rPr lang="en-US">
                          <a:solidFill>
                            <a:srgbClr val="000000"/>
                          </a:solidFill>
                          <a:effectLst/>
                        </a:rPr>
                        <a:t>Operator</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Result</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extLst>
                  <a:ext uri="{0D108BD9-81ED-4DB2-BD59-A6C34878D82A}">
                    <a16:rowId xmlns:a16="http://schemas.microsoft.com/office/drawing/2014/main" val="2210883451"/>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Addition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Sum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190707996"/>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Subtraction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Difference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394714370"/>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Multiplication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Product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808932135"/>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Division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Quotient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092404247"/>
                  </a:ext>
                </a:extLst>
              </a:tr>
              <a:tr h="999915">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Modulus</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Remainder of x divided by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313231203"/>
                  </a:ext>
                </a:extLst>
              </a:tr>
            </a:tbl>
          </a:graphicData>
        </a:graphic>
      </p:graphicFrame>
    </p:spTree>
    <p:extLst>
      <p:ext uri="{BB962C8B-B14F-4D97-AF65-F5344CB8AC3E}">
        <p14:creationId xmlns:p14="http://schemas.microsoft.com/office/powerpoint/2010/main" val="206219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9834-03AA-4B20-896E-12BEA093670F}"/>
              </a:ext>
            </a:extLst>
          </p:cNvPr>
          <p:cNvSpPr>
            <a:spLocks noGrp="1"/>
          </p:cNvSpPr>
          <p:nvPr>
            <p:ph type="title"/>
          </p:nvPr>
        </p:nvSpPr>
        <p:spPr>
          <a:xfrm>
            <a:off x="838200" y="365126"/>
            <a:ext cx="10515600" cy="806450"/>
          </a:xfrm>
        </p:spPr>
        <p:txBody>
          <a:bodyPr>
            <a:normAutofit fontScale="90000"/>
          </a:bodyPr>
          <a:lstStyle/>
          <a:p>
            <a:r>
              <a:rPr lang="en-US" b="1" i="0" dirty="0">
                <a:solidFill>
                  <a:srgbClr val="262626"/>
                </a:solidFill>
                <a:effectLst/>
                <a:latin typeface="-apple-system"/>
              </a:rPr>
              <a:t>Assignment Operators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E3AD580D-718D-4B40-73DA-E21BC33CC52B}"/>
              </a:ext>
            </a:extLst>
          </p:cNvPr>
          <p:cNvSpPr>
            <a:spLocks noGrp="1"/>
          </p:cNvSpPr>
          <p:nvPr>
            <p:ph idx="1"/>
          </p:nvPr>
        </p:nvSpPr>
        <p:spPr>
          <a:xfrm>
            <a:off x="838200" y="828675"/>
            <a:ext cx="10515600" cy="5348288"/>
          </a:xfrm>
        </p:spPr>
        <p:txBody>
          <a:bodyPr>
            <a:normAutofit fontScale="92500" lnSpcReduction="10000"/>
          </a:bodyPr>
          <a:lstStyle/>
          <a:p>
            <a:pPr marL="0" indent="0">
              <a:buNone/>
            </a:pPr>
            <a:r>
              <a:rPr lang="en-US" b="0" dirty="0">
                <a:effectLst/>
                <a:latin typeface="Consolas" panose="020B0609020204030204" pitchFamily="49" charset="0"/>
              </a:rPr>
              <a:t>Operator    Description Example Is The Same As</a:t>
            </a:r>
          </a:p>
          <a:p>
            <a:pPr marL="0" indent="0">
              <a:buNone/>
            </a:pPr>
            <a:r>
              <a:rPr lang="en-US" b="0" dirty="0">
                <a:effectLst/>
                <a:latin typeface="Consolas" panose="020B0609020204030204" pitchFamily="49" charset="0"/>
              </a:rPr>
              <a:t>=   Assign  x = y   x = y</a:t>
            </a:r>
          </a:p>
          <a:p>
            <a:pPr marL="0" indent="0">
              <a:buNone/>
            </a:pPr>
            <a:r>
              <a:rPr lang="en-US" b="0" dirty="0">
                <a:effectLst/>
                <a:latin typeface="Consolas" panose="020B0609020204030204" pitchFamily="49" charset="0"/>
              </a:rPr>
              <a:t>+=  Add and assign  x += y  x = x + y</a:t>
            </a:r>
          </a:p>
          <a:p>
            <a:pPr marL="0" indent="0">
              <a:buNone/>
            </a:pPr>
            <a:r>
              <a:rPr lang="en-US" b="0" dirty="0">
                <a:effectLst/>
                <a:latin typeface="Consolas" panose="020B0609020204030204" pitchFamily="49" charset="0"/>
              </a:rPr>
              <a:t>-=  Subtract and assign x -= y  x = x - y</a:t>
            </a:r>
          </a:p>
          <a:p>
            <a:pPr marL="0" indent="0">
              <a:buNone/>
            </a:pPr>
            <a:r>
              <a:rPr lang="en-US" b="0" dirty="0">
                <a:effectLst/>
                <a:latin typeface="Consolas" panose="020B0609020204030204" pitchFamily="49" charset="0"/>
              </a:rPr>
              <a:t>*=  Multiply and assign x *= y  x = x * y</a:t>
            </a:r>
          </a:p>
          <a:p>
            <a:pPr marL="0" indent="0">
              <a:buNone/>
            </a:pPr>
            <a:r>
              <a:rPr lang="en-US" b="0" dirty="0">
                <a:effectLst/>
                <a:latin typeface="Consolas" panose="020B0609020204030204" pitchFamily="49" charset="0"/>
              </a:rPr>
              <a:t>/=  Divide and assign quotient  x /= y  x = x / y</a:t>
            </a:r>
          </a:p>
          <a:p>
            <a:pPr marL="0" indent="0">
              <a:buNone/>
            </a:pPr>
            <a:r>
              <a:rPr lang="en-US" b="0" dirty="0">
                <a:effectLst/>
                <a:latin typeface="Consolas" panose="020B0609020204030204" pitchFamily="49" charset="0"/>
              </a:rPr>
              <a:t>%=  Divide and assign modulus   x %= y  x = x % y</a:t>
            </a:r>
          </a:p>
          <a:p>
            <a:pPr marL="0" indent="0">
              <a:buNone/>
            </a:pPr>
            <a:r>
              <a:rPr lang="en-US" b="1" i="0" dirty="0">
                <a:solidFill>
                  <a:srgbClr val="262626"/>
                </a:solidFill>
                <a:effectLst/>
                <a:latin typeface="-apple-system"/>
              </a:rPr>
              <a:t>Incrementing and Decrementing Operators</a:t>
            </a:r>
          </a:p>
          <a:p>
            <a:pPr marL="0" indent="0">
              <a:buNone/>
            </a:pPr>
            <a:r>
              <a:rPr lang="en-US" b="0" dirty="0">
                <a:effectLst/>
                <a:latin typeface="Consolas" panose="020B0609020204030204" pitchFamily="49" charset="0"/>
              </a:rPr>
              <a:t>++x Pre-increment   Increments x by one, then returns x</a:t>
            </a:r>
          </a:p>
          <a:p>
            <a:pPr marL="0" indent="0">
              <a:buNone/>
            </a:pPr>
            <a:r>
              <a:rPr lang="en-US" b="0" dirty="0">
                <a:effectLst/>
                <a:latin typeface="Consolas" panose="020B0609020204030204" pitchFamily="49" charset="0"/>
              </a:rPr>
              <a:t>x++ Post-increment  Returns x, then increments x by one</a:t>
            </a:r>
          </a:p>
          <a:p>
            <a:pPr marL="0" indent="0">
              <a:buNone/>
            </a:pPr>
            <a:r>
              <a:rPr lang="en-US" b="0" dirty="0">
                <a:effectLst/>
                <a:latin typeface="Consolas" panose="020B0609020204030204" pitchFamily="49" charset="0"/>
              </a:rPr>
              <a:t>--x Pre-decrement   Decrements x by one, then returns x</a:t>
            </a:r>
          </a:p>
          <a:p>
            <a:pPr marL="0" indent="0">
              <a:buNone/>
            </a:pPr>
            <a:r>
              <a:rPr lang="en-US" b="0" dirty="0">
                <a:effectLst/>
                <a:latin typeface="Consolas" panose="020B0609020204030204" pitchFamily="49" charset="0"/>
              </a:rPr>
              <a:t>x-- Post-decrement  Returns x, then decrements x by one</a:t>
            </a:r>
          </a:p>
          <a:p>
            <a:pPr marL="0" indent="0">
              <a:buNone/>
            </a:pPr>
            <a:endParaRPr lang="en-US" b="0" dirty="0">
              <a:effectLst/>
              <a:latin typeface="Consolas" panose="020B0609020204030204" pitchFamily="49" charset="0"/>
            </a:endParaRPr>
          </a:p>
        </p:txBody>
      </p:sp>
    </p:spTree>
    <p:extLst>
      <p:ext uri="{BB962C8B-B14F-4D97-AF65-F5344CB8AC3E}">
        <p14:creationId xmlns:p14="http://schemas.microsoft.com/office/powerpoint/2010/main" val="114293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23F9-60A5-692C-1691-ABFCDB6D2D68}"/>
              </a:ext>
            </a:extLst>
          </p:cNvPr>
          <p:cNvSpPr>
            <a:spLocks noGrp="1"/>
          </p:cNvSpPr>
          <p:nvPr>
            <p:ph type="title"/>
          </p:nvPr>
        </p:nvSpPr>
        <p:spPr>
          <a:xfrm>
            <a:off x="838200" y="365126"/>
            <a:ext cx="10515600" cy="758824"/>
          </a:xfrm>
        </p:spPr>
        <p:txBody>
          <a:bodyPr>
            <a:normAutofit fontScale="90000"/>
          </a:bodyPr>
          <a:lstStyle/>
          <a:p>
            <a:r>
              <a:rPr lang="en-US" sz="3200" b="0" dirty="0">
                <a:solidFill>
                  <a:srgbClr val="9CDCFE"/>
                </a:solidFill>
                <a:effectLst/>
                <a:latin typeface="Consolas" panose="020B0609020204030204" pitchFamily="49" charset="0"/>
              </a:rPr>
              <a:t>JavaScript</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Logical</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Operators</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D1CC8BD-5454-3F19-B63D-BE2001E12051}"/>
              </a:ext>
            </a:extLst>
          </p:cNvPr>
          <p:cNvSpPr>
            <a:spLocks noGrp="1"/>
          </p:cNvSpPr>
          <p:nvPr>
            <p:ph idx="1"/>
          </p:nvPr>
        </p:nvSpPr>
        <p:spPr>
          <a:xfrm>
            <a:off x="838200" y="771525"/>
            <a:ext cx="10515600" cy="5405438"/>
          </a:xfrm>
        </p:spPr>
        <p:txBody>
          <a:bodyPr>
            <a:normAutofit fontScale="62500" lnSpcReduction="20000"/>
          </a:bodyPr>
          <a:lstStyle/>
          <a:p>
            <a:pPr marL="0" indent="0">
              <a:buNone/>
            </a:pPr>
            <a:r>
              <a:rPr lang="en-US" b="0" dirty="0">
                <a:effectLst/>
                <a:latin typeface="Consolas" panose="020B0609020204030204" pitchFamily="49" charset="0"/>
              </a:rPr>
              <a:t>The logical operators are typically used to combine conditional statements.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Operator    Name    Example Result</a:t>
            </a:r>
          </a:p>
          <a:p>
            <a:pPr marL="0" indent="0">
              <a:buNone/>
            </a:pPr>
            <a:r>
              <a:rPr lang="en-US" b="0" dirty="0">
                <a:effectLst/>
                <a:latin typeface="Consolas" panose="020B0609020204030204" pitchFamily="49" charset="0"/>
              </a:rPr>
              <a:t>&amp;&amp;  And x &amp;&amp; y  True if both x and y are true</a:t>
            </a:r>
          </a:p>
          <a:p>
            <a:pPr marL="0" indent="0">
              <a:buNone/>
            </a:pPr>
            <a:r>
              <a:rPr lang="en-US" b="0" dirty="0">
                <a:effectLst/>
                <a:latin typeface="Consolas" panose="020B0609020204030204" pitchFamily="49" charset="0"/>
              </a:rPr>
              <a:t>||  Or  x || y  True if either x or y is true</a:t>
            </a:r>
          </a:p>
          <a:p>
            <a:pPr marL="0" indent="0">
              <a:buNone/>
            </a:pPr>
            <a:r>
              <a:rPr lang="en-US" b="0" dirty="0">
                <a:effectLst/>
                <a:latin typeface="Consolas" panose="020B0609020204030204" pitchFamily="49" charset="0"/>
              </a:rPr>
              <a:t>!   Not !x  True if x is not true</a:t>
            </a:r>
          </a:p>
          <a:p>
            <a:pPr marL="0" indent="0">
              <a:buNone/>
            </a:pPr>
            <a:r>
              <a:rPr lang="en-US" b="1" i="0" dirty="0">
                <a:solidFill>
                  <a:srgbClr val="262626"/>
                </a:solidFill>
                <a:effectLst/>
                <a:latin typeface="-apple-system"/>
              </a:rPr>
              <a:t>JavaScript Comparison Operators</a:t>
            </a:r>
          </a:p>
          <a:p>
            <a:pPr marL="0" indent="0">
              <a:buNone/>
            </a:pPr>
            <a:r>
              <a:rPr lang="en-US" b="0" dirty="0">
                <a:effectLst/>
                <a:latin typeface="Consolas" panose="020B0609020204030204" pitchFamily="49" charset="0"/>
              </a:rPr>
              <a:t>Operator    Name    Example Result</a:t>
            </a:r>
          </a:p>
          <a:p>
            <a:pPr marL="0" indent="0">
              <a:buNone/>
            </a:pPr>
            <a:r>
              <a:rPr lang="en-US" b="0" dirty="0">
                <a:effectLst/>
                <a:latin typeface="Consolas" panose="020B0609020204030204" pitchFamily="49" charset="0"/>
              </a:rPr>
              <a:t>==  Equal   x == y  True if x is equal to y</a:t>
            </a:r>
          </a:p>
          <a:p>
            <a:pPr marL="0" indent="0">
              <a:buNone/>
            </a:pPr>
            <a:r>
              <a:rPr lang="en-US" b="0" dirty="0">
                <a:effectLst/>
                <a:latin typeface="Consolas" panose="020B0609020204030204" pitchFamily="49" charset="0"/>
              </a:rPr>
              <a:t>=== Identical   x === y True if x is equal to y, and they are of the same type</a:t>
            </a:r>
          </a:p>
          <a:p>
            <a:pPr marL="0" indent="0">
              <a:buNone/>
            </a:pPr>
            <a:r>
              <a:rPr lang="en-US" b="0" dirty="0">
                <a:effectLst/>
                <a:latin typeface="Consolas" panose="020B0609020204030204" pitchFamily="49" charset="0"/>
              </a:rPr>
              <a:t>!=  Not equal   x != y  True if x is not equal to y</a:t>
            </a:r>
          </a:p>
          <a:p>
            <a:pPr marL="0" indent="0">
              <a:buNone/>
            </a:pPr>
            <a:r>
              <a:rPr lang="en-US" b="0" dirty="0">
                <a:effectLst/>
                <a:latin typeface="Consolas" panose="020B0609020204030204" pitchFamily="49" charset="0"/>
              </a:rPr>
              <a:t>!== Not identical   x !== y True if x is not equal to y, or they are not of the same type</a:t>
            </a:r>
          </a:p>
          <a:p>
            <a:pPr marL="0" indent="0">
              <a:buNone/>
            </a:pPr>
            <a:r>
              <a:rPr lang="en-US" b="0" dirty="0">
                <a:effectLst/>
                <a:latin typeface="Consolas" panose="020B0609020204030204" pitchFamily="49" charset="0"/>
              </a:rPr>
              <a:t>&lt;   Less than   x &lt; y   True if x is less than y</a:t>
            </a:r>
          </a:p>
          <a:p>
            <a:pPr marL="0" indent="0">
              <a:buNone/>
            </a:pPr>
            <a:r>
              <a:rPr lang="en-US" b="0" dirty="0">
                <a:effectLst/>
                <a:latin typeface="Consolas" panose="020B0609020204030204" pitchFamily="49" charset="0"/>
              </a:rPr>
              <a:t>&gt;   Greater than    x &gt; y   True if x is greater than y</a:t>
            </a:r>
          </a:p>
          <a:p>
            <a:pPr marL="0" indent="0">
              <a:buNone/>
            </a:pPr>
            <a:r>
              <a:rPr lang="en-US" b="0" dirty="0">
                <a:effectLst/>
                <a:latin typeface="Consolas" panose="020B0609020204030204" pitchFamily="49" charset="0"/>
              </a:rPr>
              <a:t>&gt;=  Greater than or equal to    x &gt;= y  True if x is greater than or equal to y</a:t>
            </a:r>
          </a:p>
          <a:p>
            <a:pPr marL="0" indent="0">
              <a:buNone/>
            </a:pPr>
            <a:r>
              <a:rPr lang="en-US" b="0" dirty="0">
                <a:effectLst/>
                <a:latin typeface="Consolas" panose="020B0609020204030204" pitchFamily="49" charset="0"/>
              </a:rPr>
              <a:t>&lt;=  Less than or equal to   x &lt;= y  True if x is less than or equal to y</a:t>
            </a:r>
          </a:p>
          <a:p>
            <a:pPr marL="0" indent="0">
              <a:buNone/>
            </a:pP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922147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FCAE-BEFE-796E-4F1B-36F7004616CB}"/>
              </a:ext>
            </a:extLst>
          </p:cNvPr>
          <p:cNvSpPr>
            <a:spLocks noGrp="1"/>
          </p:cNvSpPr>
          <p:nvPr>
            <p:ph type="title"/>
          </p:nvPr>
        </p:nvSpPr>
        <p:spPr/>
        <p:txBody>
          <a:bodyPr/>
          <a:lstStyle/>
          <a:p>
            <a:r>
              <a:rPr lang="en-US" b="1" i="0" dirty="0">
                <a:solidFill>
                  <a:srgbClr val="262626"/>
                </a:solidFill>
                <a:effectLst/>
                <a:latin typeface="-apple-system"/>
              </a:rPr>
              <a:t>JavaScript Conditional Statements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90860512-33E2-BFFC-0187-2D1D2A6B4216}"/>
              </a:ext>
            </a:extLst>
          </p:cNvPr>
          <p:cNvSpPr>
            <a:spLocks noGrp="1"/>
          </p:cNvSpPr>
          <p:nvPr>
            <p:ph idx="1"/>
          </p:nvPr>
        </p:nvSpPr>
        <p:spPr>
          <a:xfrm>
            <a:off x="838200" y="1076325"/>
            <a:ext cx="10515600" cy="5676900"/>
          </a:xfrm>
        </p:spPr>
        <p:txBody>
          <a:bodyPr>
            <a:normAutofit fontScale="92500" lnSpcReduction="10000"/>
          </a:bodyPr>
          <a:lstStyle/>
          <a:p>
            <a:pPr marL="0" indent="0">
              <a:buNone/>
            </a:pPr>
            <a:r>
              <a:rPr lang="en-US" sz="2600" dirty="0"/>
              <a:t>JavaScript also allows you to write code that perform different actions based on the results of a logical or comparative test conditions at run time.</a:t>
            </a:r>
          </a:p>
          <a:p>
            <a:pPr marL="0" indent="0" algn="l" fontAlgn="base">
              <a:buNone/>
            </a:pPr>
            <a:r>
              <a:rPr lang="en-US" sz="2600" b="0" i="0" dirty="0">
                <a:solidFill>
                  <a:srgbClr val="414141"/>
                </a:solidFill>
                <a:effectLst/>
                <a:latin typeface="-apple-system"/>
              </a:rPr>
              <a:t>There are several conditional statements in JavaScript that you can use to make decisions:</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if</a:t>
            </a:r>
            <a:r>
              <a:rPr lang="en-US" sz="2600" b="0" i="0" dirty="0">
                <a:solidFill>
                  <a:srgbClr val="414141"/>
                </a:solidFill>
                <a:effectLst/>
                <a:latin typeface="-apple-system"/>
              </a:rPr>
              <a:t> statement</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if...else</a:t>
            </a:r>
            <a:r>
              <a:rPr lang="en-US" sz="2600" b="0" i="0" dirty="0">
                <a:solidFill>
                  <a:srgbClr val="414141"/>
                </a:solidFill>
                <a:effectLst/>
                <a:latin typeface="-apple-system"/>
              </a:rPr>
              <a:t> statement</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if...else if....else</a:t>
            </a:r>
            <a:r>
              <a:rPr lang="en-US" sz="2600" b="0" i="0" dirty="0">
                <a:solidFill>
                  <a:srgbClr val="414141"/>
                </a:solidFill>
                <a:effectLst/>
                <a:latin typeface="-apple-system"/>
              </a:rPr>
              <a:t> statement</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switch...case</a:t>
            </a:r>
            <a:r>
              <a:rPr lang="en-US" sz="2600" b="0" i="0" dirty="0">
                <a:solidFill>
                  <a:srgbClr val="414141"/>
                </a:solidFill>
                <a:effectLst/>
                <a:latin typeface="-apple-system"/>
              </a:rPr>
              <a:t> statement</a:t>
            </a:r>
          </a:p>
          <a:p>
            <a:pPr marL="0" indent="0">
              <a:buNone/>
            </a:pPr>
            <a:r>
              <a:rPr lang="en-US" sz="2600" dirty="0"/>
              <a:t>The if Statement</a:t>
            </a:r>
          </a:p>
          <a:p>
            <a:pPr marL="0" indent="0">
              <a:buNone/>
            </a:pPr>
            <a:r>
              <a:rPr lang="en-US" sz="2600" dirty="0"/>
              <a:t>The if statement is used to execute a block of code only if the specified condition evaluates to true. </a:t>
            </a:r>
          </a:p>
          <a:p>
            <a:pPr marL="0" indent="0">
              <a:buNone/>
            </a:pPr>
            <a:r>
              <a:rPr lang="en-US" sz="2600" b="0" i="0" dirty="0">
                <a:solidFill>
                  <a:srgbClr val="881280"/>
                </a:solidFill>
                <a:effectLst/>
                <a:latin typeface="Consolas" panose="020B0609020204030204" pitchFamily="49" charset="0"/>
              </a:rPr>
              <a:t>if</a:t>
            </a:r>
            <a:r>
              <a:rPr lang="en-US" sz="2600" b="0" i="0" dirty="0">
                <a:solidFill>
                  <a:srgbClr val="2F4959"/>
                </a:solidFill>
                <a:effectLst/>
                <a:latin typeface="Consolas" panose="020B0609020204030204" pitchFamily="49" charset="0"/>
              </a:rPr>
              <a:t>(condition) {</a:t>
            </a:r>
            <a:br>
              <a:rPr lang="en-US" sz="2600" dirty="0"/>
            </a:br>
            <a:r>
              <a:rPr lang="en-US" sz="2600" b="0" i="0" dirty="0">
                <a:solidFill>
                  <a:srgbClr val="2F4959"/>
                </a:solidFill>
                <a:effectLst/>
                <a:latin typeface="Consolas" panose="020B0609020204030204" pitchFamily="49" charset="0"/>
              </a:rPr>
              <a:t>    </a:t>
            </a:r>
            <a:r>
              <a:rPr lang="en-US" sz="2600" b="0" i="1" dirty="0">
                <a:solidFill>
                  <a:srgbClr val="2F4959"/>
                </a:solidFill>
                <a:effectLst/>
                <a:latin typeface="Consolas" panose="020B0609020204030204" pitchFamily="49" charset="0"/>
              </a:rPr>
              <a:t>// Code to be executed</a:t>
            </a:r>
            <a:br>
              <a:rPr lang="en-US" sz="2600" dirty="0"/>
            </a:br>
            <a:r>
              <a:rPr lang="en-US" sz="2600" b="0" i="0" dirty="0">
                <a:solidFill>
                  <a:srgbClr val="2F4959"/>
                </a:solidFill>
                <a:effectLst/>
                <a:latin typeface="Consolas" panose="020B0609020204030204" pitchFamily="49" charset="0"/>
              </a:rPr>
              <a:t>}</a:t>
            </a:r>
            <a:endParaRPr lang="en-US" sz="2600" dirty="0"/>
          </a:p>
          <a:p>
            <a:endParaRPr lang="en-US" dirty="0"/>
          </a:p>
        </p:txBody>
      </p:sp>
    </p:spTree>
    <p:extLst>
      <p:ext uri="{BB962C8B-B14F-4D97-AF65-F5344CB8AC3E}">
        <p14:creationId xmlns:p14="http://schemas.microsoft.com/office/powerpoint/2010/main" val="125524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BA8B-DB14-C43D-7C86-06993FA1125D}"/>
              </a:ext>
            </a:extLst>
          </p:cNvPr>
          <p:cNvSpPr>
            <a:spLocks noGrp="1"/>
          </p:cNvSpPr>
          <p:nvPr>
            <p:ph type="title"/>
          </p:nvPr>
        </p:nvSpPr>
        <p:spPr>
          <a:xfrm>
            <a:off x="666750" y="0"/>
            <a:ext cx="10515600" cy="1325563"/>
          </a:xfrm>
        </p:spPr>
        <p:txBody>
          <a:bodyPr/>
          <a:lstStyle/>
          <a:p>
            <a:r>
              <a:rPr lang="en-US" dirty="0"/>
              <a:t>The if...else Statement</a:t>
            </a:r>
          </a:p>
        </p:txBody>
      </p:sp>
      <p:sp>
        <p:nvSpPr>
          <p:cNvPr id="3" name="Content Placeholder 2">
            <a:extLst>
              <a:ext uri="{FF2B5EF4-FFF2-40B4-BE49-F238E27FC236}">
                <a16:creationId xmlns:a16="http://schemas.microsoft.com/office/drawing/2014/main" id="{1FD3ABB5-13D2-5675-9A0D-AB8CEF43EAD7}"/>
              </a:ext>
            </a:extLst>
          </p:cNvPr>
          <p:cNvSpPr>
            <a:spLocks noGrp="1"/>
          </p:cNvSpPr>
          <p:nvPr>
            <p:ph idx="1"/>
          </p:nvPr>
        </p:nvSpPr>
        <p:spPr>
          <a:xfrm>
            <a:off x="838200" y="895350"/>
            <a:ext cx="10515600" cy="5895975"/>
          </a:xfrm>
        </p:spPr>
        <p:txBody>
          <a:bodyPr>
            <a:normAutofit fontScale="70000" lnSpcReduction="20000"/>
          </a:bodyPr>
          <a:lstStyle/>
          <a:p>
            <a:pPr marL="0" indent="0">
              <a:buNone/>
            </a:pPr>
            <a:r>
              <a:rPr lang="en-US" b="0" i="0" dirty="0">
                <a:solidFill>
                  <a:srgbClr val="414141"/>
                </a:solidFill>
                <a:effectLst/>
                <a:latin typeface="-apple-system"/>
              </a:rPr>
              <a:t>The </a:t>
            </a:r>
            <a:r>
              <a:rPr lang="en-US" b="0" i="1" dirty="0">
                <a:solidFill>
                  <a:srgbClr val="414141"/>
                </a:solidFill>
                <a:effectLst/>
                <a:latin typeface="-apple-system"/>
              </a:rPr>
              <a:t>if...else</a:t>
            </a:r>
            <a:r>
              <a:rPr lang="en-US" b="0" i="0" dirty="0">
                <a:solidFill>
                  <a:srgbClr val="414141"/>
                </a:solidFill>
                <a:effectLst/>
                <a:latin typeface="-apple-system"/>
              </a:rPr>
              <a:t> statement allows you to execute one block of code if the specified condition is evaluates to true and another block of code if it is evaluates to false</a:t>
            </a:r>
          </a:p>
          <a:p>
            <a:pPr marL="0" indent="0">
              <a:buNone/>
            </a:pPr>
            <a:endParaRPr lang="en-US" b="0" i="0" dirty="0">
              <a:solidFill>
                <a:srgbClr val="414141"/>
              </a:solidFill>
              <a:effectLst/>
              <a:latin typeface="-apple-system"/>
            </a:endParaRPr>
          </a:p>
          <a:p>
            <a:pPr marL="0" indent="0">
              <a:buNone/>
            </a:pPr>
            <a:r>
              <a:rPr lang="en-US" b="0" i="0" dirty="0">
                <a:solidFill>
                  <a:srgbClr val="881280"/>
                </a:solidFill>
                <a:effectLst/>
                <a:latin typeface="Consolas" panose="020B0609020204030204" pitchFamily="49" charset="0"/>
              </a:rPr>
              <a:t>if</a:t>
            </a:r>
            <a:r>
              <a:rPr lang="en-US" b="0" i="0" dirty="0">
                <a:solidFill>
                  <a:srgbClr val="2F4959"/>
                </a:solidFill>
                <a:effectLst/>
                <a:latin typeface="Consolas" panose="020B0609020204030204" pitchFamily="49" charset="0"/>
              </a:rPr>
              <a:t>(condition)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condition is true</a:t>
            </a:r>
            <a:br>
              <a:rPr lang="en-US" dirty="0"/>
            </a:b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else</a:t>
            </a:r>
            <a:r>
              <a:rPr lang="en-US" b="0" i="0" dirty="0">
                <a:solidFill>
                  <a:srgbClr val="2F4959"/>
                </a:solidFill>
                <a:effectLst/>
                <a:latin typeface="Consolas" panose="020B0609020204030204" pitchFamily="49" charset="0"/>
              </a:rPr>
              <a:t>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condition is false</a:t>
            </a:r>
            <a:br>
              <a:rPr lang="en-US" dirty="0"/>
            </a:br>
            <a:r>
              <a:rPr lang="en-US" b="0" i="0" dirty="0">
                <a:solidFill>
                  <a:srgbClr val="2F4959"/>
                </a:solidFill>
                <a:effectLst/>
                <a:latin typeface="Consolas" panose="020B0609020204030204" pitchFamily="49" charset="0"/>
              </a:rPr>
              <a:t>}</a:t>
            </a:r>
            <a:endParaRPr lang="en-US" dirty="0">
              <a:solidFill>
                <a:srgbClr val="414141"/>
              </a:solidFill>
              <a:latin typeface="-apple-system"/>
            </a:endParaRPr>
          </a:p>
          <a:p>
            <a:pPr marL="0" indent="0">
              <a:buNone/>
            </a:pPr>
            <a:r>
              <a:rPr lang="en-US" b="1" dirty="0"/>
              <a:t>The if...else if...else Statement</a:t>
            </a:r>
          </a:p>
          <a:p>
            <a:pPr marL="0" indent="0">
              <a:buNone/>
            </a:pPr>
            <a:endParaRPr lang="en-US" b="1" dirty="0"/>
          </a:p>
          <a:p>
            <a:pPr marL="0" indent="0">
              <a:buNone/>
            </a:pPr>
            <a:r>
              <a:rPr lang="en-US" dirty="0"/>
              <a:t>The if...else if...else a special statement that is used to combine multiple if...else statements.</a:t>
            </a:r>
          </a:p>
          <a:p>
            <a:pPr marL="0" indent="0">
              <a:buNone/>
            </a:pPr>
            <a:endParaRPr lang="en-US" dirty="0"/>
          </a:p>
          <a:p>
            <a:pPr marL="0" indent="0">
              <a:buNone/>
            </a:pPr>
            <a:r>
              <a:rPr lang="en-US" b="0" i="0" dirty="0">
                <a:solidFill>
                  <a:srgbClr val="881280"/>
                </a:solidFill>
                <a:effectLst/>
                <a:latin typeface="Consolas" panose="020B0609020204030204" pitchFamily="49" charset="0"/>
              </a:rPr>
              <a:t>if</a:t>
            </a:r>
            <a:r>
              <a:rPr lang="en-US" b="0" i="0" dirty="0">
                <a:solidFill>
                  <a:srgbClr val="2F4959"/>
                </a:solidFill>
                <a:effectLst/>
                <a:latin typeface="Consolas" panose="020B0609020204030204" pitchFamily="49" charset="0"/>
              </a:rPr>
              <a:t>(condition1)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condition1 is true</a:t>
            </a:r>
            <a:br>
              <a:rPr lang="en-US" dirty="0"/>
            </a:b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else if</a:t>
            </a:r>
            <a:r>
              <a:rPr lang="en-US" b="0" i="0" dirty="0">
                <a:solidFill>
                  <a:srgbClr val="2F4959"/>
                </a:solidFill>
                <a:effectLst/>
                <a:latin typeface="Consolas" panose="020B0609020204030204" pitchFamily="49" charset="0"/>
              </a:rPr>
              <a:t>(condition2)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the condition1 is false and condition2 is true</a:t>
            </a:r>
            <a:br>
              <a:rPr lang="en-US" dirty="0"/>
            </a:b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else</a:t>
            </a:r>
            <a:r>
              <a:rPr lang="en-US" b="0" i="0" dirty="0">
                <a:solidFill>
                  <a:srgbClr val="2F4959"/>
                </a:solidFill>
                <a:effectLst/>
                <a:latin typeface="Consolas" panose="020B0609020204030204" pitchFamily="49" charset="0"/>
              </a:rPr>
              <a:t>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both condition1 and condition2 are false</a:t>
            </a:r>
            <a:br>
              <a:rPr lang="en-US" dirty="0"/>
            </a:br>
            <a:r>
              <a:rPr lang="en-US" b="0" i="0" dirty="0">
                <a:solidFill>
                  <a:srgbClr val="2F4959"/>
                </a:solidFill>
                <a:effectLst/>
                <a:latin typeface="Consolas" panose="020B0609020204030204" pitchFamily="49" charset="0"/>
              </a:rPr>
              <a:t>}</a:t>
            </a:r>
            <a:endParaRPr lang="en-US" dirty="0"/>
          </a:p>
          <a:p>
            <a:pPr marL="0" indent="0">
              <a:buNone/>
            </a:pPr>
            <a:endParaRPr lang="en-US" dirty="0"/>
          </a:p>
        </p:txBody>
      </p:sp>
    </p:spTree>
    <p:extLst>
      <p:ext uri="{BB962C8B-B14F-4D97-AF65-F5344CB8AC3E}">
        <p14:creationId xmlns:p14="http://schemas.microsoft.com/office/powerpoint/2010/main" val="19676493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8956-A011-994A-AD35-2A76EEAC9D57}"/>
              </a:ext>
            </a:extLst>
          </p:cNvPr>
          <p:cNvSpPr>
            <a:spLocks noGrp="1"/>
          </p:cNvSpPr>
          <p:nvPr>
            <p:ph type="title"/>
          </p:nvPr>
        </p:nvSpPr>
        <p:spPr>
          <a:xfrm>
            <a:off x="667820" y="365126"/>
            <a:ext cx="10685980" cy="487630"/>
          </a:xfrm>
        </p:spPr>
        <p:txBody>
          <a:bodyPr>
            <a:normAutofit fontScale="90000"/>
          </a:bodyPr>
          <a:lstStyle/>
          <a:p>
            <a:pPr algn="l"/>
            <a:r>
              <a:rPr lang="en-US" b="0" i="0" dirty="0">
                <a:solidFill>
                  <a:srgbClr val="181717"/>
                </a:solidFill>
                <a:effectLst/>
                <a:latin typeface="Segoe UI" panose="020B0502040204020203" pitchFamily="34" charset="0"/>
              </a:rPr>
              <a:t>JavaScript Functions</a:t>
            </a:r>
          </a:p>
        </p:txBody>
      </p:sp>
      <p:sp>
        <p:nvSpPr>
          <p:cNvPr id="3" name="Content Placeholder 2">
            <a:extLst>
              <a:ext uri="{FF2B5EF4-FFF2-40B4-BE49-F238E27FC236}">
                <a16:creationId xmlns:a16="http://schemas.microsoft.com/office/drawing/2014/main" id="{75381FCD-A92B-C9A6-0757-2F50B2CD6B94}"/>
              </a:ext>
            </a:extLst>
          </p:cNvPr>
          <p:cNvSpPr>
            <a:spLocks noGrp="1"/>
          </p:cNvSpPr>
          <p:nvPr>
            <p:ph idx="1"/>
          </p:nvPr>
        </p:nvSpPr>
        <p:spPr>
          <a:xfrm>
            <a:off x="838200" y="945222"/>
            <a:ext cx="10515600" cy="5702157"/>
          </a:xfrm>
        </p:spPr>
        <p:txBody>
          <a:bodyPr>
            <a:normAutofit fontScale="92500" lnSpcReduction="20000"/>
          </a:bodyPr>
          <a:lstStyle/>
          <a:p>
            <a:pPr marL="0" indent="0">
              <a:buNone/>
            </a:pPr>
            <a:r>
              <a:rPr lang="en-US" sz="2400" b="0" i="0" dirty="0">
                <a:solidFill>
                  <a:srgbClr val="181717"/>
                </a:solidFill>
                <a:effectLst/>
                <a:latin typeface="Verdana" panose="020B0604030504040204" pitchFamily="34" charset="0"/>
              </a:rPr>
              <a:t>In JavaScript, a function allows you to define a block of code, give it a name and then execute it as many times as you want.</a:t>
            </a:r>
          </a:p>
          <a:p>
            <a:pPr marL="0" indent="0">
              <a:buNone/>
            </a:pPr>
            <a:r>
              <a:rPr lang="en-US" sz="2400" b="0" i="0" dirty="0">
                <a:solidFill>
                  <a:srgbClr val="181717"/>
                </a:solidFill>
                <a:effectLst/>
                <a:latin typeface="Verdana" panose="020B0604030504040204" pitchFamily="34" charset="0"/>
              </a:rPr>
              <a:t>A JavaScript function can be defined using </a:t>
            </a:r>
            <a:r>
              <a:rPr lang="en-US" sz="2400" b="1" i="0" dirty="0">
                <a:solidFill>
                  <a:srgbClr val="181717"/>
                </a:solidFill>
                <a:effectLst/>
                <a:latin typeface="Verdana" panose="020B0604030504040204" pitchFamily="34" charset="0"/>
              </a:rPr>
              <a:t>function</a:t>
            </a:r>
            <a:r>
              <a:rPr lang="en-US" sz="2400" b="0" i="0" dirty="0">
                <a:solidFill>
                  <a:srgbClr val="181717"/>
                </a:solidFill>
                <a:effectLst/>
                <a:latin typeface="Verdana" panose="020B0604030504040204" pitchFamily="34" charset="0"/>
              </a:rPr>
              <a:t> keyword.</a:t>
            </a:r>
          </a:p>
          <a:p>
            <a:pPr marL="0" indent="0">
              <a:buNone/>
            </a:pPr>
            <a:r>
              <a:rPr lang="en-US" sz="2400" dirty="0"/>
              <a:t>//defining a function</a:t>
            </a:r>
          </a:p>
          <a:p>
            <a:pPr marL="0" indent="0">
              <a:buNone/>
            </a:pPr>
            <a:r>
              <a:rPr lang="en-US" sz="2400" dirty="0"/>
              <a:t>function &lt;function-name&gt;()</a:t>
            </a:r>
          </a:p>
          <a:p>
            <a:pPr marL="0" indent="0">
              <a:buNone/>
            </a:pPr>
            <a:r>
              <a:rPr lang="en-US" sz="2400" dirty="0"/>
              <a:t>{</a:t>
            </a:r>
          </a:p>
          <a:p>
            <a:pPr marL="0" indent="0">
              <a:buNone/>
            </a:pPr>
            <a:r>
              <a:rPr lang="en-US" sz="2400" dirty="0"/>
              <a:t>    // code to be executed</a:t>
            </a:r>
          </a:p>
          <a:p>
            <a:pPr marL="0" indent="0">
              <a:buNone/>
            </a:pPr>
            <a:r>
              <a:rPr lang="en-US" sz="2400" dirty="0"/>
              <a:t>};</a:t>
            </a:r>
          </a:p>
          <a:p>
            <a:pPr marL="0" indent="0">
              <a:buNone/>
            </a:pPr>
            <a:endParaRPr lang="en-US" sz="2400" dirty="0"/>
          </a:p>
          <a:p>
            <a:pPr marL="0" indent="0">
              <a:buNone/>
            </a:pPr>
            <a:r>
              <a:rPr lang="en-US" sz="2400" dirty="0"/>
              <a:t>//calling a </a:t>
            </a:r>
            <a:r>
              <a:rPr lang="en-US" sz="2400" dirty="0" err="1"/>
              <a:t>functionfunction</a:t>
            </a:r>
            <a:r>
              <a:rPr lang="en-US" sz="2400" dirty="0"/>
              <a:t> </a:t>
            </a:r>
            <a:r>
              <a:rPr lang="en-US" sz="2400" dirty="0" err="1"/>
              <a:t>ShowMessage</a:t>
            </a:r>
            <a:r>
              <a:rPr lang="en-US" sz="2400" dirty="0"/>
              <a:t>() {</a:t>
            </a:r>
          </a:p>
          <a:p>
            <a:pPr marL="0" indent="0">
              <a:buNone/>
            </a:pPr>
            <a:r>
              <a:rPr lang="en-US" sz="2400" dirty="0"/>
              <a:t>    alert("Hello World!");</a:t>
            </a:r>
          </a:p>
          <a:p>
            <a:pPr marL="0" indent="0">
              <a:buNone/>
            </a:pPr>
            <a:r>
              <a:rPr lang="en-US" sz="2400" dirty="0"/>
              <a:t>}</a:t>
            </a:r>
          </a:p>
          <a:p>
            <a:pPr marL="0" indent="0">
              <a:buNone/>
            </a:pPr>
            <a:endParaRPr lang="en-US" sz="2400" dirty="0"/>
          </a:p>
          <a:p>
            <a:pPr marL="0" indent="0">
              <a:buNone/>
            </a:pPr>
            <a:r>
              <a:rPr lang="en-US" sz="2400" dirty="0" err="1"/>
              <a:t>ShowMessage</a:t>
            </a:r>
            <a:r>
              <a:rPr lang="en-US" sz="2400" dirty="0"/>
              <a:t>();</a:t>
            </a:r>
          </a:p>
          <a:p>
            <a:pPr marL="0" indent="0">
              <a:buNone/>
            </a:pPr>
            <a:r>
              <a:rPr lang="en-US" sz="2400" dirty="0"/>
              <a:t>&lt;function-name&gt;();</a:t>
            </a:r>
          </a:p>
          <a:p>
            <a:pPr marL="0" indent="0">
              <a:buNone/>
            </a:pPr>
            <a:endParaRPr lang="en-US" sz="2400" dirty="0"/>
          </a:p>
        </p:txBody>
      </p:sp>
    </p:spTree>
    <p:extLst>
      <p:ext uri="{BB962C8B-B14F-4D97-AF65-F5344CB8AC3E}">
        <p14:creationId xmlns:p14="http://schemas.microsoft.com/office/powerpoint/2010/main" val="19665475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9824-BB18-5982-A59D-D823BC0720C4}"/>
              </a:ext>
            </a:extLst>
          </p:cNvPr>
          <p:cNvSpPr>
            <a:spLocks noGrp="1"/>
          </p:cNvSpPr>
          <p:nvPr>
            <p:ph type="title"/>
          </p:nvPr>
        </p:nvSpPr>
        <p:spPr/>
        <p:txBody>
          <a:bodyPr>
            <a:normAutofit/>
          </a:bodyPr>
          <a:lstStyle/>
          <a:p>
            <a:r>
              <a:rPr lang="en-US" sz="3600" dirty="0"/>
              <a:t>Function </a:t>
            </a:r>
            <a:r>
              <a:rPr lang="en-US" sz="3600" dirty="0" err="1"/>
              <a:t>paremeter,Arguments</a:t>
            </a:r>
            <a:endParaRPr lang="en-US" sz="3600" dirty="0"/>
          </a:p>
        </p:txBody>
      </p:sp>
      <p:sp>
        <p:nvSpPr>
          <p:cNvPr id="3" name="Content Placeholder 2">
            <a:extLst>
              <a:ext uri="{FF2B5EF4-FFF2-40B4-BE49-F238E27FC236}">
                <a16:creationId xmlns:a16="http://schemas.microsoft.com/office/drawing/2014/main" id="{ED8AB930-7C2E-7B18-E072-632481F8DDEF}"/>
              </a:ext>
            </a:extLst>
          </p:cNvPr>
          <p:cNvSpPr>
            <a:spLocks noGrp="1"/>
          </p:cNvSpPr>
          <p:nvPr>
            <p:ph idx="1"/>
          </p:nvPr>
        </p:nvSpPr>
        <p:spPr>
          <a:xfrm>
            <a:off x="838200" y="1273996"/>
            <a:ext cx="10515600" cy="5506947"/>
          </a:xfrm>
        </p:spPr>
        <p:txBody>
          <a:bodyPr>
            <a:normAutofit/>
          </a:bodyPr>
          <a:lstStyle/>
          <a:p>
            <a:pPr marL="0" indent="0">
              <a:buNone/>
            </a:pPr>
            <a:r>
              <a:rPr lang="en-US" sz="2000" b="0" i="0" dirty="0">
                <a:solidFill>
                  <a:srgbClr val="181717"/>
                </a:solidFill>
                <a:effectLst/>
                <a:latin typeface="Verdana" panose="020B0604030504040204" pitchFamily="34" charset="0"/>
              </a:rPr>
              <a:t>You can pass less or more arguments while calling a function. If you pass less arguments then rest of the parameters will be undefined. If you pass more arguments then additional arguments will be ignored.</a:t>
            </a:r>
          </a:p>
          <a:p>
            <a:pPr marL="0" indent="0">
              <a:buNone/>
            </a:pPr>
            <a:r>
              <a:rPr lang="en-US" sz="2000" b="0" i="0" dirty="0">
                <a:solidFill>
                  <a:srgbClr val="181717"/>
                </a:solidFill>
                <a:effectLst/>
                <a:latin typeface="Segoe UI" panose="020B0502040204020203" pitchFamily="34" charset="0"/>
              </a:rPr>
              <a:t>The Arguments Object</a:t>
            </a:r>
          </a:p>
          <a:p>
            <a:pPr marL="0" indent="0">
              <a:buNone/>
            </a:pPr>
            <a:r>
              <a:rPr lang="en-US" sz="2000" b="0" i="0" dirty="0">
                <a:solidFill>
                  <a:srgbClr val="181717"/>
                </a:solidFill>
                <a:effectLst/>
                <a:latin typeface="Verdana" panose="020B0604030504040204" pitchFamily="34" charset="0"/>
              </a:rPr>
              <a:t>The arguments object is an array like object. You can access its values using index similar to array. However, it does not support array methods.</a:t>
            </a:r>
            <a:endParaRPr lang="en-US" sz="2000" dirty="0">
              <a:solidFill>
                <a:srgbClr val="181717"/>
              </a:solidFill>
              <a:latin typeface="Verdana" panose="020B0604030504040204" pitchFamily="34" charset="0"/>
            </a:endParaRPr>
          </a:p>
          <a:p>
            <a:pPr marL="0" indent="0">
              <a:buNone/>
            </a:pPr>
            <a:r>
              <a:rPr lang="en-US" sz="2400" dirty="0"/>
              <a:t>function </a:t>
            </a:r>
            <a:r>
              <a:rPr lang="en-US" sz="2400" dirty="0" err="1"/>
              <a:t>ShowMessage</a:t>
            </a:r>
            <a:r>
              <a:rPr lang="en-US" sz="2400" dirty="0"/>
              <a:t>(</a:t>
            </a:r>
            <a:r>
              <a:rPr lang="en-US" sz="2400" dirty="0" err="1"/>
              <a:t>firstName</a:t>
            </a:r>
            <a:r>
              <a:rPr lang="en-US" sz="2400" dirty="0"/>
              <a:t>, </a:t>
            </a:r>
            <a:r>
              <a:rPr lang="en-US" sz="2400" dirty="0" err="1"/>
              <a:t>lastName</a:t>
            </a:r>
            <a:r>
              <a:rPr lang="en-US" sz="2400" dirty="0"/>
              <a:t>) {</a:t>
            </a:r>
          </a:p>
          <a:p>
            <a:pPr marL="0" indent="0">
              <a:buNone/>
            </a:pPr>
            <a:r>
              <a:rPr lang="en-US" sz="2400" dirty="0"/>
              <a:t>    alert("Hello " + arguments[0] + " " + arguments[1]);</a:t>
            </a:r>
          </a:p>
          <a:p>
            <a:pPr marL="0" indent="0">
              <a:buNone/>
            </a:pPr>
            <a:r>
              <a:rPr lang="en-US" sz="2400" dirty="0"/>
              <a:t>}</a:t>
            </a:r>
          </a:p>
          <a:p>
            <a:pPr marL="0" indent="0">
              <a:buNone/>
            </a:pPr>
            <a:endParaRPr lang="en-US" sz="2400" dirty="0"/>
          </a:p>
          <a:p>
            <a:pPr marL="0" indent="0">
              <a:buNone/>
            </a:pPr>
            <a:r>
              <a:rPr lang="en-US" sz="2400" dirty="0" err="1"/>
              <a:t>ShowMessage</a:t>
            </a:r>
            <a:r>
              <a:rPr lang="en-US" sz="2400" dirty="0"/>
              <a:t>("Steve", "Jobs"); </a:t>
            </a:r>
          </a:p>
        </p:txBody>
      </p:sp>
    </p:spTree>
    <p:extLst>
      <p:ext uri="{BB962C8B-B14F-4D97-AF65-F5344CB8AC3E}">
        <p14:creationId xmlns:p14="http://schemas.microsoft.com/office/powerpoint/2010/main" val="1006462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B1819-CA98-1D03-2711-CCA74FA110D7}"/>
              </a:ext>
            </a:extLst>
          </p:cNvPr>
          <p:cNvSpPr>
            <a:spLocks noGrp="1"/>
          </p:cNvSpPr>
          <p:nvPr>
            <p:ph idx="1"/>
          </p:nvPr>
        </p:nvSpPr>
        <p:spPr>
          <a:xfrm>
            <a:off x="838200" y="195210"/>
            <a:ext cx="10515600" cy="6662790"/>
          </a:xfrm>
        </p:spPr>
        <p:txBody>
          <a:bodyPr>
            <a:normAutofit/>
          </a:bodyPr>
          <a:lstStyle/>
          <a:p>
            <a:pPr marL="0" indent="0" algn="l">
              <a:buNone/>
            </a:pPr>
            <a:r>
              <a:rPr lang="en-US" b="0" i="0" dirty="0">
                <a:solidFill>
                  <a:srgbClr val="FF0000"/>
                </a:solidFill>
                <a:effectLst/>
                <a:latin typeface="Segoe UI" panose="020B0502040204020203" pitchFamily="34" charset="0"/>
              </a:rPr>
              <a:t>Function Expression</a:t>
            </a:r>
          </a:p>
          <a:p>
            <a:pPr marL="0" indent="0" algn="just">
              <a:buNone/>
            </a:pPr>
            <a:r>
              <a:rPr lang="en-US" b="0" i="0" dirty="0">
                <a:solidFill>
                  <a:srgbClr val="181717"/>
                </a:solidFill>
                <a:effectLst/>
                <a:latin typeface="Verdana" panose="020B0604030504040204" pitchFamily="34" charset="0"/>
              </a:rPr>
              <a:t>JavaScript allows us to assign a function to a variable and then use that variable as a function. It is called function expression.</a:t>
            </a:r>
          </a:p>
          <a:p>
            <a:pPr marL="0" indent="0">
              <a:buNone/>
            </a:pPr>
            <a:r>
              <a:rPr lang="nn-NO" dirty="0"/>
              <a:t>var add = function sum(val1, val2) {</a:t>
            </a:r>
          </a:p>
          <a:p>
            <a:pPr marL="0" indent="0">
              <a:buNone/>
            </a:pPr>
            <a:r>
              <a:rPr lang="nn-NO" dirty="0"/>
              <a:t>Console.log(val1+val2) var sayHello = function (firstName) {</a:t>
            </a:r>
          </a:p>
          <a:p>
            <a:pPr marL="0" indent="0">
              <a:buNone/>
            </a:pPr>
            <a:r>
              <a:rPr lang="nn-NO" dirty="0"/>
              <a:t>    alert("Hello " + firstName);</a:t>
            </a:r>
          </a:p>
          <a:p>
            <a:pPr marL="0" indent="0">
              <a:buNone/>
            </a:pPr>
            <a:r>
              <a:rPr lang="nn-NO" dirty="0"/>
              <a:t>};</a:t>
            </a:r>
          </a:p>
          <a:p>
            <a:pPr marL="0" indent="0">
              <a:buNone/>
            </a:pPr>
            <a:r>
              <a:rPr lang="nn-NO" dirty="0"/>
              <a:t>};</a:t>
            </a:r>
          </a:p>
          <a:p>
            <a:pPr marL="0" indent="0">
              <a:buNone/>
            </a:pPr>
            <a:r>
              <a:rPr lang="en-US" dirty="0"/>
              <a:t>Anonymous Function</a:t>
            </a:r>
          </a:p>
          <a:p>
            <a:pPr marL="0" indent="0">
              <a:buNone/>
            </a:pPr>
            <a:r>
              <a:rPr lang="en-US" dirty="0"/>
              <a:t>Anonymous function is useful in passing callback function, creating closure or Immediately invoked function expression.</a:t>
            </a:r>
          </a:p>
          <a:p>
            <a:pPr marL="0" indent="0">
              <a:buNone/>
            </a:pPr>
            <a:r>
              <a:rPr lang="en-US" dirty="0"/>
              <a:t>JavaScript allows us to define a function without any name. This unnamed function is called anonymous function</a:t>
            </a:r>
          </a:p>
          <a:p>
            <a:pPr marL="0" indent="0">
              <a:buNone/>
            </a:pPr>
            <a:endParaRPr lang="en-US" dirty="0"/>
          </a:p>
        </p:txBody>
      </p:sp>
    </p:spTree>
    <p:extLst>
      <p:ext uri="{BB962C8B-B14F-4D97-AF65-F5344CB8AC3E}">
        <p14:creationId xmlns:p14="http://schemas.microsoft.com/office/powerpoint/2010/main" val="4294441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F5B41-D72E-7B05-0B4F-3F1E71616F40}"/>
              </a:ext>
            </a:extLst>
          </p:cNvPr>
          <p:cNvSpPr>
            <a:spLocks noGrp="1"/>
          </p:cNvSpPr>
          <p:nvPr>
            <p:ph idx="1"/>
          </p:nvPr>
        </p:nvSpPr>
        <p:spPr>
          <a:xfrm>
            <a:off x="838200" y="277402"/>
            <a:ext cx="10515600" cy="5899561"/>
          </a:xfrm>
        </p:spPr>
        <p:txBody>
          <a:bodyPr>
            <a:normAutofit/>
          </a:bodyPr>
          <a:lstStyle/>
          <a:p>
            <a:pPr marL="0" indent="0" algn="l">
              <a:buNone/>
            </a:pPr>
            <a:r>
              <a:rPr lang="en-US" b="0" i="0" dirty="0">
                <a:solidFill>
                  <a:srgbClr val="FF0000"/>
                </a:solidFill>
                <a:effectLst/>
                <a:latin typeface="Segoe UI" panose="020B0502040204020203" pitchFamily="34" charset="0"/>
              </a:rPr>
              <a:t>Nested Functions</a:t>
            </a:r>
          </a:p>
          <a:p>
            <a:pPr marL="0" indent="0" algn="just">
              <a:buNone/>
            </a:pPr>
            <a:r>
              <a:rPr lang="en-US" b="0" i="0" dirty="0">
                <a:solidFill>
                  <a:srgbClr val="181717"/>
                </a:solidFill>
                <a:effectLst/>
                <a:latin typeface="Verdana" panose="020B0604030504040204" pitchFamily="34" charset="0"/>
              </a:rPr>
              <a:t>In JavaScript, a function can have one or more inner functions. These nested functions are in the scope of outer function</a:t>
            </a:r>
          </a:p>
          <a:p>
            <a:pPr marL="0" indent="0">
              <a:buNone/>
            </a:pPr>
            <a:r>
              <a:rPr lang="en-US" b="0" dirty="0">
                <a:effectLst/>
                <a:latin typeface="Consolas" panose="020B0609020204030204" pitchFamily="49" charset="0"/>
              </a:rPr>
              <a:t>function </a:t>
            </a:r>
            <a:r>
              <a:rPr lang="en-US" b="0" dirty="0" err="1">
                <a:effectLst/>
                <a:latin typeface="Consolas" panose="020B0609020204030204" pitchFamily="49" charset="0"/>
              </a:rPr>
              <a:t>ShowMessage</a:t>
            </a:r>
            <a:r>
              <a:rPr lang="en-US" b="0" dirty="0">
                <a:effectLst/>
                <a:latin typeface="Consolas" panose="020B0609020204030204" pitchFamily="49" charset="0"/>
              </a:rPr>
              <a:t>(</a:t>
            </a:r>
            <a:r>
              <a:rPr lang="en-US" b="0" dirty="0" err="1">
                <a:effectLst/>
                <a:latin typeface="Consolas" panose="020B0609020204030204" pitchFamily="49" charset="0"/>
              </a:rPr>
              <a:t>firstName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function </a:t>
            </a:r>
            <a:r>
              <a:rPr lang="en-US" b="0" dirty="0" err="1">
                <a:effectLst/>
                <a:latin typeface="Consolas" panose="020B0609020204030204" pitchFamily="49" charset="0"/>
              </a:rPr>
              <a:t>SayHello</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console.log("Hello " + </a:t>
            </a:r>
            <a:r>
              <a:rPr lang="en-US" b="0" dirty="0" err="1">
                <a:effectLst/>
                <a:latin typeface="Consolas" panose="020B0609020204030204" pitchFamily="49" charset="0"/>
              </a:rPr>
              <a:t>firstName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br>
              <a:rPr lang="en-US" b="0" dirty="0">
                <a:effectLst/>
                <a:latin typeface="Consolas" panose="020B0609020204030204" pitchFamily="49" charset="0"/>
              </a:rPr>
            </a:br>
            <a:r>
              <a:rPr lang="en-US" b="0" dirty="0">
                <a:effectLst/>
                <a:latin typeface="Consolas" panose="020B0609020204030204" pitchFamily="49" charset="0"/>
              </a:rPr>
              <a:t>    return </a:t>
            </a:r>
            <a:r>
              <a:rPr lang="en-US" b="0" dirty="0" err="1">
                <a:effectLst/>
                <a:latin typeface="Consolas" panose="020B0609020204030204" pitchFamily="49" charset="0"/>
              </a:rPr>
              <a:t>SayHello</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br>
              <a:rPr lang="en-US" b="0" dirty="0">
                <a:effectLst/>
                <a:latin typeface="Consolas" panose="020B0609020204030204" pitchFamily="49" charset="0"/>
              </a:rPr>
            </a:br>
            <a:r>
              <a:rPr lang="en-US" b="0" dirty="0" err="1">
                <a:effectLst/>
                <a:latin typeface="Consolas" panose="020B0609020204030204" pitchFamily="49" charset="0"/>
              </a:rPr>
              <a:t>ShowMessage</a:t>
            </a:r>
            <a:r>
              <a:rPr lang="en-US" b="0" dirty="0">
                <a:effectLst/>
                <a:latin typeface="Consolas" panose="020B0609020204030204" pitchFamily="49" charset="0"/>
              </a:rPr>
              <a:t>("Steve")</a:t>
            </a:r>
          </a:p>
          <a:p>
            <a:pPr marL="0" indent="0" algn="just">
              <a:buNone/>
            </a:pPr>
            <a:endParaRPr lang="en-US" b="0" i="0" dirty="0">
              <a:solidFill>
                <a:srgbClr val="181717"/>
              </a:solidFill>
              <a:effectLst/>
              <a:latin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30598937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EB406-2C99-6197-BA1F-010F3B7CC98A}"/>
              </a:ext>
            </a:extLst>
          </p:cNvPr>
          <p:cNvSpPr>
            <a:spLocks noGrp="1"/>
          </p:cNvSpPr>
          <p:nvPr>
            <p:ph idx="1"/>
          </p:nvPr>
        </p:nvSpPr>
        <p:spPr>
          <a:xfrm>
            <a:off x="838200" y="71918"/>
            <a:ext cx="10515600" cy="6616557"/>
          </a:xfrm>
        </p:spPr>
        <p:txBody>
          <a:bodyPr>
            <a:normAutofit/>
          </a:bodyPr>
          <a:lstStyle/>
          <a:p>
            <a:pPr algn="l"/>
            <a:r>
              <a:rPr lang="en-US" b="0" i="0" dirty="0">
                <a:solidFill>
                  <a:srgbClr val="181717"/>
                </a:solidFill>
                <a:effectLst/>
                <a:latin typeface="Segoe UI" panose="020B0502040204020203" pitchFamily="34" charset="0"/>
              </a:rPr>
              <a:t>Return Value</a:t>
            </a:r>
          </a:p>
          <a:p>
            <a:pPr algn="just"/>
            <a:r>
              <a:rPr lang="en-US" b="0" i="0" dirty="0">
                <a:solidFill>
                  <a:srgbClr val="181717"/>
                </a:solidFill>
                <a:effectLst/>
                <a:latin typeface="Verdana" panose="020B0604030504040204" pitchFamily="34" charset="0"/>
              </a:rPr>
              <a:t>A function can return zero or one value using return keyword.</a:t>
            </a:r>
          </a:p>
          <a:p>
            <a:r>
              <a:rPr lang="nn-NO" dirty="0"/>
              <a:t>function Sum(val1, val2) {</a:t>
            </a:r>
          </a:p>
          <a:p>
            <a:r>
              <a:rPr lang="nn-NO" dirty="0"/>
              <a:t>    return val1 + val2;</a:t>
            </a:r>
          </a:p>
          <a:p>
            <a:r>
              <a:rPr lang="nn-NO" dirty="0"/>
              <a:t>}; ar result = Sum(10,20); // returns 30</a:t>
            </a:r>
          </a:p>
          <a:p>
            <a:endParaRPr lang="nn-NO" dirty="0"/>
          </a:p>
          <a:p>
            <a:r>
              <a:rPr lang="nn-NO" dirty="0"/>
              <a:t>function Multiply(val1, val2) {</a:t>
            </a:r>
          </a:p>
          <a:p>
            <a:r>
              <a:rPr lang="nn-NO" dirty="0"/>
              <a:t>    console.log( val1 * val2);</a:t>
            </a:r>
          </a:p>
          <a:p>
            <a:r>
              <a:rPr lang="nn-NO" dirty="0"/>
              <a:t>};</a:t>
            </a:r>
          </a:p>
          <a:p>
            <a:endParaRPr lang="nn-NO" dirty="0"/>
          </a:p>
          <a:p>
            <a:r>
              <a:rPr lang="nn-NO" dirty="0"/>
              <a:t>result = Multiply(10,20); // undefined</a:t>
            </a:r>
          </a:p>
          <a:p>
            <a:endParaRPr lang="en-US" dirty="0"/>
          </a:p>
        </p:txBody>
      </p:sp>
    </p:spTree>
    <p:extLst>
      <p:ext uri="{BB962C8B-B14F-4D97-AF65-F5344CB8AC3E}">
        <p14:creationId xmlns:p14="http://schemas.microsoft.com/office/powerpoint/2010/main" val="411620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6076</TotalTime>
  <Words>13725</Words>
  <Application>Microsoft Office PowerPoint</Application>
  <PresentationFormat>Widescreen</PresentationFormat>
  <Paragraphs>1178</Paragraphs>
  <Slides>130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130</vt:i4>
      </vt:variant>
    </vt:vector>
  </HeadingPairs>
  <TitlesOfParts>
    <vt:vector size="140" baseType="lpstr">
      <vt:lpstr>-apple-system</vt:lpstr>
      <vt:lpstr>Arial</vt:lpstr>
      <vt:lpstr>Calibri</vt:lpstr>
      <vt:lpstr>Calibri Light</vt:lpstr>
      <vt:lpstr>Consolas</vt:lpstr>
      <vt:lpstr>Segoe UI</vt:lpstr>
      <vt:lpstr>sohne</vt:lpstr>
      <vt:lpstr>source-serif-pro</vt:lpstr>
      <vt:lpstr>Verdana</vt:lpstr>
      <vt:lpstr>Office Theme</vt:lpstr>
      <vt:lpstr>HTML(Hyper Text Markup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headings provide valuable information by highlighting important topics</vt:lpstr>
      <vt:lpstr>PowerPoint Presentation</vt:lpstr>
      <vt:lpstr>Git Installation</vt:lpstr>
      <vt:lpstr>Creating a Repository on GitHub </vt:lpstr>
      <vt:lpstr>PowerPoint Presentation</vt:lpstr>
      <vt:lpstr>PowerPoint Presentation</vt:lpstr>
      <vt:lpstr>PowerPoint Presentation</vt:lpstr>
      <vt:lpstr>PowerPoint Presentation</vt:lpstr>
      <vt:lpstr>PowerPoint Presentation</vt:lpstr>
      <vt:lpstr>PowerPoint Presentation</vt:lpstr>
      <vt:lpstr>HTML Tables </vt:lpstr>
      <vt:lpstr>PowerPoint Presentation</vt:lpstr>
      <vt:lpstr>PowerPoint Presentation</vt:lpstr>
      <vt:lpstr>HTML Lists </vt:lpstr>
      <vt:lpstr>PowerPoint Presentation</vt:lpstr>
      <vt:lpstr>HTML Forms </vt:lpstr>
      <vt:lpstr>Form attribute</vt:lpstr>
      <vt:lpstr>Form Element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CSS-Cascading Style Sheets</vt:lpstr>
      <vt:lpstr>Advantage of Using CSS</vt:lpstr>
      <vt:lpstr>Including CSS in HTML Documents</vt:lpstr>
      <vt:lpstr>Embedding style example</vt:lpstr>
      <vt:lpstr>PowerPoint Presentation</vt:lpstr>
      <vt:lpstr>CSS Syntax</vt:lpstr>
      <vt:lpstr>CSS Selectors</vt:lpstr>
      <vt:lpstr>PowerPoint Presentation</vt:lpstr>
      <vt:lpstr>PowerPoint Presentation</vt:lpstr>
      <vt:lpstr>PowerPoint Presentation</vt:lpstr>
      <vt:lpstr>Box Model</vt:lpstr>
      <vt:lpstr>PowerPoint Presentation</vt:lpstr>
      <vt:lpstr>CSS PROPERTIES</vt:lpstr>
      <vt:lpstr>PowerPoint Presentation</vt:lpstr>
      <vt:lpstr>BOX MODEL</vt:lpstr>
      <vt:lpstr>CSS FONTS</vt:lpstr>
      <vt:lpstr>PowerPoint Presentation</vt:lpstr>
      <vt:lpstr>CSS Text </vt:lpstr>
      <vt:lpstr>CSS Links</vt:lpstr>
      <vt:lpstr>PowerPoint Presentation</vt:lpstr>
      <vt:lpstr>PowerPoint Presentation</vt:lpstr>
      <vt:lpstr>CSS POSITION: The position property defines how an element will be positioned on a page.</vt:lpstr>
      <vt:lpstr>PowerPoint Presentation</vt:lpstr>
      <vt:lpstr>PowerPoint Presentation</vt:lpstr>
      <vt:lpstr>Css box sizing</vt:lpstr>
      <vt:lpstr>PowerPoint Presentation</vt:lpstr>
      <vt:lpstr>PowerPoint Presentation</vt:lpstr>
      <vt:lpstr>PowerPoint Presentation</vt:lpstr>
      <vt:lpstr>PowerPoint Presentation</vt:lpstr>
      <vt:lpstr>PowerPoint Presentation</vt:lpstr>
      <vt:lpstr>Css grid</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Adding JavaScript to Your Web Pages </vt:lpstr>
      <vt:lpstr>Embedding the JavaScript Code </vt:lpstr>
      <vt:lpstr>Placing the JavaScript Code Inline </vt:lpstr>
      <vt:lpstr>PowerPoint Presentation</vt:lpstr>
      <vt:lpstr>PowerPoint Presentation</vt:lpstr>
      <vt:lpstr>PowerPoint Presentation</vt:lpstr>
      <vt:lpstr>Naming Conventions for Variable</vt:lpstr>
      <vt:lpstr>Generating Output in JavaScript </vt:lpstr>
      <vt:lpstr>Data Types in JavaScript </vt:lpstr>
      <vt:lpstr>PowerPoint Presentation</vt:lpstr>
      <vt:lpstr>PowerPoint Presentation</vt:lpstr>
      <vt:lpstr>PowerPoint Presentation</vt:lpstr>
      <vt:lpstr>Operators</vt:lpstr>
      <vt:lpstr>Assignment Operators </vt:lpstr>
      <vt:lpstr>JavaScript Logical Operators </vt:lpstr>
      <vt:lpstr>JavaScript Conditional Statements </vt:lpstr>
      <vt:lpstr>The if...else Statement</vt:lpstr>
      <vt:lpstr>JavaScript Functions</vt:lpstr>
      <vt:lpstr>Function paremeter,Arguments</vt:lpstr>
      <vt:lpstr>PowerPoint Presentation</vt:lpstr>
      <vt:lpstr>PowerPoint Presentation</vt:lpstr>
      <vt:lpstr>PowerPoint Presentation</vt:lpstr>
      <vt:lpstr>Array</vt:lpstr>
      <vt:lpstr>PowerPoint Presentation</vt:lpstr>
      <vt:lpstr>JavaScript Dialog Boxes: alert(), confirm(), prompt() </vt:lpstr>
      <vt:lpstr>Events and Event Handlers </vt:lpstr>
      <vt:lpstr>PowerPoint Presentation</vt:lpstr>
      <vt:lpstr>PowerPoint Presentation</vt:lpstr>
      <vt:lpstr>JavaScript Strings </vt:lpstr>
      <vt:lpstr>PowerPoint Presentation</vt:lpstr>
      <vt:lpstr>PowerPoint Presentation</vt:lpstr>
      <vt:lpstr>PowerPoint Presentation</vt:lpstr>
      <vt:lpstr>Objects</vt:lpstr>
      <vt:lpstr>JavaScript Hoisting </vt:lpstr>
      <vt:lpstr>This In Js? </vt:lpstr>
      <vt:lpstr>PowerPoint Presentation</vt:lpstr>
      <vt:lpstr>PowerPoint Presentation</vt:lpstr>
      <vt:lpstr>Constructor Function</vt:lpstr>
      <vt:lpstr>OOPS</vt:lpstr>
      <vt:lpstr>PowerPoint Presentation</vt:lpstr>
      <vt:lpstr>PowerPoint Presentation</vt:lpstr>
      <vt:lpstr>PowerPoint Presentation</vt:lpstr>
      <vt:lpstr>PowerPoint Presentation</vt:lpstr>
      <vt:lpstr>DOM(Document Object Model)</vt:lpstr>
      <vt:lpstr>PowerPoint Presentation</vt:lpstr>
      <vt:lpstr>PowerPoint Presentation</vt:lpstr>
      <vt:lpstr>PowerPoint Presentation</vt:lpstr>
      <vt:lpstr>PowerPoint Presentation</vt:lpstr>
      <vt:lpstr>PowerPoint Presentation</vt:lpstr>
      <vt:lpstr>PowerPoint Presentation</vt:lpstr>
      <vt:lpstr>Mastering In ‘This’</vt:lpstr>
      <vt:lpstr>2. This while using call,apply, bind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HTML(Hyper Text Markup Language)</dc:title>
  <dc:creator>Sameer Mishra</dc:creator>
  <cp:lastModifiedBy>Sameer Mishra</cp:lastModifiedBy>
  <cp:revision>21</cp:revision>
  <dcterms:created xsi:type="dcterms:W3CDTF">2022-10-20T00:04:42Z</dcterms:created>
  <dcterms:modified xsi:type="dcterms:W3CDTF">2022-11-26T00:34:23Z</dcterms:modified>
</cp:coreProperties>
</file>