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p:scale>
          <a:sx n="68" d="100"/>
          <a:sy n="68" d="100"/>
        </p:scale>
        <p:origin x="39" y="3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91A975-ED17-424C-9249-2F2E3FB5CDB2}" type="doc">
      <dgm:prSet loTypeId="urn:microsoft.com/office/officeart/2016/7/layout/BasicProcessNew" loCatId="process" qsTypeId="urn:microsoft.com/office/officeart/2005/8/quickstyle/simple1" qsCatId="simple" csTypeId="urn:microsoft.com/office/officeart/2005/8/colors/colorful2" csCatId="colorful"/>
      <dgm:spPr/>
      <dgm:t>
        <a:bodyPr/>
        <a:lstStyle/>
        <a:p>
          <a:endParaRPr lang="en-US"/>
        </a:p>
      </dgm:t>
    </dgm:pt>
    <dgm:pt modelId="{C36AA733-2705-48C4-B502-B500520AD739}">
      <dgm:prSet/>
      <dgm:spPr/>
      <dgm:t>
        <a:bodyPr/>
        <a:lstStyle/>
        <a:p>
          <a:r>
            <a:rPr lang="en-US" dirty="0"/>
            <a:t>Although this is by no means exhaustive, we may want to consider some questions such as: </a:t>
          </a:r>
        </a:p>
      </dgm:t>
    </dgm:pt>
    <dgm:pt modelId="{7B15DF60-CE64-41AC-94EC-140E76F05AD5}" type="parTrans" cxnId="{37F10B03-976B-4C38-BB44-F64F55620AF9}">
      <dgm:prSet/>
      <dgm:spPr/>
      <dgm:t>
        <a:bodyPr/>
        <a:lstStyle/>
        <a:p>
          <a:endParaRPr lang="en-US"/>
        </a:p>
      </dgm:t>
    </dgm:pt>
    <dgm:pt modelId="{3528076E-73B8-4405-BE8A-C4AB560FCAC5}" type="sibTrans" cxnId="{37F10B03-976B-4C38-BB44-F64F55620AF9}">
      <dgm:prSet/>
      <dgm:spPr/>
      <dgm:t>
        <a:bodyPr/>
        <a:lstStyle/>
        <a:p>
          <a:endParaRPr lang="en-US"/>
        </a:p>
      </dgm:t>
    </dgm:pt>
    <dgm:pt modelId="{D0145096-604E-43C4-9BE5-F3DAF05CB19E}">
      <dgm:prSet/>
      <dgm:spPr/>
      <dgm:t>
        <a:bodyPr/>
        <a:lstStyle/>
        <a:p>
          <a:r>
            <a:rPr lang="en-US"/>
            <a:t>How much are homes worth? </a:t>
          </a:r>
        </a:p>
      </dgm:t>
    </dgm:pt>
    <dgm:pt modelId="{DA673DA2-55DE-4894-A779-FE3D35335754}" type="parTrans" cxnId="{20D41EAC-154C-4B0A-9F21-72EA6515F324}">
      <dgm:prSet/>
      <dgm:spPr/>
      <dgm:t>
        <a:bodyPr/>
        <a:lstStyle/>
        <a:p>
          <a:endParaRPr lang="en-US"/>
        </a:p>
      </dgm:t>
    </dgm:pt>
    <dgm:pt modelId="{53CA33D6-7F36-4F2F-BA6C-1949E0D22D59}" type="sibTrans" cxnId="{20D41EAC-154C-4B0A-9F21-72EA6515F324}">
      <dgm:prSet/>
      <dgm:spPr/>
      <dgm:t>
        <a:bodyPr/>
        <a:lstStyle/>
        <a:p>
          <a:endParaRPr lang="en-US"/>
        </a:p>
      </dgm:t>
    </dgm:pt>
    <dgm:pt modelId="{5901D348-B197-42CF-8977-60FB43428774}">
      <dgm:prSet/>
      <dgm:spPr/>
      <dgm:t>
        <a:bodyPr/>
        <a:lstStyle/>
        <a:p>
          <a:r>
            <a:rPr lang="en-US"/>
            <a:t>Does being bound by the Charles River affect home prices? </a:t>
          </a:r>
        </a:p>
      </dgm:t>
    </dgm:pt>
    <dgm:pt modelId="{CAE0F3E8-3516-490D-B925-25276AC33FD3}" type="parTrans" cxnId="{08A93FD7-ABD7-425E-8AA0-8006A0EF6E05}">
      <dgm:prSet/>
      <dgm:spPr/>
      <dgm:t>
        <a:bodyPr/>
        <a:lstStyle/>
        <a:p>
          <a:endParaRPr lang="en-US"/>
        </a:p>
      </dgm:t>
    </dgm:pt>
    <dgm:pt modelId="{0B5B7BBB-3AF9-49F7-AAE5-1F1EBC5A57A1}" type="sibTrans" cxnId="{08A93FD7-ABD7-425E-8AA0-8006A0EF6E05}">
      <dgm:prSet/>
      <dgm:spPr/>
      <dgm:t>
        <a:bodyPr/>
        <a:lstStyle/>
        <a:p>
          <a:endParaRPr lang="en-US"/>
        </a:p>
      </dgm:t>
    </dgm:pt>
    <dgm:pt modelId="{A171243F-9A7A-407C-9C3D-D8EA7CC04990}">
      <dgm:prSet/>
      <dgm:spPr/>
      <dgm:t>
        <a:bodyPr/>
        <a:lstStyle/>
        <a:p>
          <a:r>
            <a:rPr lang="en-US"/>
            <a:t>What is the relationship between Student/Teacher Ratio and Property Tax Rate?</a:t>
          </a:r>
        </a:p>
      </dgm:t>
    </dgm:pt>
    <dgm:pt modelId="{DF42C9B8-0CC0-414A-B7AA-7F1DFF8A5A50}" type="parTrans" cxnId="{C4DBA056-491D-4546-9498-B98DB45A6041}">
      <dgm:prSet/>
      <dgm:spPr/>
      <dgm:t>
        <a:bodyPr/>
        <a:lstStyle/>
        <a:p>
          <a:endParaRPr lang="en-US"/>
        </a:p>
      </dgm:t>
    </dgm:pt>
    <dgm:pt modelId="{58556C5D-B3D2-4942-A36E-4EF4338EA3F4}" type="sibTrans" cxnId="{C4DBA056-491D-4546-9498-B98DB45A6041}">
      <dgm:prSet/>
      <dgm:spPr/>
      <dgm:t>
        <a:bodyPr/>
        <a:lstStyle/>
        <a:p>
          <a:endParaRPr lang="en-US"/>
        </a:p>
      </dgm:t>
    </dgm:pt>
    <dgm:pt modelId="{BBDB61FE-5C4C-4DB8-86B4-7B1D4151F4C4}" type="pres">
      <dgm:prSet presAssocID="{FA91A975-ED17-424C-9249-2F2E3FB5CDB2}" presName="Name0" presStyleCnt="0">
        <dgm:presLayoutVars>
          <dgm:dir/>
          <dgm:resizeHandles val="exact"/>
        </dgm:presLayoutVars>
      </dgm:prSet>
      <dgm:spPr/>
    </dgm:pt>
    <dgm:pt modelId="{88DEEC5C-4528-49F5-AED3-226ACD574972}" type="pres">
      <dgm:prSet presAssocID="{C36AA733-2705-48C4-B502-B500520AD739}" presName="node" presStyleLbl="node1" presStyleIdx="0" presStyleCnt="1">
        <dgm:presLayoutVars>
          <dgm:bulletEnabled val="1"/>
        </dgm:presLayoutVars>
      </dgm:prSet>
      <dgm:spPr/>
    </dgm:pt>
  </dgm:ptLst>
  <dgm:cxnLst>
    <dgm:cxn modelId="{5F0C0EFC-4E09-4202-B848-1930078CDDA5}" type="presOf" srcId="{C36AA733-2705-48C4-B502-B500520AD739}" destId="{88DEEC5C-4528-49F5-AED3-226ACD574972}" srcOrd="0" destOrd="0" presId="urn:microsoft.com/office/officeart/2016/7/layout/BasicProcessNew"/>
    <dgm:cxn modelId="{08A93FD7-ABD7-425E-8AA0-8006A0EF6E05}" srcId="{C36AA733-2705-48C4-B502-B500520AD739}" destId="{5901D348-B197-42CF-8977-60FB43428774}" srcOrd="1" destOrd="0" parTransId="{CAE0F3E8-3516-490D-B925-25276AC33FD3}" sibTransId="{0B5B7BBB-3AF9-49F7-AAE5-1F1EBC5A57A1}"/>
    <dgm:cxn modelId="{C4DBA056-491D-4546-9498-B98DB45A6041}" srcId="{C36AA733-2705-48C4-B502-B500520AD739}" destId="{A171243F-9A7A-407C-9C3D-D8EA7CC04990}" srcOrd="2" destOrd="0" parTransId="{DF42C9B8-0CC0-414A-B7AA-7F1DFF8A5A50}" sibTransId="{58556C5D-B3D2-4942-A36E-4EF4338EA3F4}"/>
    <dgm:cxn modelId="{6088710F-7526-40F4-A260-3BA4158BC917}" type="presOf" srcId="{A171243F-9A7A-407C-9C3D-D8EA7CC04990}" destId="{88DEEC5C-4528-49F5-AED3-226ACD574972}" srcOrd="0" destOrd="3" presId="urn:microsoft.com/office/officeart/2016/7/layout/BasicProcessNew"/>
    <dgm:cxn modelId="{37F10B03-976B-4C38-BB44-F64F55620AF9}" srcId="{FA91A975-ED17-424C-9249-2F2E3FB5CDB2}" destId="{C36AA733-2705-48C4-B502-B500520AD739}" srcOrd="0" destOrd="0" parTransId="{7B15DF60-CE64-41AC-94EC-140E76F05AD5}" sibTransId="{3528076E-73B8-4405-BE8A-C4AB560FCAC5}"/>
    <dgm:cxn modelId="{4AC63811-F386-4DB5-BB5A-859ACC0D8EF8}" type="presOf" srcId="{D0145096-604E-43C4-9BE5-F3DAF05CB19E}" destId="{88DEEC5C-4528-49F5-AED3-226ACD574972}" srcOrd="0" destOrd="1" presId="urn:microsoft.com/office/officeart/2016/7/layout/BasicProcessNew"/>
    <dgm:cxn modelId="{B5CB18D9-C6C4-4BE5-BFE1-20105E7FE9E2}" type="presOf" srcId="{5901D348-B197-42CF-8977-60FB43428774}" destId="{88DEEC5C-4528-49F5-AED3-226ACD574972}" srcOrd="0" destOrd="2" presId="urn:microsoft.com/office/officeart/2016/7/layout/BasicProcessNew"/>
    <dgm:cxn modelId="{CADE5C76-2B70-4996-A78F-87D7E710DC52}" type="presOf" srcId="{FA91A975-ED17-424C-9249-2F2E3FB5CDB2}" destId="{BBDB61FE-5C4C-4DB8-86B4-7B1D4151F4C4}" srcOrd="0" destOrd="0" presId="urn:microsoft.com/office/officeart/2016/7/layout/BasicProcessNew"/>
    <dgm:cxn modelId="{20D41EAC-154C-4B0A-9F21-72EA6515F324}" srcId="{C36AA733-2705-48C4-B502-B500520AD739}" destId="{D0145096-604E-43C4-9BE5-F3DAF05CB19E}" srcOrd="0" destOrd="0" parTransId="{DA673DA2-55DE-4894-A779-FE3D35335754}" sibTransId="{53CA33D6-7F36-4F2F-BA6C-1949E0D22D59}"/>
    <dgm:cxn modelId="{8DDC09EE-D5D8-4906-80E9-A5BCC0EF8048}" type="presParOf" srcId="{BBDB61FE-5C4C-4DB8-86B4-7B1D4151F4C4}" destId="{88DEEC5C-4528-49F5-AED3-226ACD574972}" srcOrd="0" destOrd="0" presId="urn:microsoft.com/office/officeart/2016/7/layout/Basic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DEEC5C-4528-49F5-AED3-226ACD574972}">
      <dsp:nvSpPr>
        <dsp:cNvPr id="0" name=""/>
        <dsp:cNvSpPr/>
      </dsp:nvSpPr>
      <dsp:spPr>
        <a:xfrm>
          <a:off x="0" y="905351"/>
          <a:ext cx="6269037" cy="376142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1377950">
            <a:lnSpc>
              <a:spcPct val="90000"/>
            </a:lnSpc>
            <a:spcBef>
              <a:spcPct val="0"/>
            </a:spcBef>
            <a:spcAft>
              <a:spcPct val="35000"/>
            </a:spcAft>
            <a:buNone/>
          </a:pPr>
          <a:r>
            <a:rPr lang="en-US" sz="3100" kern="1200" dirty="0"/>
            <a:t>Although this is by no means exhaustive, we may want to consider some questions such as: </a:t>
          </a:r>
        </a:p>
        <a:p>
          <a:pPr marL="228600" lvl="1" indent="-228600" algn="l" defTabSz="1066800">
            <a:lnSpc>
              <a:spcPct val="90000"/>
            </a:lnSpc>
            <a:spcBef>
              <a:spcPct val="0"/>
            </a:spcBef>
            <a:spcAft>
              <a:spcPct val="15000"/>
            </a:spcAft>
            <a:buChar char="•"/>
          </a:pPr>
          <a:r>
            <a:rPr lang="en-US" sz="2400" kern="1200"/>
            <a:t>How much are homes worth? </a:t>
          </a:r>
        </a:p>
        <a:p>
          <a:pPr marL="228600" lvl="1" indent="-228600" algn="l" defTabSz="1066800">
            <a:lnSpc>
              <a:spcPct val="90000"/>
            </a:lnSpc>
            <a:spcBef>
              <a:spcPct val="0"/>
            </a:spcBef>
            <a:spcAft>
              <a:spcPct val="15000"/>
            </a:spcAft>
            <a:buChar char="•"/>
          </a:pPr>
          <a:r>
            <a:rPr lang="en-US" sz="2400" kern="1200"/>
            <a:t>Does being bound by the Charles River affect home prices? </a:t>
          </a:r>
        </a:p>
        <a:p>
          <a:pPr marL="228600" lvl="1" indent="-228600" algn="l" defTabSz="1066800">
            <a:lnSpc>
              <a:spcPct val="90000"/>
            </a:lnSpc>
            <a:spcBef>
              <a:spcPct val="0"/>
            </a:spcBef>
            <a:spcAft>
              <a:spcPct val="15000"/>
            </a:spcAft>
            <a:buChar char="•"/>
          </a:pPr>
          <a:r>
            <a:rPr lang="en-US" sz="2400" kern="1200"/>
            <a:t>What is the relationship between Student/Teacher Ratio and Property Tax Rate?</a:t>
          </a:r>
        </a:p>
      </dsp:txBody>
      <dsp:txXfrm>
        <a:off x="0" y="905351"/>
        <a:ext cx="6269037" cy="3761422"/>
      </dsp:txXfrm>
    </dsp:sp>
  </dsp:spTree>
</dsp:drawing>
</file>

<file path=ppt/diagrams/layout1.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649692-1DEF-42C0-8A30-F9D4F5EBAE9A}"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8E8FD-1228-4350-8CFE-0706087CE2D2}" type="slidenum">
              <a:rPr lang="en-US" smtClean="0"/>
              <a:t>‹#›</a:t>
            </a:fld>
            <a:endParaRPr lang="en-US"/>
          </a:p>
        </p:txBody>
      </p:sp>
    </p:spTree>
    <p:extLst>
      <p:ext uri="{BB962C8B-B14F-4D97-AF65-F5344CB8AC3E}">
        <p14:creationId xmlns:p14="http://schemas.microsoft.com/office/powerpoint/2010/main" val="2694154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63649692-1DEF-42C0-8A30-F9D4F5EBAE9A}"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8E8FD-1228-4350-8CFE-0706087CE2D2}" type="slidenum">
              <a:rPr lang="en-US" smtClean="0"/>
              <a:t>‹#›</a:t>
            </a:fld>
            <a:endParaRPr lang="en-US"/>
          </a:p>
        </p:txBody>
      </p:sp>
    </p:spTree>
    <p:extLst>
      <p:ext uri="{BB962C8B-B14F-4D97-AF65-F5344CB8AC3E}">
        <p14:creationId xmlns:p14="http://schemas.microsoft.com/office/powerpoint/2010/main" val="3319431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63649692-1DEF-42C0-8A30-F9D4F5EBAE9A}"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8E8FD-1228-4350-8CFE-0706087CE2D2}" type="slidenum">
              <a:rPr lang="en-US" smtClean="0"/>
              <a:t>‹#›</a:t>
            </a:fld>
            <a:endParaRPr lang="en-US"/>
          </a:p>
        </p:txBody>
      </p:sp>
    </p:spTree>
    <p:extLst>
      <p:ext uri="{BB962C8B-B14F-4D97-AF65-F5344CB8AC3E}">
        <p14:creationId xmlns:p14="http://schemas.microsoft.com/office/powerpoint/2010/main" val="873561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63649692-1DEF-42C0-8A30-F9D4F5EBAE9A}"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8E8FD-1228-4350-8CFE-0706087CE2D2}" type="slidenum">
              <a:rPr lang="en-US" smtClean="0"/>
              <a:t>‹#›</a:t>
            </a:fld>
            <a:endParaRPr lang="en-US"/>
          </a:p>
        </p:txBody>
      </p:sp>
    </p:spTree>
    <p:extLst>
      <p:ext uri="{BB962C8B-B14F-4D97-AF65-F5344CB8AC3E}">
        <p14:creationId xmlns:p14="http://schemas.microsoft.com/office/powerpoint/2010/main" val="2610042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649692-1DEF-42C0-8A30-F9D4F5EBAE9A}" type="datetimeFigureOut">
              <a:rPr lang="en-US" smtClean="0"/>
              <a:t>4/6/2017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8E8FD-1228-4350-8CFE-0706087CE2D2}" type="slidenum">
              <a:rPr lang="en-US" smtClean="0"/>
              <a:t>‹#›</a:t>
            </a:fld>
            <a:endParaRPr lang="en-US"/>
          </a:p>
        </p:txBody>
      </p:sp>
    </p:spTree>
    <p:extLst>
      <p:ext uri="{BB962C8B-B14F-4D97-AF65-F5344CB8AC3E}">
        <p14:creationId xmlns:p14="http://schemas.microsoft.com/office/powerpoint/2010/main" val="3259894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63649692-1DEF-42C0-8A30-F9D4F5EBAE9A}" type="datetimeFigureOut">
              <a:rPr lang="en-US" smtClean="0"/>
              <a:t>4/6/2017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8E8FD-1228-4350-8CFE-0706087CE2D2}" type="slidenum">
              <a:rPr lang="en-US" smtClean="0"/>
              <a:t>‹#›</a:t>
            </a:fld>
            <a:endParaRPr lang="en-US"/>
          </a:p>
        </p:txBody>
      </p:sp>
    </p:spTree>
    <p:extLst>
      <p:ext uri="{BB962C8B-B14F-4D97-AF65-F5344CB8AC3E}">
        <p14:creationId xmlns:p14="http://schemas.microsoft.com/office/powerpoint/2010/main" val="2488618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63649692-1DEF-42C0-8A30-F9D4F5EBAE9A}" type="datetimeFigureOut">
              <a:rPr lang="en-US" smtClean="0"/>
              <a:t>4/6/2017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F8E8FD-1228-4350-8CFE-0706087CE2D2}" type="slidenum">
              <a:rPr lang="en-US" smtClean="0"/>
              <a:t>‹#›</a:t>
            </a:fld>
            <a:endParaRPr lang="en-US"/>
          </a:p>
        </p:txBody>
      </p:sp>
    </p:spTree>
    <p:extLst>
      <p:ext uri="{BB962C8B-B14F-4D97-AF65-F5344CB8AC3E}">
        <p14:creationId xmlns:p14="http://schemas.microsoft.com/office/powerpoint/2010/main" val="3360253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649692-1DEF-42C0-8A30-F9D4F5EBAE9A}" type="datetimeFigureOut">
              <a:rPr lang="en-US" smtClean="0"/>
              <a:t>4/6/2017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F8E8FD-1228-4350-8CFE-0706087CE2D2}" type="slidenum">
              <a:rPr lang="en-US" smtClean="0"/>
              <a:t>‹#›</a:t>
            </a:fld>
            <a:endParaRPr lang="en-US"/>
          </a:p>
        </p:txBody>
      </p:sp>
    </p:spTree>
    <p:extLst>
      <p:ext uri="{BB962C8B-B14F-4D97-AF65-F5344CB8AC3E}">
        <p14:creationId xmlns:p14="http://schemas.microsoft.com/office/powerpoint/2010/main" val="2542283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649692-1DEF-42C0-8A30-F9D4F5EBAE9A}" type="datetimeFigureOut">
              <a:rPr lang="en-US" smtClean="0"/>
              <a:t>4/6/2017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F8E8FD-1228-4350-8CFE-0706087CE2D2}" type="slidenum">
              <a:rPr lang="en-US" smtClean="0"/>
              <a:t>‹#›</a:t>
            </a:fld>
            <a:endParaRPr lang="en-US"/>
          </a:p>
        </p:txBody>
      </p:sp>
    </p:spTree>
    <p:extLst>
      <p:ext uri="{BB962C8B-B14F-4D97-AF65-F5344CB8AC3E}">
        <p14:creationId xmlns:p14="http://schemas.microsoft.com/office/powerpoint/2010/main" val="2091054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649692-1DEF-42C0-8A30-F9D4F5EBAE9A}" type="datetimeFigureOut">
              <a:rPr lang="en-US" smtClean="0"/>
              <a:t>4/6/2017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8E8FD-1228-4350-8CFE-0706087CE2D2}" type="slidenum">
              <a:rPr lang="en-US" smtClean="0"/>
              <a:t>‹#›</a:t>
            </a:fld>
            <a:endParaRPr lang="en-US"/>
          </a:p>
        </p:txBody>
      </p:sp>
    </p:spTree>
    <p:extLst>
      <p:ext uri="{BB962C8B-B14F-4D97-AF65-F5344CB8AC3E}">
        <p14:creationId xmlns:p14="http://schemas.microsoft.com/office/powerpoint/2010/main" val="4048535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649692-1DEF-42C0-8A30-F9D4F5EBAE9A}" type="datetimeFigureOut">
              <a:rPr lang="en-US" smtClean="0"/>
              <a:t>4/6/2017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8E8FD-1228-4350-8CFE-0706087CE2D2}" type="slidenum">
              <a:rPr lang="en-US" smtClean="0"/>
              <a:t>‹#›</a:t>
            </a:fld>
            <a:endParaRPr lang="en-US"/>
          </a:p>
        </p:txBody>
      </p:sp>
    </p:spTree>
    <p:extLst>
      <p:ext uri="{BB962C8B-B14F-4D97-AF65-F5344CB8AC3E}">
        <p14:creationId xmlns:p14="http://schemas.microsoft.com/office/powerpoint/2010/main" val="3319396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649692-1DEF-42C0-8A30-F9D4F5EBAE9A}" type="datetimeFigureOut">
              <a:rPr lang="en-US" smtClean="0"/>
              <a:t>4/6/2017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F8E8FD-1228-4350-8CFE-0706087CE2D2}" type="slidenum">
              <a:rPr lang="en-US" smtClean="0"/>
              <a:t>‹#›</a:t>
            </a:fld>
            <a:endParaRPr lang="en-US"/>
          </a:p>
        </p:txBody>
      </p:sp>
    </p:spTree>
    <p:extLst>
      <p:ext uri="{BB962C8B-B14F-4D97-AF65-F5344CB8AC3E}">
        <p14:creationId xmlns:p14="http://schemas.microsoft.com/office/powerpoint/2010/main" val="232240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24000" y="1122362"/>
            <a:ext cx="9144000" cy="2840037"/>
          </a:xfrm>
        </p:spPr>
        <p:txBody>
          <a:bodyPr>
            <a:normAutofit/>
          </a:bodyPr>
          <a:lstStyle/>
          <a:p>
            <a:r>
              <a:rPr lang="en-US" sz="5800" dirty="0"/>
              <a:t>Data Mining – Homework 1</a:t>
            </a:r>
          </a:p>
        </p:txBody>
      </p:sp>
      <p:sp>
        <p:nvSpPr>
          <p:cNvPr id="3" name="Subtitle 2"/>
          <p:cNvSpPr>
            <a:spLocks noGrp="1"/>
          </p:cNvSpPr>
          <p:nvPr>
            <p:ph type="subTitle" idx="1"/>
          </p:nvPr>
        </p:nvSpPr>
        <p:spPr>
          <a:xfrm>
            <a:off x="1524000" y="4256436"/>
            <a:ext cx="9144000" cy="1600818"/>
          </a:xfrm>
        </p:spPr>
        <p:txBody>
          <a:bodyPr>
            <a:normAutofit/>
          </a:bodyPr>
          <a:lstStyle/>
          <a:p>
            <a:r>
              <a:rPr lang="en-US" dirty="0">
                <a:solidFill>
                  <a:schemeClr val="accent2"/>
                </a:solidFill>
              </a:rPr>
              <a:t>Samantha L. Misurda</a:t>
            </a:r>
          </a:p>
          <a:p>
            <a:r>
              <a:rPr lang="en-US" dirty="0">
                <a:solidFill>
                  <a:schemeClr val="accent2"/>
                </a:solidFill>
              </a:rPr>
              <a:t>smisurda@andrew.cmu.edu</a:t>
            </a:r>
          </a:p>
        </p:txBody>
      </p:sp>
    </p:spTree>
    <p:extLst>
      <p:ext uri="{BB962C8B-B14F-4D97-AF65-F5344CB8AC3E}">
        <p14:creationId xmlns:p14="http://schemas.microsoft.com/office/powerpoint/2010/main" val="255193615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604" y="0"/>
            <a:ext cx="6141396"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604"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Content Placeholder 8"/>
          <p:cNvSpPr>
            <a:spLocks noGrp="1"/>
          </p:cNvSpPr>
          <p:nvPr>
            <p:ph idx="1"/>
          </p:nvPr>
        </p:nvSpPr>
        <p:spPr>
          <a:xfrm>
            <a:off x="6391903" y="126609"/>
            <a:ext cx="5235490" cy="5768164"/>
          </a:xfrm>
        </p:spPr>
        <p:txBody>
          <a:bodyPr>
            <a:normAutofit/>
          </a:bodyPr>
          <a:lstStyle/>
          <a:p>
            <a:pPr marL="0" indent="0">
              <a:buNone/>
            </a:pPr>
            <a:r>
              <a:rPr lang="en-US" sz="1400" dirty="0">
                <a:solidFill>
                  <a:schemeClr val="bg1"/>
                </a:solidFill>
              </a:rPr>
              <a:t>*Note that the bar chart represents the mean value from the Leave One Out Cross Validation. There was a little confusion from discussion on Piazza.</a:t>
            </a:r>
          </a:p>
          <a:p>
            <a:pPr marL="0" indent="0">
              <a:buNone/>
            </a:pPr>
            <a:endParaRPr lang="en-US" sz="2000" dirty="0">
              <a:solidFill>
                <a:schemeClr val="bg1"/>
              </a:solidFill>
            </a:endParaRPr>
          </a:p>
          <a:p>
            <a:pPr marL="0" indent="0">
              <a:buNone/>
            </a:pPr>
            <a:r>
              <a:rPr lang="en-US" sz="2000" dirty="0">
                <a:solidFill>
                  <a:schemeClr val="bg1"/>
                </a:solidFill>
              </a:rPr>
              <a:t>The Connect the Dots model produced the largest confidence interval, as well as the largest mean of MSE values. The Default Model, which we would like to treat as our “naïve case”, selected the smallest confidence interval. The Linear Model on the other hand predicted the smallest average value.  </a:t>
            </a:r>
          </a:p>
          <a:p>
            <a:pPr marL="0" indent="0">
              <a:buNone/>
            </a:pPr>
            <a:endParaRPr lang="en-US" sz="2000" dirty="0">
              <a:solidFill>
                <a:schemeClr val="bg1"/>
              </a:solidFill>
            </a:endParaRPr>
          </a:p>
          <a:p>
            <a:pPr marL="0" indent="0">
              <a:buNone/>
            </a:pPr>
            <a:r>
              <a:rPr lang="en-US" sz="2000" dirty="0">
                <a:solidFill>
                  <a:schemeClr val="bg1"/>
                </a:solidFill>
              </a:rPr>
              <a:t>More clearly, the least error comes from the Linear model. This is logical due to how the Linear model is built – with the intention of minimizing least squares error.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246" y="1301262"/>
            <a:ext cx="5775162" cy="3488432"/>
          </a:xfrm>
          <a:prstGeom prst="rect">
            <a:avLst/>
          </a:prstGeom>
        </p:spPr>
      </p:pic>
    </p:spTree>
    <p:extLst>
      <p:ext uri="{BB962C8B-B14F-4D97-AF65-F5344CB8AC3E}">
        <p14:creationId xmlns:p14="http://schemas.microsoft.com/office/powerpoint/2010/main" val="3665402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tx1"/>
          </a:solidFill>
          <a:effectLst/>
        </p:spPr>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b="1"/>
              <a:t>Question 1, Part B</a:t>
            </a:r>
          </a:p>
        </p:txBody>
      </p:sp>
    </p:spTree>
    <p:extLst>
      <p:ext uri="{BB962C8B-B14F-4D97-AF65-F5344CB8AC3E}">
        <p14:creationId xmlns:p14="http://schemas.microsoft.com/office/powerpoint/2010/main" val="30996082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636008" cy="6857998"/>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latin typeface="Calibri" panose="020F0502020204030204"/>
            </a:endParaRPr>
          </a:p>
        </p:txBody>
      </p:sp>
      <p:pic>
        <p:nvPicPr>
          <p:cNvPr id="7" name="Content Placeholder 3"/>
          <p:cNvPicPr>
            <a:picLocks noChangeAspect="1"/>
          </p:cNvPicPr>
          <p:nvPr/>
        </p:nvPicPr>
        <p:blipFill rotWithShape="1">
          <a:blip r:embed="rId2">
            <a:extLst>
              <a:ext uri="{28A0092B-C50C-407E-A947-70E740481C1C}">
                <a14:useLocalDpi xmlns:a14="http://schemas.microsoft.com/office/drawing/2010/main" val="0"/>
              </a:ext>
            </a:extLst>
          </a:blip>
          <a:srcRect r="32207" b="2"/>
          <a:stretch/>
        </p:blipFill>
        <p:spPr>
          <a:xfrm>
            <a:off x="5276088" y="640082"/>
            <a:ext cx="6276250" cy="5577838"/>
          </a:xfrm>
          <a:prstGeom prst="rect">
            <a:avLst/>
          </a:prstGeom>
          <a:effectLst/>
        </p:spPr>
      </p:pic>
      <p:sp>
        <p:nvSpPr>
          <p:cNvPr id="2" name="Title 1"/>
          <p:cNvSpPr>
            <a:spLocks noGrp="1"/>
          </p:cNvSpPr>
          <p:nvPr>
            <p:ph type="title"/>
          </p:nvPr>
        </p:nvSpPr>
        <p:spPr>
          <a:xfrm>
            <a:off x="648929" y="629266"/>
            <a:ext cx="3667039" cy="1676603"/>
          </a:xfrm>
        </p:spPr>
        <p:txBody>
          <a:bodyPr>
            <a:normAutofit/>
          </a:bodyPr>
          <a:lstStyle/>
          <a:p>
            <a:r>
              <a:rPr lang="en-US" sz="3600">
                <a:solidFill>
                  <a:schemeClr val="bg1"/>
                </a:solidFill>
              </a:rPr>
              <a:t>Data Summary</a:t>
            </a:r>
          </a:p>
        </p:txBody>
      </p:sp>
      <p:sp>
        <p:nvSpPr>
          <p:cNvPr id="13" name="Content Placeholder 8"/>
          <p:cNvSpPr>
            <a:spLocks noGrp="1"/>
          </p:cNvSpPr>
          <p:nvPr>
            <p:ph idx="1"/>
          </p:nvPr>
        </p:nvSpPr>
        <p:spPr>
          <a:xfrm>
            <a:off x="648931" y="2438401"/>
            <a:ext cx="3667036" cy="3779520"/>
          </a:xfrm>
        </p:spPr>
        <p:txBody>
          <a:bodyPr>
            <a:normAutofit/>
          </a:bodyPr>
          <a:lstStyle/>
          <a:p>
            <a:pPr marL="0" indent="0">
              <a:buNone/>
            </a:pPr>
            <a:r>
              <a:rPr lang="en-US" sz="1800">
                <a:solidFill>
                  <a:schemeClr val="bg1"/>
                </a:solidFill>
              </a:rPr>
              <a:t>Presented to the right is the output of a high level briefing function. This function captures descriptive statistics for numeric types, as well as most common values for factor types.</a:t>
            </a:r>
          </a:p>
          <a:p>
            <a:pPr marL="0" indent="0">
              <a:buNone/>
            </a:pPr>
            <a:endParaRPr lang="en-US" sz="1800">
              <a:solidFill>
                <a:schemeClr val="bg1"/>
              </a:solidFill>
            </a:endParaRPr>
          </a:p>
          <a:p>
            <a:pPr marL="0" indent="0">
              <a:buNone/>
            </a:pPr>
            <a:endParaRPr lang="en-US" sz="1800">
              <a:solidFill>
                <a:schemeClr val="bg1"/>
              </a:solidFill>
            </a:endParaRPr>
          </a:p>
          <a:p>
            <a:pPr marL="0" indent="0">
              <a:buNone/>
            </a:pPr>
            <a:r>
              <a:rPr lang="en-US" sz="1800">
                <a:solidFill>
                  <a:schemeClr val="bg1"/>
                </a:solidFill>
              </a:rPr>
              <a:t>It has been scaled to fit the page, but a nicely formatted version is available in the R Markdown file.</a:t>
            </a:r>
          </a:p>
        </p:txBody>
      </p:sp>
    </p:spTree>
    <p:extLst>
      <p:ext uri="{BB962C8B-B14F-4D97-AF65-F5344CB8AC3E}">
        <p14:creationId xmlns:p14="http://schemas.microsoft.com/office/powerpoint/2010/main" val="2798547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199459" y="642938"/>
            <a:ext cx="3670808" cy="5502264"/>
          </a:xfrm>
        </p:spPr>
        <p:txBody>
          <a:bodyPr>
            <a:normAutofit/>
          </a:bodyPr>
          <a:lstStyle/>
          <a:p>
            <a:r>
              <a:rPr lang="en-US">
                <a:solidFill>
                  <a:srgbClr val="FFFFFF"/>
                </a:solidFill>
              </a:rPr>
              <a:t>Potential Questions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1358555014"/>
              </p:ext>
            </p:extLst>
          </p:nvPr>
        </p:nvGraphicFramePr>
        <p:xfrm>
          <a:off x="642938" y="642938"/>
          <a:ext cx="6269037"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7224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3155" y="1825625"/>
            <a:ext cx="5350884" cy="3344303"/>
          </a:xfrm>
          <a:prstGeom prst="rect">
            <a:avLst/>
          </a:prstGeom>
        </p:spPr>
      </p:pic>
      <p:sp>
        <p:nvSpPr>
          <p:cNvPr id="20" name="Freeform: Shap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199" y="365125"/>
            <a:ext cx="5529943" cy="1325563"/>
          </a:xfrm>
        </p:spPr>
        <p:txBody>
          <a:bodyPr>
            <a:normAutofit/>
          </a:bodyPr>
          <a:lstStyle/>
          <a:p>
            <a:r>
              <a:rPr lang="en-US">
                <a:solidFill>
                  <a:schemeClr val="bg1"/>
                </a:solidFill>
              </a:rPr>
              <a:t>How Much are Homes Worth?</a:t>
            </a:r>
          </a:p>
        </p:txBody>
      </p:sp>
      <p:sp>
        <p:nvSpPr>
          <p:cNvPr id="9" name="Content Placeholder 8"/>
          <p:cNvSpPr>
            <a:spLocks noGrp="1"/>
          </p:cNvSpPr>
          <p:nvPr>
            <p:ph idx="1"/>
          </p:nvPr>
        </p:nvSpPr>
        <p:spPr>
          <a:xfrm>
            <a:off x="838199" y="1825625"/>
            <a:ext cx="4128169" cy="3399518"/>
          </a:xfrm>
        </p:spPr>
        <p:txBody>
          <a:bodyPr>
            <a:normAutofit/>
          </a:bodyPr>
          <a:lstStyle/>
          <a:p>
            <a:pPr marL="0" indent="0">
              <a:buNone/>
            </a:pPr>
            <a:r>
              <a:rPr lang="en-US" sz="2000">
                <a:solidFill>
                  <a:schemeClr val="bg1"/>
                </a:solidFill>
              </a:rPr>
              <a:t>The histogram shows the distribution of all home prices in our dataset. </a:t>
            </a:r>
          </a:p>
          <a:p>
            <a:pPr marL="0" indent="0">
              <a:buNone/>
            </a:pPr>
            <a:endParaRPr lang="en-US" sz="2000">
              <a:solidFill>
                <a:schemeClr val="bg1"/>
              </a:solidFill>
            </a:endParaRPr>
          </a:p>
          <a:p>
            <a:pPr marL="0" indent="0">
              <a:buNone/>
            </a:pPr>
            <a:r>
              <a:rPr lang="en-US" sz="2000">
                <a:solidFill>
                  <a:schemeClr val="bg1"/>
                </a:solidFill>
              </a:rPr>
              <a:t>Most of our homes appear to be under $300,000. From our brief() function, we know that the mean value was around  $230,000, and the maximum value was over $500,000. </a:t>
            </a:r>
          </a:p>
        </p:txBody>
      </p:sp>
    </p:spTree>
    <p:extLst>
      <p:ext uri="{BB962C8B-B14F-4D97-AF65-F5344CB8AC3E}">
        <p14:creationId xmlns:p14="http://schemas.microsoft.com/office/powerpoint/2010/main" val="2982290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2985" y="3068199"/>
            <a:ext cx="4260814" cy="1540448"/>
          </a:xfrm>
          <a:prstGeom prst="rect">
            <a:avLst/>
          </a:prstGeom>
        </p:spPr>
      </p:pic>
      <p:sp>
        <p:nvSpPr>
          <p:cNvPr id="25" name="Freeform: Shape 2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199" y="365125"/>
            <a:ext cx="5529943" cy="1325563"/>
          </a:xfrm>
        </p:spPr>
        <p:txBody>
          <a:bodyPr>
            <a:normAutofit/>
          </a:bodyPr>
          <a:lstStyle/>
          <a:p>
            <a:pPr>
              <a:lnSpc>
                <a:spcPct val="70000"/>
              </a:lnSpc>
            </a:pPr>
            <a:r>
              <a:rPr lang="en-US" sz="3100">
                <a:solidFill>
                  <a:schemeClr val="bg1"/>
                </a:solidFill>
              </a:rPr>
              <a:t>Does being bound by the Charles River affect home prices? </a:t>
            </a:r>
            <a:br>
              <a:rPr lang="en-US" sz="3100">
                <a:solidFill>
                  <a:schemeClr val="bg1"/>
                </a:solidFill>
              </a:rPr>
            </a:br>
            <a:endParaRPr lang="en-US" sz="3100">
              <a:solidFill>
                <a:schemeClr val="bg1"/>
              </a:solidFill>
            </a:endParaRPr>
          </a:p>
        </p:txBody>
      </p:sp>
      <p:sp>
        <p:nvSpPr>
          <p:cNvPr id="20" name="Content Placeholder 8"/>
          <p:cNvSpPr>
            <a:spLocks noGrp="1"/>
          </p:cNvSpPr>
          <p:nvPr>
            <p:ph idx="1"/>
          </p:nvPr>
        </p:nvSpPr>
        <p:spPr>
          <a:xfrm>
            <a:off x="676417" y="1825625"/>
            <a:ext cx="4128169" cy="3399518"/>
          </a:xfrm>
        </p:spPr>
        <p:txBody>
          <a:bodyPr>
            <a:normAutofit/>
          </a:bodyPr>
          <a:lstStyle/>
          <a:p>
            <a:pPr marL="0" indent="0">
              <a:lnSpc>
                <a:spcPct val="80000"/>
              </a:lnSpc>
              <a:buNone/>
            </a:pPr>
            <a:r>
              <a:rPr lang="en-US" sz="1900" dirty="0">
                <a:solidFill>
                  <a:schemeClr val="bg1"/>
                </a:solidFill>
              </a:rPr>
              <a:t>The contingency table on the right shows how many respondents fall into each category. For example, there are 160 homes NOT bound by the Charles River in the $100,000 – $200,000 range, and only 6 that were.</a:t>
            </a:r>
          </a:p>
          <a:p>
            <a:pPr marL="0" indent="0">
              <a:lnSpc>
                <a:spcPct val="80000"/>
              </a:lnSpc>
              <a:buNone/>
            </a:pPr>
            <a:endParaRPr lang="en-US" sz="1900" dirty="0">
              <a:solidFill>
                <a:schemeClr val="bg1"/>
              </a:solidFill>
            </a:endParaRPr>
          </a:p>
          <a:p>
            <a:pPr marL="0" indent="0">
              <a:lnSpc>
                <a:spcPct val="80000"/>
              </a:lnSpc>
              <a:buNone/>
            </a:pPr>
            <a:r>
              <a:rPr lang="en-US" sz="1900" dirty="0">
                <a:solidFill>
                  <a:schemeClr val="bg1"/>
                </a:solidFill>
              </a:rPr>
              <a:t>Simply looking at this table, it’s difficult to tell, as there is a small amount of homes bound by the river. However, a larger percentage of those that were bound by the river did fall in the brackets above the median home price.</a:t>
            </a:r>
          </a:p>
        </p:txBody>
      </p:sp>
    </p:spTree>
    <p:extLst>
      <p:ext uri="{BB962C8B-B14F-4D97-AF65-F5344CB8AC3E}">
        <p14:creationId xmlns:p14="http://schemas.microsoft.com/office/powerpoint/2010/main" val="744059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6039" y="2201599"/>
            <a:ext cx="6084019" cy="3817721"/>
          </a:xfrm>
          <a:prstGeom prst="rect">
            <a:avLst/>
          </a:prstGeom>
        </p:spPr>
      </p:pic>
      <p:sp>
        <p:nvSpPr>
          <p:cNvPr id="13" name="Freeform: Shap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199" y="365125"/>
            <a:ext cx="5529943" cy="1325563"/>
          </a:xfrm>
        </p:spPr>
        <p:txBody>
          <a:bodyPr>
            <a:normAutofit/>
          </a:bodyPr>
          <a:lstStyle/>
          <a:p>
            <a:pPr>
              <a:lnSpc>
                <a:spcPct val="70000"/>
              </a:lnSpc>
            </a:pPr>
            <a:r>
              <a:rPr lang="en-US" sz="2800">
                <a:solidFill>
                  <a:schemeClr val="bg1"/>
                </a:solidFill>
              </a:rPr>
              <a:t>What is the relationship between Student/Teacher Ratio and Property Tax Rate?</a:t>
            </a:r>
            <a:br>
              <a:rPr lang="en-US" sz="2800">
                <a:solidFill>
                  <a:schemeClr val="bg1"/>
                </a:solidFill>
              </a:rPr>
            </a:br>
            <a:endParaRPr lang="en-US" sz="2800">
              <a:solidFill>
                <a:schemeClr val="bg1"/>
              </a:solidFill>
            </a:endParaRPr>
          </a:p>
        </p:txBody>
      </p:sp>
      <p:sp>
        <p:nvSpPr>
          <p:cNvPr id="9" name="Content Placeholder 8"/>
          <p:cNvSpPr>
            <a:spLocks noGrp="1"/>
          </p:cNvSpPr>
          <p:nvPr>
            <p:ph idx="1"/>
          </p:nvPr>
        </p:nvSpPr>
        <p:spPr>
          <a:xfrm>
            <a:off x="838199" y="1825625"/>
            <a:ext cx="4128169" cy="3399518"/>
          </a:xfrm>
        </p:spPr>
        <p:txBody>
          <a:bodyPr>
            <a:normAutofit lnSpcReduction="10000"/>
          </a:bodyPr>
          <a:lstStyle/>
          <a:p>
            <a:pPr marL="0" indent="0">
              <a:buNone/>
            </a:pPr>
            <a:r>
              <a:rPr lang="en-US" sz="2000" dirty="0">
                <a:solidFill>
                  <a:schemeClr val="bg1"/>
                </a:solidFill>
              </a:rPr>
              <a:t>The plot to the right demonstrates the relationship (if any) between student/teacher ratio and property tax rate. For an added bonus, each data point also indicates whether or not it is a home bound by the river. </a:t>
            </a:r>
          </a:p>
          <a:p>
            <a:pPr marL="0" indent="0">
              <a:buNone/>
            </a:pPr>
            <a:endParaRPr lang="en-US" sz="2000" dirty="0">
              <a:solidFill>
                <a:schemeClr val="bg1"/>
              </a:solidFill>
            </a:endParaRPr>
          </a:p>
          <a:p>
            <a:pPr marL="0" indent="0">
              <a:buNone/>
            </a:pPr>
            <a:r>
              <a:rPr lang="en-US" sz="2000" dirty="0">
                <a:solidFill>
                  <a:schemeClr val="bg1"/>
                </a:solidFill>
              </a:rPr>
              <a:t>A relationship is not as obvious as I would have suspected, but there does seem to be a slight correlation. Calculations indicate a correlation coefficient of .461</a:t>
            </a:r>
          </a:p>
        </p:txBody>
      </p:sp>
    </p:spTree>
    <p:extLst>
      <p:ext uri="{BB962C8B-B14F-4D97-AF65-F5344CB8AC3E}">
        <p14:creationId xmlns:p14="http://schemas.microsoft.com/office/powerpoint/2010/main" val="2944427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901163" y="3050435"/>
            <a:ext cx="3720353" cy="757130"/>
          </a:xfrm>
          <a:ln w="25400" cap="sq">
            <a:solidFill>
              <a:srgbClr val="FFFFFF"/>
            </a:solidFill>
            <a:miter lim="800000"/>
          </a:ln>
        </p:spPr>
        <p:txBody>
          <a:bodyPr>
            <a:normAutofit/>
          </a:bodyPr>
          <a:lstStyle/>
          <a:p>
            <a:pPr algn="ctr"/>
            <a:r>
              <a:rPr lang="en-US" sz="2800">
                <a:solidFill>
                  <a:srgbClr val="FFFFFF"/>
                </a:solidFill>
              </a:rPr>
              <a:t>Future Work</a:t>
            </a:r>
          </a:p>
        </p:txBody>
      </p:sp>
      <p:sp>
        <p:nvSpPr>
          <p:cNvPr id="3" name="Content Placeholder 2"/>
          <p:cNvSpPr>
            <a:spLocks noGrp="1"/>
          </p:cNvSpPr>
          <p:nvPr>
            <p:ph idx="1"/>
          </p:nvPr>
        </p:nvSpPr>
        <p:spPr>
          <a:xfrm>
            <a:off x="6570206" y="1111753"/>
            <a:ext cx="5057396" cy="4628275"/>
          </a:xfrm>
        </p:spPr>
        <p:txBody>
          <a:bodyPr anchor="ctr">
            <a:normAutofit/>
          </a:bodyPr>
          <a:lstStyle/>
          <a:p>
            <a:pPr marL="0" indent="0">
              <a:buNone/>
            </a:pPr>
            <a:r>
              <a:rPr lang="en-US" sz="2000">
                <a:solidFill>
                  <a:schemeClr val="tx1">
                    <a:lumMod val="85000"/>
                    <a:lumOff val="15000"/>
                  </a:schemeClr>
                </a:solidFill>
              </a:rPr>
              <a:t>Using our existing dataset, examining the effect of Nitric Oxides would be a logical next step. I can surmise that this negatively affects air quality, which in turn could decrease home prices. </a:t>
            </a:r>
          </a:p>
          <a:p>
            <a:pPr marL="0" indent="0">
              <a:buNone/>
            </a:pPr>
            <a:endParaRPr lang="en-US" sz="2000">
              <a:solidFill>
                <a:schemeClr val="tx1">
                  <a:lumMod val="85000"/>
                  <a:lumOff val="15000"/>
                </a:schemeClr>
              </a:solidFill>
            </a:endParaRPr>
          </a:p>
          <a:p>
            <a:pPr marL="0" indent="0">
              <a:buNone/>
            </a:pPr>
            <a:r>
              <a:rPr lang="en-US" sz="2000">
                <a:solidFill>
                  <a:schemeClr val="tx1">
                    <a:lumMod val="85000"/>
                    <a:lumOff val="15000"/>
                  </a:schemeClr>
                </a:solidFill>
              </a:rPr>
              <a:t>With a more detailed dataset, it would also be interesting to perform a detailed dive into the lower, middle, and upper class residents. For example, we could look into the types of crimes committed, as opposed to just a simple crime rate. Similarly, investigating points such as household income or education level. </a:t>
            </a:r>
          </a:p>
        </p:txBody>
      </p:sp>
    </p:spTree>
    <p:extLst>
      <p:ext uri="{BB962C8B-B14F-4D97-AF65-F5344CB8AC3E}">
        <p14:creationId xmlns:p14="http://schemas.microsoft.com/office/powerpoint/2010/main" val="3610086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tx1"/>
          </a:solidFill>
          <a:effectLst/>
        </p:spPr>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b="1" dirty="0"/>
              <a:t>Question 2, Part B</a:t>
            </a:r>
          </a:p>
        </p:txBody>
      </p:sp>
    </p:spTree>
    <p:extLst>
      <p:ext uri="{BB962C8B-B14F-4D97-AF65-F5344CB8AC3E}">
        <p14:creationId xmlns:p14="http://schemas.microsoft.com/office/powerpoint/2010/main" val="380509413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TotalTime>
  <Words>584</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Data Mining – Homework 1</vt:lpstr>
      <vt:lpstr>Question 1, Part B</vt:lpstr>
      <vt:lpstr>Data Summary</vt:lpstr>
      <vt:lpstr>Potential Questions</vt:lpstr>
      <vt:lpstr>How Much are Homes Worth?</vt:lpstr>
      <vt:lpstr>Does being bound by the Charles River affect home prices?  </vt:lpstr>
      <vt:lpstr>What is the relationship between Student/Teacher Ratio and Property Tax Rate? </vt:lpstr>
      <vt:lpstr>Future Work</vt:lpstr>
      <vt:lpstr>Question 2, Part 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 Homework 1</dc:title>
  <dc:creator>smisurda</dc:creator>
  <cp:lastModifiedBy>smisurda</cp:lastModifiedBy>
  <cp:revision>22</cp:revision>
  <dcterms:created xsi:type="dcterms:W3CDTF">2017-04-06T18:34:53Z</dcterms:created>
  <dcterms:modified xsi:type="dcterms:W3CDTF">2017-04-07T00:16:36Z</dcterms:modified>
</cp:coreProperties>
</file>